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4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5" r:id="rId1"/>
  </p:sldMasterIdLst>
  <p:notesMasterIdLst>
    <p:notesMasterId r:id="rId24"/>
  </p:notesMasterIdLst>
  <p:sldIdLst>
    <p:sldId id="2682" r:id="rId2"/>
    <p:sldId id="2656" r:id="rId3"/>
    <p:sldId id="2697" r:id="rId4"/>
    <p:sldId id="2692" r:id="rId5"/>
    <p:sldId id="2705" r:id="rId6"/>
    <p:sldId id="2695" r:id="rId7"/>
    <p:sldId id="2703" r:id="rId8"/>
    <p:sldId id="2696" r:id="rId9"/>
    <p:sldId id="2698" r:id="rId10"/>
    <p:sldId id="2702" r:id="rId11"/>
    <p:sldId id="2690" r:id="rId12"/>
    <p:sldId id="2691" r:id="rId13"/>
    <p:sldId id="2711" r:id="rId14"/>
    <p:sldId id="2712" r:id="rId15"/>
    <p:sldId id="2713" r:id="rId16"/>
    <p:sldId id="2706" r:id="rId17"/>
    <p:sldId id="2714" r:id="rId18"/>
    <p:sldId id="2716" r:id="rId19"/>
    <p:sldId id="2715" r:id="rId20"/>
    <p:sldId id="2717" r:id="rId21"/>
    <p:sldId id="2718" r:id="rId22"/>
    <p:sldId id="2688" r:id="rId23"/>
  </p:sldIdLst>
  <p:sldSz cx="12858750" cy="7232650"/>
  <p:notesSz cx="6858000" cy="9144000"/>
  <p:custDataLst>
    <p:tags r:id="rId25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39763" indent="-1825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638" indent="-5540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3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3" pos="557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5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ED7D31"/>
    <a:srgbClr val="008C8A"/>
    <a:srgbClr val="005D40"/>
    <a:srgbClr val="F29548"/>
    <a:srgbClr val="F18D3B"/>
    <a:srgbClr val="EE7919"/>
    <a:srgbClr val="F8B566"/>
    <a:srgbClr val="EB6300"/>
    <a:srgbClr val="EA54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38B1855-1B75-4FBE-930C-398BA8C253C6}" styleName="佈景主題樣式 2 - 輔色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A488322-F2BA-4B5B-9748-0D474271808F}" styleName="中等深淺樣式 3 - 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中等深淺樣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59" autoAdjust="0"/>
    <p:restoredTop sz="92986" autoAdjust="0"/>
  </p:normalViewPr>
  <p:slideViewPr>
    <p:cSldViewPr>
      <p:cViewPr varScale="1">
        <p:scale>
          <a:sx n="68" d="100"/>
          <a:sy n="68" d="100"/>
        </p:scale>
        <p:origin x="696" y="72"/>
      </p:cViewPr>
      <p:guideLst>
        <p:guide orient="horz" pos="373"/>
        <p:guide pos="4050"/>
        <p:guide pos="557"/>
        <p:guide orient="horz" pos="4183"/>
        <p:guide pos="7588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2018/11/4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493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6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788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92A9086-0BB6-4955-A995-C876A5F12EE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09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92A9086-0BB6-4955-A995-C876A5F12EEB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0575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439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2368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76795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301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3466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137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2903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6880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835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9163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139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6464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92A9086-0BB6-4955-A995-C876A5F12EEB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7842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779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240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5403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2814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4751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850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2556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84354" y="6704023"/>
            <a:ext cx="2892783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259789" y="6704023"/>
            <a:ext cx="4339173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081627" y="6704023"/>
            <a:ext cx="2892783" cy="384175"/>
          </a:xfrm>
          <a:prstGeom prst="rect">
            <a:avLst/>
          </a:prstGeom>
        </p:spPr>
        <p:txBody>
          <a:bodyPr/>
          <a:lstStyle/>
          <a:p>
            <a:fld id="{8C92ADDF-ABC6-4EEC-846D-A1AE2D4106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153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bg>
      <p:bgPr>
        <a:gradFill flip="none" rotWithShape="1">
          <a:gsLst>
            <a:gs pos="0">
              <a:srgbClr val="F4F4F4"/>
            </a:gs>
            <a:gs pos="35000">
              <a:srgbClr val="D4D4D4"/>
            </a:gs>
            <a:gs pos="100000">
              <a:srgbClr val="BABBB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17909" y="5237017"/>
            <a:ext cx="2340487" cy="19956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1045" y="0"/>
            <a:ext cx="1707704" cy="145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04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858750" cy="7232650"/>
          </a:xfrm>
          <a:prstGeom prst="rect">
            <a:avLst/>
          </a:prstGeom>
          <a:solidFill>
            <a:srgbClr val="DFF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2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hf hdr="0" ftr="0" dt="0"/>
  <p:txStyles>
    <p:titleStyle>
      <a:lvl1pPr algn="l" defTabSz="91447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0" indent="-228620" algn="l" defTabSz="91447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58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94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33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71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09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48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286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24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39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76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14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53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91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29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67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06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ZJAzolJEwt0" TargetMode="External"/><Relationship Id="rId5" Type="http://schemas.openxmlformats.org/officeDocument/2006/relationships/image" Target="../media/image27.png"/><Relationship Id="rId4" Type="http://schemas.openxmlformats.org/officeDocument/2006/relationships/hyperlink" Target="https://www.youtube.com/watch?v=vsdUOXIC2M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9.wdp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microsoft.com/office/2007/relationships/hdphoto" Target="../media/hdphoto11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microsoft.com/office/2007/relationships/hdphoto" Target="../media/hdphoto15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14.wdp"/><Relationship Id="rId4" Type="http://schemas.openxmlformats.org/officeDocument/2006/relationships/image" Target="../media/image44.png"/><Relationship Id="rId9" Type="http://schemas.microsoft.com/office/2007/relationships/hdphoto" Target="../media/hdphoto16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6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9015" y="952029"/>
            <a:ext cx="6480720" cy="525658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8934" y="342524"/>
            <a:ext cx="4240882" cy="204732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5725" y="4552429"/>
            <a:ext cx="5067300" cy="2303318"/>
          </a:xfrm>
          <a:prstGeom prst="rect">
            <a:avLst/>
          </a:prstGeom>
        </p:spPr>
      </p:pic>
      <p:sp>
        <p:nvSpPr>
          <p:cNvPr id="14" name="矩形 259"/>
          <p:cNvSpPr>
            <a:spLocks noChangeArrowheads="1"/>
          </p:cNvSpPr>
          <p:nvPr/>
        </p:nvSpPr>
        <p:spPr bwMode="auto">
          <a:xfrm>
            <a:off x="4086978" y="2630018"/>
            <a:ext cx="49099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TW" altLang="en-US" sz="36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腳本企劃與設計</a:t>
            </a:r>
            <a:endParaRPr lang="zh-CN" altLang="en-US" sz="3600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81791" y="5632549"/>
            <a:ext cx="1876605" cy="16001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" y="0"/>
            <a:ext cx="1761340" cy="1456085"/>
          </a:xfrm>
          <a:prstGeom prst="rect">
            <a:avLst/>
          </a:prstGeom>
        </p:spPr>
      </p:pic>
      <p:sp>
        <p:nvSpPr>
          <p:cNvPr id="11" name="矩形 259">
            <a:extLst>
              <a:ext uri="{FF2B5EF4-FFF2-40B4-BE49-F238E27FC236}">
                <a16:creationId xmlns:a16="http://schemas.microsoft.com/office/drawing/2014/main" id="{1D1362B4-2003-4D8B-9EAF-F14510F82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3111" y="3516521"/>
            <a:ext cx="4752528" cy="155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TW" altLang="en-US" sz="28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指導老師 </a:t>
            </a:r>
            <a:r>
              <a:rPr lang="en-US" altLang="zh-TW" sz="28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zh-TW" altLang="en-US" sz="28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蘇哲賢   </a:t>
            </a:r>
            <a:endParaRPr lang="en-US" altLang="zh-TW" sz="2800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en-US" altLang="zh-TW" sz="28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061D12003</a:t>
            </a:r>
          </a:p>
          <a:p>
            <a:pPr algn="ctr">
              <a:buNone/>
            </a:pPr>
            <a:r>
              <a:rPr lang="zh-TW" altLang="en-US" sz="28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朱詩婷</a:t>
            </a:r>
            <a:endParaRPr lang="zh-CN" altLang="en-US" sz="2800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9591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9015" y="952029"/>
            <a:ext cx="6480720" cy="525658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8934" y="342524"/>
            <a:ext cx="4240882" cy="204732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5725" y="4552429"/>
            <a:ext cx="5067300" cy="2303318"/>
          </a:xfrm>
          <a:prstGeom prst="rect">
            <a:avLst/>
          </a:prstGeom>
        </p:spPr>
      </p:pic>
      <p:sp>
        <p:nvSpPr>
          <p:cNvPr id="14" name="矩形 259"/>
          <p:cNvSpPr>
            <a:spLocks noChangeArrowheads="1"/>
          </p:cNvSpPr>
          <p:nvPr/>
        </p:nvSpPr>
        <p:spPr bwMode="auto">
          <a:xfrm>
            <a:off x="4053111" y="2872137"/>
            <a:ext cx="490991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TW" altLang="en-US" sz="72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廣告策略</a:t>
            </a:r>
            <a:endParaRPr lang="zh-CN" altLang="en-US" sz="7200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81791" y="5632549"/>
            <a:ext cx="1876605" cy="16001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" y="0"/>
            <a:ext cx="1761340" cy="1456085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7537884-FD38-445B-A830-C04166DF0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ADDF-ABC6-4EEC-846D-A1AE2D410679}" type="slidenum">
              <a:rPr lang="zh-CN" altLang="en-US" smtClean="0"/>
              <a:t>10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6746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/>
          <p:cNvSpPr>
            <a:spLocks/>
          </p:cNvSpPr>
          <p:nvPr/>
        </p:nvSpPr>
        <p:spPr bwMode="auto">
          <a:xfrm>
            <a:off x="1233912" y="388483"/>
            <a:ext cx="6316478" cy="1220291"/>
          </a:xfrm>
          <a:custGeom>
            <a:avLst/>
            <a:gdLst>
              <a:gd name="T0" fmla="*/ 0 w 1394"/>
              <a:gd name="T1" fmla="*/ 0 h 245"/>
              <a:gd name="T2" fmla="*/ 1150 w 1394"/>
              <a:gd name="T3" fmla="*/ 0 h 245"/>
              <a:gd name="T4" fmla="*/ 1394 w 1394"/>
              <a:gd name="T5" fmla="*/ 245 h 245"/>
              <a:gd name="T6" fmla="*/ 241 w 1394"/>
              <a:gd name="T7" fmla="*/ 245 h 245"/>
              <a:gd name="T8" fmla="*/ 0 w 1394"/>
              <a:gd name="T9" fmla="*/ 0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4" h="245">
                <a:moveTo>
                  <a:pt x="0" y="0"/>
                </a:moveTo>
                <a:lnTo>
                  <a:pt x="1150" y="0"/>
                </a:lnTo>
                <a:lnTo>
                  <a:pt x="1394" y="245"/>
                </a:lnTo>
                <a:lnTo>
                  <a:pt x="241" y="245"/>
                </a:lnTo>
                <a:lnTo>
                  <a:pt x="0" y="0"/>
                </a:lnTo>
                <a:close/>
              </a:path>
            </a:pathLst>
          </a:custGeom>
          <a:solidFill>
            <a:srgbClr val="F29548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309C75FA-AB64-4B4F-974F-4492F63E85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61" t="22230" r="48880" b="20119"/>
          <a:stretch/>
        </p:blipFill>
        <p:spPr>
          <a:xfrm>
            <a:off x="596727" y="1855670"/>
            <a:ext cx="5472609" cy="4167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F3999B3-B865-4D6F-B702-115A68F172BA}"/>
              </a:ext>
            </a:extLst>
          </p:cNvPr>
          <p:cNvSpPr/>
          <p:nvPr/>
        </p:nvSpPr>
        <p:spPr>
          <a:xfrm>
            <a:off x="2285038" y="644685"/>
            <a:ext cx="42883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廣東苜藥粉的廣告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CF19B3A-E074-4FF7-A795-1DA6801D6E29}"/>
              </a:ext>
            </a:extLst>
          </p:cNvPr>
          <p:cNvSpPr/>
          <p:nvPr/>
        </p:nvSpPr>
        <p:spPr>
          <a:xfrm>
            <a:off x="956767" y="6270359"/>
            <a:ext cx="49964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hlinkClick r:id="rId4"/>
              </a:rPr>
              <a:t>https://www.youtube.com/watch?v=vsdUOXIC2ME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B61072B-4E59-4CB6-BB4C-6C4ADDACFE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61" t="22231" r="48880" b="20119"/>
          <a:stretch/>
        </p:blipFill>
        <p:spPr>
          <a:xfrm>
            <a:off x="6429375" y="1855669"/>
            <a:ext cx="5472609" cy="4167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8E00ADE-E3B7-4A3B-8A81-151F68E37E77}"/>
              </a:ext>
            </a:extLst>
          </p:cNvPr>
          <p:cNvSpPr/>
          <p:nvPr/>
        </p:nvSpPr>
        <p:spPr>
          <a:xfrm>
            <a:off x="6573391" y="6270359"/>
            <a:ext cx="47742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hlinkClick r:id="rId6"/>
              </a:rPr>
              <a:t>https://www.youtube.com/watch?v=ZJAzolJEwt0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9" name="投影片編號版面配置區 2">
            <a:extLst>
              <a:ext uri="{FF2B5EF4-FFF2-40B4-BE49-F238E27FC236}">
                <a16:creationId xmlns:a16="http://schemas.microsoft.com/office/drawing/2014/main" id="{8E3E30F5-DF52-4AEE-AEDD-A940913BEB98}"/>
              </a:ext>
            </a:extLst>
          </p:cNvPr>
          <p:cNvSpPr txBox="1">
            <a:spLocks/>
          </p:cNvSpPr>
          <p:nvPr/>
        </p:nvSpPr>
        <p:spPr>
          <a:xfrm>
            <a:off x="6104109" y="6663659"/>
            <a:ext cx="2892783" cy="38417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639763" indent="-182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925638" indent="-5540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fld id="{8C92ADDF-ABC6-4EEC-846D-A1AE2D410679}" type="slidenum">
              <a:rPr lang="zh-CN" altLang="en-US" sz="2800" b="1" smtClean="0"/>
              <a:pPr/>
              <a:t>11</a:t>
            </a:fld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97162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/>
          <p:cNvSpPr>
            <a:spLocks/>
          </p:cNvSpPr>
          <p:nvPr/>
        </p:nvSpPr>
        <p:spPr bwMode="auto">
          <a:xfrm>
            <a:off x="1028775" y="388484"/>
            <a:ext cx="6984775" cy="851577"/>
          </a:xfrm>
          <a:custGeom>
            <a:avLst/>
            <a:gdLst>
              <a:gd name="T0" fmla="*/ 0 w 1394"/>
              <a:gd name="T1" fmla="*/ 0 h 245"/>
              <a:gd name="T2" fmla="*/ 1150 w 1394"/>
              <a:gd name="T3" fmla="*/ 0 h 245"/>
              <a:gd name="T4" fmla="*/ 1394 w 1394"/>
              <a:gd name="T5" fmla="*/ 245 h 245"/>
              <a:gd name="T6" fmla="*/ 241 w 1394"/>
              <a:gd name="T7" fmla="*/ 245 h 245"/>
              <a:gd name="T8" fmla="*/ 0 w 1394"/>
              <a:gd name="T9" fmla="*/ 0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4" h="245">
                <a:moveTo>
                  <a:pt x="0" y="0"/>
                </a:moveTo>
                <a:lnTo>
                  <a:pt x="1150" y="0"/>
                </a:lnTo>
                <a:lnTo>
                  <a:pt x="1394" y="245"/>
                </a:lnTo>
                <a:lnTo>
                  <a:pt x="241" y="245"/>
                </a:lnTo>
                <a:lnTo>
                  <a:pt x="0" y="0"/>
                </a:lnTo>
                <a:close/>
              </a:path>
            </a:pathLst>
          </a:custGeom>
          <a:solidFill>
            <a:srgbClr val="F29548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C82281D-EBFD-4046-B8D3-86993A81B295}"/>
              </a:ext>
            </a:extLst>
          </p:cNvPr>
          <p:cNvSpPr/>
          <p:nvPr/>
        </p:nvSpPr>
        <p:spPr>
          <a:xfrm>
            <a:off x="2642690" y="524152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目前廣告優點</a:t>
            </a:r>
            <a:endParaRPr lang="en-US" altLang="zh-TW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MH_Title_1">
            <a:extLst>
              <a:ext uri="{FF2B5EF4-FFF2-40B4-BE49-F238E27FC236}">
                <a16:creationId xmlns:a16="http://schemas.microsoft.com/office/drawing/2014/main" id="{3BCC1CE1-B351-433B-8FC2-0F1A25101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477" y="2974461"/>
            <a:ext cx="1656318" cy="2393718"/>
          </a:xfrm>
          <a:custGeom>
            <a:avLst/>
            <a:gdLst>
              <a:gd name="T0" fmla="*/ 272796 w 1159484"/>
              <a:gd name="T1" fmla="*/ 1430 h 1674380"/>
              <a:gd name="T2" fmla="*/ 986253 w 1159484"/>
              <a:gd name="T3" fmla="*/ 329551 h 1674380"/>
              <a:gd name="T4" fmla="*/ 983624 w 1159484"/>
              <a:gd name="T5" fmla="*/ 1349563 h 1674380"/>
              <a:gd name="T6" fmla="*/ 0 w 1159484"/>
              <a:gd name="T7" fmla="*/ 1611015 h 1674380"/>
              <a:gd name="T8" fmla="*/ 3991 w 1159484"/>
              <a:gd name="T9" fmla="*/ 63005 h 1674380"/>
              <a:gd name="T10" fmla="*/ 272796 w 1159484"/>
              <a:gd name="T11" fmla="*/ 1430 h 16743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59484"/>
              <a:gd name="T19" fmla="*/ 0 h 1674380"/>
              <a:gd name="T20" fmla="*/ 1159484 w 1159484"/>
              <a:gd name="T21" fmla="*/ 1674380 h 16743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59484" h="1674380">
                <a:moveTo>
                  <a:pt x="273226" y="1430"/>
                </a:moveTo>
                <a:cubicBezTo>
                  <a:pt x="545324" y="-14516"/>
                  <a:pt x="815402" y="103404"/>
                  <a:pt x="987809" y="329296"/>
                </a:cubicBezTo>
                <a:cubicBezTo>
                  <a:pt x="1217686" y="630485"/>
                  <a:pt x="1216605" y="1048522"/>
                  <a:pt x="985175" y="1348519"/>
                </a:cubicBezTo>
                <a:cubicBezTo>
                  <a:pt x="753745" y="1648515"/>
                  <a:pt x="349672" y="1755668"/>
                  <a:pt x="0" y="1609769"/>
                </a:cubicBezTo>
                <a:lnTo>
                  <a:pt x="3997" y="62957"/>
                </a:lnTo>
                <a:cubicBezTo>
                  <a:pt x="91603" y="26935"/>
                  <a:pt x="182527" y="6745"/>
                  <a:pt x="273226" y="1430"/>
                </a:cubicBezTo>
                <a:close/>
              </a:path>
            </a:pathLst>
          </a:custGeom>
          <a:solidFill>
            <a:srgbClr val="008C8A"/>
          </a:solidFill>
          <a:ln w="28575">
            <a:noFill/>
          </a:ln>
        </p:spPr>
        <p:txBody>
          <a:bodyPr lIns="0" tIns="0" rIns="113847" bIns="0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latinLnBrk="1" hangingPunct="1"/>
            <a:r>
              <a:rPr lang="zh-TW" altLang="en-US" sz="4800" dirty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廣</a:t>
            </a:r>
            <a:endParaRPr lang="en-US" altLang="zh-TW" sz="4800" dirty="0">
              <a:solidFill>
                <a:srgbClr val="FFFFFF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eaLnBrk="1" latinLnBrk="1" hangingPunct="1"/>
            <a:r>
              <a:rPr lang="zh-TW" altLang="en-US" sz="4800" dirty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告</a:t>
            </a:r>
            <a:endParaRPr lang="zh-CN" altLang="en-US" sz="4800" dirty="0">
              <a:solidFill>
                <a:srgbClr val="FFFFFF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67E2310F-DC9D-4049-AB9A-2BD826D286A1}"/>
              </a:ext>
            </a:extLst>
          </p:cNvPr>
          <p:cNvGrpSpPr/>
          <p:nvPr/>
        </p:nvGrpSpPr>
        <p:grpSpPr>
          <a:xfrm>
            <a:off x="1591446" y="1947640"/>
            <a:ext cx="6897792" cy="4275064"/>
            <a:chOff x="1591445" y="1947640"/>
            <a:chExt cx="8540632" cy="4275064"/>
          </a:xfrm>
        </p:grpSpPr>
        <p:grpSp>
          <p:nvGrpSpPr>
            <p:cNvPr id="7" name="组合 1">
              <a:extLst>
                <a:ext uri="{FF2B5EF4-FFF2-40B4-BE49-F238E27FC236}">
                  <a16:creationId xmlns:a16="http://schemas.microsoft.com/office/drawing/2014/main" id="{D29D6F14-360B-42A3-A19E-1C0588D520FF}"/>
                </a:ext>
              </a:extLst>
            </p:cNvPr>
            <p:cNvGrpSpPr/>
            <p:nvPr/>
          </p:nvGrpSpPr>
          <p:grpSpPr>
            <a:xfrm>
              <a:off x="1591445" y="2365291"/>
              <a:ext cx="4446740" cy="3482386"/>
              <a:chOff x="1591445" y="2300385"/>
              <a:chExt cx="4446740" cy="3482386"/>
            </a:xfrm>
          </p:grpSpPr>
          <p:sp>
            <p:nvSpPr>
              <p:cNvPr id="8" name="MH_Other_1">
                <a:extLst>
                  <a:ext uri="{FF2B5EF4-FFF2-40B4-BE49-F238E27FC236}">
                    <a16:creationId xmlns:a16="http://schemas.microsoft.com/office/drawing/2014/main" id="{3D278C82-A39C-4870-8521-5AF3E34961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1445" y="4054972"/>
                <a:ext cx="3964564" cy="189188"/>
              </a:xfrm>
              <a:custGeom>
                <a:avLst/>
                <a:gdLst>
                  <a:gd name="T0" fmla="*/ 0 w 3759200"/>
                  <a:gd name="T1" fmla="*/ 76116 h 179488"/>
                  <a:gd name="T2" fmla="*/ 2070100 w 3759200"/>
                  <a:gd name="T3" fmla="*/ 177602 h 179488"/>
                  <a:gd name="T4" fmla="*/ 3759200 w 3759200"/>
                  <a:gd name="T5" fmla="*/ 0 h 17948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759200" h="179488">
                    <a:moveTo>
                      <a:pt x="0" y="76200"/>
                    </a:moveTo>
                    <a:cubicBezTo>
                      <a:pt x="921808" y="129116"/>
                      <a:pt x="1443567" y="190500"/>
                      <a:pt x="2070100" y="177800"/>
                    </a:cubicBezTo>
                    <a:cubicBezTo>
                      <a:pt x="2696633" y="165100"/>
                      <a:pt x="3440641" y="86783"/>
                      <a:pt x="3759200" y="0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lumMod val="65000"/>
                    <a:lumOff val="35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9" name="MH_Other_2">
                <a:extLst>
                  <a:ext uri="{FF2B5EF4-FFF2-40B4-BE49-F238E27FC236}">
                    <a16:creationId xmlns:a16="http://schemas.microsoft.com/office/drawing/2014/main" id="{B9AD0515-7872-465F-AC8A-991846A0B6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1445" y="2300385"/>
                <a:ext cx="3442206" cy="1861737"/>
              </a:xfrm>
              <a:custGeom>
                <a:avLst/>
                <a:gdLst>
                  <a:gd name="T0" fmla="*/ 0 w 3263900"/>
                  <a:gd name="T1" fmla="*/ 1778000 h 1778000"/>
                  <a:gd name="T2" fmla="*/ 2070100 w 3263900"/>
                  <a:gd name="T3" fmla="*/ 1016000 h 1778000"/>
                  <a:gd name="T4" fmla="*/ 3263900 w 3263900"/>
                  <a:gd name="T5" fmla="*/ 0 h 17780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263900" h="1778000">
                    <a:moveTo>
                      <a:pt x="0" y="1778000"/>
                    </a:moveTo>
                    <a:cubicBezTo>
                      <a:pt x="594783" y="1656291"/>
                      <a:pt x="1526117" y="1312333"/>
                      <a:pt x="2070100" y="1016000"/>
                    </a:cubicBezTo>
                    <a:cubicBezTo>
                      <a:pt x="2614083" y="719667"/>
                      <a:pt x="2897716" y="483658"/>
                      <a:pt x="3263900" y="0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lumMod val="65000"/>
                    <a:lumOff val="35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0" name="MH_Other_3">
                <a:extLst>
                  <a:ext uri="{FF2B5EF4-FFF2-40B4-BE49-F238E27FC236}">
                    <a16:creationId xmlns:a16="http://schemas.microsoft.com/office/drawing/2014/main" id="{1A4F3388-489A-427F-8DBF-D9A5DD09D4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1445" y="3184375"/>
                <a:ext cx="4433347" cy="991141"/>
              </a:xfrm>
              <a:custGeom>
                <a:avLst/>
                <a:gdLst>
                  <a:gd name="T0" fmla="*/ 0 w 4203700"/>
                  <a:gd name="T1" fmla="*/ 939800 h 939800"/>
                  <a:gd name="T2" fmla="*/ 2387600 w 4203700"/>
                  <a:gd name="T3" fmla="*/ 622300 h 939800"/>
                  <a:gd name="T4" fmla="*/ 4203700 w 4203700"/>
                  <a:gd name="T5" fmla="*/ 0 h 9398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203700" h="939800">
                    <a:moveTo>
                      <a:pt x="0" y="939800"/>
                    </a:moveTo>
                    <a:cubicBezTo>
                      <a:pt x="919691" y="827616"/>
                      <a:pt x="1686983" y="778933"/>
                      <a:pt x="2387600" y="622300"/>
                    </a:cubicBezTo>
                    <a:cubicBezTo>
                      <a:pt x="3088217" y="465667"/>
                      <a:pt x="3722158" y="201083"/>
                      <a:pt x="4203700" y="0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lumMod val="65000"/>
                    <a:lumOff val="35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1" name="MH_Other_4">
                <a:extLst>
                  <a:ext uri="{FF2B5EF4-FFF2-40B4-BE49-F238E27FC236}">
                    <a16:creationId xmlns:a16="http://schemas.microsoft.com/office/drawing/2014/main" id="{A833555A-6AD3-42A9-9997-3E4E1BCE35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8414" y="4162122"/>
                <a:ext cx="4379771" cy="723265"/>
              </a:xfrm>
              <a:custGeom>
                <a:avLst/>
                <a:gdLst>
                  <a:gd name="T0" fmla="*/ 0 w 4152900"/>
                  <a:gd name="T1" fmla="*/ 0 h 685800"/>
                  <a:gd name="T2" fmla="*/ 2959100 w 4152900"/>
                  <a:gd name="T3" fmla="*/ 368300 h 685800"/>
                  <a:gd name="T4" fmla="*/ 4152900 w 4152900"/>
                  <a:gd name="T5" fmla="*/ 685800 h 6858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152900" h="685800">
                    <a:moveTo>
                      <a:pt x="0" y="0"/>
                    </a:moveTo>
                    <a:cubicBezTo>
                      <a:pt x="1133475" y="127000"/>
                      <a:pt x="2266950" y="254000"/>
                      <a:pt x="2959100" y="368300"/>
                    </a:cubicBezTo>
                    <a:cubicBezTo>
                      <a:pt x="3651250" y="482600"/>
                      <a:pt x="3902075" y="584200"/>
                      <a:pt x="4152900" y="685800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lumMod val="65000"/>
                    <a:lumOff val="35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2" name="MH_Other_5">
                <a:extLst>
                  <a:ext uri="{FF2B5EF4-FFF2-40B4-BE49-F238E27FC236}">
                    <a16:creationId xmlns:a16="http://schemas.microsoft.com/office/drawing/2014/main" id="{61BB8CDC-0045-4745-88AF-C2051D8AA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4839" y="4162122"/>
                <a:ext cx="3428812" cy="1620649"/>
              </a:xfrm>
              <a:custGeom>
                <a:avLst/>
                <a:gdLst>
                  <a:gd name="T0" fmla="*/ 0 w 3251200"/>
                  <a:gd name="T1" fmla="*/ 0 h 1536700"/>
                  <a:gd name="T2" fmla="*/ 2235200 w 3251200"/>
                  <a:gd name="T3" fmla="*/ 787400 h 1536700"/>
                  <a:gd name="T4" fmla="*/ 3251200 w 3251200"/>
                  <a:gd name="T5" fmla="*/ 1536700 h 15367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251200" h="1536700">
                    <a:moveTo>
                      <a:pt x="0" y="0"/>
                    </a:moveTo>
                    <a:cubicBezTo>
                      <a:pt x="1049866" y="208491"/>
                      <a:pt x="1693333" y="531283"/>
                      <a:pt x="2235200" y="787400"/>
                    </a:cubicBezTo>
                    <a:cubicBezTo>
                      <a:pt x="2777067" y="1043517"/>
                      <a:pt x="3141133" y="1359958"/>
                      <a:pt x="3251200" y="1536700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lumMod val="65000"/>
                    <a:lumOff val="35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  <p:sp>
          <p:nvSpPr>
            <p:cNvPr id="13" name="MH_Other_6">
              <a:extLst>
                <a:ext uri="{FF2B5EF4-FFF2-40B4-BE49-F238E27FC236}">
                  <a16:creationId xmlns:a16="http://schemas.microsoft.com/office/drawing/2014/main" id="{CC8BB7E8-9168-45C1-8779-9EC66F787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2245" y="1986916"/>
              <a:ext cx="704849" cy="704849"/>
            </a:xfrm>
            <a:prstGeom prst="ellipse">
              <a:avLst/>
            </a:prstGeom>
            <a:solidFill>
              <a:srgbClr val="008C8A"/>
            </a:solidFill>
            <a:ln w="28575">
              <a:noFill/>
            </a:ln>
          </p:spPr>
          <p:txBody>
            <a:bodyPr lIns="0" tIns="0" rIns="0" bIns="0"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latinLnBrk="1" hangingPunct="1"/>
              <a:r>
                <a:rPr lang="en-US" altLang="zh-CN" sz="2531" dirty="0">
                  <a:solidFill>
                    <a:srgbClr val="FFFFFF"/>
                  </a:solidFill>
                  <a:latin typeface="Calibri" panose="020F0502020204030204" pitchFamily="34" charset="0"/>
                  <a:ea typeface="Gungsuh" panose="02030600000101010101" pitchFamily="18" charset="-127"/>
                </a:rPr>
                <a:t>01</a:t>
              </a:r>
              <a:endParaRPr lang="zh-CN" altLang="en-US" sz="2531" dirty="0">
                <a:solidFill>
                  <a:srgbClr val="FFFFFF"/>
                </a:solidFill>
                <a:latin typeface="Calibri" panose="020F0502020204030204" pitchFamily="34" charset="0"/>
                <a:ea typeface="Gungsuh" panose="02030600000101010101" pitchFamily="18" charset="-127"/>
              </a:endParaRPr>
            </a:p>
          </p:txBody>
        </p:sp>
        <p:sp>
          <p:nvSpPr>
            <p:cNvPr id="14" name="MH_Other_7">
              <a:extLst>
                <a:ext uri="{FF2B5EF4-FFF2-40B4-BE49-F238E27FC236}">
                  <a16:creationId xmlns:a16="http://schemas.microsoft.com/office/drawing/2014/main" id="{1DB4A51D-4D89-4C16-8123-A10314A987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1667" y="2835749"/>
              <a:ext cx="704848" cy="704848"/>
            </a:xfrm>
            <a:prstGeom prst="ellipse">
              <a:avLst/>
            </a:prstGeom>
            <a:solidFill>
              <a:srgbClr val="F29548"/>
            </a:solidFill>
            <a:ln w="28575">
              <a:noFill/>
            </a:ln>
          </p:spPr>
          <p:txBody>
            <a:bodyPr lIns="0" tIns="0" rIns="0" bIns="0"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latinLnBrk="1" hangingPunct="1"/>
              <a:r>
                <a:rPr lang="en-US" altLang="zh-CN" sz="2531" dirty="0">
                  <a:solidFill>
                    <a:srgbClr val="FFFFFF"/>
                  </a:solidFill>
                  <a:latin typeface="Calibri" panose="020F0502020204030204" pitchFamily="34" charset="0"/>
                  <a:ea typeface="Gungsuh" panose="02030600000101010101" pitchFamily="18" charset="-127"/>
                </a:rPr>
                <a:t>02</a:t>
              </a:r>
              <a:endParaRPr lang="zh-CN" altLang="en-US" sz="2531" dirty="0">
                <a:solidFill>
                  <a:srgbClr val="FFFFFF"/>
                </a:solidFill>
                <a:latin typeface="Calibri" panose="020F0502020204030204" pitchFamily="34" charset="0"/>
                <a:ea typeface="Gungsuh" panose="02030600000101010101" pitchFamily="18" charset="-127"/>
              </a:endParaRPr>
            </a:p>
          </p:txBody>
        </p:sp>
        <p:sp>
          <p:nvSpPr>
            <p:cNvPr id="15" name="MH_Other_8">
              <a:extLst>
                <a:ext uri="{FF2B5EF4-FFF2-40B4-BE49-F238E27FC236}">
                  <a16:creationId xmlns:a16="http://schemas.microsoft.com/office/drawing/2014/main" id="{1E6427B1-90A6-4830-9889-99119E44E4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1073" y="3751549"/>
              <a:ext cx="704849" cy="706523"/>
            </a:xfrm>
            <a:prstGeom prst="ellipse">
              <a:avLst/>
            </a:prstGeom>
            <a:solidFill>
              <a:srgbClr val="008C8A"/>
            </a:solidFill>
            <a:ln w="28575">
              <a:noFill/>
            </a:ln>
          </p:spPr>
          <p:txBody>
            <a:bodyPr lIns="0" tIns="0" rIns="0" bIns="0"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latinLnBrk="1" hangingPunct="1"/>
              <a:r>
                <a:rPr lang="en-US" altLang="zh-CN" sz="2531">
                  <a:solidFill>
                    <a:srgbClr val="FFFFFF"/>
                  </a:solidFill>
                  <a:latin typeface="Calibri" panose="020F0502020204030204" pitchFamily="34" charset="0"/>
                  <a:ea typeface="Gungsuh" panose="02030600000101010101" pitchFamily="18" charset="-127"/>
                </a:rPr>
                <a:t>03</a:t>
              </a:r>
              <a:endParaRPr lang="zh-CN" altLang="en-US" sz="2531">
                <a:solidFill>
                  <a:srgbClr val="FFFFFF"/>
                </a:solidFill>
                <a:latin typeface="Calibri" panose="020F0502020204030204" pitchFamily="34" charset="0"/>
                <a:ea typeface="Gungsuh" panose="02030600000101010101" pitchFamily="18" charset="-127"/>
              </a:endParaRPr>
            </a:p>
          </p:txBody>
        </p:sp>
        <p:sp>
          <p:nvSpPr>
            <p:cNvPr id="17" name="MH_Other_9">
              <a:extLst>
                <a:ext uri="{FF2B5EF4-FFF2-40B4-BE49-F238E27FC236}">
                  <a16:creationId xmlns:a16="http://schemas.microsoft.com/office/drawing/2014/main" id="{33D5E001-80B8-43B2-8479-B98426C0A0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8319" y="4533412"/>
              <a:ext cx="704848" cy="706523"/>
            </a:xfrm>
            <a:prstGeom prst="ellipse">
              <a:avLst/>
            </a:prstGeom>
            <a:solidFill>
              <a:srgbClr val="F29548"/>
            </a:solidFill>
            <a:ln w="28575">
              <a:noFill/>
            </a:ln>
          </p:spPr>
          <p:txBody>
            <a:bodyPr lIns="0" tIns="0" rIns="0" bIns="0"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latinLnBrk="1" hangingPunct="1"/>
              <a:r>
                <a:rPr lang="en-US" altLang="zh-CN" sz="2531">
                  <a:solidFill>
                    <a:srgbClr val="FFFFFF"/>
                  </a:solidFill>
                  <a:latin typeface="Calibri" panose="020F0502020204030204" pitchFamily="34" charset="0"/>
                  <a:ea typeface="Gungsuh" panose="02030600000101010101" pitchFamily="18" charset="-127"/>
                </a:rPr>
                <a:t>04</a:t>
              </a:r>
              <a:endParaRPr lang="zh-CN" altLang="en-US" sz="2531">
                <a:solidFill>
                  <a:srgbClr val="FFFFFF"/>
                </a:solidFill>
                <a:latin typeface="Calibri" panose="020F0502020204030204" pitchFamily="34" charset="0"/>
                <a:ea typeface="Gungsuh" panose="02030600000101010101" pitchFamily="18" charset="-127"/>
              </a:endParaRPr>
            </a:p>
          </p:txBody>
        </p:sp>
        <p:sp>
          <p:nvSpPr>
            <p:cNvPr id="18" name="MH_Other_10">
              <a:extLst>
                <a:ext uri="{FF2B5EF4-FFF2-40B4-BE49-F238E27FC236}">
                  <a16:creationId xmlns:a16="http://schemas.microsoft.com/office/drawing/2014/main" id="{27398C4A-6C04-4116-B748-585ABFD503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760" y="5517856"/>
              <a:ext cx="704849" cy="704848"/>
            </a:xfrm>
            <a:prstGeom prst="ellipse">
              <a:avLst/>
            </a:prstGeom>
            <a:solidFill>
              <a:srgbClr val="008C8A"/>
            </a:solidFill>
            <a:ln w="28575">
              <a:noFill/>
            </a:ln>
          </p:spPr>
          <p:txBody>
            <a:bodyPr lIns="0" tIns="0" rIns="0" bIns="0"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latinLnBrk="1" hangingPunct="1"/>
              <a:r>
                <a:rPr lang="en-US" altLang="zh-CN" sz="2531">
                  <a:solidFill>
                    <a:srgbClr val="FFFFFF"/>
                  </a:solidFill>
                  <a:latin typeface="Calibri" panose="020F0502020204030204" pitchFamily="34" charset="0"/>
                  <a:ea typeface="Gungsuh" panose="02030600000101010101" pitchFamily="18" charset="-127"/>
                </a:rPr>
                <a:t>05</a:t>
              </a:r>
              <a:endParaRPr lang="zh-CN" altLang="en-US" sz="2531">
                <a:solidFill>
                  <a:srgbClr val="FFFFFF"/>
                </a:solidFill>
                <a:latin typeface="Calibri" panose="020F0502020204030204" pitchFamily="34" charset="0"/>
                <a:ea typeface="Gungsuh" panose="02030600000101010101" pitchFamily="18" charset="-127"/>
              </a:endParaRPr>
            </a:p>
          </p:txBody>
        </p:sp>
        <p:sp>
          <p:nvSpPr>
            <p:cNvPr id="20" name="TextBox 24">
              <a:extLst>
                <a:ext uri="{FF2B5EF4-FFF2-40B4-BE49-F238E27FC236}">
                  <a16:creationId xmlns:a16="http://schemas.microsoft.com/office/drawing/2014/main" id="{D92707ED-62B2-456B-B24D-5C903F9CED85}"/>
                </a:ext>
              </a:extLst>
            </p:cNvPr>
            <p:cNvSpPr txBox="1"/>
            <p:nvPr/>
          </p:nvSpPr>
          <p:spPr>
            <a:xfrm>
              <a:off x="5616256" y="1947640"/>
              <a:ext cx="35702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大多使用綜藝通告之藝人</a:t>
              </a:r>
              <a:endParaRPr lang="zh-CN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CC2E0B1-3081-4F91-9076-7CC11F003980}"/>
                </a:ext>
              </a:extLst>
            </p:cNvPr>
            <p:cNvSpPr txBox="1"/>
            <p:nvPr/>
          </p:nvSpPr>
          <p:spPr>
            <a:xfrm>
              <a:off x="6536222" y="2886051"/>
              <a:ext cx="26468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廣告內容有國台語</a:t>
              </a:r>
              <a:endParaRPr lang="zh-CN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6" name="TextBox 24">
              <a:extLst>
                <a:ext uri="{FF2B5EF4-FFF2-40B4-BE49-F238E27FC236}">
                  <a16:creationId xmlns:a16="http://schemas.microsoft.com/office/drawing/2014/main" id="{897C8944-DD4E-4275-9EC6-CEFF604B0FFA}"/>
                </a:ext>
              </a:extLst>
            </p:cNvPr>
            <p:cNvSpPr txBox="1"/>
            <p:nvPr/>
          </p:nvSpPr>
          <p:spPr>
            <a:xfrm>
              <a:off x="6232907" y="3778757"/>
              <a:ext cx="32772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廣告呈現為懷舊風</a:t>
              </a:r>
              <a:endParaRPr lang="zh-CN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3AB45211-51FB-4D53-882C-29EDEAD96FED}"/>
                </a:ext>
              </a:extLst>
            </p:cNvPr>
            <p:cNvSpPr txBox="1"/>
            <p:nvPr/>
          </p:nvSpPr>
          <p:spPr>
            <a:xfrm>
              <a:off x="6473715" y="4671463"/>
              <a:ext cx="3658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產品圖示、文字很大</a:t>
              </a:r>
              <a:endParaRPr lang="zh-CN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0" name="TextBox 24">
              <a:extLst>
                <a:ext uri="{FF2B5EF4-FFF2-40B4-BE49-F238E27FC236}">
                  <a16:creationId xmlns:a16="http://schemas.microsoft.com/office/drawing/2014/main" id="{EDECDCA0-311D-4EA4-8296-25CDD5072C82}"/>
                </a:ext>
              </a:extLst>
            </p:cNvPr>
            <p:cNvSpPr txBox="1"/>
            <p:nvPr/>
          </p:nvSpPr>
          <p:spPr>
            <a:xfrm>
              <a:off x="5470694" y="5658291"/>
              <a:ext cx="26468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廣告長度為</a:t>
              </a:r>
              <a:r>
                <a:rPr lang="en-US" altLang="zh-TW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30</a:t>
              </a:r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秒內</a:t>
              </a:r>
              <a:endParaRPr lang="zh-CN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4F78361C-69A3-4F6B-A086-EE9891C299AD}"/>
              </a:ext>
            </a:extLst>
          </p:cNvPr>
          <p:cNvGrpSpPr/>
          <p:nvPr/>
        </p:nvGrpSpPr>
        <p:grpSpPr>
          <a:xfrm>
            <a:off x="8556795" y="2974461"/>
            <a:ext cx="4125119" cy="2247814"/>
            <a:chOff x="8867991" y="1924094"/>
            <a:chExt cx="4025073" cy="2100733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5CBBE0A5-B7D4-42CD-ABBA-F4B47E5E74D4}"/>
                </a:ext>
              </a:extLst>
            </p:cNvPr>
            <p:cNvSpPr/>
            <p:nvPr/>
          </p:nvSpPr>
          <p:spPr>
            <a:xfrm>
              <a:off x="8867991" y="1924094"/>
              <a:ext cx="4025073" cy="2100733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B81499FE-DA1D-457A-842B-6E0394BBAE57}"/>
                </a:ext>
              </a:extLst>
            </p:cNvPr>
            <p:cNvSpPr/>
            <p:nvPr/>
          </p:nvSpPr>
          <p:spPr>
            <a:xfrm>
              <a:off x="8877647" y="1981065"/>
              <a:ext cx="126188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8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結論 </a:t>
              </a:r>
              <a:r>
                <a:rPr lang="en-US" altLang="zh-TW" sz="28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:</a:t>
              </a:r>
              <a:endPara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7632F2FC-62CF-4A41-BF8C-97C2D4A9622D}"/>
                </a:ext>
              </a:extLst>
            </p:cNvPr>
            <p:cNvSpPr/>
            <p:nvPr/>
          </p:nvSpPr>
          <p:spPr>
            <a:xfrm>
              <a:off x="9015079" y="2616144"/>
              <a:ext cx="3877985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1.</a:t>
              </a:r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主要客群鎖定長輩、老人</a:t>
              </a:r>
              <a:endPara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en-US" altLang="zh-TW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2.</a:t>
              </a:r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綜藝藝人多為大眾所識</a:t>
              </a:r>
              <a:endPara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en-US" altLang="zh-TW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3.</a:t>
              </a:r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放映多為電視廣告</a:t>
              </a:r>
              <a:endPara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29" name="圖片 28">
            <a:extLst>
              <a:ext uri="{FF2B5EF4-FFF2-40B4-BE49-F238E27FC236}">
                <a16:creationId xmlns:a16="http://schemas.microsoft.com/office/drawing/2014/main" id="{443A0B22-2106-4DEC-8DE7-656D631721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534" b="85359" l="10242" r="41601">
                        <a14:backgroundMark x1="16691" y1="65755" x2="14568" y2="72266"/>
                        <a14:backgroundMark x1="14568" y1="72266" x2="14641" y2="73047"/>
                      </a14:backgroundRemoval>
                    </a14:imgEffect>
                  </a14:imgLayer>
                </a14:imgProps>
              </a:ext>
            </a:extLst>
          </a:blip>
          <a:srcRect l="6322" t="36056" r="54479" b="9163"/>
          <a:stretch/>
        </p:blipFill>
        <p:spPr>
          <a:xfrm>
            <a:off x="9953609" y="18232"/>
            <a:ext cx="2749397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08E27A9D-99EF-4301-9CC9-90876E3D7EC4}"/>
              </a:ext>
            </a:extLst>
          </p:cNvPr>
          <p:cNvCxnSpPr>
            <a:cxnSpLocks/>
          </p:cNvCxnSpPr>
          <p:nvPr/>
        </p:nvCxnSpPr>
        <p:spPr>
          <a:xfrm flipV="1">
            <a:off x="4761200" y="2416582"/>
            <a:ext cx="3805491" cy="54183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FDE63A59-2EF3-4E43-AD30-4CE52D93C745}"/>
              </a:ext>
            </a:extLst>
          </p:cNvPr>
          <p:cNvCxnSpPr>
            <a:cxnSpLocks/>
          </p:cNvCxnSpPr>
          <p:nvPr/>
        </p:nvCxnSpPr>
        <p:spPr>
          <a:xfrm flipV="1">
            <a:off x="5597345" y="3422001"/>
            <a:ext cx="2848254" cy="31893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311C9117-C4EF-4801-93EE-601E7236E61A}"/>
              </a:ext>
            </a:extLst>
          </p:cNvPr>
          <p:cNvCxnSpPr>
            <a:cxnSpLocks/>
          </p:cNvCxnSpPr>
          <p:nvPr/>
        </p:nvCxnSpPr>
        <p:spPr>
          <a:xfrm flipV="1">
            <a:off x="5329931" y="4267059"/>
            <a:ext cx="2848254" cy="31893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7998D90D-4D90-4A5E-9B17-3112BE513C28}"/>
              </a:ext>
            </a:extLst>
          </p:cNvPr>
          <p:cNvCxnSpPr>
            <a:cxnSpLocks/>
          </p:cNvCxnSpPr>
          <p:nvPr/>
        </p:nvCxnSpPr>
        <p:spPr>
          <a:xfrm flipV="1">
            <a:off x="5504983" y="5206328"/>
            <a:ext cx="2848254" cy="31893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50494BAE-0EA4-4B08-9074-29F4E8608EA1}"/>
              </a:ext>
            </a:extLst>
          </p:cNvPr>
          <p:cNvCxnSpPr>
            <a:cxnSpLocks/>
          </p:cNvCxnSpPr>
          <p:nvPr/>
        </p:nvCxnSpPr>
        <p:spPr>
          <a:xfrm flipV="1">
            <a:off x="4689285" y="6167862"/>
            <a:ext cx="2848254" cy="31893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投影片編號版面配置區 2">
            <a:extLst>
              <a:ext uri="{FF2B5EF4-FFF2-40B4-BE49-F238E27FC236}">
                <a16:creationId xmlns:a16="http://schemas.microsoft.com/office/drawing/2014/main" id="{8FE8894A-4859-49B6-84BE-62004C3486BD}"/>
              </a:ext>
            </a:extLst>
          </p:cNvPr>
          <p:cNvSpPr txBox="1">
            <a:spLocks/>
          </p:cNvSpPr>
          <p:nvPr/>
        </p:nvSpPr>
        <p:spPr>
          <a:xfrm>
            <a:off x="6104109" y="6663659"/>
            <a:ext cx="2892783" cy="38417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639763" indent="-182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925638" indent="-5540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fld id="{8C92ADDF-ABC6-4EEC-846D-A1AE2D410679}" type="slidenum">
              <a:rPr lang="zh-CN" altLang="en-US" sz="2800" b="1" smtClean="0"/>
              <a:pPr/>
              <a:t>12</a:t>
            </a:fld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48381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/>
          <p:cNvSpPr>
            <a:spLocks/>
          </p:cNvSpPr>
          <p:nvPr/>
        </p:nvSpPr>
        <p:spPr bwMode="auto">
          <a:xfrm>
            <a:off x="1463949" y="393399"/>
            <a:ext cx="3525266" cy="812940"/>
          </a:xfrm>
          <a:custGeom>
            <a:avLst/>
            <a:gdLst>
              <a:gd name="T0" fmla="*/ 0 w 1394"/>
              <a:gd name="T1" fmla="*/ 0 h 245"/>
              <a:gd name="T2" fmla="*/ 1150 w 1394"/>
              <a:gd name="T3" fmla="*/ 0 h 245"/>
              <a:gd name="T4" fmla="*/ 1394 w 1394"/>
              <a:gd name="T5" fmla="*/ 245 h 245"/>
              <a:gd name="T6" fmla="*/ 241 w 1394"/>
              <a:gd name="T7" fmla="*/ 245 h 245"/>
              <a:gd name="T8" fmla="*/ 0 w 1394"/>
              <a:gd name="T9" fmla="*/ 0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4" h="245">
                <a:moveTo>
                  <a:pt x="0" y="0"/>
                </a:moveTo>
                <a:lnTo>
                  <a:pt x="1150" y="0"/>
                </a:lnTo>
                <a:lnTo>
                  <a:pt x="1394" y="245"/>
                </a:lnTo>
                <a:lnTo>
                  <a:pt x="241" y="245"/>
                </a:lnTo>
                <a:lnTo>
                  <a:pt x="0" y="0"/>
                </a:lnTo>
                <a:close/>
              </a:path>
            </a:pathLst>
          </a:custGeom>
          <a:solidFill>
            <a:srgbClr val="F29548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C82281D-EBFD-4046-B8D3-86993A81B295}"/>
              </a:ext>
            </a:extLst>
          </p:cNvPr>
          <p:cNvSpPr/>
          <p:nvPr/>
        </p:nvSpPr>
        <p:spPr>
          <a:xfrm>
            <a:off x="2659720" y="464510"/>
            <a:ext cx="13131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目標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F5538A08-BE57-485C-8AD9-9C1F991A855C}"/>
              </a:ext>
            </a:extLst>
          </p:cNvPr>
          <p:cNvGrpSpPr/>
          <p:nvPr/>
        </p:nvGrpSpPr>
        <p:grpSpPr>
          <a:xfrm>
            <a:off x="5260769" y="6143"/>
            <a:ext cx="2214639" cy="1256871"/>
            <a:chOff x="1648820" y="3224610"/>
            <a:chExt cx="2214639" cy="1256871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0840387-E437-4BEC-9CE5-0627B1FE921C}"/>
                </a:ext>
              </a:extLst>
            </p:cNvPr>
            <p:cNvSpPr/>
            <p:nvPr/>
          </p:nvSpPr>
          <p:spPr>
            <a:xfrm flipV="1">
              <a:off x="1648820" y="3408612"/>
              <a:ext cx="2214639" cy="1072869"/>
            </a:xfrm>
            <a:prstGeom prst="rect">
              <a:avLst/>
            </a:prstGeom>
            <a:solidFill>
              <a:srgbClr val="008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2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文本框 63">
              <a:extLst>
                <a:ext uri="{FF2B5EF4-FFF2-40B4-BE49-F238E27FC236}">
                  <a16:creationId xmlns:a16="http://schemas.microsoft.com/office/drawing/2014/main" id="{5D3CA8CB-CF48-41AB-AE3B-2E61ED2814AE}"/>
                </a:ext>
              </a:extLst>
            </p:cNvPr>
            <p:cNvSpPr txBox="1"/>
            <p:nvPr/>
          </p:nvSpPr>
          <p:spPr>
            <a:xfrm>
              <a:off x="1813125" y="3908742"/>
              <a:ext cx="2028401" cy="41690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2001" kern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</a:lstStyle>
            <a:p>
              <a:r>
                <a:rPr lang="zh-TW" altLang="en-US" sz="2800" b="1" dirty="0">
                  <a:sym typeface="Arial" panose="020B0604020202020204" pitchFamily="34" charset="0"/>
                </a:rPr>
                <a:t>知名度</a:t>
              </a:r>
              <a:endParaRPr lang="zh-CN" altLang="en-US" sz="2800" b="1" dirty="0">
                <a:sym typeface="Arial" panose="020B0604020202020204" pitchFamily="34" charset="0"/>
              </a:endParaRPr>
            </a:p>
          </p:txBody>
        </p:sp>
        <p:sp>
          <p:nvSpPr>
            <p:cNvPr id="18" name="文本框 67">
              <a:extLst>
                <a:ext uri="{FF2B5EF4-FFF2-40B4-BE49-F238E27FC236}">
                  <a16:creationId xmlns:a16="http://schemas.microsoft.com/office/drawing/2014/main" id="{BCB55138-17FD-4452-B58C-86F2EEBD5CAE}"/>
                </a:ext>
              </a:extLst>
            </p:cNvPr>
            <p:cNvSpPr txBox="1"/>
            <p:nvPr/>
          </p:nvSpPr>
          <p:spPr>
            <a:xfrm>
              <a:off x="2225309" y="3224610"/>
              <a:ext cx="1134365" cy="74142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2001" kern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4200" dirty="0">
                  <a:sym typeface="Arial" panose="020B0604020202020204" pitchFamily="34" charset="0"/>
                </a:rPr>
                <a:t>1</a:t>
              </a:r>
              <a:endParaRPr lang="zh-CN" altLang="en-US" sz="4200" dirty="0">
                <a:sym typeface="Arial" panose="020B0604020202020204" pitchFamily="34" charset="0"/>
              </a:endParaRP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084280C6-CD64-408F-8F0C-0DD7A745576E}"/>
              </a:ext>
            </a:extLst>
          </p:cNvPr>
          <p:cNvGrpSpPr/>
          <p:nvPr/>
        </p:nvGrpSpPr>
        <p:grpSpPr>
          <a:xfrm>
            <a:off x="7365479" y="64038"/>
            <a:ext cx="2734315" cy="1198976"/>
            <a:chOff x="4741093" y="3282075"/>
            <a:chExt cx="2734315" cy="1198976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0562392-F874-43C6-B932-376EA4CB6428}"/>
                </a:ext>
              </a:extLst>
            </p:cNvPr>
            <p:cNvSpPr/>
            <p:nvPr/>
          </p:nvSpPr>
          <p:spPr>
            <a:xfrm>
              <a:off x="4980728" y="3408182"/>
              <a:ext cx="2214639" cy="1072869"/>
            </a:xfrm>
            <a:prstGeom prst="rect">
              <a:avLst/>
            </a:prstGeom>
            <a:solidFill>
              <a:srgbClr val="F29548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文本框 64">
              <a:extLst>
                <a:ext uri="{FF2B5EF4-FFF2-40B4-BE49-F238E27FC236}">
                  <a16:creationId xmlns:a16="http://schemas.microsoft.com/office/drawing/2014/main" id="{176F1ABB-542C-44AB-A08D-6CAD330DB94B}"/>
                </a:ext>
              </a:extLst>
            </p:cNvPr>
            <p:cNvSpPr txBox="1"/>
            <p:nvPr/>
          </p:nvSpPr>
          <p:spPr>
            <a:xfrm>
              <a:off x="4741093" y="3940207"/>
              <a:ext cx="27343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055"/>
                </a:spcBef>
              </a:pPr>
              <a:r>
                <a:rPr lang="zh-TW" altLang="en-US" sz="28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瞭解度</a:t>
              </a:r>
              <a:endPara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文本框 68">
              <a:extLst>
                <a:ext uri="{FF2B5EF4-FFF2-40B4-BE49-F238E27FC236}">
                  <a16:creationId xmlns:a16="http://schemas.microsoft.com/office/drawing/2014/main" id="{AE21CC28-A32F-4A05-9F35-32327A5D9A77}"/>
                </a:ext>
              </a:extLst>
            </p:cNvPr>
            <p:cNvSpPr txBox="1"/>
            <p:nvPr/>
          </p:nvSpPr>
          <p:spPr>
            <a:xfrm>
              <a:off x="5540379" y="3282075"/>
              <a:ext cx="1134365" cy="741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055"/>
                </a:spcBef>
              </a:pPr>
              <a:r>
                <a:rPr lang="en-US" altLang="zh-CN" sz="4218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</a:t>
              </a:r>
              <a:endParaRPr lang="zh-CN" altLang="en-US" sz="4218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B575D58F-880D-440A-BE0E-D4BFC7B02AFC}"/>
              </a:ext>
            </a:extLst>
          </p:cNvPr>
          <p:cNvGrpSpPr/>
          <p:nvPr/>
        </p:nvGrpSpPr>
        <p:grpSpPr>
          <a:xfrm>
            <a:off x="9975376" y="45517"/>
            <a:ext cx="2214639" cy="1194544"/>
            <a:chOff x="8402942" y="3268883"/>
            <a:chExt cx="2214639" cy="119454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D5E7E42A-5727-42A0-B2B5-69305EA5A3D4}"/>
                </a:ext>
              </a:extLst>
            </p:cNvPr>
            <p:cNvSpPr/>
            <p:nvPr/>
          </p:nvSpPr>
          <p:spPr>
            <a:xfrm flipV="1">
              <a:off x="8402942" y="3390558"/>
              <a:ext cx="2214639" cy="1072869"/>
            </a:xfrm>
            <a:prstGeom prst="rect">
              <a:avLst/>
            </a:prstGeom>
            <a:solidFill>
              <a:srgbClr val="008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2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文本框 65">
              <a:extLst>
                <a:ext uri="{FF2B5EF4-FFF2-40B4-BE49-F238E27FC236}">
                  <a16:creationId xmlns:a16="http://schemas.microsoft.com/office/drawing/2014/main" id="{21E78E70-02EA-4832-BA1C-485DB185E9A9}"/>
                </a:ext>
              </a:extLst>
            </p:cNvPr>
            <p:cNvSpPr txBox="1"/>
            <p:nvPr/>
          </p:nvSpPr>
          <p:spPr>
            <a:xfrm>
              <a:off x="8540005" y="3906066"/>
              <a:ext cx="2028401" cy="41690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2001" kern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</a:lstStyle>
            <a:p>
              <a:r>
                <a:rPr lang="zh-TW" altLang="en-US" sz="2800" b="1" dirty="0">
                  <a:sym typeface="Arial" panose="020B0604020202020204" pitchFamily="34" charset="0"/>
                </a:rPr>
                <a:t>行動度</a:t>
              </a:r>
              <a:endParaRPr lang="zh-CN" altLang="en-US" sz="2800" b="1" dirty="0">
                <a:sym typeface="Arial" panose="020B0604020202020204" pitchFamily="34" charset="0"/>
              </a:endParaRPr>
            </a:p>
          </p:txBody>
        </p:sp>
        <p:sp>
          <p:nvSpPr>
            <p:cNvPr id="22" name="文本框 69">
              <a:extLst>
                <a:ext uri="{FF2B5EF4-FFF2-40B4-BE49-F238E27FC236}">
                  <a16:creationId xmlns:a16="http://schemas.microsoft.com/office/drawing/2014/main" id="{CD3FD78B-5347-48AA-BCF9-0D318481763D}"/>
                </a:ext>
              </a:extLst>
            </p:cNvPr>
            <p:cNvSpPr txBox="1"/>
            <p:nvPr/>
          </p:nvSpPr>
          <p:spPr>
            <a:xfrm>
              <a:off x="8948514" y="3268883"/>
              <a:ext cx="1134365" cy="74142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2001" kern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4200" dirty="0">
                  <a:sym typeface="Arial" panose="020B0604020202020204" pitchFamily="34" charset="0"/>
                </a:rPr>
                <a:t>3</a:t>
              </a:r>
              <a:endParaRPr lang="zh-CN" altLang="en-US" sz="4200" dirty="0">
                <a:sym typeface="Arial" panose="020B0604020202020204" pitchFamily="34" charset="0"/>
              </a:endParaRPr>
            </a:p>
          </p:txBody>
        </p:sp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61EA6C8D-31D4-4E3E-9E6A-6AF0269BF020}"/>
              </a:ext>
            </a:extLst>
          </p:cNvPr>
          <p:cNvSpPr/>
          <p:nvPr/>
        </p:nvSpPr>
        <p:spPr>
          <a:xfrm flipV="1">
            <a:off x="1648820" y="3408612"/>
            <a:ext cx="2214639" cy="1072869"/>
          </a:xfrm>
          <a:prstGeom prst="rect">
            <a:avLst/>
          </a:prstGeom>
          <a:solidFill>
            <a:srgbClr val="008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1" name="组合 33">
            <a:extLst>
              <a:ext uri="{FF2B5EF4-FFF2-40B4-BE49-F238E27FC236}">
                <a16:creationId xmlns:a16="http://schemas.microsoft.com/office/drawing/2014/main" id="{81AE9858-253D-453E-9D32-EC52435D0C20}"/>
              </a:ext>
            </a:extLst>
          </p:cNvPr>
          <p:cNvGrpSpPr/>
          <p:nvPr/>
        </p:nvGrpSpPr>
        <p:grpSpPr>
          <a:xfrm rot="10800000" flipV="1">
            <a:off x="1495398" y="1977784"/>
            <a:ext cx="37967" cy="2520911"/>
            <a:chOff x="1331651" y="1572132"/>
            <a:chExt cx="36000" cy="2390328"/>
          </a:xfrm>
          <a:solidFill>
            <a:srgbClr val="008C8A"/>
          </a:solidFill>
        </p:grpSpPr>
        <p:cxnSp>
          <p:nvCxnSpPr>
            <p:cNvPr id="32" name="直接连接符 34">
              <a:extLst>
                <a:ext uri="{FF2B5EF4-FFF2-40B4-BE49-F238E27FC236}">
                  <a16:creationId xmlns:a16="http://schemas.microsoft.com/office/drawing/2014/main" id="{72B43C05-49F2-4ED1-94BF-07621655920B}"/>
                </a:ext>
              </a:extLst>
            </p:cNvPr>
            <p:cNvCxnSpPr/>
            <p:nvPr/>
          </p:nvCxnSpPr>
          <p:spPr>
            <a:xfrm>
              <a:off x="1331651" y="1576008"/>
              <a:ext cx="0" cy="2386452"/>
            </a:xfrm>
            <a:prstGeom prst="line">
              <a:avLst/>
            </a:prstGeom>
            <a:grpFill/>
            <a:ln>
              <a:solidFill>
                <a:srgbClr val="008C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D01235C0-CDF6-4AB3-BF44-D51F11324337}"/>
                </a:ext>
              </a:extLst>
            </p:cNvPr>
            <p:cNvSpPr/>
            <p:nvPr/>
          </p:nvSpPr>
          <p:spPr>
            <a:xfrm>
              <a:off x="1331651" y="1572132"/>
              <a:ext cx="36000" cy="1080000"/>
            </a:xfrm>
            <a:prstGeom prst="rect">
              <a:avLst/>
            </a:prstGeom>
            <a:grpFill/>
            <a:ln>
              <a:solidFill>
                <a:srgbClr val="008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2002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4" name="文本框 63">
            <a:extLst>
              <a:ext uri="{FF2B5EF4-FFF2-40B4-BE49-F238E27FC236}">
                <a16:creationId xmlns:a16="http://schemas.microsoft.com/office/drawing/2014/main" id="{2AC351AE-36B7-44A4-B0B7-8F1489418563}"/>
              </a:ext>
            </a:extLst>
          </p:cNvPr>
          <p:cNvSpPr txBox="1"/>
          <p:nvPr/>
        </p:nvSpPr>
        <p:spPr>
          <a:xfrm>
            <a:off x="1813125" y="3908742"/>
            <a:ext cx="2028401" cy="41690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TW" altLang="en-US" sz="2800" b="1" dirty="0">
                <a:sym typeface="Arial" panose="020B0604020202020204" pitchFamily="34" charset="0"/>
              </a:rPr>
              <a:t>知名度</a:t>
            </a:r>
            <a:endParaRPr lang="zh-CN" altLang="en-US" sz="2800" b="1" dirty="0">
              <a:sym typeface="Arial" panose="020B0604020202020204" pitchFamily="34" charset="0"/>
            </a:endParaRPr>
          </a:p>
        </p:txBody>
      </p:sp>
      <p:sp>
        <p:nvSpPr>
          <p:cNvPr id="35" name="文本框 67">
            <a:extLst>
              <a:ext uri="{FF2B5EF4-FFF2-40B4-BE49-F238E27FC236}">
                <a16:creationId xmlns:a16="http://schemas.microsoft.com/office/drawing/2014/main" id="{600A7ED9-2F8F-450A-9EF5-6DA96B0D98EC}"/>
              </a:ext>
            </a:extLst>
          </p:cNvPr>
          <p:cNvSpPr txBox="1"/>
          <p:nvPr/>
        </p:nvSpPr>
        <p:spPr>
          <a:xfrm>
            <a:off x="2225309" y="3224610"/>
            <a:ext cx="1134365" cy="74142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altLang="zh-CN" sz="4200" dirty="0">
                <a:sym typeface="Arial" panose="020B0604020202020204" pitchFamily="34" charset="0"/>
              </a:rPr>
              <a:t>1</a:t>
            </a:r>
            <a:endParaRPr lang="zh-CN" altLang="en-US" sz="4200" dirty="0">
              <a:sym typeface="Arial" panose="020B0604020202020204" pitchFamily="34" charset="0"/>
            </a:endParaRP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75D81AAB-098A-4D47-AE7F-956220A8004D}"/>
              </a:ext>
            </a:extLst>
          </p:cNvPr>
          <p:cNvSpPr txBox="1">
            <a:spLocks/>
          </p:cNvSpPr>
          <p:nvPr/>
        </p:nvSpPr>
        <p:spPr>
          <a:xfrm>
            <a:off x="1693595" y="2157523"/>
            <a:ext cx="3047498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雖此商品</a:t>
            </a:r>
            <a:r>
              <a:rPr lang="zh-TW" altLang="en-US" sz="2000" dirty="0">
                <a:solidFill>
                  <a:srgbClr val="FF0000"/>
                </a:solidFill>
                <a:ea typeface="微软雅黑" panose="020B0503020204020204" pitchFamily="34" charset="-122"/>
              </a:rPr>
              <a:t>已為知名品牌</a:t>
            </a:r>
            <a:r>
              <a:rPr lang="zh-TW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，但仍追求好上加好</a:t>
            </a:r>
            <a:r>
              <a:rPr lang="en-US" altLang="zh-TW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!!!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7" name="箭號: 向上 36">
            <a:extLst>
              <a:ext uri="{FF2B5EF4-FFF2-40B4-BE49-F238E27FC236}">
                <a16:creationId xmlns:a16="http://schemas.microsoft.com/office/drawing/2014/main" id="{7EA99DB1-CFE4-4121-A556-A7B6395446BA}"/>
              </a:ext>
            </a:extLst>
          </p:cNvPr>
          <p:cNvSpPr/>
          <p:nvPr/>
        </p:nvSpPr>
        <p:spPr>
          <a:xfrm>
            <a:off x="1319752" y="4715470"/>
            <a:ext cx="329068" cy="812940"/>
          </a:xfrm>
          <a:prstGeom prst="upArrow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72F7F248-C633-4F19-9F7A-98AC9C8FE36C}"/>
              </a:ext>
            </a:extLst>
          </p:cNvPr>
          <p:cNvSpPr txBox="1">
            <a:spLocks/>
          </p:cNvSpPr>
          <p:nvPr/>
        </p:nvSpPr>
        <p:spPr>
          <a:xfrm>
            <a:off x="1825493" y="5143861"/>
            <a:ext cx="822200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TW" sz="32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10%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98EC1F06-E70C-41CB-AEBB-6A422061D33D}"/>
              </a:ext>
            </a:extLst>
          </p:cNvPr>
          <p:cNvSpPr/>
          <p:nvPr/>
        </p:nvSpPr>
        <p:spPr>
          <a:xfrm>
            <a:off x="5070216" y="-81794"/>
            <a:ext cx="107112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8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zh-TW" altLang="en-US" sz="8800" dirty="0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6E68C741-B149-4296-99DC-BEA86FA93F50}"/>
              </a:ext>
            </a:extLst>
          </p:cNvPr>
          <p:cNvSpPr/>
          <p:nvPr/>
        </p:nvSpPr>
        <p:spPr>
          <a:xfrm>
            <a:off x="6039272" y="2167533"/>
            <a:ext cx="47105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Lato Regular"/>
                <a:ea typeface="微软雅黑" panose="020B0503020204020204" pitchFamily="34" charset="-122"/>
              </a:rPr>
              <a:t>問卷 </a:t>
            </a:r>
            <a:r>
              <a:rPr lang="en-US" altLang="zh-TW" sz="2400" b="1" dirty="0">
                <a:latin typeface="Lato Regular"/>
                <a:ea typeface="微软雅黑" panose="020B0503020204020204" pitchFamily="34" charset="-122"/>
              </a:rPr>
              <a:t>:</a:t>
            </a:r>
            <a:r>
              <a:rPr lang="zh-TW" altLang="en-US" sz="2400" b="1" dirty="0">
                <a:latin typeface="Lato Regular"/>
                <a:ea typeface="微软雅黑" panose="020B0503020204020204" pitchFamily="34" charset="-122"/>
              </a:rPr>
              <a:t> 請問您知道廣東苜藥粉嗎</a:t>
            </a:r>
            <a:r>
              <a:rPr lang="en-US" altLang="zh-TW" sz="2400" b="1" dirty="0">
                <a:latin typeface="Lato Regular"/>
                <a:ea typeface="微软雅黑" panose="020B0503020204020204" pitchFamily="34" charset="-122"/>
              </a:rPr>
              <a:t>?</a:t>
            </a:r>
            <a:endParaRPr lang="zh-TW" altLang="en-US" sz="2400" b="1" dirty="0">
              <a:latin typeface="Lato Regular"/>
              <a:ea typeface="微软雅黑" panose="020B0503020204020204" pitchFamily="34" charset="-122"/>
            </a:endParaRPr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AE64E930-82DC-4DD5-8FBB-200FB7F324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600" t="44582" r="38130" b="48008"/>
          <a:stretch/>
        </p:blipFill>
        <p:spPr>
          <a:xfrm>
            <a:off x="10216131" y="3342747"/>
            <a:ext cx="1067444" cy="709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9E08BF54-EA6D-4EB3-ADE5-64BA87E257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573" b="69922" l="31552" r="47950">
                        <a14:foregroundMark x1="41362" y1="57813" x2="48023" y2="55729"/>
                        <a14:foregroundMark x1="43192" y1="57422" x2="42167" y2="55990"/>
                        <a14:foregroundMark x1="43777" y1="53776" x2="42972" y2="60417"/>
                        <a14:foregroundMark x1="42972" y1="60417" x2="43192" y2="61849"/>
                        <a14:foregroundMark x1="46925" y1="53385" x2="44290" y2="55859"/>
                        <a14:foregroundMark x1="44290" y1="58073" x2="47145" y2="62370"/>
                        <a14:foregroundMark x1="47145" y1="62370" x2="44436" y2="67318"/>
                        <a14:foregroundMark x1="44436" y1="67318" x2="40849" y2="69661"/>
                        <a14:foregroundMark x1="40849" y1="69661" x2="33309" y2="66406"/>
                        <a14:foregroundMark x1="33309" y1="66406" x2="34919" y2="60807"/>
                        <a14:foregroundMark x1="34846" y1="60417" x2="34846" y2="60417"/>
                        <a14:foregroundMark x1="34846" y1="60417" x2="35066" y2="65885"/>
                        <a14:foregroundMark x1="35432" y1="64063" x2="35725" y2="61328"/>
                        <a14:foregroundMark x1="35505" y1="61589" x2="32211" y2="63281"/>
                        <a14:foregroundMark x1="33309" y1="62370" x2="34407" y2="64974"/>
                        <a14:foregroundMark x1="33455" y1="63411" x2="33309" y2="66406"/>
                        <a14:foregroundMark x1="35432" y1="64583" x2="35798" y2="66276"/>
                        <a14:foregroundMark x1="36823" y1="60677" x2="36896" y2="59115"/>
                        <a14:foregroundMark x1="37262" y1="59505" x2="36164" y2="58203"/>
                        <a14:foregroundMark x1="36530" y1="58594" x2="37921" y2="59245"/>
                        <a14:foregroundMark x1="47145" y1="52995" x2="44583" y2="47917"/>
                        <a14:foregroundMark x1="44583" y1="47917" x2="40630" y2="46354"/>
                        <a14:foregroundMark x1="40630" y1="46354" x2="36896" y2="47917"/>
                        <a14:foregroundMark x1="36896" y1="47917" x2="35578" y2="50651"/>
                        <a14:foregroundMark x1="38141" y1="47135" x2="41069" y2="46224"/>
                        <a14:foregroundMark x1="41435" y1="46224" x2="46999" y2="50130"/>
                        <a14:foregroundMark x1="46999" y1="52604" x2="46193" y2="49349"/>
                        <a14:foregroundMark x1="45461" y1="49089" x2="41801" y2="46354"/>
                        <a14:foregroundMark x1="41801" y1="46354" x2="38799" y2="45833"/>
                        <a14:foregroundMark x1="39824" y1="45964" x2="44070" y2="47786"/>
                        <a14:foregroundMark x1="44656" y1="47786" x2="45022" y2="48958"/>
                        <a14:foregroundMark x1="34041" y1="60417" x2="32796" y2="62109"/>
                        <a14:foregroundMark x1="33455" y1="62109" x2="33602" y2="65885"/>
                        <a14:foregroundMark x1="33309" y1="61979" x2="34407" y2="66536"/>
                        <a14:foregroundMark x1="33748" y1="63932" x2="32430" y2="64844"/>
                        <a14:foregroundMark x1="32357" y1="63021" x2="32064" y2="66146"/>
                        <a14:foregroundMark x1="31772" y1="61849" x2="31625" y2="65755"/>
                        <a14:foregroundMark x1="31918" y1="63151" x2="33163" y2="66927"/>
                        <a14:foregroundMark x1="32943" y1="65495" x2="31991" y2="66927"/>
                        <a14:foregroundMark x1="31625" y1="65625" x2="31625" y2="65885"/>
                        <a14:foregroundMark x1="36457" y1="67057" x2="40264" y2="68880"/>
                        <a14:foregroundMark x1="40264" y1="68880" x2="43997" y2="67188"/>
                        <a14:foregroundMark x1="43997" y1="67188" x2="46486" y2="61068"/>
                        <a14:foregroundMark x1="46486" y1="61068" x2="46852" y2="53646"/>
                        <a14:foregroundMark x1="47584" y1="58203" x2="46486" y2="64714"/>
                        <a14:foregroundMark x1="46486" y1="64714" x2="46193" y2="65365"/>
                        <a14:foregroundMark x1="47584" y1="58854" x2="47218" y2="62760"/>
                        <a14:foregroundMark x1="47584" y1="58854" x2="46413" y2="63932"/>
                        <a14:foregroundMark x1="36018" y1="50260" x2="34114" y2="59635"/>
                        <a14:foregroundMark x1="34114" y1="59505" x2="35578" y2="49609"/>
                        <a14:foregroundMark x1="38067" y1="47917" x2="41728" y2="45964"/>
                        <a14:foregroundMark x1="41728" y1="45964" x2="44656" y2="47917"/>
                        <a14:foregroundMark x1="44802" y1="47786" x2="41801" y2="46745"/>
                        <a14:foregroundMark x1="41874" y1="46224" x2="44436" y2="46484"/>
                        <a14:foregroundMark x1="47657" y1="58203" x2="46706" y2="63932"/>
                        <a14:foregroundMark x1="47950" y1="58073" x2="46925" y2="63411"/>
                        <a14:foregroundMark x1="47584" y1="60026" x2="45974" y2="66276"/>
                        <a14:foregroundMark x1="45974" y1="66276" x2="42606" y2="69661"/>
                        <a14:foregroundMark x1="42606" y1="69661" x2="38507" y2="69792"/>
                        <a14:foregroundMark x1="38507" y1="69792" x2="36969" y2="67839"/>
                      </a14:backgroundRemoval>
                    </a14:imgEffect>
                  </a14:imgLayer>
                </a14:imgProps>
              </a:ext>
            </a:extLst>
          </a:blip>
          <a:srcRect l="30045" t="44582" r="51145" b="27091"/>
          <a:stretch/>
        </p:blipFill>
        <p:spPr>
          <a:xfrm>
            <a:off x="5938522" y="3030041"/>
            <a:ext cx="3862059" cy="3269934"/>
          </a:xfrm>
          <a:prstGeom prst="rect">
            <a:avLst/>
          </a:prstGeom>
        </p:spPr>
      </p:pic>
      <p:sp>
        <p:nvSpPr>
          <p:cNvPr id="45" name="投影片編號版面配置區 2">
            <a:extLst>
              <a:ext uri="{FF2B5EF4-FFF2-40B4-BE49-F238E27FC236}">
                <a16:creationId xmlns:a16="http://schemas.microsoft.com/office/drawing/2014/main" id="{1AA95246-0384-4202-9C12-586D6553C1AC}"/>
              </a:ext>
            </a:extLst>
          </p:cNvPr>
          <p:cNvSpPr txBox="1">
            <a:spLocks/>
          </p:cNvSpPr>
          <p:nvPr/>
        </p:nvSpPr>
        <p:spPr>
          <a:xfrm>
            <a:off x="6104109" y="6663659"/>
            <a:ext cx="2892783" cy="38417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639763" indent="-182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925638" indent="-5540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fld id="{8C92ADDF-ABC6-4EEC-846D-A1AE2D410679}" type="slidenum">
              <a:rPr lang="zh-CN" altLang="en-US" sz="2800" b="1" smtClean="0"/>
              <a:pPr/>
              <a:t>13</a:t>
            </a:fld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877150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/>
          <p:cNvSpPr>
            <a:spLocks/>
          </p:cNvSpPr>
          <p:nvPr/>
        </p:nvSpPr>
        <p:spPr bwMode="auto">
          <a:xfrm>
            <a:off x="1463949" y="393399"/>
            <a:ext cx="3525266" cy="812940"/>
          </a:xfrm>
          <a:custGeom>
            <a:avLst/>
            <a:gdLst>
              <a:gd name="T0" fmla="*/ 0 w 1394"/>
              <a:gd name="T1" fmla="*/ 0 h 245"/>
              <a:gd name="T2" fmla="*/ 1150 w 1394"/>
              <a:gd name="T3" fmla="*/ 0 h 245"/>
              <a:gd name="T4" fmla="*/ 1394 w 1394"/>
              <a:gd name="T5" fmla="*/ 245 h 245"/>
              <a:gd name="T6" fmla="*/ 241 w 1394"/>
              <a:gd name="T7" fmla="*/ 245 h 245"/>
              <a:gd name="T8" fmla="*/ 0 w 1394"/>
              <a:gd name="T9" fmla="*/ 0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4" h="245">
                <a:moveTo>
                  <a:pt x="0" y="0"/>
                </a:moveTo>
                <a:lnTo>
                  <a:pt x="1150" y="0"/>
                </a:lnTo>
                <a:lnTo>
                  <a:pt x="1394" y="245"/>
                </a:lnTo>
                <a:lnTo>
                  <a:pt x="241" y="245"/>
                </a:lnTo>
                <a:lnTo>
                  <a:pt x="0" y="0"/>
                </a:lnTo>
                <a:close/>
              </a:path>
            </a:pathLst>
          </a:custGeom>
          <a:solidFill>
            <a:srgbClr val="F29548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C82281D-EBFD-4046-B8D3-86993A81B295}"/>
              </a:ext>
            </a:extLst>
          </p:cNvPr>
          <p:cNvSpPr/>
          <p:nvPr/>
        </p:nvSpPr>
        <p:spPr>
          <a:xfrm>
            <a:off x="2659720" y="464510"/>
            <a:ext cx="13131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目標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F5538A08-BE57-485C-8AD9-9C1F991A855C}"/>
              </a:ext>
            </a:extLst>
          </p:cNvPr>
          <p:cNvGrpSpPr/>
          <p:nvPr/>
        </p:nvGrpSpPr>
        <p:grpSpPr>
          <a:xfrm>
            <a:off x="5260769" y="6143"/>
            <a:ext cx="2214639" cy="1256871"/>
            <a:chOff x="1648820" y="3224610"/>
            <a:chExt cx="2214639" cy="1256871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0840387-E437-4BEC-9CE5-0627B1FE921C}"/>
                </a:ext>
              </a:extLst>
            </p:cNvPr>
            <p:cNvSpPr/>
            <p:nvPr/>
          </p:nvSpPr>
          <p:spPr>
            <a:xfrm flipV="1">
              <a:off x="1648820" y="3408612"/>
              <a:ext cx="2214639" cy="1072869"/>
            </a:xfrm>
            <a:prstGeom prst="rect">
              <a:avLst/>
            </a:prstGeom>
            <a:solidFill>
              <a:srgbClr val="008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2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文本框 63">
              <a:extLst>
                <a:ext uri="{FF2B5EF4-FFF2-40B4-BE49-F238E27FC236}">
                  <a16:creationId xmlns:a16="http://schemas.microsoft.com/office/drawing/2014/main" id="{5D3CA8CB-CF48-41AB-AE3B-2E61ED2814AE}"/>
                </a:ext>
              </a:extLst>
            </p:cNvPr>
            <p:cNvSpPr txBox="1"/>
            <p:nvPr/>
          </p:nvSpPr>
          <p:spPr>
            <a:xfrm>
              <a:off x="1813125" y="3908742"/>
              <a:ext cx="2028401" cy="41690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2001" kern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</a:lstStyle>
            <a:p>
              <a:r>
                <a:rPr lang="zh-TW" altLang="en-US" sz="2800" b="1" dirty="0">
                  <a:sym typeface="Arial" panose="020B0604020202020204" pitchFamily="34" charset="0"/>
                </a:rPr>
                <a:t>知名度</a:t>
              </a:r>
              <a:endParaRPr lang="zh-CN" altLang="en-US" sz="2800" b="1" dirty="0">
                <a:sym typeface="Arial" panose="020B0604020202020204" pitchFamily="34" charset="0"/>
              </a:endParaRPr>
            </a:p>
          </p:txBody>
        </p:sp>
        <p:sp>
          <p:nvSpPr>
            <p:cNvPr id="18" name="文本框 67">
              <a:extLst>
                <a:ext uri="{FF2B5EF4-FFF2-40B4-BE49-F238E27FC236}">
                  <a16:creationId xmlns:a16="http://schemas.microsoft.com/office/drawing/2014/main" id="{BCB55138-17FD-4452-B58C-86F2EEBD5CAE}"/>
                </a:ext>
              </a:extLst>
            </p:cNvPr>
            <p:cNvSpPr txBox="1"/>
            <p:nvPr/>
          </p:nvSpPr>
          <p:spPr>
            <a:xfrm>
              <a:off x="2225309" y="3224610"/>
              <a:ext cx="1134365" cy="74142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2001" kern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4200" dirty="0">
                  <a:sym typeface="Arial" panose="020B0604020202020204" pitchFamily="34" charset="0"/>
                </a:rPr>
                <a:t>1</a:t>
              </a:r>
              <a:endParaRPr lang="zh-CN" altLang="en-US" sz="4200" dirty="0">
                <a:sym typeface="Arial" panose="020B0604020202020204" pitchFamily="34" charset="0"/>
              </a:endParaRP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084280C6-CD64-408F-8F0C-0DD7A745576E}"/>
              </a:ext>
            </a:extLst>
          </p:cNvPr>
          <p:cNvGrpSpPr/>
          <p:nvPr/>
        </p:nvGrpSpPr>
        <p:grpSpPr>
          <a:xfrm>
            <a:off x="7365479" y="64038"/>
            <a:ext cx="2734315" cy="1198976"/>
            <a:chOff x="4741093" y="3282075"/>
            <a:chExt cx="2734315" cy="1198976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0562392-F874-43C6-B932-376EA4CB6428}"/>
                </a:ext>
              </a:extLst>
            </p:cNvPr>
            <p:cNvSpPr/>
            <p:nvPr/>
          </p:nvSpPr>
          <p:spPr>
            <a:xfrm>
              <a:off x="4980728" y="3408182"/>
              <a:ext cx="2214639" cy="1072869"/>
            </a:xfrm>
            <a:prstGeom prst="rect">
              <a:avLst/>
            </a:prstGeom>
            <a:solidFill>
              <a:srgbClr val="F29548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文本框 64">
              <a:extLst>
                <a:ext uri="{FF2B5EF4-FFF2-40B4-BE49-F238E27FC236}">
                  <a16:creationId xmlns:a16="http://schemas.microsoft.com/office/drawing/2014/main" id="{176F1ABB-542C-44AB-A08D-6CAD330DB94B}"/>
                </a:ext>
              </a:extLst>
            </p:cNvPr>
            <p:cNvSpPr txBox="1"/>
            <p:nvPr/>
          </p:nvSpPr>
          <p:spPr>
            <a:xfrm>
              <a:off x="4741093" y="3940207"/>
              <a:ext cx="27343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055"/>
                </a:spcBef>
              </a:pPr>
              <a:r>
                <a:rPr lang="zh-TW" altLang="en-US" sz="28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瞭解度</a:t>
              </a:r>
              <a:endPara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文本框 68">
              <a:extLst>
                <a:ext uri="{FF2B5EF4-FFF2-40B4-BE49-F238E27FC236}">
                  <a16:creationId xmlns:a16="http://schemas.microsoft.com/office/drawing/2014/main" id="{AE21CC28-A32F-4A05-9F35-32327A5D9A77}"/>
                </a:ext>
              </a:extLst>
            </p:cNvPr>
            <p:cNvSpPr txBox="1"/>
            <p:nvPr/>
          </p:nvSpPr>
          <p:spPr>
            <a:xfrm>
              <a:off x="5540379" y="3282075"/>
              <a:ext cx="1134365" cy="741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055"/>
                </a:spcBef>
              </a:pPr>
              <a:r>
                <a:rPr lang="en-US" altLang="zh-CN" sz="4218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</a:t>
              </a:r>
              <a:endParaRPr lang="zh-CN" altLang="en-US" sz="4218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B575D58F-880D-440A-BE0E-D4BFC7B02AFC}"/>
              </a:ext>
            </a:extLst>
          </p:cNvPr>
          <p:cNvGrpSpPr/>
          <p:nvPr/>
        </p:nvGrpSpPr>
        <p:grpSpPr>
          <a:xfrm>
            <a:off x="9975376" y="45517"/>
            <a:ext cx="2214639" cy="1194544"/>
            <a:chOff x="8402942" y="3268883"/>
            <a:chExt cx="2214639" cy="119454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D5E7E42A-5727-42A0-B2B5-69305EA5A3D4}"/>
                </a:ext>
              </a:extLst>
            </p:cNvPr>
            <p:cNvSpPr/>
            <p:nvPr/>
          </p:nvSpPr>
          <p:spPr>
            <a:xfrm flipV="1">
              <a:off x="8402942" y="3390558"/>
              <a:ext cx="2214639" cy="1072869"/>
            </a:xfrm>
            <a:prstGeom prst="rect">
              <a:avLst/>
            </a:prstGeom>
            <a:solidFill>
              <a:srgbClr val="008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2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文本框 65">
              <a:extLst>
                <a:ext uri="{FF2B5EF4-FFF2-40B4-BE49-F238E27FC236}">
                  <a16:creationId xmlns:a16="http://schemas.microsoft.com/office/drawing/2014/main" id="{21E78E70-02EA-4832-BA1C-485DB185E9A9}"/>
                </a:ext>
              </a:extLst>
            </p:cNvPr>
            <p:cNvSpPr txBox="1"/>
            <p:nvPr/>
          </p:nvSpPr>
          <p:spPr>
            <a:xfrm>
              <a:off x="8540005" y="3906066"/>
              <a:ext cx="2028401" cy="41690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2001" kern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</a:lstStyle>
            <a:p>
              <a:r>
                <a:rPr lang="zh-TW" altLang="en-US" sz="2800" b="1" dirty="0">
                  <a:sym typeface="Arial" panose="020B0604020202020204" pitchFamily="34" charset="0"/>
                </a:rPr>
                <a:t>行動度</a:t>
              </a:r>
              <a:endParaRPr lang="zh-CN" altLang="en-US" sz="2800" b="1" dirty="0">
                <a:sym typeface="Arial" panose="020B0604020202020204" pitchFamily="34" charset="0"/>
              </a:endParaRPr>
            </a:p>
          </p:txBody>
        </p:sp>
        <p:sp>
          <p:nvSpPr>
            <p:cNvPr id="22" name="文本框 69">
              <a:extLst>
                <a:ext uri="{FF2B5EF4-FFF2-40B4-BE49-F238E27FC236}">
                  <a16:creationId xmlns:a16="http://schemas.microsoft.com/office/drawing/2014/main" id="{CD3FD78B-5347-48AA-BCF9-0D318481763D}"/>
                </a:ext>
              </a:extLst>
            </p:cNvPr>
            <p:cNvSpPr txBox="1"/>
            <p:nvPr/>
          </p:nvSpPr>
          <p:spPr>
            <a:xfrm>
              <a:off x="8948514" y="3268883"/>
              <a:ext cx="1134365" cy="74142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2001" kern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4200" dirty="0">
                  <a:sym typeface="Arial" panose="020B0604020202020204" pitchFamily="34" charset="0"/>
                </a:rPr>
                <a:t>3</a:t>
              </a:r>
              <a:endParaRPr lang="zh-CN" altLang="en-US" sz="4200" dirty="0">
                <a:sym typeface="Arial" panose="020B0604020202020204" pitchFamily="34" charset="0"/>
              </a:endParaRPr>
            </a:p>
          </p:txBody>
        </p:sp>
      </p:grpSp>
      <p:sp>
        <p:nvSpPr>
          <p:cNvPr id="37" name="箭號: 向上 36">
            <a:extLst>
              <a:ext uri="{FF2B5EF4-FFF2-40B4-BE49-F238E27FC236}">
                <a16:creationId xmlns:a16="http://schemas.microsoft.com/office/drawing/2014/main" id="{7EA99DB1-CFE4-4121-A556-A7B6395446BA}"/>
              </a:ext>
            </a:extLst>
          </p:cNvPr>
          <p:cNvSpPr/>
          <p:nvPr/>
        </p:nvSpPr>
        <p:spPr>
          <a:xfrm>
            <a:off x="723025" y="4715470"/>
            <a:ext cx="329068" cy="812940"/>
          </a:xfrm>
          <a:prstGeom prst="upArrow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72F7F248-C633-4F19-9F7A-98AC9C8FE36C}"/>
              </a:ext>
            </a:extLst>
          </p:cNvPr>
          <p:cNvSpPr txBox="1">
            <a:spLocks/>
          </p:cNvSpPr>
          <p:nvPr/>
        </p:nvSpPr>
        <p:spPr>
          <a:xfrm>
            <a:off x="1228766" y="5143861"/>
            <a:ext cx="822200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TW" sz="32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30%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98EC1F06-E70C-41CB-AEBB-6A422061D33D}"/>
              </a:ext>
            </a:extLst>
          </p:cNvPr>
          <p:cNvSpPr/>
          <p:nvPr/>
        </p:nvSpPr>
        <p:spPr>
          <a:xfrm>
            <a:off x="7442561" y="-134097"/>
            <a:ext cx="107112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8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zh-TW" altLang="en-US" sz="8800" dirty="0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6E68C741-B149-4296-99DC-BEA86FA93F50}"/>
              </a:ext>
            </a:extLst>
          </p:cNvPr>
          <p:cNvSpPr/>
          <p:nvPr/>
        </p:nvSpPr>
        <p:spPr>
          <a:xfrm>
            <a:off x="5400600" y="2177452"/>
            <a:ext cx="63667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Lato Regular"/>
                <a:ea typeface="微软雅黑" panose="020B0503020204020204" pitchFamily="34" charset="-122"/>
              </a:rPr>
              <a:t>問卷 </a:t>
            </a:r>
            <a:r>
              <a:rPr lang="en-US" altLang="zh-TW" sz="2400" b="1" dirty="0">
                <a:latin typeface="Lato Regular"/>
                <a:ea typeface="微软雅黑" panose="020B0503020204020204" pitchFamily="34" charset="-122"/>
              </a:rPr>
              <a:t>:</a:t>
            </a:r>
            <a:r>
              <a:rPr lang="zh-TW" altLang="en-US" sz="2400" b="1" dirty="0">
                <a:latin typeface="Lato Regular"/>
                <a:ea typeface="微软雅黑" panose="020B0503020204020204" pitchFamily="34" charset="-122"/>
              </a:rPr>
              <a:t>請問您為何不使用廣東苜藥粉</a:t>
            </a:r>
            <a:r>
              <a:rPr lang="en-US" altLang="zh-TW" sz="2400" b="1" dirty="0">
                <a:latin typeface="Lato Regular"/>
                <a:ea typeface="微软雅黑" panose="020B0503020204020204" pitchFamily="34" charset="-122"/>
              </a:rPr>
              <a:t>?(</a:t>
            </a:r>
            <a:r>
              <a:rPr lang="zh-TW" altLang="en-US" sz="2400" b="1" dirty="0">
                <a:latin typeface="Lato Regular"/>
                <a:ea typeface="微软雅黑" panose="020B0503020204020204" pitchFamily="34" charset="-122"/>
              </a:rPr>
              <a:t>可複選</a:t>
            </a:r>
            <a:r>
              <a:rPr lang="en-US" altLang="zh-TW" sz="2400" b="1" dirty="0">
                <a:latin typeface="Lato Regular"/>
                <a:ea typeface="微软雅黑" panose="020B0503020204020204" pitchFamily="34" charset="-122"/>
              </a:rPr>
              <a:t>)</a:t>
            </a:r>
            <a:endParaRPr lang="zh-TW" altLang="en-US" sz="2400" b="1" dirty="0">
              <a:latin typeface="Lato Regular"/>
              <a:ea typeface="微软雅黑" panose="020B0503020204020204" pitchFamily="34" charset="-122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B1BF0E18-8F16-4535-9314-DF0C4839FBC9}"/>
              </a:ext>
            </a:extLst>
          </p:cNvPr>
          <p:cNvSpPr/>
          <p:nvPr/>
        </p:nvSpPr>
        <p:spPr>
          <a:xfrm>
            <a:off x="1059352" y="1869429"/>
            <a:ext cx="2214639" cy="1072869"/>
          </a:xfrm>
          <a:prstGeom prst="rect">
            <a:avLst/>
          </a:prstGeom>
          <a:solidFill>
            <a:srgbClr val="F29548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40" name="组合 28">
            <a:extLst>
              <a:ext uri="{FF2B5EF4-FFF2-40B4-BE49-F238E27FC236}">
                <a16:creationId xmlns:a16="http://schemas.microsoft.com/office/drawing/2014/main" id="{2C24B0AF-B9CC-47E7-9DD7-C75805FE24B9}"/>
              </a:ext>
            </a:extLst>
          </p:cNvPr>
          <p:cNvGrpSpPr/>
          <p:nvPr/>
        </p:nvGrpSpPr>
        <p:grpSpPr>
          <a:xfrm rot="10800000">
            <a:off x="898323" y="1867577"/>
            <a:ext cx="37967" cy="2493652"/>
            <a:chOff x="1331651" y="1597980"/>
            <a:chExt cx="36000" cy="2364481"/>
          </a:xfrm>
          <a:solidFill>
            <a:srgbClr val="F29548"/>
          </a:solidFill>
        </p:grpSpPr>
        <p:cxnSp>
          <p:nvCxnSpPr>
            <p:cNvPr id="42" name="直接连接符 29">
              <a:extLst>
                <a:ext uri="{FF2B5EF4-FFF2-40B4-BE49-F238E27FC236}">
                  <a16:creationId xmlns:a16="http://schemas.microsoft.com/office/drawing/2014/main" id="{78D31EF7-7849-464D-BAB9-4B329AE55B75}"/>
                </a:ext>
              </a:extLst>
            </p:cNvPr>
            <p:cNvCxnSpPr/>
            <p:nvPr/>
          </p:nvCxnSpPr>
          <p:spPr>
            <a:xfrm>
              <a:off x="1331651" y="1597980"/>
              <a:ext cx="0" cy="2364481"/>
            </a:xfrm>
            <a:prstGeom prst="line">
              <a:avLst/>
            </a:prstGeom>
            <a:grpFill/>
            <a:ln>
              <a:solidFill>
                <a:srgbClr val="F295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02C160F0-8808-44BD-8A2C-623B44C5F781}"/>
                </a:ext>
              </a:extLst>
            </p:cNvPr>
            <p:cNvSpPr/>
            <p:nvPr/>
          </p:nvSpPr>
          <p:spPr>
            <a:xfrm>
              <a:off x="1331651" y="1597980"/>
              <a:ext cx="36000" cy="1080000"/>
            </a:xfrm>
            <a:prstGeom prst="rect">
              <a:avLst/>
            </a:prstGeom>
            <a:grpFill/>
            <a:ln>
              <a:solidFill>
                <a:srgbClr val="F295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2002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6" name="文本框 64">
            <a:extLst>
              <a:ext uri="{FF2B5EF4-FFF2-40B4-BE49-F238E27FC236}">
                <a16:creationId xmlns:a16="http://schemas.microsoft.com/office/drawing/2014/main" id="{7DBAC079-E459-44A9-99D7-1C0CFA8EC20F}"/>
              </a:ext>
            </a:extLst>
          </p:cNvPr>
          <p:cNvSpPr txBox="1"/>
          <p:nvPr/>
        </p:nvSpPr>
        <p:spPr>
          <a:xfrm>
            <a:off x="819717" y="2401454"/>
            <a:ext cx="2734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55"/>
              </a:spcBef>
            </a:pPr>
            <a:r>
              <a:rPr lang="zh-TW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瞭解度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7" name="文本框 68">
            <a:extLst>
              <a:ext uri="{FF2B5EF4-FFF2-40B4-BE49-F238E27FC236}">
                <a16:creationId xmlns:a16="http://schemas.microsoft.com/office/drawing/2014/main" id="{420EE44F-9B19-4BB1-AB20-1B5AB664F447}"/>
              </a:ext>
            </a:extLst>
          </p:cNvPr>
          <p:cNvSpPr txBox="1"/>
          <p:nvPr/>
        </p:nvSpPr>
        <p:spPr>
          <a:xfrm>
            <a:off x="1619003" y="1743322"/>
            <a:ext cx="1134365" cy="741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55"/>
              </a:spcBef>
            </a:pPr>
            <a:r>
              <a:rPr lang="en-US" altLang="zh-CN" sz="4218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endParaRPr lang="zh-CN" altLang="en-US" sz="4218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FC5A7D4A-30D0-4EB1-BE4C-4FAFB10A8C8C}"/>
              </a:ext>
            </a:extLst>
          </p:cNvPr>
          <p:cNvSpPr txBox="1">
            <a:spLocks/>
          </p:cNvSpPr>
          <p:nvPr/>
        </p:nvSpPr>
        <p:spPr>
          <a:xfrm>
            <a:off x="1097807" y="3616325"/>
            <a:ext cx="3311121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增加消費者</a:t>
            </a:r>
            <a:r>
              <a:rPr lang="zh-TW" altLang="en-US" sz="2000" dirty="0">
                <a:solidFill>
                  <a:srgbClr val="FF0000"/>
                </a:solidFill>
                <a:ea typeface="微软雅黑" panose="020B0503020204020204" pitchFamily="34" charset="-122"/>
              </a:rPr>
              <a:t>對產品的瞭解度</a:t>
            </a:r>
            <a:r>
              <a:rPr lang="zh-TW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，以</a:t>
            </a:r>
            <a:r>
              <a:rPr lang="zh-TW" altLang="en-US" sz="2000" dirty="0">
                <a:solidFill>
                  <a:srgbClr val="FF0000"/>
                </a:solidFill>
                <a:ea typeface="微软雅黑" panose="020B0503020204020204" pitchFamily="34" charset="-122"/>
              </a:rPr>
              <a:t>提高商品購買率</a:t>
            </a:r>
            <a:r>
              <a:rPr lang="zh-TW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之目的</a:t>
            </a:r>
            <a:r>
              <a:rPr lang="en-US" altLang="zh-TW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!!!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783CAAA-2996-4644-AD54-FFF96CD516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94" t="46512" r="24966" b="16689"/>
          <a:stretch/>
        </p:blipFill>
        <p:spPr>
          <a:xfrm>
            <a:off x="4636259" y="2973173"/>
            <a:ext cx="8427690" cy="3739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" name="矩形 48">
            <a:extLst>
              <a:ext uri="{FF2B5EF4-FFF2-40B4-BE49-F238E27FC236}">
                <a16:creationId xmlns:a16="http://schemas.microsoft.com/office/drawing/2014/main" id="{E87E6267-6BF7-4820-8C0C-6EF579AF8ECF}"/>
              </a:ext>
            </a:extLst>
          </p:cNvPr>
          <p:cNvSpPr/>
          <p:nvPr/>
        </p:nvSpPr>
        <p:spPr>
          <a:xfrm>
            <a:off x="4570444" y="3114403"/>
            <a:ext cx="6286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zh-TW" altLang="en-US" sz="4400" dirty="0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D1C691A3-7FD9-4822-8332-8173956298DF}"/>
              </a:ext>
            </a:extLst>
          </p:cNvPr>
          <p:cNvSpPr/>
          <p:nvPr/>
        </p:nvSpPr>
        <p:spPr>
          <a:xfrm>
            <a:off x="5522909" y="3660826"/>
            <a:ext cx="6286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zh-TW" altLang="en-US" sz="4400" dirty="0"/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2A06801F-3680-4820-ADFA-436A582D3231}"/>
              </a:ext>
            </a:extLst>
          </p:cNvPr>
          <p:cNvSpPr/>
          <p:nvPr/>
        </p:nvSpPr>
        <p:spPr>
          <a:xfrm>
            <a:off x="5522909" y="3946029"/>
            <a:ext cx="6286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zh-TW" altLang="en-US" sz="4400" dirty="0"/>
          </a:p>
        </p:txBody>
      </p:sp>
      <p:sp>
        <p:nvSpPr>
          <p:cNvPr id="52" name="投影片編號版面配置區 2">
            <a:extLst>
              <a:ext uri="{FF2B5EF4-FFF2-40B4-BE49-F238E27FC236}">
                <a16:creationId xmlns:a16="http://schemas.microsoft.com/office/drawing/2014/main" id="{2B13454F-BC11-4023-9C92-3D77DBFE22AA}"/>
              </a:ext>
            </a:extLst>
          </p:cNvPr>
          <p:cNvSpPr txBox="1">
            <a:spLocks/>
          </p:cNvSpPr>
          <p:nvPr/>
        </p:nvSpPr>
        <p:spPr>
          <a:xfrm>
            <a:off x="6104109" y="6663659"/>
            <a:ext cx="2892783" cy="38417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639763" indent="-182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925638" indent="-5540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fld id="{8C92ADDF-ABC6-4EEC-846D-A1AE2D410679}" type="slidenum">
              <a:rPr lang="zh-CN" altLang="en-US" sz="2800" b="1" smtClean="0"/>
              <a:pPr/>
              <a:t>14</a:t>
            </a:fld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24577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/>
          <p:cNvSpPr>
            <a:spLocks/>
          </p:cNvSpPr>
          <p:nvPr/>
        </p:nvSpPr>
        <p:spPr bwMode="auto">
          <a:xfrm>
            <a:off x="1463949" y="393399"/>
            <a:ext cx="3525266" cy="812940"/>
          </a:xfrm>
          <a:custGeom>
            <a:avLst/>
            <a:gdLst>
              <a:gd name="T0" fmla="*/ 0 w 1394"/>
              <a:gd name="T1" fmla="*/ 0 h 245"/>
              <a:gd name="T2" fmla="*/ 1150 w 1394"/>
              <a:gd name="T3" fmla="*/ 0 h 245"/>
              <a:gd name="T4" fmla="*/ 1394 w 1394"/>
              <a:gd name="T5" fmla="*/ 245 h 245"/>
              <a:gd name="T6" fmla="*/ 241 w 1394"/>
              <a:gd name="T7" fmla="*/ 245 h 245"/>
              <a:gd name="T8" fmla="*/ 0 w 1394"/>
              <a:gd name="T9" fmla="*/ 0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4" h="245">
                <a:moveTo>
                  <a:pt x="0" y="0"/>
                </a:moveTo>
                <a:lnTo>
                  <a:pt x="1150" y="0"/>
                </a:lnTo>
                <a:lnTo>
                  <a:pt x="1394" y="245"/>
                </a:lnTo>
                <a:lnTo>
                  <a:pt x="241" y="245"/>
                </a:lnTo>
                <a:lnTo>
                  <a:pt x="0" y="0"/>
                </a:lnTo>
                <a:close/>
              </a:path>
            </a:pathLst>
          </a:custGeom>
          <a:solidFill>
            <a:srgbClr val="F29548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C82281D-EBFD-4046-B8D3-86993A81B295}"/>
              </a:ext>
            </a:extLst>
          </p:cNvPr>
          <p:cNvSpPr/>
          <p:nvPr/>
        </p:nvSpPr>
        <p:spPr>
          <a:xfrm>
            <a:off x="2659720" y="464510"/>
            <a:ext cx="13131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目標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F5538A08-BE57-485C-8AD9-9C1F991A855C}"/>
              </a:ext>
            </a:extLst>
          </p:cNvPr>
          <p:cNvGrpSpPr/>
          <p:nvPr/>
        </p:nvGrpSpPr>
        <p:grpSpPr>
          <a:xfrm>
            <a:off x="5260769" y="6143"/>
            <a:ext cx="2214639" cy="1256871"/>
            <a:chOff x="1648820" y="3224610"/>
            <a:chExt cx="2214639" cy="1256871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0840387-E437-4BEC-9CE5-0627B1FE921C}"/>
                </a:ext>
              </a:extLst>
            </p:cNvPr>
            <p:cNvSpPr/>
            <p:nvPr/>
          </p:nvSpPr>
          <p:spPr>
            <a:xfrm flipV="1">
              <a:off x="1648820" y="3408612"/>
              <a:ext cx="2214639" cy="1072869"/>
            </a:xfrm>
            <a:prstGeom prst="rect">
              <a:avLst/>
            </a:prstGeom>
            <a:solidFill>
              <a:srgbClr val="008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2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文本框 63">
              <a:extLst>
                <a:ext uri="{FF2B5EF4-FFF2-40B4-BE49-F238E27FC236}">
                  <a16:creationId xmlns:a16="http://schemas.microsoft.com/office/drawing/2014/main" id="{5D3CA8CB-CF48-41AB-AE3B-2E61ED2814AE}"/>
                </a:ext>
              </a:extLst>
            </p:cNvPr>
            <p:cNvSpPr txBox="1"/>
            <p:nvPr/>
          </p:nvSpPr>
          <p:spPr>
            <a:xfrm>
              <a:off x="1813125" y="3908742"/>
              <a:ext cx="2028401" cy="41690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2001" kern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</a:lstStyle>
            <a:p>
              <a:r>
                <a:rPr lang="zh-TW" altLang="en-US" sz="2800" b="1" dirty="0">
                  <a:sym typeface="Arial" panose="020B0604020202020204" pitchFamily="34" charset="0"/>
                </a:rPr>
                <a:t>知名度</a:t>
              </a:r>
              <a:endParaRPr lang="zh-CN" altLang="en-US" sz="2800" b="1" dirty="0">
                <a:sym typeface="Arial" panose="020B0604020202020204" pitchFamily="34" charset="0"/>
              </a:endParaRPr>
            </a:p>
          </p:txBody>
        </p:sp>
        <p:sp>
          <p:nvSpPr>
            <p:cNvPr id="18" name="文本框 67">
              <a:extLst>
                <a:ext uri="{FF2B5EF4-FFF2-40B4-BE49-F238E27FC236}">
                  <a16:creationId xmlns:a16="http://schemas.microsoft.com/office/drawing/2014/main" id="{BCB55138-17FD-4452-B58C-86F2EEBD5CAE}"/>
                </a:ext>
              </a:extLst>
            </p:cNvPr>
            <p:cNvSpPr txBox="1"/>
            <p:nvPr/>
          </p:nvSpPr>
          <p:spPr>
            <a:xfrm>
              <a:off x="2225309" y="3224610"/>
              <a:ext cx="1134365" cy="74142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2001" kern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4200" dirty="0">
                  <a:sym typeface="Arial" panose="020B0604020202020204" pitchFamily="34" charset="0"/>
                </a:rPr>
                <a:t>1</a:t>
              </a:r>
              <a:endParaRPr lang="zh-CN" altLang="en-US" sz="4200" dirty="0">
                <a:sym typeface="Arial" panose="020B0604020202020204" pitchFamily="34" charset="0"/>
              </a:endParaRP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084280C6-CD64-408F-8F0C-0DD7A745576E}"/>
              </a:ext>
            </a:extLst>
          </p:cNvPr>
          <p:cNvGrpSpPr/>
          <p:nvPr/>
        </p:nvGrpSpPr>
        <p:grpSpPr>
          <a:xfrm>
            <a:off x="7365479" y="64038"/>
            <a:ext cx="2734315" cy="1198976"/>
            <a:chOff x="4741093" y="3282075"/>
            <a:chExt cx="2734315" cy="1198976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0562392-F874-43C6-B932-376EA4CB6428}"/>
                </a:ext>
              </a:extLst>
            </p:cNvPr>
            <p:cNvSpPr/>
            <p:nvPr/>
          </p:nvSpPr>
          <p:spPr>
            <a:xfrm>
              <a:off x="4980728" y="3408182"/>
              <a:ext cx="2214639" cy="1072869"/>
            </a:xfrm>
            <a:prstGeom prst="rect">
              <a:avLst/>
            </a:prstGeom>
            <a:solidFill>
              <a:srgbClr val="F29548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文本框 64">
              <a:extLst>
                <a:ext uri="{FF2B5EF4-FFF2-40B4-BE49-F238E27FC236}">
                  <a16:creationId xmlns:a16="http://schemas.microsoft.com/office/drawing/2014/main" id="{176F1ABB-542C-44AB-A08D-6CAD330DB94B}"/>
                </a:ext>
              </a:extLst>
            </p:cNvPr>
            <p:cNvSpPr txBox="1"/>
            <p:nvPr/>
          </p:nvSpPr>
          <p:spPr>
            <a:xfrm>
              <a:off x="4741093" y="3940207"/>
              <a:ext cx="27343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055"/>
                </a:spcBef>
              </a:pPr>
              <a:r>
                <a:rPr lang="zh-TW" altLang="en-US" sz="28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瞭解度</a:t>
              </a:r>
              <a:endPara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文本框 68">
              <a:extLst>
                <a:ext uri="{FF2B5EF4-FFF2-40B4-BE49-F238E27FC236}">
                  <a16:creationId xmlns:a16="http://schemas.microsoft.com/office/drawing/2014/main" id="{AE21CC28-A32F-4A05-9F35-32327A5D9A77}"/>
                </a:ext>
              </a:extLst>
            </p:cNvPr>
            <p:cNvSpPr txBox="1"/>
            <p:nvPr/>
          </p:nvSpPr>
          <p:spPr>
            <a:xfrm>
              <a:off x="5540379" y="3282075"/>
              <a:ext cx="1134365" cy="741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055"/>
                </a:spcBef>
              </a:pPr>
              <a:r>
                <a:rPr lang="en-US" altLang="zh-CN" sz="4218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</a:t>
              </a:r>
              <a:endParaRPr lang="zh-CN" altLang="en-US" sz="4218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B575D58F-880D-440A-BE0E-D4BFC7B02AFC}"/>
              </a:ext>
            </a:extLst>
          </p:cNvPr>
          <p:cNvGrpSpPr/>
          <p:nvPr/>
        </p:nvGrpSpPr>
        <p:grpSpPr>
          <a:xfrm>
            <a:off x="9975376" y="45517"/>
            <a:ext cx="2214639" cy="1194544"/>
            <a:chOff x="8402942" y="3268883"/>
            <a:chExt cx="2214639" cy="119454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D5E7E42A-5727-42A0-B2B5-69305EA5A3D4}"/>
                </a:ext>
              </a:extLst>
            </p:cNvPr>
            <p:cNvSpPr/>
            <p:nvPr/>
          </p:nvSpPr>
          <p:spPr>
            <a:xfrm flipV="1">
              <a:off x="8402942" y="3390558"/>
              <a:ext cx="2214639" cy="1072869"/>
            </a:xfrm>
            <a:prstGeom prst="rect">
              <a:avLst/>
            </a:prstGeom>
            <a:solidFill>
              <a:srgbClr val="008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2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文本框 65">
              <a:extLst>
                <a:ext uri="{FF2B5EF4-FFF2-40B4-BE49-F238E27FC236}">
                  <a16:creationId xmlns:a16="http://schemas.microsoft.com/office/drawing/2014/main" id="{21E78E70-02EA-4832-BA1C-485DB185E9A9}"/>
                </a:ext>
              </a:extLst>
            </p:cNvPr>
            <p:cNvSpPr txBox="1"/>
            <p:nvPr/>
          </p:nvSpPr>
          <p:spPr>
            <a:xfrm>
              <a:off x="8540005" y="3906066"/>
              <a:ext cx="2028401" cy="41690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2001" kern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</a:lstStyle>
            <a:p>
              <a:r>
                <a:rPr lang="zh-TW" altLang="en-US" sz="2800" b="1" dirty="0">
                  <a:sym typeface="Arial" panose="020B0604020202020204" pitchFamily="34" charset="0"/>
                </a:rPr>
                <a:t>行動度</a:t>
              </a:r>
              <a:endParaRPr lang="zh-CN" altLang="en-US" sz="2800" b="1" dirty="0">
                <a:sym typeface="Arial" panose="020B0604020202020204" pitchFamily="34" charset="0"/>
              </a:endParaRPr>
            </a:p>
          </p:txBody>
        </p:sp>
        <p:sp>
          <p:nvSpPr>
            <p:cNvPr id="22" name="文本框 69">
              <a:extLst>
                <a:ext uri="{FF2B5EF4-FFF2-40B4-BE49-F238E27FC236}">
                  <a16:creationId xmlns:a16="http://schemas.microsoft.com/office/drawing/2014/main" id="{CD3FD78B-5347-48AA-BCF9-0D318481763D}"/>
                </a:ext>
              </a:extLst>
            </p:cNvPr>
            <p:cNvSpPr txBox="1"/>
            <p:nvPr/>
          </p:nvSpPr>
          <p:spPr>
            <a:xfrm>
              <a:off x="8948514" y="3268883"/>
              <a:ext cx="1134365" cy="74142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2001" kern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4200" dirty="0">
                  <a:sym typeface="Arial" panose="020B0604020202020204" pitchFamily="34" charset="0"/>
                </a:rPr>
                <a:t>3</a:t>
              </a:r>
              <a:endParaRPr lang="zh-CN" altLang="en-US" sz="4200" dirty="0">
                <a:sym typeface="Arial" panose="020B0604020202020204" pitchFamily="34" charset="0"/>
              </a:endParaRPr>
            </a:p>
          </p:txBody>
        </p:sp>
      </p:grpSp>
      <p:sp>
        <p:nvSpPr>
          <p:cNvPr id="37" name="箭號: 向上 36">
            <a:extLst>
              <a:ext uri="{FF2B5EF4-FFF2-40B4-BE49-F238E27FC236}">
                <a16:creationId xmlns:a16="http://schemas.microsoft.com/office/drawing/2014/main" id="{7EA99DB1-CFE4-4121-A556-A7B6395446BA}"/>
              </a:ext>
            </a:extLst>
          </p:cNvPr>
          <p:cNvSpPr/>
          <p:nvPr/>
        </p:nvSpPr>
        <p:spPr>
          <a:xfrm>
            <a:off x="1319752" y="4715470"/>
            <a:ext cx="329068" cy="812940"/>
          </a:xfrm>
          <a:prstGeom prst="upArrow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72F7F248-C633-4F19-9F7A-98AC9C8FE36C}"/>
              </a:ext>
            </a:extLst>
          </p:cNvPr>
          <p:cNvSpPr txBox="1">
            <a:spLocks/>
          </p:cNvSpPr>
          <p:nvPr/>
        </p:nvSpPr>
        <p:spPr>
          <a:xfrm>
            <a:off x="1825493" y="5143861"/>
            <a:ext cx="822200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TW" sz="32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25%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98EC1F06-E70C-41CB-AEBB-6A422061D33D}"/>
              </a:ext>
            </a:extLst>
          </p:cNvPr>
          <p:cNvSpPr/>
          <p:nvPr/>
        </p:nvSpPr>
        <p:spPr>
          <a:xfrm>
            <a:off x="9896526" y="-120036"/>
            <a:ext cx="107112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8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zh-TW" altLang="en-US" sz="8800" dirty="0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6E68C741-B149-4296-99DC-BEA86FA93F50}"/>
              </a:ext>
            </a:extLst>
          </p:cNvPr>
          <p:cNvSpPr/>
          <p:nvPr/>
        </p:nvSpPr>
        <p:spPr>
          <a:xfrm>
            <a:off x="5813321" y="1991822"/>
            <a:ext cx="60992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Lato Regular"/>
                <a:ea typeface="微软雅黑" panose="020B0503020204020204" pitchFamily="34" charset="-122"/>
              </a:rPr>
              <a:t>問卷 </a:t>
            </a:r>
            <a:r>
              <a:rPr lang="en-US" altLang="zh-TW" sz="2400" b="1" dirty="0">
                <a:latin typeface="Lato Regular"/>
                <a:ea typeface="微软雅黑" panose="020B0503020204020204" pitchFamily="34" charset="-122"/>
              </a:rPr>
              <a:t>:  </a:t>
            </a:r>
            <a:r>
              <a:rPr lang="zh-TW" altLang="en-US" sz="2400" b="1" dirty="0">
                <a:latin typeface="Lato Regular"/>
                <a:ea typeface="微软雅黑" panose="020B0503020204020204" pitchFamily="34" charset="-122"/>
              </a:rPr>
              <a:t>請問您會因為自己喜愛的網紅有代言，</a:t>
            </a:r>
            <a:endParaRPr lang="en-US" altLang="zh-TW" sz="2400" b="1" dirty="0">
              <a:latin typeface="Lato Regular"/>
              <a:ea typeface="微软雅黑" panose="020B0503020204020204" pitchFamily="34" charset="-122"/>
            </a:endParaRPr>
          </a:p>
          <a:p>
            <a:r>
              <a:rPr lang="en-US" altLang="zh-TW" sz="2400" b="1" dirty="0">
                <a:latin typeface="Lato Regular"/>
                <a:ea typeface="微软雅黑" panose="020B0503020204020204" pitchFamily="34" charset="-122"/>
              </a:rPr>
              <a:t>           </a:t>
            </a:r>
            <a:r>
              <a:rPr lang="zh-TW" altLang="en-US" sz="2400" b="1" dirty="0">
                <a:latin typeface="Lato Regular"/>
                <a:ea typeface="微软雅黑" panose="020B0503020204020204" pitchFamily="34" charset="-122"/>
              </a:rPr>
              <a:t>因而購買商品嗎</a:t>
            </a:r>
            <a:r>
              <a:rPr lang="en-US" altLang="zh-TW" sz="2400" b="1" dirty="0">
                <a:latin typeface="Lato Regular"/>
                <a:ea typeface="微软雅黑" panose="020B0503020204020204" pitchFamily="34" charset="-122"/>
              </a:rPr>
              <a:t>?</a:t>
            </a:r>
            <a:endParaRPr lang="zh-TW" altLang="en-US" sz="2400" b="1" dirty="0">
              <a:latin typeface="Lato Regular"/>
              <a:ea typeface="微软雅黑" panose="020B0503020204020204" pitchFamily="34" charset="-122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7D924DA1-A837-4B9F-A6B2-B9E89FE7330E}"/>
              </a:ext>
            </a:extLst>
          </p:cNvPr>
          <p:cNvSpPr/>
          <p:nvPr/>
        </p:nvSpPr>
        <p:spPr>
          <a:xfrm flipV="1">
            <a:off x="1334416" y="3461936"/>
            <a:ext cx="2214639" cy="1072869"/>
          </a:xfrm>
          <a:prstGeom prst="rect">
            <a:avLst/>
          </a:prstGeom>
          <a:solidFill>
            <a:srgbClr val="008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40" name="组合 23">
            <a:extLst>
              <a:ext uri="{FF2B5EF4-FFF2-40B4-BE49-F238E27FC236}">
                <a16:creationId xmlns:a16="http://schemas.microsoft.com/office/drawing/2014/main" id="{B7D35035-C1E5-4F80-B649-97F49182CA45}"/>
              </a:ext>
            </a:extLst>
          </p:cNvPr>
          <p:cNvGrpSpPr/>
          <p:nvPr/>
        </p:nvGrpSpPr>
        <p:grpSpPr>
          <a:xfrm rot="10800000" flipV="1">
            <a:off x="1169581" y="2031519"/>
            <a:ext cx="37967" cy="2520910"/>
            <a:chOff x="1331651" y="1572132"/>
            <a:chExt cx="36000" cy="2390327"/>
          </a:xfrm>
          <a:solidFill>
            <a:srgbClr val="008C8A"/>
          </a:solidFill>
        </p:grpSpPr>
        <p:cxnSp>
          <p:nvCxnSpPr>
            <p:cNvPr id="42" name="直接连接符 24">
              <a:extLst>
                <a:ext uri="{FF2B5EF4-FFF2-40B4-BE49-F238E27FC236}">
                  <a16:creationId xmlns:a16="http://schemas.microsoft.com/office/drawing/2014/main" id="{DF7189C4-F664-473C-A99F-131F089FDF23}"/>
                </a:ext>
              </a:extLst>
            </p:cNvPr>
            <p:cNvCxnSpPr/>
            <p:nvPr/>
          </p:nvCxnSpPr>
          <p:spPr>
            <a:xfrm>
              <a:off x="1331651" y="1576008"/>
              <a:ext cx="0" cy="2386451"/>
            </a:xfrm>
            <a:prstGeom prst="line">
              <a:avLst/>
            </a:prstGeom>
            <a:grpFill/>
            <a:ln>
              <a:solidFill>
                <a:srgbClr val="008C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0CA44A98-3180-4412-9515-6AD88789B502}"/>
                </a:ext>
              </a:extLst>
            </p:cNvPr>
            <p:cNvSpPr/>
            <p:nvPr/>
          </p:nvSpPr>
          <p:spPr>
            <a:xfrm>
              <a:off x="1331651" y="1572132"/>
              <a:ext cx="36000" cy="1080000"/>
            </a:xfrm>
            <a:prstGeom prst="rect">
              <a:avLst/>
            </a:prstGeom>
            <a:grpFill/>
            <a:ln>
              <a:solidFill>
                <a:srgbClr val="008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2002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6" name="文本框 65">
            <a:extLst>
              <a:ext uri="{FF2B5EF4-FFF2-40B4-BE49-F238E27FC236}">
                <a16:creationId xmlns:a16="http://schemas.microsoft.com/office/drawing/2014/main" id="{681B1750-56DF-4959-A95E-CA20773E5307}"/>
              </a:ext>
            </a:extLst>
          </p:cNvPr>
          <p:cNvSpPr txBox="1"/>
          <p:nvPr/>
        </p:nvSpPr>
        <p:spPr>
          <a:xfrm>
            <a:off x="1471479" y="3977444"/>
            <a:ext cx="2028401" cy="41690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TW" altLang="en-US" sz="2800" b="1" dirty="0">
                <a:sym typeface="Arial" panose="020B0604020202020204" pitchFamily="34" charset="0"/>
              </a:rPr>
              <a:t>行動度</a:t>
            </a:r>
            <a:endParaRPr lang="zh-CN" altLang="en-US" sz="2800" b="1" dirty="0">
              <a:sym typeface="Arial" panose="020B0604020202020204" pitchFamily="34" charset="0"/>
            </a:endParaRPr>
          </a:p>
        </p:txBody>
      </p:sp>
      <p:sp>
        <p:nvSpPr>
          <p:cNvPr id="47" name="文本框 69">
            <a:extLst>
              <a:ext uri="{FF2B5EF4-FFF2-40B4-BE49-F238E27FC236}">
                <a16:creationId xmlns:a16="http://schemas.microsoft.com/office/drawing/2014/main" id="{2CD90D4E-5FAD-45C0-9921-1FDB0F03EAB0}"/>
              </a:ext>
            </a:extLst>
          </p:cNvPr>
          <p:cNvSpPr txBox="1"/>
          <p:nvPr/>
        </p:nvSpPr>
        <p:spPr>
          <a:xfrm>
            <a:off x="1879988" y="3340261"/>
            <a:ext cx="1134365" cy="74142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altLang="zh-CN" sz="4200" dirty="0">
                <a:sym typeface="Arial" panose="020B0604020202020204" pitchFamily="34" charset="0"/>
              </a:rPr>
              <a:t>3</a:t>
            </a:r>
            <a:endParaRPr lang="zh-CN" altLang="en-US" sz="4200" dirty="0">
              <a:sym typeface="Arial" panose="020B0604020202020204" pitchFamily="34" charset="0"/>
            </a:endParaRPr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CFFB2E81-8BB8-4A36-81EF-D72CBE54409E}"/>
              </a:ext>
            </a:extLst>
          </p:cNvPr>
          <p:cNvSpPr txBox="1">
            <a:spLocks/>
          </p:cNvSpPr>
          <p:nvPr/>
        </p:nvSpPr>
        <p:spPr>
          <a:xfrm>
            <a:off x="1334416" y="2228900"/>
            <a:ext cx="3294759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以網紅的</a:t>
            </a:r>
            <a:r>
              <a:rPr lang="zh-TW" altLang="en-US" sz="2000" dirty="0">
                <a:solidFill>
                  <a:srgbClr val="FF0000"/>
                </a:solidFill>
                <a:ea typeface="微软雅黑" panose="020B0503020204020204" pitchFamily="34" charset="-122"/>
              </a:rPr>
              <a:t>明星效應</a:t>
            </a:r>
            <a:r>
              <a:rPr lang="zh-TW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，吸引</a:t>
            </a:r>
            <a:r>
              <a:rPr lang="zh-TW" altLang="en-US" sz="2000" dirty="0">
                <a:solidFill>
                  <a:srgbClr val="FF0000"/>
                </a:solidFill>
                <a:ea typeface="微软雅黑" panose="020B0503020204020204" pitchFamily="34" charset="-122"/>
              </a:rPr>
              <a:t>消費者購買之行動</a:t>
            </a:r>
            <a:r>
              <a:rPr lang="zh-TW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E10BE9C-EEF9-4E9C-8C96-D090465242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34" b="76693" l="34334" r="50293">
                        <a14:foregroundMark x1="42826" y1="54167" x2="38799" y2="54297"/>
                        <a14:foregroundMark x1="38799" y1="54297" x2="38360" y2="54557"/>
                        <a14:foregroundMark x1="43338" y1="54167" x2="45315" y2="60417"/>
                        <a14:foregroundMark x1="45315" y1="60417" x2="45315" y2="61198"/>
                        <a14:foregroundMark x1="44729" y1="59115" x2="44949" y2="60286"/>
                        <a14:foregroundMark x1="36750" y1="69661" x2="36969" y2="67448"/>
                        <a14:foregroundMark x1="35578" y1="59505" x2="34846" y2="66146"/>
                        <a14:foregroundMark x1="34846" y1="66146" x2="35578" y2="70052"/>
                        <a14:foregroundMark x1="37116" y1="67318" x2="37848" y2="69401"/>
                        <a14:foregroundMark x1="38214" y1="73047" x2="41654" y2="75911"/>
                        <a14:foregroundMark x1="41654" y1="75911" x2="44510" y2="74219"/>
                        <a14:foregroundMark x1="46706" y1="65755" x2="42679" y2="65885"/>
                        <a14:foregroundMark x1="42679" y1="65885" x2="42606" y2="65885"/>
                        <a14:foregroundMark x1="42387" y1="64844" x2="45168" y2="64323"/>
                        <a14:foregroundMark x1="48023" y1="66927" x2="50439" y2="72005"/>
                        <a14:foregroundMark x1="50439" y1="72005" x2="46852" y2="69531"/>
                        <a14:foregroundMark x1="46852" y1="69531" x2="48609" y2="67448"/>
                        <a14:foregroundMark x1="48609" y1="68099" x2="47072" y2="72656"/>
                        <a14:foregroundMark x1="47072" y1="69661" x2="46925" y2="72005"/>
                        <a14:foregroundMark x1="46999" y1="69531" x2="48829" y2="72526"/>
                        <a14:foregroundMark x1="47731" y1="71875" x2="48902" y2="71875"/>
                        <a14:foregroundMark x1="48902" y1="68620" x2="49707" y2="72917"/>
                        <a14:foregroundMark x1="50073" y1="72526" x2="47950" y2="73438"/>
                        <a14:foregroundMark x1="49854" y1="72656" x2="50146" y2="68359"/>
                        <a14:foregroundMark x1="48975" y1="68099" x2="49488" y2="67969"/>
                        <a14:foregroundMark x1="47731" y1="65365" x2="46486" y2="71615"/>
                        <a14:foregroundMark x1="46486" y1="71615" x2="45168" y2="73698"/>
                        <a14:foregroundMark x1="45900" y1="72526" x2="41142" y2="76302"/>
                        <a14:foregroundMark x1="46706" y1="68359" x2="45388" y2="63932"/>
                        <a14:foregroundMark x1="46633" y1="64844" x2="45022" y2="74740"/>
                        <a14:foregroundMark x1="45608" y1="73958" x2="42020" y2="76432"/>
                        <a14:foregroundMark x1="42020" y1="76432" x2="38214" y2="75260"/>
                        <a14:foregroundMark x1="38214" y1="75260" x2="35505" y2="70313"/>
                        <a14:foregroundMark x1="35505" y1="70313" x2="34480" y2="63932"/>
                        <a14:foregroundMark x1="34480" y1="63932" x2="34773" y2="59635"/>
                        <a14:foregroundMark x1="34553" y1="61849" x2="34627" y2="68229"/>
                        <a14:foregroundMark x1="34627" y1="68229" x2="36237" y2="73047"/>
                        <a14:foregroundMark x1="36310" y1="73177" x2="38580" y2="76302"/>
                        <a14:foregroundMark x1="38287" y1="75391" x2="41288" y2="76172"/>
                        <a14:foregroundMark x1="41728" y1="76693" x2="38653" y2="75651"/>
                        <a14:foregroundMark x1="46193" y1="67448" x2="45095" y2="60547"/>
                        <a14:foregroundMark x1="43411" y1="58333" x2="42387" y2="64193"/>
                        <a14:foregroundMark x1="43045" y1="54167" x2="38653" y2="52865"/>
                        <a14:foregroundMark x1="40190" y1="53255" x2="36676" y2="55859"/>
                        <a14:foregroundMark x1="36676" y1="55859" x2="35944" y2="57292"/>
                        <a14:foregroundMark x1="38799" y1="53646" x2="42533" y2="52734"/>
                        <a14:foregroundMark x1="42533" y1="52734" x2="42533" y2="52734"/>
                        <a14:foregroundMark x1="42972" y1="53125" x2="40630" y2="52995"/>
                        <a14:foregroundMark x1="39019" y1="53255" x2="36750" y2="55078"/>
                        <a14:foregroundMark x1="37775" y1="54427" x2="35212" y2="58854"/>
                        <a14:foregroundMark x1="36164" y1="56901" x2="34773" y2="63672"/>
                        <a14:foregroundMark x1="34773" y1="63672" x2="34773" y2="65104"/>
                        <a14:foregroundMark x1="49341" y1="71354" x2="48316" y2="68880"/>
                        <a14:foregroundMark x1="42826" y1="68229" x2="42826" y2="68229"/>
                      </a14:backgroundRemoval>
                    </a14:imgEffect>
                  </a14:imgLayer>
                </a14:imgProps>
              </a:ext>
            </a:extLst>
          </a:blip>
          <a:srcRect l="33897" t="51992" r="48880" b="22111"/>
          <a:stretch/>
        </p:blipFill>
        <p:spPr>
          <a:xfrm>
            <a:off x="6164532" y="3170519"/>
            <a:ext cx="4097945" cy="346431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9CD0B65-F396-4C4E-B0BB-E450EC6AA8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999" t="49701" r="32241" b="37088"/>
          <a:stretch/>
        </p:blipFill>
        <p:spPr>
          <a:xfrm>
            <a:off x="9897235" y="3710971"/>
            <a:ext cx="2525299" cy="1469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" name="投影片編號版面配置區 2">
            <a:extLst>
              <a:ext uri="{FF2B5EF4-FFF2-40B4-BE49-F238E27FC236}">
                <a16:creationId xmlns:a16="http://schemas.microsoft.com/office/drawing/2014/main" id="{6CF4D43E-8B02-4F8E-AC4A-D0CC7475054D}"/>
              </a:ext>
            </a:extLst>
          </p:cNvPr>
          <p:cNvSpPr txBox="1">
            <a:spLocks/>
          </p:cNvSpPr>
          <p:nvPr/>
        </p:nvSpPr>
        <p:spPr>
          <a:xfrm>
            <a:off x="6104109" y="6663659"/>
            <a:ext cx="2892783" cy="38417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639763" indent="-182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925638" indent="-5540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fld id="{8C92ADDF-ABC6-4EEC-846D-A1AE2D410679}" type="slidenum">
              <a:rPr lang="zh-CN" altLang="en-US" sz="2800" b="1" smtClean="0"/>
              <a:pPr/>
              <a:t>15</a:t>
            </a:fld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74974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/>
          <p:cNvSpPr>
            <a:spLocks/>
          </p:cNvSpPr>
          <p:nvPr/>
        </p:nvSpPr>
        <p:spPr bwMode="auto">
          <a:xfrm>
            <a:off x="1463949" y="393399"/>
            <a:ext cx="4461370" cy="779570"/>
          </a:xfrm>
          <a:custGeom>
            <a:avLst/>
            <a:gdLst>
              <a:gd name="T0" fmla="*/ 0 w 1394"/>
              <a:gd name="T1" fmla="*/ 0 h 245"/>
              <a:gd name="T2" fmla="*/ 1150 w 1394"/>
              <a:gd name="T3" fmla="*/ 0 h 245"/>
              <a:gd name="T4" fmla="*/ 1394 w 1394"/>
              <a:gd name="T5" fmla="*/ 245 h 245"/>
              <a:gd name="T6" fmla="*/ 241 w 1394"/>
              <a:gd name="T7" fmla="*/ 245 h 245"/>
              <a:gd name="T8" fmla="*/ 0 w 1394"/>
              <a:gd name="T9" fmla="*/ 0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4" h="245">
                <a:moveTo>
                  <a:pt x="0" y="0"/>
                </a:moveTo>
                <a:lnTo>
                  <a:pt x="1150" y="0"/>
                </a:lnTo>
                <a:lnTo>
                  <a:pt x="1394" y="245"/>
                </a:lnTo>
                <a:lnTo>
                  <a:pt x="241" y="245"/>
                </a:lnTo>
                <a:lnTo>
                  <a:pt x="0" y="0"/>
                </a:lnTo>
                <a:close/>
              </a:path>
            </a:pathLst>
          </a:custGeom>
          <a:solidFill>
            <a:srgbClr val="F29548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C82281D-EBFD-4046-B8D3-86993A81B295}"/>
              </a:ext>
            </a:extLst>
          </p:cNvPr>
          <p:cNvSpPr/>
          <p:nvPr/>
        </p:nvSpPr>
        <p:spPr>
          <a:xfrm>
            <a:off x="2252911" y="429241"/>
            <a:ext cx="3262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設定訴求對象</a:t>
            </a:r>
          </a:p>
        </p:txBody>
      </p:sp>
      <p:sp>
        <p:nvSpPr>
          <p:cNvPr id="4" name="TextBox 24">
            <a:extLst>
              <a:ext uri="{FF2B5EF4-FFF2-40B4-BE49-F238E27FC236}">
                <a16:creationId xmlns:a16="http://schemas.microsoft.com/office/drawing/2014/main" id="{977A8EF5-093E-44D9-9C57-C2526271B1C4}"/>
              </a:ext>
            </a:extLst>
          </p:cNvPr>
          <p:cNvSpPr txBox="1"/>
          <p:nvPr/>
        </p:nvSpPr>
        <p:spPr>
          <a:xfrm>
            <a:off x="2005660" y="1744117"/>
            <a:ext cx="386771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調查人數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50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男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:48%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女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52%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年齡</a:t>
            </a:r>
            <a:endPara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625600" lvl="2" indent="-342900">
              <a:buFont typeface="Arial" panose="020B0604020202020204" pitchFamily="34" charset="0"/>
              <a:buChar char="•"/>
            </a:pP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大二 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%</a:t>
            </a:r>
          </a:p>
          <a:p>
            <a:pPr marL="1625600" lvl="2" indent="-342900">
              <a:buFont typeface="Arial" panose="020B0604020202020204" pitchFamily="34" charset="0"/>
              <a:buChar char="•"/>
            </a:pP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大三 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%</a:t>
            </a:r>
          </a:p>
          <a:p>
            <a:pPr marL="1625600" lvl="2" indent="-342900">
              <a:buFont typeface="Arial" panose="020B0604020202020204" pitchFamily="34" charset="0"/>
              <a:buChar char="•"/>
            </a:pP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大四 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54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%</a:t>
            </a:r>
          </a:p>
          <a:p>
            <a:pPr marL="1625600" lvl="2" indent="-342900">
              <a:buFont typeface="Arial" panose="020B0604020202020204" pitchFamily="34" charset="0"/>
              <a:buChar char="•"/>
            </a:pP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23~30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歲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28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%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5CAB3FC-1351-4237-B8AC-5276C3D31A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85" t="11155" r="27600" b="9163"/>
          <a:stretch/>
        </p:blipFill>
        <p:spPr>
          <a:xfrm>
            <a:off x="6610219" y="519981"/>
            <a:ext cx="5976664" cy="4866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7B0EA96-D574-4961-B004-F37BC107DC53}"/>
              </a:ext>
            </a:extLst>
          </p:cNvPr>
          <p:cNvSpPr/>
          <p:nvPr/>
        </p:nvSpPr>
        <p:spPr>
          <a:xfrm>
            <a:off x="895794" y="5528766"/>
            <a:ext cx="5976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latin typeface="Lato Regular"/>
                <a:ea typeface="微软雅黑" panose="020B0503020204020204" pitchFamily="34" charset="-122"/>
              </a:rPr>
              <a:t>年齡 </a:t>
            </a:r>
            <a:r>
              <a:rPr lang="en-US" altLang="zh-TW" sz="3600" b="1" dirty="0">
                <a:latin typeface="Lato Regular"/>
                <a:ea typeface="微软雅黑" panose="020B0503020204020204" pitchFamily="34" charset="-122"/>
              </a:rPr>
              <a:t>:</a:t>
            </a:r>
            <a:r>
              <a:rPr lang="zh-TW" altLang="en-US" sz="3600" b="1" dirty="0">
                <a:latin typeface="Lato Regular"/>
                <a:ea typeface="微软雅黑" panose="020B0503020204020204" pitchFamily="34" charset="-122"/>
              </a:rPr>
              <a:t> </a:t>
            </a:r>
            <a:r>
              <a:rPr lang="en-US" altLang="zh-TW" sz="3600" b="1" dirty="0">
                <a:latin typeface="Lato Regular"/>
                <a:ea typeface="微软雅黑" panose="020B0503020204020204" pitchFamily="34" charset="-122"/>
              </a:rPr>
              <a:t>20~30</a:t>
            </a:r>
            <a:r>
              <a:rPr lang="zh-TW" altLang="en-US" sz="3600" b="1" dirty="0">
                <a:latin typeface="Lato Regular"/>
                <a:ea typeface="微软雅黑" panose="020B0503020204020204" pitchFamily="34" charset="-122"/>
              </a:rPr>
              <a:t>歲階層之對象</a:t>
            </a:r>
            <a:r>
              <a:rPr lang="en-US" altLang="zh-TW" sz="3600" b="1" dirty="0">
                <a:latin typeface="Lato Regular"/>
                <a:ea typeface="微软雅黑" panose="020B0503020204020204" pitchFamily="34" charset="-122"/>
              </a:rPr>
              <a:t>!!!</a:t>
            </a:r>
            <a:endParaRPr lang="zh-TW" altLang="en-US" sz="3600" b="1" dirty="0">
              <a:latin typeface="Lato Regular"/>
              <a:ea typeface="微软雅黑" panose="020B0503020204020204" pitchFamily="34" charset="-122"/>
            </a:endParaRPr>
          </a:p>
        </p:txBody>
      </p:sp>
      <p:sp>
        <p:nvSpPr>
          <p:cNvPr id="8" name="箭號: 向上 7">
            <a:extLst>
              <a:ext uri="{FF2B5EF4-FFF2-40B4-BE49-F238E27FC236}">
                <a16:creationId xmlns:a16="http://schemas.microsoft.com/office/drawing/2014/main" id="{870D321C-70CC-4F17-8978-9698CB05F124}"/>
              </a:ext>
            </a:extLst>
          </p:cNvPr>
          <p:cNvSpPr/>
          <p:nvPr/>
        </p:nvSpPr>
        <p:spPr>
          <a:xfrm rot="10800000">
            <a:off x="2950967" y="4563753"/>
            <a:ext cx="933159" cy="812940"/>
          </a:xfrm>
          <a:prstGeom prst="upArrow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833CFD2-BFEF-4990-B540-FFF32ACF1B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870" b="58073" l="40410" r="58492">
                        <a14:foregroundMark x1="46999" y1="38281" x2="49780" y2="44141"/>
                        <a14:foregroundMark x1="49780" y1="44141" x2="49780" y2="44531"/>
                        <a14:foregroundMark x1="49268" y1="42969" x2="49268" y2="42969"/>
                        <a14:foregroundMark x1="49195" y1="36719" x2="49927" y2="39714"/>
                        <a14:foregroundMark x1="52635" y1="43099" x2="52928" y2="44141"/>
                        <a14:foregroundMark x1="53807" y1="40365" x2="53807" y2="40365"/>
                        <a14:foregroundMark x1="56296" y1="26432" x2="56296" y2="26432"/>
                        <a14:foregroundMark x1="58346" y1="29167" x2="58346" y2="29167"/>
                        <a14:foregroundMark x1="54100" y1="27474" x2="54100" y2="27474"/>
                        <a14:foregroundMark x1="52196" y1="27344" x2="52196" y2="27344"/>
                        <a14:foregroundMark x1="50659" y1="26172" x2="50659" y2="26172"/>
                        <a14:foregroundMark x1="50220" y1="29818" x2="50220" y2="29818"/>
                        <a14:foregroundMark x1="50439" y1="35547" x2="50439" y2="35547"/>
                        <a14:foregroundMark x1="47731" y1="33854" x2="47731" y2="33854"/>
                        <a14:foregroundMark x1="50659" y1="34115" x2="50659" y2="34115"/>
                        <a14:foregroundMark x1="46779" y1="28255" x2="46779" y2="28255"/>
                        <a14:foregroundMark x1="48097" y1="24870" x2="48097" y2="24870"/>
                        <a14:foregroundMark x1="44510" y1="29818" x2="44510" y2="29818"/>
                        <a14:foregroundMark x1="40410" y1="33333" x2="40410" y2="33333"/>
                        <a14:foregroundMark x1="41215" y1="27604" x2="41215" y2="27604"/>
                        <a14:foregroundMark x1="42387" y1="26823" x2="42387" y2="26823"/>
                        <a14:backgroundMark x1="50220" y1="35547" x2="50220" y2="35547"/>
                        <a14:backgroundMark x1="50512" y1="35807" x2="50512" y2="35807"/>
                        <a14:backgroundMark x1="50512" y1="35807" x2="50512" y2="35807"/>
                      </a14:backgroundRemoval>
                    </a14:imgEffect>
                  </a14:imgLayer>
                </a14:imgProps>
              </a:ext>
            </a:extLst>
          </a:blip>
          <a:srcRect l="39360" t="21116" r="39360" b="37590"/>
          <a:stretch/>
        </p:blipFill>
        <p:spPr>
          <a:xfrm>
            <a:off x="7107125" y="4530271"/>
            <a:ext cx="2736305" cy="298543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60004B0-4E29-4323-B97A-BC0CE7F67F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556" t="35916" r="39361" b="26700"/>
          <a:stretch/>
        </p:blipFill>
        <p:spPr>
          <a:xfrm rot="20784961">
            <a:off x="767591" y="3379457"/>
            <a:ext cx="1392716" cy="1496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投影片編號版面配置區 2">
            <a:extLst>
              <a:ext uri="{FF2B5EF4-FFF2-40B4-BE49-F238E27FC236}">
                <a16:creationId xmlns:a16="http://schemas.microsoft.com/office/drawing/2014/main" id="{FC650297-A1A9-4369-8F8C-800EAB99758A}"/>
              </a:ext>
            </a:extLst>
          </p:cNvPr>
          <p:cNvSpPr txBox="1">
            <a:spLocks/>
          </p:cNvSpPr>
          <p:nvPr/>
        </p:nvSpPr>
        <p:spPr>
          <a:xfrm>
            <a:off x="6104109" y="6663659"/>
            <a:ext cx="2892783" cy="38417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639763" indent="-182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925638" indent="-5540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fld id="{8C92ADDF-ABC6-4EEC-846D-A1AE2D410679}" type="slidenum">
              <a:rPr lang="zh-CN" altLang="en-US" sz="2800" b="1" smtClean="0"/>
              <a:pPr/>
              <a:t>16</a:t>
            </a:fld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57974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/>
          <p:cNvSpPr>
            <a:spLocks/>
          </p:cNvSpPr>
          <p:nvPr/>
        </p:nvSpPr>
        <p:spPr bwMode="auto">
          <a:xfrm>
            <a:off x="1100783" y="231949"/>
            <a:ext cx="7056784" cy="936104"/>
          </a:xfrm>
          <a:custGeom>
            <a:avLst/>
            <a:gdLst>
              <a:gd name="T0" fmla="*/ 0 w 1394"/>
              <a:gd name="T1" fmla="*/ 0 h 245"/>
              <a:gd name="T2" fmla="*/ 1150 w 1394"/>
              <a:gd name="T3" fmla="*/ 0 h 245"/>
              <a:gd name="T4" fmla="*/ 1394 w 1394"/>
              <a:gd name="T5" fmla="*/ 245 h 245"/>
              <a:gd name="T6" fmla="*/ 241 w 1394"/>
              <a:gd name="T7" fmla="*/ 245 h 245"/>
              <a:gd name="T8" fmla="*/ 0 w 1394"/>
              <a:gd name="T9" fmla="*/ 0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4" h="245">
                <a:moveTo>
                  <a:pt x="0" y="0"/>
                </a:moveTo>
                <a:lnTo>
                  <a:pt x="1150" y="0"/>
                </a:lnTo>
                <a:lnTo>
                  <a:pt x="1394" y="245"/>
                </a:lnTo>
                <a:lnTo>
                  <a:pt x="241" y="245"/>
                </a:lnTo>
                <a:lnTo>
                  <a:pt x="0" y="0"/>
                </a:lnTo>
                <a:close/>
              </a:path>
            </a:pathLst>
          </a:custGeom>
          <a:solidFill>
            <a:srgbClr val="F29548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C82281D-EBFD-4046-B8D3-86993A81B295}"/>
              </a:ext>
            </a:extLst>
          </p:cNvPr>
          <p:cNvSpPr/>
          <p:nvPr/>
        </p:nvSpPr>
        <p:spPr>
          <a:xfrm>
            <a:off x="2252911" y="429241"/>
            <a:ext cx="52629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媒體接觸訴求對象的概念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B0B16C6-04AD-49FC-BE9B-49A6C7C4A021}"/>
              </a:ext>
            </a:extLst>
          </p:cNvPr>
          <p:cNvSpPr/>
          <p:nvPr/>
        </p:nvSpPr>
        <p:spPr>
          <a:xfrm>
            <a:off x="884759" y="2218989"/>
            <a:ext cx="4104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訴求對象的特性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zh-TW" altLang="en-US" sz="2000" b="1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BF2C4FC-8DBE-40D4-89FB-094779DE1873}"/>
              </a:ext>
            </a:extLst>
          </p:cNvPr>
          <p:cNvSpPr txBox="1"/>
          <p:nvPr/>
        </p:nvSpPr>
        <p:spPr>
          <a:xfrm>
            <a:off x="1604839" y="2896245"/>
            <a:ext cx="5499177" cy="1691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400" b="1" dirty="0"/>
              <a:t>有使用</a:t>
            </a:r>
            <a:r>
              <a:rPr lang="en-US" altLang="zh-TW" sz="2400" b="1" dirty="0" err="1"/>
              <a:t>Youtube</a:t>
            </a:r>
            <a:r>
              <a:rPr lang="zh-TW" altLang="en-US" sz="2400" b="1" dirty="0"/>
              <a:t>影音平台者   </a:t>
            </a:r>
            <a:endParaRPr lang="en-US" altLang="zh-TW" sz="2400" b="1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400" b="1" dirty="0"/>
              <a:t>每日至少使用</a:t>
            </a:r>
            <a:r>
              <a:rPr lang="en-US" altLang="zh-TW" sz="2400" b="1" dirty="0"/>
              <a:t>1</a:t>
            </a:r>
            <a:r>
              <a:rPr lang="zh-TW" altLang="en-US" sz="2400" b="1" dirty="0"/>
              <a:t>小時</a:t>
            </a:r>
            <a:r>
              <a:rPr lang="en-US" altLang="zh-TW" sz="2400" b="1" dirty="0" err="1"/>
              <a:t>Youtube</a:t>
            </a:r>
            <a:endParaRPr lang="en-US" altLang="zh-TW" sz="2400" b="1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400" b="1" dirty="0"/>
              <a:t>喜歡</a:t>
            </a:r>
            <a:r>
              <a:rPr lang="en-US" altLang="zh-TW" sz="2400" b="1" dirty="0"/>
              <a:t>Youtuber</a:t>
            </a:r>
            <a:r>
              <a:rPr lang="zh-TW" altLang="en-US" sz="2400" b="1" dirty="0"/>
              <a:t>者 </a:t>
            </a:r>
            <a:r>
              <a:rPr lang="en-US" altLang="zh-TW" sz="2400" b="1" dirty="0"/>
              <a:t>(</a:t>
            </a:r>
            <a:r>
              <a:rPr lang="zh-TW" altLang="en-US" sz="2400" b="1" dirty="0"/>
              <a:t> 主角 </a:t>
            </a:r>
            <a:r>
              <a:rPr lang="en-US" altLang="zh-TW" sz="2400" b="1" dirty="0"/>
              <a:t>)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7873AE6-4178-4C21-B298-CB79883923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921" b="68029" l="35126" r="50522">
                        <a14:foregroundMark x1="36237" y1="52083" x2="37116" y2="53125"/>
                        <a14:foregroundMark x1="35798" y1="50651" x2="35066" y2="59635"/>
                        <a14:foregroundMark x1="39312" y1="44922" x2="42313" y2="45052"/>
                        <a14:foregroundMark x1="44583" y1="47135" x2="46999" y2="53385"/>
                        <a14:foregroundMark x1="46999" y1="53385" x2="47291" y2="55990"/>
                        <a14:foregroundMark x1="46706" y1="59766" x2="49341" y2="64583"/>
                        <a14:foregroundMark x1="49341" y1="64583" x2="48243" y2="58203"/>
                        <a14:foregroundMark x1="48243" y1="58203" x2="47731" y2="60938"/>
                        <a14:foregroundMark x1="48536" y1="61979" x2="47145" y2="62760"/>
                        <a14:foregroundMark x1="46779" y1="62760" x2="46779" y2="62760"/>
                        <a14:foregroundMark x1="48975" y1="64193" x2="50146" y2="62630"/>
                        <a14:foregroundMark x1="50220" y1="59896" x2="49122" y2="59375"/>
                        <a14:foregroundMark x1="48682" y1="58464" x2="47438" y2="56771"/>
                        <a14:foregroundMark x1="41801" y1="59505" x2="40703" y2="63411"/>
                      </a14:backgroundRemoval>
                    </a14:imgEffect>
                  </a14:imgLayer>
                </a14:imgProps>
              </a:ext>
            </a:extLst>
          </a:blip>
          <a:srcRect l="33201" t="42032" r="47553" b="29083"/>
          <a:stretch/>
        </p:blipFill>
        <p:spPr>
          <a:xfrm>
            <a:off x="6545476" y="3142466"/>
            <a:ext cx="5034543" cy="424806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5F8D8AC3-44D5-4A5A-838E-ED3102D551B3}"/>
              </a:ext>
            </a:extLst>
          </p:cNvPr>
          <p:cNvSpPr/>
          <p:nvPr/>
        </p:nvSpPr>
        <p:spPr>
          <a:xfrm>
            <a:off x="6291376" y="1852451"/>
            <a:ext cx="53225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Lato Regular"/>
                <a:ea typeface="微软雅黑" panose="020B0503020204020204" pitchFamily="34" charset="-122"/>
              </a:rPr>
              <a:t>問卷 </a:t>
            </a:r>
            <a:r>
              <a:rPr lang="en-US" altLang="zh-TW" sz="3200" b="1" dirty="0">
                <a:latin typeface="Lato Regular"/>
                <a:ea typeface="微软雅黑" panose="020B0503020204020204" pitchFamily="34" charset="-122"/>
              </a:rPr>
              <a:t>:</a:t>
            </a:r>
            <a:r>
              <a:rPr lang="zh-TW" altLang="en-US" sz="3200" b="1" dirty="0">
                <a:latin typeface="Lato Regular"/>
                <a:ea typeface="微软雅黑" panose="020B0503020204020204" pitchFamily="34" charset="-122"/>
              </a:rPr>
              <a:t>  請問您平均每日</a:t>
            </a:r>
            <a:endParaRPr lang="en-US" altLang="zh-TW" sz="3200" b="1" dirty="0">
              <a:latin typeface="Lato Regular"/>
              <a:ea typeface="微软雅黑" panose="020B0503020204020204" pitchFamily="34" charset="-122"/>
            </a:endParaRPr>
          </a:p>
          <a:p>
            <a:r>
              <a:rPr lang="zh-TW" altLang="en-US" sz="3200" b="1" dirty="0">
                <a:latin typeface="Lato Regular"/>
                <a:ea typeface="微软雅黑" panose="020B0503020204020204" pitchFamily="34" charset="-122"/>
              </a:rPr>
              <a:t>           使用</a:t>
            </a:r>
            <a:r>
              <a:rPr lang="en-US" altLang="zh-TW" sz="3200" b="1" dirty="0" err="1">
                <a:latin typeface="Lato Regular"/>
                <a:ea typeface="微软雅黑" panose="020B0503020204020204" pitchFamily="34" charset="-122"/>
              </a:rPr>
              <a:t>Youtube</a:t>
            </a:r>
            <a:r>
              <a:rPr lang="zh-TW" altLang="en-US" sz="3200" b="1" dirty="0">
                <a:latin typeface="Lato Regular"/>
                <a:ea typeface="微软雅黑" panose="020B0503020204020204" pitchFamily="34" charset="-122"/>
              </a:rPr>
              <a:t>的情況</a:t>
            </a:r>
            <a:r>
              <a:rPr lang="en-US" altLang="zh-TW" sz="3200" b="1" dirty="0">
                <a:latin typeface="Lato Regular"/>
                <a:ea typeface="微软雅黑" panose="020B0503020204020204" pitchFamily="34" charset="-122"/>
              </a:rPr>
              <a:t>?</a:t>
            </a:r>
            <a:endParaRPr lang="zh-TW" altLang="en-US" sz="3200" b="1" dirty="0">
              <a:latin typeface="Lato Regular"/>
              <a:ea typeface="微软雅黑" panose="020B0503020204020204" pitchFamily="34" charset="-122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B0D4300-38E6-4A5A-820E-588A01B448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823" t="40546" r="36777" b="40459"/>
          <a:stretch/>
        </p:blipFill>
        <p:spPr>
          <a:xfrm>
            <a:off x="10579351" y="2942284"/>
            <a:ext cx="2069200" cy="2630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E29DAABE-E036-474C-8378-AE8875EF80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740" b="55729" l="40117" r="58858">
                        <a14:foregroundMark x1="41508" y1="27865" x2="40630" y2="48438"/>
                        <a14:foregroundMark x1="40630" y1="48438" x2="40922" y2="55990"/>
                        <a14:foregroundMark x1="40922" y1="55990" x2="53807" y2="59766"/>
                        <a14:foregroundMark x1="53807" y1="59766" x2="57394" y2="56250"/>
                        <a14:foregroundMark x1="57394" y1="56250" x2="58785" y2="49349"/>
                        <a14:foregroundMark x1="58785" y1="49349" x2="58199" y2="32422"/>
                        <a14:foregroundMark x1="58199" y1="32422" x2="56149" y2="25651"/>
                        <a14:foregroundMark x1="56149" y1="25651" x2="43265" y2="24740"/>
                        <a14:foregroundMark x1="43265" y1="24740" x2="40117" y2="27865"/>
                        <a14:foregroundMark x1="42826" y1="27083" x2="51684" y2="35807"/>
                        <a14:foregroundMark x1="51684" y1="35807" x2="48975" y2="40885"/>
                        <a14:foregroundMark x1="48975" y1="40885" x2="49780" y2="35026"/>
                        <a14:foregroundMark x1="50366" y1="35807" x2="47584" y2="41146"/>
                        <a14:foregroundMark x1="47584" y1="41146" x2="48316" y2="42969"/>
                        <a14:foregroundMark x1="47731" y1="35286" x2="49634" y2="40885"/>
                        <a14:foregroundMark x1="48463" y1="31901" x2="48755" y2="42448"/>
                        <a14:foregroundMark x1="44583" y1="51953" x2="47584" y2="52995"/>
                        <a14:foregroundMark x1="54832" y1="53255" x2="56442" y2="52214"/>
                        <a14:foregroundMark x1="56149" y1="52214" x2="52709" y2="54557"/>
                        <a14:foregroundMark x1="54978" y1="51302" x2="53514" y2="52214"/>
                        <a14:foregroundMark x1="54978" y1="52214" x2="50659" y2="54557"/>
                        <a14:foregroundMark x1="50659" y1="54557" x2="46193" y2="54036"/>
                        <a14:foregroundMark x1="46193" y1="54036" x2="42826" y2="51563"/>
                        <a14:foregroundMark x1="46047" y1="54557" x2="43411" y2="51563"/>
                        <a14:foregroundMark x1="43558" y1="49740" x2="45022" y2="54818"/>
                        <a14:foregroundMark x1="44143" y1="52995" x2="44876" y2="54036"/>
                        <a14:foregroundMark x1="42387" y1="54297" x2="44876" y2="53516"/>
                      </a14:backgroundRemoval>
                    </a14:imgEffect>
                  </a14:imgLayer>
                </a14:imgProps>
              </a:ext>
            </a:extLst>
          </a:blip>
          <a:srcRect l="38240" t="22932" r="38800" b="40502"/>
          <a:stretch/>
        </p:blipFill>
        <p:spPr>
          <a:xfrm>
            <a:off x="1748855" y="4810525"/>
            <a:ext cx="2552676" cy="2285642"/>
          </a:xfrm>
          <a:prstGeom prst="rect">
            <a:avLst/>
          </a:prstGeom>
        </p:spPr>
      </p:pic>
      <p:sp>
        <p:nvSpPr>
          <p:cNvPr id="17" name="投影片編號版面配置區 2">
            <a:extLst>
              <a:ext uri="{FF2B5EF4-FFF2-40B4-BE49-F238E27FC236}">
                <a16:creationId xmlns:a16="http://schemas.microsoft.com/office/drawing/2014/main" id="{80F308F1-E1E5-4533-AA8D-6188C5E32557}"/>
              </a:ext>
            </a:extLst>
          </p:cNvPr>
          <p:cNvSpPr txBox="1">
            <a:spLocks/>
          </p:cNvSpPr>
          <p:nvPr/>
        </p:nvSpPr>
        <p:spPr>
          <a:xfrm>
            <a:off x="6104109" y="6663659"/>
            <a:ext cx="2892783" cy="38417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639763" indent="-182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925638" indent="-5540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fld id="{8C92ADDF-ABC6-4EEC-846D-A1AE2D410679}" type="slidenum">
              <a:rPr lang="zh-CN" altLang="en-US" sz="2800" b="1" smtClean="0"/>
              <a:pPr/>
              <a:t>17</a:t>
            </a:fld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184091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/>
          <p:cNvSpPr>
            <a:spLocks/>
          </p:cNvSpPr>
          <p:nvPr/>
        </p:nvSpPr>
        <p:spPr bwMode="auto">
          <a:xfrm>
            <a:off x="1463949" y="393399"/>
            <a:ext cx="4029322" cy="812940"/>
          </a:xfrm>
          <a:custGeom>
            <a:avLst/>
            <a:gdLst>
              <a:gd name="T0" fmla="*/ 0 w 1394"/>
              <a:gd name="T1" fmla="*/ 0 h 245"/>
              <a:gd name="T2" fmla="*/ 1150 w 1394"/>
              <a:gd name="T3" fmla="*/ 0 h 245"/>
              <a:gd name="T4" fmla="*/ 1394 w 1394"/>
              <a:gd name="T5" fmla="*/ 245 h 245"/>
              <a:gd name="T6" fmla="*/ 241 w 1394"/>
              <a:gd name="T7" fmla="*/ 245 h 245"/>
              <a:gd name="T8" fmla="*/ 0 w 1394"/>
              <a:gd name="T9" fmla="*/ 0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4" h="245">
                <a:moveTo>
                  <a:pt x="0" y="0"/>
                </a:moveTo>
                <a:lnTo>
                  <a:pt x="1150" y="0"/>
                </a:lnTo>
                <a:lnTo>
                  <a:pt x="1394" y="245"/>
                </a:lnTo>
                <a:lnTo>
                  <a:pt x="241" y="245"/>
                </a:lnTo>
                <a:lnTo>
                  <a:pt x="0" y="0"/>
                </a:lnTo>
                <a:close/>
              </a:path>
            </a:pathLst>
          </a:custGeom>
          <a:solidFill>
            <a:srgbClr val="F29548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C82281D-EBFD-4046-B8D3-86993A81B295}"/>
              </a:ext>
            </a:extLst>
          </p:cNvPr>
          <p:cNvSpPr/>
          <p:nvPr/>
        </p:nvSpPr>
        <p:spPr>
          <a:xfrm>
            <a:off x="2324919" y="436898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媒體策略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573EBEA1-0A54-4286-8DBC-FE774D0018FE}"/>
              </a:ext>
            </a:extLst>
          </p:cNvPr>
          <p:cNvSpPr/>
          <p:nvPr/>
        </p:nvSpPr>
        <p:spPr>
          <a:xfrm>
            <a:off x="3261023" y="1702455"/>
            <a:ext cx="57606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網路影音平台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en-US" altLang="zh-TW" sz="3600" b="1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Youtube</a:t>
            </a:r>
            <a:endParaRPr lang="en-US" altLang="zh-TW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000" b="1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92339F4B-2F44-4733-9A92-75203F8D9B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771" b="79167" l="34480" r="50366">
                        <a14:foregroundMark x1="42387" y1="57161" x2="39531" y2="68620"/>
                        <a14:foregroundMark x1="40849" y1="58073" x2="37921" y2="62500"/>
                        <a14:foregroundMark x1="37921" y1="62500" x2="37775" y2="65104"/>
                        <a14:foregroundMark x1="40776" y1="57682" x2="41508" y2="66276"/>
                        <a14:foregroundMark x1="41508" y1="66276" x2="41142" y2="69401"/>
                        <a14:foregroundMark x1="38653" y1="60807" x2="37189" y2="68099"/>
                        <a14:foregroundMark x1="37189" y1="68099" x2="37262" y2="70182"/>
                        <a14:foregroundMark x1="35578" y1="63281" x2="34700" y2="70443"/>
                        <a14:foregroundMark x1="35066" y1="64453" x2="35286" y2="71224"/>
                        <a14:foregroundMark x1="35286" y1="71224" x2="36384" y2="73047"/>
                        <a14:foregroundMark x1="38507" y1="75260" x2="42313" y2="78906"/>
                        <a14:foregroundMark x1="42313" y1="78906" x2="43558" y2="79167"/>
                        <a14:foregroundMark x1="42240" y1="76693" x2="41215" y2="76042"/>
                        <a14:foregroundMark x1="45900" y1="71094" x2="44729" y2="72917"/>
                        <a14:foregroundMark x1="45388" y1="68229" x2="45461" y2="73568"/>
                        <a14:foregroundMark x1="47511" y1="67969" x2="47218" y2="74870"/>
                        <a14:foregroundMark x1="47218" y1="74870" x2="47365" y2="71094"/>
                        <a14:foregroundMark x1="47218" y1="71094" x2="47072" y2="75260"/>
                        <a14:foregroundMark x1="46779" y1="70964" x2="48902" y2="75521"/>
                        <a14:foregroundMark x1="47804" y1="73177" x2="48975" y2="74349"/>
                        <a14:foregroundMark x1="47950" y1="71224" x2="49048" y2="72005"/>
                        <a14:foregroundMark x1="47950" y1="69141" x2="48755" y2="71615"/>
                        <a14:foregroundMark x1="48170" y1="70573" x2="49048" y2="71484"/>
                        <a14:foregroundMark x1="48463" y1="70313" x2="49927" y2="75260"/>
                        <a14:foregroundMark x1="49854" y1="71224" x2="49780" y2="75521"/>
                        <a14:foregroundMark x1="48902" y1="70833" x2="49634" y2="71354"/>
                        <a14:foregroundMark x1="49854" y1="71354" x2="49780" y2="74349"/>
                        <a14:foregroundMark x1="50220" y1="71094" x2="50439" y2="74870"/>
                        <a14:foregroundMark x1="50439" y1="75000" x2="48170" y2="75651"/>
                        <a14:foregroundMark x1="47950" y1="75651" x2="46925" y2="75521"/>
                        <a14:foregroundMark x1="46340" y1="74349" x2="44729" y2="76432"/>
                        <a14:foregroundMark x1="46120" y1="69922" x2="46340" y2="65104"/>
                        <a14:foregroundMark x1="45827" y1="62370" x2="41581" y2="59505"/>
                        <a14:foregroundMark x1="41581" y1="59505" x2="37701" y2="62891"/>
                        <a14:foregroundMark x1="37701" y1="62891" x2="36896" y2="64323"/>
                        <a14:foregroundMark x1="40630" y1="56250" x2="36823" y2="60156"/>
                        <a14:foregroundMark x1="36823" y1="60156" x2="34700" y2="66406"/>
                        <a14:foregroundMark x1="34700" y1="66406" x2="34480" y2="69010"/>
                        <a14:foregroundMark x1="36676" y1="61458" x2="39751" y2="70313"/>
                        <a14:foregroundMark x1="35725" y1="68359" x2="36530" y2="61719"/>
                        <a14:foregroundMark x1="36530" y1="61719" x2="40264" y2="59245"/>
                        <a14:foregroundMark x1="40264" y1="59245" x2="39165" y2="67448"/>
                        <a14:foregroundMark x1="39165" y1="67448" x2="37555" y2="67708"/>
                        <a14:foregroundMark x1="40922" y1="66146" x2="36603" y2="64714"/>
                        <a14:foregroundMark x1="36603" y1="64714" x2="37701" y2="57813"/>
                        <a14:foregroundMark x1="37701" y1="57813" x2="41508" y2="60417"/>
                        <a14:foregroundMark x1="41508" y1="60417" x2="41362" y2="67057"/>
                        <a14:foregroundMark x1="41362" y1="67057" x2="40483" y2="64974"/>
                        <a14:foregroundMark x1="40556" y1="64063" x2="38360" y2="68229"/>
                        <a14:foregroundMark x1="42167" y1="62630" x2="42167" y2="62630"/>
                        <a14:foregroundMark x1="42167" y1="62630" x2="42167" y2="62630"/>
                        <a14:foregroundMark x1="47145" y1="70703" x2="48609" y2="72656"/>
                      </a14:backgroundRemoval>
                    </a14:imgEffect>
                  </a14:imgLayer>
                </a14:imgProps>
              </a:ext>
            </a:extLst>
          </a:blip>
          <a:srcRect l="33760" t="54980" r="48880" b="20119"/>
          <a:stretch/>
        </p:blipFill>
        <p:spPr>
          <a:xfrm>
            <a:off x="5493271" y="3135734"/>
            <a:ext cx="4373137" cy="3526719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9CA80E8C-7A3D-4FD5-A1D9-2EE41136A386}"/>
              </a:ext>
            </a:extLst>
          </p:cNvPr>
          <p:cNvSpPr/>
          <p:nvPr/>
        </p:nvSpPr>
        <p:spPr>
          <a:xfrm>
            <a:off x="330360" y="3328293"/>
            <a:ext cx="60992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Lato Regular"/>
                <a:ea typeface="微软雅黑" panose="020B0503020204020204" pitchFamily="34" charset="-122"/>
              </a:rPr>
              <a:t>問卷 </a:t>
            </a:r>
            <a:r>
              <a:rPr lang="en-US" altLang="zh-TW" sz="3200" b="1" dirty="0">
                <a:latin typeface="Lato Regular"/>
                <a:ea typeface="微软雅黑" panose="020B0503020204020204" pitchFamily="34" charset="-122"/>
              </a:rPr>
              <a:t>:</a:t>
            </a:r>
            <a:r>
              <a:rPr lang="zh-TW" altLang="en-US" sz="3200" b="1" dirty="0">
                <a:latin typeface="Lato Regular"/>
                <a:ea typeface="微软雅黑" panose="020B0503020204020204" pitchFamily="34" charset="-122"/>
              </a:rPr>
              <a:t> 請問您平均每週使用</a:t>
            </a:r>
            <a:endParaRPr lang="en-US" altLang="zh-TW" sz="3200" b="1" dirty="0">
              <a:latin typeface="Lato Regular"/>
              <a:ea typeface="微软雅黑" panose="020B0503020204020204" pitchFamily="34" charset="-122"/>
            </a:endParaRPr>
          </a:p>
          <a:p>
            <a:r>
              <a:rPr lang="zh-TW" altLang="en-US" sz="3200" b="1" dirty="0">
                <a:latin typeface="Lato Regular"/>
                <a:ea typeface="微软雅黑" panose="020B0503020204020204" pitchFamily="34" charset="-122"/>
              </a:rPr>
              <a:t>          </a:t>
            </a:r>
            <a:r>
              <a:rPr lang="en-US" altLang="zh-TW" sz="3200" b="1" dirty="0" err="1">
                <a:latin typeface="Lato Regular"/>
                <a:ea typeface="微软雅黑" panose="020B0503020204020204" pitchFamily="34" charset="-122"/>
              </a:rPr>
              <a:t>Youtube</a:t>
            </a:r>
            <a:r>
              <a:rPr lang="zh-TW" altLang="en-US" sz="3200" b="1" dirty="0">
                <a:latin typeface="Lato Regular"/>
                <a:ea typeface="微软雅黑" panose="020B0503020204020204" pitchFamily="34" charset="-122"/>
              </a:rPr>
              <a:t>的情況</a:t>
            </a:r>
            <a:r>
              <a:rPr lang="en-US" altLang="zh-TW" sz="3200" b="1" dirty="0">
                <a:latin typeface="Lato Regular"/>
                <a:ea typeface="微软雅黑" panose="020B0503020204020204" pitchFamily="34" charset="-122"/>
              </a:rPr>
              <a:t>?</a:t>
            </a:r>
            <a:endParaRPr lang="zh-TW" altLang="en-US" sz="3200" b="1" dirty="0">
              <a:latin typeface="Lato Regular"/>
              <a:ea typeface="微软雅黑" panose="020B0503020204020204" pitchFamily="34" charset="-122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D9342AC8-5954-48A6-BA45-49253F2272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920" t="51992" r="34880" b="27092"/>
          <a:stretch/>
        </p:blipFill>
        <p:spPr>
          <a:xfrm>
            <a:off x="1463949" y="4454115"/>
            <a:ext cx="2376265" cy="2495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ADF924E8-1AF6-4EA9-8401-DDD177313D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920" t="38048" r="41600" b="29083"/>
          <a:stretch/>
        </p:blipFill>
        <p:spPr>
          <a:xfrm>
            <a:off x="9097093" y="1119701"/>
            <a:ext cx="2376265" cy="2376264"/>
          </a:xfrm>
          <a:prstGeom prst="rect">
            <a:avLst/>
          </a:prstGeom>
        </p:spPr>
      </p:pic>
      <p:sp>
        <p:nvSpPr>
          <p:cNvPr id="36" name="投影片編號版面配置區 2">
            <a:extLst>
              <a:ext uri="{FF2B5EF4-FFF2-40B4-BE49-F238E27FC236}">
                <a16:creationId xmlns:a16="http://schemas.microsoft.com/office/drawing/2014/main" id="{06506289-B026-4006-A228-31205EADD00E}"/>
              </a:ext>
            </a:extLst>
          </p:cNvPr>
          <p:cNvSpPr txBox="1">
            <a:spLocks/>
          </p:cNvSpPr>
          <p:nvPr/>
        </p:nvSpPr>
        <p:spPr>
          <a:xfrm>
            <a:off x="6104109" y="6663659"/>
            <a:ext cx="2892783" cy="38417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639763" indent="-182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925638" indent="-5540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fld id="{8C92ADDF-ABC6-4EEC-846D-A1AE2D410679}" type="slidenum">
              <a:rPr lang="zh-CN" altLang="en-US" sz="2800" b="1" smtClean="0"/>
              <a:pPr/>
              <a:t>18</a:t>
            </a:fld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66431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/>
          <p:cNvSpPr>
            <a:spLocks/>
          </p:cNvSpPr>
          <p:nvPr/>
        </p:nvSpPr>
        <p:spPr bwMode="auto">
          <a:xfrm>
            <a:off x="1463949" y="393399"/>
            <a:ext cx="5397474" cy="779570"/>
          </a:xfrm>
          <a:custGeom>
            <a:avLst/>
            <a:gdLst>
              <a:gd name="T0" fmla="*/ 0 w 1394"/>
              <a:gd name="T1" fmla="*/ 0 h 245"/>
              <a:gd name="T2" fmla="*/ 1150 w 1394"/>
              <a:gd name="T3" fmla="*/ 0 h 245"/>
              <a:gd name="T4" fmla="*/ 1394 w 1394"/>
              <a:gd name="T5" fmla="*/ 245 h 245"/>
              <a:gd name="T6" fmla="*/ 241 w 1394"/>
              <a:gd name="T7" fmla="*/ 245 h 245"/>
              <a:gd name="T8" fmla="*/ 0 w 1394"/>
              <a:gd name="T9" fmla="*/ 0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4" h="245">
                <a:moveTo>
                  <a:pt x="0" y="0"/>
                </a:moveTo>
                <a:lnTo>
                  <a:pt x="1150" y="0"/>
                </a:lnTo>
                <a:lnTo>
                  <a:pt x="1394" y="245"/>
                </a:lnTo>
                <a:lnTo>
                  <a:pt x="241" y="245"/>
                </a:lnTo>
                <a:lnTo>
                  <a:pt x="0" y="0"/>
                </a:lnTo>
                <a:close/>
              </a:path>
            </a:pathLst>
          </a:custGeom>
          <a:solidFill>
            <a:srgbClr val="F29548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C82281D-EBFD-4046-B8D3-86993A81B295}"/>
              </a:ext>
            </a:extLst>
          </p:cNvPr>
          <p:cNvSpPr/>
          <p:nvPr/>
        </p:nvSpPr>
        <p:spPr>
          <a:xfrm>
            <a:off x="2396927" y="437719"/>
            <a:ext cx="35189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廣告</a:t>
            </a:r>
            <a:r>
              <a:rPr lang="en-US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-Youtuber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803054C-1E25-4971-A320-1FB16E5F2035}"/>
              </a:ext>
            </a:extLst>
          </p:cNvPr>
          <p:cNvSpPr/>
          <p:nvPr/>
        </p:nvSpPr>
        <p:spPr>
          <a:xfrm>
            <a:off x="524719" y="2531325"/>
            <a:ext cx="24535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廣告策略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zh-TW" altLang="en-US" sz="2000" b="1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CCAE05D-1775-4658-B1D3-92662CCBDA99}"/>
              </a:ext>
            </a:extLst>
          </p:cNvPr>
          <p:cNvSpPr txBox="1"/>
          <p:nvPr/>
        </p:nvSpPr>
        <p:spPr>
          <a:xfrm>
            <a:off x="1074213" y="3106601"/>
            <a:ext cx="5499177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400" b="1" dirty="0"/>
              <a:t>主角使用網紅   </a:t>
            </a:r>
            <a:endParaRPr lang="en-US" altLang="zh-TW" sz="2400" b="1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400" b="1" dirty="0"/>
              <a:t>搞笑影片</a:t>
            </a:r>
            <a:endParaRPr lang="en-US" altLang="zh-TW" sz="2400" b="1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400" b="1" dirty="0"/>
              <a:t>廣告以</a:t>
            </a:r>
            <a:r>
              <a:rPr lang="en-US" altLang="zh-TW" sz="2400" b="1" dirty="0"/>
              <a:t>Youtuber</a:t>
            </a:r>
            <a:r>
              <a:rPr lang="zh-TW" altLang="en-US" sz="2400" b="1" dirty="0"/>
              <a:t>的帳號發表</a:t>
            </a:r>
            <a:endParaRPr lang="en-US" altLang="zh-TW" sz="2400" b="1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altLang="zh-TW" sz="2400" b="1" dirty="0"/>
              <a:t>Youtuber</a:t>
            </a:r>
            <a:r>
              <a:rPr lang="zh-TW" altLang="en-US" sz="2400" b="1" dirty="0"/>
              <a:t>發表文章介紹產品</a:t>
            </a:r>
            <a:endParaRPr lang="en-US" altLang="zh-TW" sz="2400" b="1" dirty="0"/>
          </a:p>
          <a:p>
            <a:pPr>
              <a:lnSpc>
                <a:spcPct val="150000"/>
              </a:lnSpc>
            </a:pPr>
            <a:r>
              <a:rPr lang="en-US" altLang="zh-TW" sz="2400" b="1" dirty="0"/>
              <a:t>          ( Instagram, Facebook )</a:t>
            </a:r>
            <a:endParaRPr lang="zh-TW" altLang="en-US" sz="2000" b="1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D4CCCB1-2BF8-42C1-ADFA-9279639058EE}"/>
              </a:ext>
            </a:extLst>
          </p:cNvPr>
          <p:cNvSpPr/>
          <p:nvPr/>
        </p:nvSpPr>
        <p:spPr>
          <a:xfrm>
            <a:off x="6141343" y="2495321"/>
            <a:ext cx="27363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廣告活動期間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zh-TW" altLang="en-US" sz="2000" b="1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975729E-58DD-4E83-A4E8-12E4BC602832}"/>
              </a:ext>
            </a:extLst>
          </p:cNvPr>
          <p:cNvSpPr txBox="1"/>
          <p:nvPr/>
        </p:nvSpPr>
        <p:spPr>
          <a:xfrm>
            <a:off x="6690837" y="3071385"/>
            <a:ext cx="5499177" cy="583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TW" sz="2400" b="1" dirty="0"/>
              <a:t>Youtuber</a:t>
            </a:r>
            <a:r>
              <a:rPr lang="zh-TW" altLang="en-US" sz="2400" b="1" dirty="0"/>
              <a:t>發影片時</a:t>
            </a:r>
            <a:r>
              <a:rPr lang="en-US" altLang="zh-TW" sz="2400" b="1" dirty="0"/>
              <a:t>(</a:t>
            </a:r>
            <a:r>
              <a:rPr lang="zh-TW" altLang="en-US" sz="2400" b="1" dirty="0"/>
              <a:t>約</a:t>
            </a:r>
            <a:r>
              <a:rPr lang="en-US" altLang="zh-TW" sz="2400" b="1" dirty="0"/>
              <a:t>20</a:t>
            </a:r>
            <a:r>
              <a:rPr lang="zh-TW" altLang="en-US" sz="2400" b="1" dirty="0"/>
              <a:t>天左右</a:t>
            </a:r>
            <a:r>
              <a:rPr lang="en-US" altLang="zh-TW" sz="2400" b="1" dirty="0"/>
              <a:t>)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5B05A64-C68C-4887-ABA8-B3D06DE430D4}"/>
              </a:ext>
            </a:extLst>
          </p:cNvPr>
          <p:cNvSpPr/>
          <p:nvPr/>
        </p:nvSpPr>
        <p:spPr>
          <a:xfrm>
            <a:off x="6141343" y="3802396"/>
            <a:ext cx="27363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廣告活動地區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zh-TW" altLang="en-US" sz="2000" b="1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7C4364C2-68B3-4496-AEF2-3155DBEBDF09}"/>
              </a:ext>
            </a:extLst>
          </p:cNvPr>
          <p:cNvSpPr txBox="1"/>
          <p:nvPr/>
        </p:nvSpPr>
        <p:spPr>
          <a:xfrm>
            <a:off x="6690838" y="4439537"/>
            <a:ext cx="2330826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TW" sz="2400" b="1" dirty="0" err="1"/>
              <a:t>Youtube</a:t>
            </a:r>
            <a:endParaRPr lang="en-US" altLang="zh-TW" sz="2400" b="1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TW" sz="2400" b="1" dirty="0"/>
              <a:t>Instagram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TW" sz="2400" b="1" dirty="0"/>
              <a:t>Facebook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10B88E45-6155-46FC-8DDB-5B351F9B93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740" b="57422" l="39312" r="58785">
                        <a14:foregroundMark x1="49561" y1="41276" x2="48902" y2="34505"/>
                        <a14:foregroundMark x1="48902" y1="34505" x2="48829" y2="41797"/>
                        <a14:foregroundMark x1="48829" y1="41797" x2="50000" y2="46875"/>
                        <a14:foregroundMark x1="53514" y1="33984" x2="48609" y2="32031"/>
                        <a14:foregroundMark x1="48609" y1="32031" x2="43777" y2="36198"/>
                        <a14:foregroundMark x1="43777" y1="36198" x2="43338" y2="43490"/>
                        <a14:foregroundMark x1="43338" y1="43490" x2="47291" y2="48047"/>
                        <a14:foregroundMark x1="47291" y1="48047" x2="52782" y2="47917"/>
                        <a14:foregroundMark x1="52782" y1="47917" x2="56223" y2="44401"/>
                        <a14:foregroundMark x1="56223" y1="44401" x2="56223" y2="42188"/>
                        <a14:foregroundMark x1="54246" y1="37109" x2="51391" y2="41536"/>
                        <a14:foregroundMark x1="51391" y1="41536" x2="47804" y2="50391"/>
                        <a14:foregroundMark x1="52435" y1="27857" x2="45095" y2="27734"/>
                        <a14:foregroundMark x1="45095" y1="27734" x2="42094" y2="32552"/>
                        <a14:foregroundMark x1="42094" y1="32552" x2="41215" y2="39193"/>
                        <a14:foregroundMark x1="41215" y1="39193" x2="41362" y2="48047"/>
                        <a14:foregroundMark x1="41362" y1="48047" x2="44070" y2="53516"/>
                        <a14:foregroundMark x1="44070" y1="53516" x2="48023" y2="56510"/>
                        <a14:foregroundMark x1="48023" y1="56510" x2="52855" y2="55599"/>
                        <a14:foregroundMark x1="52855" y1="55599" x2="56003" y2="50521"/>
                        <a14:foregroundMark x1="56003" y1="50521" x2="57906" y2="43620"/>
                        <a14:foregroundMark x1="57906" y1="43620" x2="58455" y2="37951"/>
                        <a14:foregroundMark x1="48486" y1="25505" x2="46413" y2="27214"/>
                        <a14:foregroundMark x1="50732" y1="28385" x2="47511" y2="55859"/>
                        <a14:foregroundMark x1="53807" y1="33203" x2="50512" y2="53125"/>
                        <a14:foregroundMark x1="56369" y1="32422" x2="53148" y2="55859"/>
                        <a14:foregroundMark x1="54905" y1="37109" x2="50952" y2="56250"/>
                        <a14:foregroundMark x1="53807" y1="51302" x2="42533" y2="40625"/>
                        <a14:foregroundMark x1="45095" y1="36719" x2="51171" y2="54036"/>
                        <a14:foregroundMark x1="45315" y1="32292" x2="49634" y2="46615"/>
                        <a14:foregroundMark x1="47731" y1="30469" x2="47365" y2="50130"/>
                        <a14:foregroundMark x1="52196" y1="29557" x2="49561" y2="47266"/>
                        <a14:foregroundMark x1="52196" y1="32682" x2="50512" y2="47266"/>
                        <a14:foregroundMark x1="51098" y1="32682" x2="46633" y2="52865"/>
                        <a14:foregroundMark x1="44729" y1="50130" x2="47511" y2="47005"/>
                        <a14:foregroundMark x1="54173" y1="46094" x2="50952" y2="50651"/>
                        <a14:foregroundMark x1="50952" y1="50651" x2="46633" y2="47786"/>
                        <a14:foregroundMark x1="46633" y1="47786" x2="45095" y2="40625"/>
                        <a14:foregroundMark x1="45095" y1="40625" x2="46413" y2="31510"/>
                        <a14:foregroundMark x1="45388" y1="30339" x2="43119" y2="36068"/>
                        <a14:foregroundMark x1="43119" y1="36068" x2="43119" y2="45443"/>
                        <a14:foregroundMark x1="43119" y1="45443" x2="44729" y2="52604"/>
                        <a14:foregroundMark x1="44729" y1="52604" x2="49048" y2="55208"/>
                        <a14:foregroundMark x1="49048" y1="55208" x2="53367" y2="54948"/>
                        <a14:foregroundMark x1="53367" y1="54948" x2="55344" y2="48307"/>
                        <a14:foregroundMark x1="55344" y1="48307" x2="55271" y2="40755"/>
                        <a14:foregroundMark x1="55271" y1="40755" x2="53075" y2="33854"/>
                        <a14:foregroundMark x1="53075" y1="33854" x2="48755" y2="31510"/>
                        <a14:foregroundMark x1="48755" y1="31510" x2="45315" y2="32292"/>
                        <a14:foregroundMark x1="43338" y1="32031" x2="47584" y2="35938"/>
                        <a14:foregroundMark x1="47584" y1="35938" x2="50073" y2="43359"/>
                        <a14:foregroundMark x1="50073" y1="43359" x2="52309" y2="56781"/>
                        <a14:foregroundMark x1="51757" y1="42578" x2="53075" y2="50000"/>
                        <a14:foregroundMark x1="53075" y1="37891" x2="53587" y2="48568"/>
                        <a14:foregroundMark x1="49854" y1="34375" x2="46266" y2="52083"/>
                        <a14:foregroundMark x1="49561" y1="29167" x2="46047" y2="33724"/>
                        <a14:foregroundMark x1="46047" y1="33724" x2="43924" y2="43359"/>
                        <a14:foregroundMark x1="43924" y1="43359" x2="43704" y2="50651"/>
                        <a14:foregroundMark x1="43704" y1="50651" x2="47511" y2="52214"/>
                        <a14:foregroundMark x1="47511" y1="52214" x2="50952" y2="49609"/>
                        <a14:foregroundMark x1="50952" y1="49609" x2="53660" y2="40755"/>
                        <a14:foregroundMark x1="53660" y1="40755" x2="53953" y2="33594"/>
                        <a14:foregroundMark x1="53953" y1="33594" x2="53734" y2="31641"/>
                        <a14:foregroundMark x1="49195" y1="25521" x2="50732" y2="25521"/>
                        <a14:foregroundMark x1="49414" y1="25651" x2="55710" y2="28906"/>
                        <a14:foregroundMark x1="55344" y1="29167" x2="58199" y2="36979"/>
                        <a14:foregroundMark x1="57980" y1="35807" x2="58126" y2="38151"/>
                        <a14:foregroundMark x1="52269" y1="56771" x2="48243" y2="57292"/>
                        <a14:foregroundMark x1="48243" y1="57292" x2="48170" y2="57161"/>
                        <a14:foregroundMark x1="47877" y1="24870" x2="49268" y2="24870"/>
                        <a14:backgroundMark x1="57413" y1="30770" x2="58565" y2="32031"/>
                        <a14:backgroundMark x1="50952" y1="23698" x2="51998" y2="24843"/>
                        <a14:backgroundMark x1="58565" y1="32031" x2="58638" y2="33594"/>
                        <a14:backgroundMark x1="58584" y1="33974" x2="58565" y2="33464"/>
                        <a14:backgroundMark x1="54466" y1="24479" x2="58199" y2="27214"/>
                        <a14:backgroundMark x1="58199" y1="27214" x2="54466" y2="25130"/>
                        <a14:backgroundMark x1="54466" y1="25130" x2="54466" y2="25130"/>
                        <a14:backgroundMark x1="53148" y1="23698" x2="54392" y2="24870"/>
                      </a14:backgroundRemoval>
                    </a14:imgEffect>
                  </a14:imgLayer>
                </a14:imgProps>
              </a:ext>
            </a:extLst>
          </a:blip>
          <a:srcRect l="37120" t="22932" r="38800" b="40502"/>
          <a:stretch/>
        </p:blipFill>
        <p:spPr>
          <a:xfrm>
            <a:off x="9233419" y="139865"/>
            <a:ext cx="3096345" cy="2643488"/>
          </a:xfrm>
          <a:prstGeom prst="rect">
            <a:avLst/>
          </a:prstGeom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08AA86F0-5D17-4FC5-8000-BCD8510BC0E1}"/>
              </a:ext>
            </a:extLst>
          </p:cNvPr>
          <p:cNvGrpSpPr/>
          <p:nvPr/>
        </p:nvGrpSpPr>
        <p:grpSpPr>
          <a:xfrm>
            <a:off x="407414" y="1483856"/>
            <a:ext cx="12043921" cy="5335176"/>
            <a:chOff x="407414" y="1483856"/>
            <a:chExt cx="12043921" cy="5335176"/>
          </a:xfrm>
        </p:grpSpPr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3A61FA9C-612B-416F-ABF8-79E7FDF72A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600" t="37050" r="28160" b="32072"/>
            <a:stretch/>
          </p:blipFill>
          <p:spPr>
            <a:xfrm>
              <a:off x="407414" y="1483856"/>
              <a:ext cx="12043921" cy="5335176"/>
            </a:xfrm>
            <a:prstGeom prst="rect">
              <a:avLst/>
            </a:prstGeom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C9EF99F1-35F8-4A57-94C6-61ACD852EFAD}"/>
                </a:ext>
              </a:extLst>
            </p:cNvPr>
            <p:cNvSpPr/>
            <p:nvPr/>
          </p:nvSpPr>
          <p:spPr>
            <a:xfrm>
              <a:off x="1510669" y="1869200"/>
              <a:ext cx="788999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60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zh-TW" altLang="en-US" sz="6000" dirty="0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656E3A92-7C98-4DF4-ACDD-28637BCD33A1}"/>
                </a:ext>
              </a:extLst>
            </p:cNvPr>
            <p:cNvSpPr/>
            <p:nvPr/>
          </p:nvSpPr>
          <p:spPr>
            <a:xfrm>
              <a:off x="832111" y="1483856"/>
              <a:ext cx="788999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60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zh-TW" altLang="en-US" sz="6000" dirty="0"/>
            </a:p>
          </p:txBody>
        </p:sp>
      </p:grpSp>
      <p:sp>
        <p:nvSpPr>
          <p:cNvPr id="21" name="投影片編號版面配置區 2">
            <a:extLst>
              <a:ext uri="{FF2B5EF4-FFF2-40B4-BE49-F238E27FC236}">
                <a16:creationId xmlns:a16="http://schemas.microsoft.com/office/drawing/2014/main" id="{A676287D-E471-49CB-A6D3-33948DB159FE}"/>
              </a:ext>
            </a:extLst>
          </p:cNvPr>
          <p:cNvSpPr txBox="1">
            <a:spLocks/>
          </p:cNvSpPr>
          <p:nvPr/>
        </p:nvSpPr>
        <p:spPr>
          <a:xfrm>
            <a:off x="6104109" y="6663659"/>
            <a:ext cx="2892783" cy="38417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639763" indent="-182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925638" indent="-5540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fld id="{8C92ADDF-ABC6-4EEC-846D-A1AE2D410679}" type="slidenum">
              <a:rPr lang="zh-CN" altLang="en-US" sz="2800" b="1" smtClean="0"/>
              <a:pPr/>
              <a:t>19</a:t>
            </a:fld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1287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/>
          <p:cNvSpPr>
            <a:spLocks/>
          </p:cNvSpPr>
          <p:nvPr/>
        </p:nvSpPr>
        <p:spPr bwMode="auto">
          <a:xfrm>
            <a:off x="1244799" y="434648"/>
            <a:ext cx="5328592" cy="927751"/>
          </a:xfrm>
          <a:custGeom>
            <a:avLst/>
            <a:gdLst>
              <a:gd name="T0" fmla="*/ 0 w 1394"/>
              <a:gd name="T1" fmla="*/ 0 h 245"/>
              <a:gd name="T2" fmla="*/ 1150 w 1394"/>
              <a:gd name="T3" fmla="*/ 0 h 245"/>
              <a:gd name="T4" fmla="*/ 1394 w 1394"/>
              <a:gd name="T5" fmla="*/ 245 h 245"/>
              <a:gd name="T6" fmla="*/ 241 w 1394"/>
              <a:gd name="T7" fmla="*/ 245 h 245"/>
              <a:gd name="T8" fmla="*/ 0 w 1394"/>
              <a:gd name="T9" fmla="*/ 0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4" h="245">
                <a:moveTo>
                  <a:pt x="0" y="0"/>
                </a:moveTo>
                <a:lnTo>
                  <a:pt x="1150" y="0"/>
                </a:lnTo>
                <a:lnTo>
                  <a:pt x="1394" y="245"/>
                </a:lnTo>
                <a:lnTo>
                  <a:pt x="241" y="245"/>
                </a:lnTo>
                <a:lnTo>
                  <a:pt x="0" y="0"/>
                </a:lnTo>
                <a:close/>
              </a:path>
            </a:pathLst>
          </a:custGeom>
          <a:solidFill>
            <a:srgbClr val="F29548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C82281D-EBFD-4046-B8D3-86993A81B295}"/>
              </a:ext>
            </a:extLst>
          </p:cNvPr>
          <p:cNvSpPr/>
          <p:nvPr/>
        </p:nvSpPr>
        <p:spPr>
          <a:xfrm>
            <a:off x="2277879" y="463929"/>
            <a:ext cx="32624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廣告企劃案</a:t>
            </a: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D5E5D107-4415-4D59-8F24-9FFB6820C1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22" t="36056" r="54479" b="9163"/>
          <a:stretch/>
        </p:blipFill>
        <p:spPr>
          <a:xfrm>
            <a:off x="740743" y="2032149"/>
            <a:ext cx="5040561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DAF45CF0-C8AC-4C11-B9D2-A18D1BAEF95F}"/>
              </a:ext>
            </a:extLst>
          </p:cNvPr>
          <p:cNvSpPr/>
          <p:nvPr/>
        </p:nvSpPr>
        <p:spPr>
          <a:xfrm>
            <a:off x="6042371" y="1731925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廣東苜藥粉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65E40CB4-4324-4CA0-9726-F422707F2678}"/>
              </a:ext>
            </a:extLst>
          </p:cNvPr>
          <p:cNvSpPr/>
          <p:nvPr/>
        </p:nvSpPr>
        <p:spPr>
          <a:xfrm>
            <a:off x="6285359" y="2422959"/>
            <a:ext cx="6053907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廣東苜藥粉精選具有消炎、殺菌、消腫、褪癀、止血功效的珍貴中藥材，以科學化技術煉製成微小細粒的廣東苜藥粉，功效好。擦傷、刀傷、肛門炎、疳瘡、痔瘡，使用廣東苜藥粉能消炎解毒、殺菌、消腫、止痛、止血、褪癀。</a:t>
            </a:r>
            <a:b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廣東苜藥粉是ＧＭＰ優良藥廠廣東製藥公司榮譽出品，並通過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IS9001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國際品質認證，是天然中藥材精製而成，藥性溫和可吞服，廣東苜藥粉有五公克大罐裝。</a:t>
            </a:r>
            <a:b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1400" dirty="0"/>
          </a:p>
        </p:txBody>
      </p:sp>
      <p:sp>
        <p:nvSpPr>
          <p:cNvPr id="7" name="投影片編號版面配置區 2">
            <a:extLst>
              <a:ext uri="{FF2B5EF4-FFF2-40B4-BE49-F238E27FC236}">
                <a16:creationId xmlns:a16="http://schemas.microsoft.com/office/drawing/2014/main" id="{D98A113A-3010-45FA-91F2-36414E918ADF}"/>
              </a:ext>
            </a:extLst>
          </p:cNvPr>
          <p:cNvSpPr txBox="1">
            <a:spLocks/>
          </p:cNvSpPr>
          <p:nvPr/>
        </p:nvSpPr>
        <p:spPr>
          <a:xfrm>
            <a:off x="6104109" y="6663659"/>
            <a:ext cx="2892783" cy="38417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639763" indent="-182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925638" indent="-5540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fld id="{8C92ADDF-ABC6-4EEC-846D-A1AE2D410679}" type="slidenum">
              <a:rPr lang="zh-CN" altLang="en-US" sz="2800" b="1" smtClean="0"/>
              <a:pPr/>
              <a:t>2</a:t>
            </a:fld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53480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/>
          <p:cNvSpPr>
            <a:spLocks/>
          </p:cNvSpPr>
          <p:nvPr/>
        </p:nvSpPr>
        <p:spPr bwMode="auto">
          <a:xfrm>
            <a:off x="3696197" y="576038"/>
            <a:ext cx="4029322" cy="812940"/>
          </a:xfrm>
          <a:custGeom>
            <a:avLst/>
            <a:gdLst>
              <a:gd name="T0" fmla="*/ 0 w 1394"/>
              <a:gd name="T1" fmla="*/ 0 h 245"/>
              <a:gd name="T2" fmla="*/ 1150 w 1394"/>
              <a:gd name="T3" fmla="*/ 0 h 245"/>
              <a:gd name="T4" fmla="*/ 1394 w 1394"/>
              <a:gd name="T5" fmla="*/ 245 h 245"/>
              <a:gd name="T6" fmla="*/ 241 w 1394"/>
              <a:gd name="T7" fmla="*/ 245 h 245"/>
              <a:gd name="T8" fmla="*/ 0 w 1394"/>
              <a:gd name="T9" fmla="*/ 0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4" h="245">
                <a:moveTo>
                  <a:pt x="0" y="0"/>
                </a:moveTo>
                <a:lnTo>
                  <a:pt x="1150" y="0"/>
                </a:lnTo>
                <a:lnTo>
                  <a:pt x="1394" y="245"/>
                </a:lnTo>
                <a:lnTo>
                  <a:pt x="241" y="245"/>
                </a:lnTo>
                <a:lnTo>
                  <a:pt x="0" y="0"/>
                </a:lnTo>
                <a:close/>
              </a:path>
            </a:pathLst>
          </a:custGeom>
          <a:solidFill>
            <a:srgbClr val="F29548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C82281D-EBFD-4046-B8D3-86993A81B295}"/>
              </a:ext>
            </a:extLst>
          </p:cNvPr>
          <p:cNvSpPr/>
          <p:nvPr/>
        </p:nvSpPr>
        <p:spPr>
          <a:xfrm>
            <a:off x="4490011" y="539551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廣告預算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16B60E7-118B-4628-A048-233BEEE080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85" t="32072" r="36560" b="22111"/>
          <a:stretch/>
        </p:blipFill>
        <p:spPr>
          <a:xfrm>
            <a:off x="308695" y="1816124"/>
            <a:ext cx="7776864" cy="441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AECF540C-9E9F-44F1-A4B9-2A5C797279AC}"/>
              </a:ext>
            </a:extLst>
          </p:cNvPr>
          <p:cNvSpPr txBox="1"/>
          <p:nvPr/>
        </p:nvSpPr>
        <p:spPr>
          <a:xfrm>
            <a:off x="8517607" y="2543462"/>
            <a:ext cx="3312368" cy="1691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sz="2400" b="1" dirty="0"/>
              <a:t>廣告企劃人員</a:t>
            </a:r>
            <a:endParaRPr lang="en-US" altLang="zh-TW" sz="2400" b="1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sz="2400" b="1" dirty="0"/>
              <a:t>主角</a:t>
            </a:r>
            <a:endParaRPr lang="en-US" altLang="zh-TW" sz="2400" b="1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sz="2400" b="1" dirty="0"/>
              <a:t>雜支</a:t>
            </a:r>
            <a:endParaRPr lang="en-US" altLang="zh-TW" sz="2400" b="1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D89C69D-AE44-4DFC-BFD6-394BE170A81E}"/>
              </a:ext>
            </a:extLst>
          </p:cNvPr>
          <p:cNvSpPr txBox="1"/>
          <p:nvPr/>
        </p:nvSpPr>
        <p:spPr>
          <a:xfrm>
            <a:off x="10965879" y="2464197"/>
            <a:ext cx="1512168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b="1" dirty="0"/>
              <a:t>$  30,000</a:t>
            </a:r>
          </a:p>
          <a:p>
            <a:pPr>
              <a:lnSpc>
                <a:spcPct val="150000"/>
              </a:lnSpc>
            </a:pPr>
            <a:r>
              <a:rPr lang="en-US" altLang="zh-TW" sz="2400" b="1" dirty="0"/>
              <a:t>$250,000</a:t>
            </a:r>
          </a:p>
          <a:p>
            <a:pPr>
              <a:lnSpc>
                <a:spcPct val="150000"/>
              </a:lnSpc>
            </a:pPr>
            <a:r>
              <a:rPr lang="en-US" altLang="zh-TW" sz="2400" b="1" dirty="0"/>
              <a:t>$   10,000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BD46326-CE74-43A4-B1E0-E38BF9F73487}"/>
              </a:ext>
            </a:extLst>
          </p:cNvPr>
          <p:cNvSpPr txBox="1"/>
          <p:nvPr/>
        </p:nvSpPr>
        <p:spPr>
          <a:xfrm>
            <a:off x="10965879" y="4375598"/>
            <a:ext cx="1512168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b="1" dirty="0"/>
              <a:t>$290,000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6B289A3D-570B-4464-B443-B5FF60B3225E}"/>
              </a:ext>
            </a:extLst>
          </p:cNvPr>
          <p:cNvCxnSpPr>
            <a:cxnSpLocks/>
          </p:cNvCxnSpPr>
          <p:nvPr/>
        </p:nvCxnSpPr>
        <p:spPr>
          <a:xfrm flipV="1">
            <a:off x="8655124" y="4316182"/>
            <a:ext cx="3805491" cy="54183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>
            <a:extLst>
              <a:ext uri="{FF2B5EF4-FFF2-40B4-BE49-F238E27FC236}">
                <a16:creationId xmlns:a16="http://schemas.microsoft.com/office/drawing/2014/main" id="{6DD24F9A-BE3F-47DB-9A3C-0F190980FB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0" b="55990" l="40410" r="58419">
                        <a14:foregroundMark x1="51611" y1="25911" x2="48682" y2="30339"/>
                        <a14:foregroundMark x1="48682" y1="30339" x2="46193" y2="47656"/>
                        <a14:foregroundMark x1="52050" y1="27604" x2="47438" y2="49089"/>
                        <a14:foregroundMark x1="42679" y1="32292" x2="41288" y2="39323"/>
                        <a14:foregroundMark x1="41288" y1="39323" x2="42533" y2="46094"/>
                        <a14:foregroundMark x1="42533" y1="46094" x2="45608" y2="50391"/>
                        <a14:foregroundMark x1="45608" y1="50391" x2="49927" y2="50260"/>
                        <a14:foregroundMark x1="42313" y1="34505" x2="48902" y2="42839"/>
                        <a14:foregroundMark x1="45388" y1="29948" x2="52269" y2="46615"/>
                        <a14:foregroundMark x1="48975" y1="30990" x2="50952" y2="48698"/>
                        <a14:foregroundMark x1="51098" y1="31641" x2="53221" y2="46615"/>
                        <a14:foregroundMark x1="53221" y1="46615" x2="52709" y2="50000"/>
                        <a14:foregroundMark x1="51098" y1="29167" x2="54905" y2="36198"/>
                        <a14:foregroundMark x1="54905" y1="36198" x2="56735" y2="44792"/>
                        <a14:foregroundMark x1="56735" y1="44792" x2="54832" y2="51823"/>
                        <a14:foregroundMark x1="54832" y1="51823" x2="50878" y2="51693"/>
                        <a14:foregroundMark x1="50878" y1="51693" x2="50878" y2="51563"/>
                        <a14:foregroundMark x1="44290" y1="51563" x2="47877" y2="54688"/>
                        <a14:foregroundMark x1="47877" y1="54688" x2="51684" y2="55078"/>
                        <a14:foregroundMark x1="51684" y1="55078" x2="52709" y2="54948"/>
                        <a14:foregroundMark x1="47145" y1="55469" x2="50805" y2="55729"/>
                        <a14:foregroundMark x1="50805" y1="55729" x2="52635" y2="55599"/>
                        <a14:foregroundMark x1="40483" y1="38802" x2="42094" y2="46875"/>
                        <a14:foregroundMark x1="42094" y1="46875" x2="42313" y2="47396"/>
                        <a14:foregroundMark x1="48609" y1="39974" x2="48170" y2="47266"/>
                        <a14:foregroundMark x1="48170" y1="47266" x2="51830" y2="51042"/>
                        <a14:foregroundMark x1="51830" y1="51042" x2="52416" y2="49479"/>
                        <a14:foregroundMark x1="49707" y1="41667" x2="49414" y2="51823"/>
                        <a14:foregroundMark x1="50952" y1="46745" x2="46047" y2="47526"/>
                        <a14:foregroundMark x1="46047" y1="47526" x2="44802" y2="40625"/>
                        <a14:foregroundMark x1="44802" y1="40625" x2="46266" y2="47786"/>
                        <a14:foregroundMark x1="46266" y1="47786" x2="47511" y2="46615"/>
                        <a14:foregroundMark x1="49927" y1="33073" x2="47511" y2="38281"/>
                        <a14:foregroundMark x1="47511" y1="38281" x2="49195" y2="36589"/>
                        <a14:foregroundMark x1="58272" y1="36719" x2="58199" y2="43359"/>
                        <a14:foregroundMark x1="58199" y1="43359" x2="58199" y2="43490"/>
                        <a14:foregroundMark x1="58272" y1="37240" x2="58419" y2="43099"/>
                        <a14:foregroundMark x1="51537" y1="55729" x2="47438" y2="55990"/>
                        <a14:foregroundMark x1="47218" y1="25391" x2="50805" y2="25000"/>
                      </a14:backgroundRemoval>
                    </a14:imgEffect>
                  </a14:imgLayer>
                </a14:imgProps>
              </a:ext>
            </a:extLst>
          </a:blip>
          <a:srcRect l="39521" t="22111" r="39920" b="40314"/>
          <a:stretch/>
        </p:blipFill>
        <p:spPr>
          <a:xfrm>
            <a:off x="2036887" y="61442"/>
            <a:ext cx="1835820" cy="188641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3BC6A4F-3136-4501-9D63-6202FA263E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891" b="69531" l="39678" r="60249">
                        <a14:foregroundMark x1="41801" y1="53776" x2="41508" y2="52214"/>
                        <a14:foregroundMark x1="54539" y1="41927" x2="56296" y2="41667"/>
                        <a14:foregroundMark x1="41069" y1="69531" x2="45534" y2="67969"/>
                        <a14:foregroundMark x1="45534" y1="67969" x2="45900" y2="67448"/>
                        <a14:backgroundMark x1="43119" y1="55859" x2="42826" y2="54557"/>
                      </a14:backgroundRemoval>
                    </a14:imgEffect>
                  </a14:imgLayer>
                </a14:imgProps>
              </a:ext>
            </a:extLst>
          </a:blip>
          <a:srcRect l="37121" t="34064" r="37120" b="26845"/>
          <a:stretch/>
        </p:blipFill>
        <p:spPr>
          <a:xfrm flipH="1">
            <a:off x="9299193" y="199174"/>
            <a:ext cx="3180689" cy="237960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FFE6555-ABF5-4245-93EC-56369B69D9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438" b="57422" l="40117" r="60835">
                        <a14:foregroundMark x1="53001" y1="28125" x2="55857" y2="23438"/>
                        <a14:foregroundMark x1="55857" y1="23438" x2="56442" y2="24479"/>
                        <a14:foregroundMark x1="56296" y1="28385" x2="55271" y2="26563"/>
                        <a14:foregroundMark x1="43704" y1="29427" x2="47804" y2="27214"/>
                        <a14:foregroundMark x1="47804" y1="27214" x2="52416" y2="27865"/>
                        <a14:foregroundMark x1="51245" y1="28125" x2="48755" y2="51042"/>
                        <a14:foregroundMark x1="51098" y1="51953" x2="53001" y2="53516"/>
                        <a14:foregroundMark x1="53001" y1="52995" x2="50366" y2="46224"/>
                        <a14:foregroundMark x1="50366" y1="46224" x2="49341" y2="34505"/>
                        <a14:foregroundMark x1="49048" y1="34505" x2="46193" y2="40885"/>
                        <a14:foregroundMark x1="46193" y1="40885" x2="46047" y2="41667"/>
                        <a14:foregroundMark x1="48609" y1="35807" x2="48609" y2="35807"/>
                        <a14:foregroundMark x1="41947" y1="50521" x2="42899" y2="57292"/>
                        <a14:foregroundMark x1="42899" y1="57292" x2="42972" y2="57422"/>
                        <a14:foregroundMark x1="45608" y1="56120" x2="47145" y2="56641"/>
                        <a14:foregroundMark x1="52709" y1="48177" x2="52709" y2="48177"/>
                      </a14:backgroundRemoval>
                    </a14:imgEffect>
                  </a14:imgLayer>
                </a14:imgProps>
              </a:ext>
            </a:extLst>
          </a:blip>
          <a:srcRect l="37680" t="23107" r="36560" b="39570"/>
          <a:stretch/>
        </p:blipFill>
        <p:spPr>
          <a:xfrm>
            <a:off x="8229575" y="5342373"/>
            <a:ext cx="2075992" cy="1691103"/>
          </a:xfrm>
          <a:prstGeom prst="rect">
            <a:avLst/>
          </a:prstGeom>
        </p:spPr>
      </p:pic>
      <p:sp>
        <p:nvSpPr>
          <p:cNvPr id="12" name="投影片編號版面配置區 2">
            <a:extLst>
              <a:ext uri="{FF2B5EF4-FFF2-40B4-BE49-F238E27FC236}">
                <a16:creationId xmlns:a16="http://schemas.microsoft.com/office/drawing/2014/main" id="{8AD7009B-CCD3-48E6-AAA9-D09E71375203}"/>
              </a:ext>
            </a:extLst>
          </p:cNvPr>
          <p:cNvSpPr txBox="1">
            <a:spLocks/>
          </p:cNvSpPr>
          <p:nvPr/>
        </p:nvSpPr>
        <p:spPr>
          <a:xfrm>
            <a:off x="6104109" y="6663659"/>
            <a:ext cx="2892783" cy="38417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639763" indent="-182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925638" indent="-5540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fld id="{8C92ADDF-ABC6-4EEC-846D-A1AE2D410679}" type="slidenum">
              <a:rPr lang="zh-CN" altLang="en-US" sz="2800" b="1" smtClean="0"/>
              <a:pPr/>
              <a:t>20</a:t>
            </a:fld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9461556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/>
          <p:cNvSpPr>
            <a:spLocks/>
          </p:cNvSpPr>
          <p:nvPr/>
        </p:nvSpPr>
        <p:spPr bwMode="auto">
          <a:xfrm>
            <a:off x="1463949" y="393399"/>
            <a:ext cx="4029322" cy="812940"/>
          </a:xfrm>
          <a:custGeom>
            <a:avLst/>
            <a:gdLst>
              <a:gd name="T0" fmla="*/ 0 w 1394"/>
              <a:gd name="T1" fmla="*/ 0 h 245"/>
              <a:gd name="T2" fmla="*/ 1150 w 1394"/>
              <a:gd name="T3" fmla="*/ 0 h 245"/>
              <a:gd name="T4" fmla="*/ 1394 w 1394"/>
              <a:gd name="T5" fmla="*/ 245 h 245"/>
              <a:gd name="T6" fmla="*/ 241 w 1394"/>
              <a:gd name="T7" fmla="*/ 245 h 245"/>
              <a:gd name="T8" fmla="*/ 0 w 1394"/>
              <a:gd name="T9" fmla="*/ 0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4" h="245">
                <a:moveTo>
                  <a:pt x="0" y="0"/>
                </a:moveTo>
                <a:lnTo>
                  <a:pt x="1150" y="0"/>
                </a:lnTo>
                <a:lnTo>
                  <a:pt x="1394" y="245"/>
                </a:lnTo>
                <a:lnTo>
                  <a:pt x="241" y="245"/>
                </a:lnTo>
                <a:lnTo>
                  <a:pt x="0" y="0"/>
                </a:lnTo>
                <a:close/>
              </a:path>
            </a:pathLst>
          </a:custGeom>
          <a:solidFill>
            <a:srgbClr val="F29548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C82281D-EBFD-4046-B8D3-86993A81B295}"/>
              </a:ext>
            </a:extLst>
          </p:cNvPr>
          <p:cNvSpPr/>
          <p:nvPr/>
        </p:nvSpPr>
        <p:spPr>
          <a:xfrm>
            <a:off x="2324919" y="436898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參考資料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8612261-96AB-483B-B9F2-3035F4BD6769}"/>
              </a:ext>
            </a:extLst>
          </p:cNvPr>
          <p:cNvSpPr/>
          <p:nvPr/>
        </p:nvSpPr>
        <p:spPr>
          <a:xfrm>
            <a:off x="3044999" y="2320181"/>
            <a:ext cx="642937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/>
              <a:t>https://docs.google.com/forms/d/10nQTnjH9RnKnpvqdteOBPBxeFMpXGk_bW2I3jTQzGeE/edit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06EA6E8-BC36-4413-A227-91BAA80809FD}"/>
              </a:ext>
            </a:extLst>
          </p:cNvPr>
          <p:cNvSpPr/>
          <p:nvPr/>
        </p:nvSpPr>
        <p:spPr>
          <a:xfrm>
            <a:off x="2180903" y="1735406"/>
            <a:ext cx="3456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自製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Google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表單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zh-TW" altLang="en-US" sz="2000" b="1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47D5D65-EB2C-4054-806D-63CCE3F94FF7}"/>
              </a:ext>
            </a:extLst>
          </p:cNvPr>
          <p:cNvSpPr/>
          <p:nvPr/>
        </p:nvSpPr>
        <p:spPr>
          <a:xfrm>
            <a:off x="3044999" y="3598034"/>
            <a:ext cx="5626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http://news.ltn.com.tw/news/life/breakingnews/2181414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0B8FFA6-8DD1-4DDC-87D0-59565627BE13}"/>
              </a:ext>
            </a:extLst>
          </p:cNvPr>
          <p:cNvSpPr/>
          <p:nvPr/>
        </p:nvSpPr>
        <p:spPr>
          <a:xfrm>
            <a:off x="3044999" y="3967366"/>
            <a:ext cx="5032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https://www.setn.com/News.aspx?NewsID=317602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47C04F0-B6E9-4C2E-A8CD-2F55603CC472}"/>
              </a:ext>
            </a:extLst>
          </p:cNvPr>
          <p:cNvSpPr/>
          <p:nvPr/>
        </p:nvSpPr>
        <p:spPr>
          <a:xfrm>
            <a:off x="2175840" y="3031550"/>
            <a:ext cx="3456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網路新聞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zh-TW" altLang="en-US" sz="2000" b="1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F81C9FB-A17F-49B5-B6EA-023980EC7C6C}"/>
              </a:ext>
            </a:extLst>
          </p:cNvPr>
          <p:cNvSpPr/>
          <p:nvPr/>
        </p:nvSpPr>
        <p:spPr>
          <a:xfrm>
            <a:off x="3044998" y="4382864"/>
            <a:ext cx="642937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/>
              <a:t>https://buzzorange.com/techorange/2018/08/29/youtube-forces-ads-on-you/</a:t>
            </a:r>
          </a:p>
        </p:txBody>
      </p:sp>
      <p:sp>
        <p:nvSpPr>
          <p:cNvPr id="10" name="投影片編號版面配置區 2">
            <a:extLst>
              <a:ext uri="{FF2B5EF4-FFF2-40B4-BE49-F238E27FC236}">
                <a16:creationId xmlns:a16="http://schemas.microsoft.com/office/drawing/2014/main" id="{9BC6954E-F646-4385-8EAB-00BC2D769E42}"/>
              </a:ext>
            </a:extLst>
          </p:cNvPr>
          <p:cNvSpPr txBox="1">
            <a:spLocks/>
          </p:cNvSpPr>
          <p:nvPr/>
        </p:nvSpPr>
        <p:spPr>
          <a:xfrm>
            <a:off x="6104109" y="6663659"/>
            <a:ext cx="2892783" cy="38417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639763" indent="-182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925638" indent="-5540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fld id="{8C92ADDF-ABC6-4EEC-846D-A1AE2D410679}" type="slidenum">
              <a:rPr lang="zh-CN" altLang="en-US" sz="2800" b="1" smtClean="0"/>
              <a:pPr/>
              <a:t>21</a:t>
            </a:fld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876725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9015" y="952029"/>
            <a:ext cx="6480720" cy="525658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8934" y="342524"/>
            <a:ext cx="4240882" cy="204732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5725" y="4552429"/>
            <a:ext cx="5067300" cy="2303318"/>
          </a:xfrm>
          <a:prstGeom prst="rect">
            <a:avLst/>
          </a:prstGeom>
        </p:spPr>
      </p:pic>
      <p:sp>
        <p:nvSpPr>
          <p:cNvPr id="14" name="矩形 259"/>
          <p:cNvSpPr>
            <a:spLocks noChangeArrowheads="1"/>
          </p:cNvSpPr>
          <p:nvPr/>
        </p:nvSpPr>
        <p:spPr bwMode="auto">
          <a:xfrm>
            <a:off x="4266293" y="2838188"/>
            <a:ext cx="4326164" cy="192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TW" sz="5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</a:p>
          <a:p>
            <a:pPr algn="ctr">
              <a:buNone/>
            </a:pPr>
            <a:r>
              <a:rPr lang="en-US" altLang="zh-TW" sz="5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zh-CN" altLang="en-US" sz="54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81791" y="5632549"/>
            <a:ext cx="1876605" cy="16001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" y="0"/>
            <a:ext cx="1761340" cy="14560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0005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/>
          <p:cNvSpPr>
            <a:spLocks/>
          </p:cNvSpPr>
          <p:nvPr/>
        </p:nvSpPr>
        <p:spPr bwMode="auto">
          <a:xfrm>
            <a:off x="1233911" y="388483"/>
            <a:ext cx="3867717" cy="774431"/>
          </a:xfrm>
          <a:custGeom>
            <a:avLst/>
            <a:gdLst>
              <a:gd name="T0" fmla="*/ 0 w 1394"/>
              <a:gd name="T1" fmla="*/ 0 h 245"/>
              <a:gd name="T2" fmla="*/ 1150 w 1394"/>
              <a:gd name="T3" fmla="*/ 0 h 245"/>
              <a:gd name="T4" fmla="*/ 1394 w 1394"/>
              <a:gd name="T5" fmla="*/ 245 h 245"/>
              <a:gd name="T6" fmla="*/ 241 w 1394"/>
              <a:gd name="T7" fmla="*/ 245 h 245"/>
              <a:gd name="T8" fmla="*/ 0 w 1394"/>
              <a:gd name="T9" fmla="*/ 0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4" h="245">
                <a:moveTo>
                  <a:pt x="0" y="0"/>
                </a:moveTo>
                <a:lnTo>
                  <a:pt x="1150" y="0"/>
                </a:lnTo>
                <a:lnTo>
                  <a:pt x="1394" y="245"/>
                </a:lnTo>
                <a:lnTo>
                  <a:pt x="241" y="245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C82281D-EBFD-4046-B8D3-86993A81B295}"/>
              </a:ext>
            </a:extLst>
          </p:cNvPr>
          <p:cNvSpPr/>
          <p:nvPr/>
        </p:nvSpPr>
        <p:spPr>
          <a:xfrm>
            <a:off x="2091452" y="455028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企業分析</a:t>
            </a:r>
            <a:endParaRPr lang="en-US" altLang="zh-TW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C31EE504-9D36-462E-9903-49016B2174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0" t="11155" r="71840" b="73905"/>
          <a:stretch/>
        </p:blipFill>
        <p:spPr>
          <a:xfrm>
            <a:off x="447619" y="1960141"/>
            <a:ext cx="5524176" cy="148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2681B14-7312-48BC-B6E4-5C77AD7C8EF1}"/>
              </a:ext>
            </a:extLst>
          </p:cNvPr>
          <p:cNvSpPr/>
          <p:nvPr/>
        </p:nvSpPr>
        <p:spPr>
          <a:xfrm>
            <a:off x="1748855" y="4744273"/>
            <a:ext cx="87470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歷經八十年，廣東製藥已走出傳統的生產及管理方式，並經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政府核定為</a:t>
            </a:r>
            <a:r>
              <a:rPr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GMP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優良藥廠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，在管理制度上亦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獲得</a:t>
            </a:r>
            <a:r>
              <a:rPr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ISO9001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國際品質認證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，及中華民國消費者協會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千禧金牌獎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，讓消費大眾在使用本公司產品時更為安心。 擁有完整專業知識並且能充分發揮，以品質和服務為成功之本的精神，方能獲得最佳成果，也是好產品不可或缺的因素，這些是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廣東製藥強烈而明確的企業文化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，並將是榮耀肯定的保證。</a:t>
            </a:r>
          </a:p>
        </p:txBody>
      </p:sp>
      <p:grpSp>
        <p:nvGrpSpPr>
          <p:cNvPr id="11" name="组合 28">
            <a:extLst>
              <a:ext uri="{FF2B5EF4-FFF2-40B4-BE49-F238E27FC236}">
                <a16:creationId xmlns:a16="http://schemas.microsoft.com/office/drawing/2014/main" id="{E08B266D-759E-4EA7-AA71-32689809BA6A}"/>
              </a:ext>
            </a:extLst>
          </p:cNvPr>
          <p:cNvGrpSpPr/>
          <p:nvPr/>
        </p:nvGrpSpPr>
        <p:grpSpPr>
          <a:xfrm rot="10800000">
            <a:off x="1485135" y="3609471"/>
            <a:ext cx="45721" cy="2905017"/>
            <a:chOff x="1331651" y="1597980"/>
            <a:chExt cx="29831" cy="2364481"/>
          </a:xfrm>
          <a:solidFill>
            <a:srgbClr val="F29548"/>
          </a:solidFill>
        </p:grpSpPr>
        <p:cxnSp>
          <p:nvCxnSpPr>
            <p:cNvPr id="12" name="直接连接符 29">
              <a:extLst>
                <a:ext uri="{FF2B5EF4-FFF2-40B4-BE49-F238E27FC236}">
                  <a16:creationId xmlns:a16="http://schemas.microsoft.com/office/drawing/2014/main" id="{CB820D1D-CB57-4402-8BF0-9F955CDF86E1}"/>
                </a:ext>
              </a:extLst>
            </p:cNvPr>
            <p:cNvCxnSpPr/>
            <p:nvPr/>
          </p:nvCxnSpPr>
          <p:spPr>
            <a:xfrm>
              <a:off x="1331651" y="1597980"/>
              <a:ext cx="0" cy="2364481"/>
            </a:xfrm>
            <a:prstGeom prst="line">
              <a:avLst/>
            </a:prstGeom>
            <a:grpFill/>
            <a:ln>
              <a:solidFill>
                <a:srgbClr val="F295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41D186E-66EA-48AF-B50F-030D396B5984}"/>
                </a:ext>
              </a:extLst>
            </p:cNvPr>
            <p:cNvSpPr/>
            <p:nvPr/>
          </p:nvSpPr>
          <p:spPr>
            <a:xfrm>
              <a:off x="1331652" y="1597981"/>
              <a:ext cx="29830" cy="1631958"/>
            </a:xfrm>
            <a:prstGeom prst="rect">
              <a:avLst/>
            </a:prstGeom>
            <a:grpFill/>
            <a:ln>
              <a:solidFill>
                <a:srgbClr val="F295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2002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组合 23">
            <a:extLst>
              <a:ext uri="{FF2B5EF4-FFF2-40B4-BE49-F238E27FC236}">
                <a16:creationId xmlns:a16="http://schemas.microsoft.com/office/drawing/2014/main" id="{9C4158C2-637C-4C7D-B711-0A2FD855EB9C}"/>
              </a:ext>
            </a:extLst>
          </p:cNvPr>
          <p:cNvGrpSpPr/>
          <p:nvPr/>
        </p:nvGrpSpPr>
        <p:grpSpPr>
          <a:xfrm rot="10800000" flipV="1">
            <a:off x="7019466" y="1162913"/>
            <a:ext cx="45720" cy="2520911"/>
            <a:chOff x="1331651" y="1572131"/>
            <a:chExt cx="43351" cy="2390328"/>
          </a:xfrm>
          <a:solidFill>
            <a:srgbClr val="008C8A"/>
          </a:solidFill>
        </p:grpSpPr>
        <p:cxnSp>
          <p:nvCxnSpPr>
            <p:cNvPr id="15" name="直接连接符 24">
              <a:extLst>
                <a:ext uri="{FF2B5EF4-FFF2-40B4-BE49-F238E27FC236}">
                  <a16:creationId xmlns:a16="http://schemas.microsoft.com/office/drawing/2014/main" id="{8A95BD5D-9DF3-4E47-AEBD-430D845749F5}"/>
                </a:ext>
              </a:extLst>
            </p:cNvPr>
            <p:cNvCxnSpPr/>
            <p:nvPr/>
          </p:nvCxnSpPr>
          <p:spPr>
            <a:xfrm>
              <a:off x="1331651" y="1576008"/>
              <a:ext cx="0" cy="2386451"/>
            </a:xfrm>
            <a:prstGeom prst="line">
              <a:avLst/>
            </a:prstGeom>
            <a:grpFill/>
            <a:ln>
              <a:solidFill>
                <a:srgbClr val="008C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28423931-5759-40D5-A06B-0CDC1D4BC54F}"/>
                </a:ext>
              </a:extLst>
            </p:cNvPr>
            <p:cNvSpPr/>
            <p:nvPr/>
          </p:nvSpPr>
          <p:spPr>
            <a:xfrm>
              <a:off x="1331652" y="1572131"/>
              <a:ext cx="43350" cy="1400802"/>
            </a:xfrm>
            <a:prstGeom prst="rect">
              <a:avLst/>
            </a:prstGeom>
            <a:grpFill/>
            <a:ln>
              <a:solidFill>
                <a:srgbClr val="008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2002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9BD7B26E-E4B2-4897-9CFA-2C8FC3686CA8}"/>
              </a:ext>
            </a:extLst>
          </p:cNvPr>
          <p:cNvSpPr/>
          <p:nvPr/>
        </p:nvSpPr>
        <p:spPr>
          <a:xfrm>
            <a:off x="7250466" y="1162914"/>
            <a:ext cx="47465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永全藥品股份有限公司 成立於民國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71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年，主要業務為在台、澎、金馬地區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總代理經銷廣東製藥股份有限公司所生產的各種藥品與保健食品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，目前主打項目如下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7A45942-9722-42DA-8F01-F06E2C0BB63A}"/>
              </a:ext>
            </a:extLst>
          </p:cNvPr>
          <p:cNvSpPr/>
          <p:nvPr/>
        </p:nvSpPr>
        <p:spPr>
          <a:xfrm>
            <a:off x="8112236" y="2600291"/>
            <a:ext cx="28536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廣東苜藥粉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廣東喉藥粉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永全肝爽保肝膠囊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8A5FD86-1D6C-435B-AF47-7FEC23B82FC4}"/>
              </a:ext>
            </a:extLst>
          </p:cNvPr>
          <p:cNvSpPr/>
          <p:nvPr/>
        </p:nvSpPr>
        <p:spPr>
          <a:xfrm>
            <a:off x="1701612" y="3725218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廣東製藥股份有限公司</a:t>
            </a:r>
            <a:endParaRPr lang="zh-TW" altLang="en-US" sz="2800" dirty="0"/>
          </a:p>
        </p:txBody>
      </p:sp>
      <p:sp>
        <p:nvSpPr>
          <p:cNvPr id="19" name="投影片編號版面配置區 2">
            <a:extLst>
              <a:ext uri="{FF2B5EF4-FFF2-40B4-BE49-F238E27FC236}">
                <a16:creationId xmlns:a16="http://schemas.microsoft.com/office/drawing/2014/main" id="{FED5ADDB-1436-4F80-991C-5FB406FA1503}"/>
              </a:ext>
            </a:extLst>
          </p:cNvPr>
          <p:cNvSpPr txBox="1">
            <a:spLocks/>
          </p:cNvSpPr>
          <p:nvPr/>
        </p:nvSpPr>
        <p:spPr>
          <a:xfrm>
            <a:off x="6104109" y="6663659"/>
            <a:ext cx="2892783" cy="38417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639763" indent="-182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925638" indent="-5540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fld id="{8C92ADDF-ABC6-4EEC-846D-A1AE2D410679}" type="slidenum">
              <a:rPr lang="zh-CN" altLang="en-US" sz="2800" b="1" smtClean="0"/>
              <a:pPr/>
              <a:t>3</a:t>
            </a:fld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48771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/>
          <p:cNvSpPr>
            <a:spLocks/>
          </p:cNvSpPr>
          <p:nvPr/>
        </p:nvSpPr>
        <p:spPr bwMode="auto">
          <a:xfrm>
            <a:off x="1676847" y="447973"/>
            <a:ext cx="3867717" cy="774431"/>
          </a:xfrm>
          <a:custGeom>
            <a:avLst/>
            <a:gdLst>
              <a:gd name="T0" fmla="*/ 0 w 1394"/>
              <a:gd name="T1" fmla="*/ 0 h 245"/>
              <a:gd name="T2" fmla="*/ 1150 w 1394"/>
              <a:gd name="T3" fmla="*/ 0 h 245"/>
              <a:gd name="T4" fmla="*/ 1394 w 1394"/>
              <a:gd name="T5" fmla="*/ 245 h 245"/>
              <a:gd name="T6" fmla="*/ 241 w 1394"/>
              <a:gd name="T7" fmla="*/ 245 h 245"/>
              <a:gd name="T8" fmla="*/ 0 w 1394"/>
              <a:gd name="T9" fmla="*/ 0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4" h="245">
                <a:moveTo>
                  <a:pt x="0" y="0"/>
                </a:moveTo>
                <a:lnTo>
                  <a:pt x="1150" y="0"/>
                </a:lnTo>
                <a:lnTo>
                  <a:pt x="1394" y="245"/>
                </a:lnTo>
                <a:lnTo>
                  <a:pt x="241" y="245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C82281D-EBFD-4046-B8D3-86993A81B295}"/>
              </a:ext>
            </a:extLst>
          </p:cNvPr>
          <p:cNvSpPr/>
          <p:nvPr/>
        </p:nvSpPr>
        <p:spPr>
          <a:xfrm>
            <a:off x="2534388" y="514518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市場分析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1F5F50F-F8BD-4C23-B31B-DE15E15362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22" t="36056" r="54479" b="9163"/>
          <a:stretch/>
        </p:blipFill>
        <p:spPr>
          <a:xfrm>
            <a:off x="614108" y="2371796"/>
            <a:ext cx="4490682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050F6B56-352C-4899-B8A9-ECD86F316043}"/>
              </a:ext>
            </a:extLst>
          </p:cNvPr>
          <p:cNvSpPr/>
          <p:nvPr/>
        </p:nvSpPr>
        <p:spPr>
          <a:xfrm>
            <a:off x="5277247" y="1459649"/>
            <a:ext cx="24535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通路情況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zh-TW" altLang="en-US" sz="2000" b="1" dirty="0"/>
          </a:p>
        </p:txBody>
      </p:sp>
      <p:grpSp>
        <p:nvGrpSpPr>
          <p:cNvPr id="6" name="组合 103">
            <a:extLst>
              <a:ext uri="{FF2B5EF4-FFF2-40B4-BE49-F238E27FC236}">
                <a16:creationId xmlns:a16="http://schemas.microsoft.com/office/drawing/2014/main" id="{FA7C45D5-296A-4B65-BEF8-AB7A076F6F18}"/>
              </a:ext>
            </a:extLst>
          </p:cNvPr>
          <p:cNvGrpSpPr/>
          <p:nvPr/>
        </p:nvGrpSpPr>
        <p:grpSpPr>
          <a:xfrm>
            <a:off x="421719" y="4327800"/>
            <a:ext cx="1134985" cy="2085450"/>
            <a:chOff x="640874" y="938015"/>
            <a:chExt cx="2354262" cy="5184775"/>
          </a:xfrm>
          <a:effectLst>
            <a:outerShdw blurRad="304800" dist="12700" dir="2700000" sy="-23000" kx="-800400" algn="bl" rotWithShape="0">
              <a:schemeClr val="accent1">
                <a:lumMod val="50000"/>
                <a:alpha val="23000"/>
              </a:schemeClr>
            </a:outerShdw>
          </a:effectLst>
        </p:grpSpPr>
        <p:sp>
          <p:nvSpPr>
            <p:cNvPr id="7" name="Oval 5">
              <a:extLst>
                <a:ext uri="{FF2B5EF4-FFF2-40B4-BE49-F238E27FC236}">
                  <a16:creationId xmlns:a16="http://schemas.microsoft.com/office/drawing/2014/main" id="{EE732E8F-E18C-48CB-8007-21B2728E0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874" y="5965627"/>
              <a:ext cx="958850" cy="157163"/>
            </a:xfrm>
            <a:prstGeom prst="ellipse">
              <a:avLst/>
            </a:prstGeom>
            <a:solidFill>
              <a:srgbClr val="ADB9C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3F12B99D-47A1-4C23-B4C3-7E38D827AA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5924" y="2038152"/>
              <a:ext cx="334962" cy="784225"/>
            </a:xfrm>
            <a:custGeom>
              <a:avLst/>
              <a:gdLst>
                <a:gd name="T0" fmla="*/ 60 w 61"/>
                <a:gd name="T1" fmla="*/ 23 h 144"/>
                <a:gd name="T2" fmla="*/ 60 w 61"/>
                <a:gd name="T3" fmla="*/ 23 h 144"/>
                <a:gd name="T4" fmla="*/ 60 w 61"/>
                <a:gd name="T5" fmla="*/ 23 h 144"/>
                <a:gd name="T6" fmla="*/ 60 w 61"/>
                <a:gd name="T7" fmla="*/ 22 h 144"/>
                <a:gd name="T8" fmla="*/ 60 w 61"/>
                <a:gd name="T9" fmla="*/ 23 h 144"/>
                <a:gd name="T10" fmla="*/ 60 w 61"/>
                <a:gd name="T11" fmla="*/ 22 h 144"/>
                <a:gd name="T12" fmla="*/ 60 w 61"/>
                <a:gd name="T13" fmla="*/ 22 h 144"/>
                <a:gd name="T14" fmla="*/ 60 w 61"/>
                <a:gd name="T15" fmla="*/ 22 h 144"/>
                <a:gd name="T16" fmla="*/ 60 w 61"/>
                <a:gd name="T17" fmla="*/ 22 h 144"/>
                <a:gd name="T18" fmla="*/ 60 w 61"/>
                <a:gd name="T19" fmla="*/ 22 h 144"/>
                <a:gd name="T20" fmla="*/ 60 w 61"/>
                <a:gd name="T21" fmla="*/ 22 h 144"/>
                <a:gd name="T22" fmla="*/ 60 w 61"/>
                <a:gd name="T23" fmla="*/ 22 h 144"/>
                <a:gd name="T24" fmla="*/ 24 w 61"/>
                <a:gd name="T25" fmla="*/ 10 h 144"/>
                <a:gd name="T26" fmla="*/ 28 w 61"/>
                <a:gd name="T27" fmla="*/ 43 h 144"/>
                <a:gd name="T28" fmla="*/ 15 w 61"/>
                <a:gd name="T29" fmla="*/ 99 h 144"/>
                <a:gd name="T30" fmla="*/ 10 w 61"/>
                <a:gd name="T31" fmla="*/ 103 h 144"/>
                <a:gd name="T32" fmla="*/ 10 w 61"/>
                <a:gd name="T33" fmla="*/ 103 h 144"/>
                <a:gd name="T34" fmla="*/ 13 w 61"/>
                <a:gd name="T35" fmla="*/ 104 h 144"/>
                <a:gd name="T36" fmla="*/ 0 w 61"/>
                <a:gd name="T37" fmla="*/ 124 h 144"/>
                <a:gd name="T38" fmla="*/ 26 w 61"/>
                <a:gd name="T39" fmla="*/ 144 h 144"/>
                <a:gd name="T40" fmla="*/ 49 w 61"/>
                <a:gd name="T41" fmla="*/ 105 h 144"/>
                <a:gd name="T42" fmla="*/ 58 w 61"/>
                <a:gd name="T43" fmla="*/ 105 h 144"/>
                <a:gd name="T44" fmla="*/ 60 w 61"/>
                <a:gd name="T45" fmla="*/ 102 h 144"/>
                <a:gd name="T46" fmla="*/ 53 w 61"/>
                <a:gd name="T47" fmla="*/ 94 h 144"/>
                <a:gd name="T48" fmla="*/ 54 w 61"/>
                <a:gd name="T49" fmla="*/ 92 h 144"/>
                <a:gd name="T50" fmla="*/ 54 w 61"/>
                <a:gd name="T51" fmla="*/ 92 h 144"/>
                <a:gd name="T52" fmla="*/ 61 w 61"/>
                <a:gd name="T53" fmla="*/ 43 h 144"/>
                <a:gd name="T54" fmla="*/ 60 w 61"/>
                <a:gd name="T55" fmla="*/ 23 h 144"/>
                <a:gd name="T56" fmla="*/ 60 w 61"/>
                <a:gd name="T57" fmla="*/ 29 h 144"/>
                <a:gd name="T58" fmla="*/ 28 w 61"/>
                <a:gd name="T59" fmla="*/ 34 h 144"/>
                <a:gd name="T60" fmla="*/ 24 w 61"/>
                <a:gd name="T61" fmla="*/ 10 h 144"/>
                <a:gd name="T62" fmla="*/ 23 w 61"/>
                <a:gd name="T63" fmla="*/ 9 h 144"/>
                <a:gd name="T64" fmla="*/ 23 w 61"/>
                <a:gd name="T65" fmla="*/ 9 h 144"/>
                <a:gd name="T66" fmla="*/ 24 w 61"/>
                <a:gd name="T67" fmla="*/ 10 h 144"/>
                <a:gd name="T68" fmla="*/ 23 w 61"/>
                <a:gd name="T69" fmla="*/ 9 h 144"/>
                <a:gd name="T70" fmla="*/ 55 w 61"/>
                <a:gd name="T71" fmla="*/ 1 h 144"/>
                <a:gd name="T72" fmla="*/ 55 w 61"/>
                <a:gd name="T73" fmla="*/ 1 h 144"/>
                <a:gd name="T74" fmla="*/ 55 w 61"/>
                <a:gd name="T75" fmla="*/ 1 h 144"/>
                <a:gd name="T76" fmla="*/ 55 w 61"/>
                <a:gd name="T77" fmla="*/ 0 h 144"/>
                <a:gd name="T78" fmla="*/ 55 w 61"/>
                <a:gd name="T79" fmla="*/ 1 h 144"/>
                <a:gd name="T80" fmla="*/ 55 w 61"/>
                <a:gd name="T81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1" h="144">
                  <a:moveTo>
                    <a:pt x="60" y="23"/>
                  </a:moveTo>
                  <a:cubicBezTo>
                    <a:pt x="60" y="23"/>
                    <a:pt x="60" y="23"/>
                    <a:pt x="60" y="23"/>
                  </a:cubicBezTo>
                  <a:cubicBezTo>
                    <a:pt x="60" y="23"/>
                    <a:pt x="60" y="23"/>
                    <a:pt x="60" y="23"/>
                  </a:cubicBezTo>
                  <a:moveTo>
                    <a:pt x="60" y="22"/>
                  </a:moveTo>
                  <a:cubicBezTo>
                    <a:pt x="60" y="23"/>
                    <a:pt x="60" y="23"/>
                    <a:pt x="60" y="23"/>
                  </a:cubicBezTo>
                  <a:cubicBezTo>
                    <a:pt x="60" y="23"/>
                    <a:pt x="60" y="23"/>
                    <a:pt x="60" y="22"/>
                  </a:cubicBezTo>
                  <a:moveTo>
                    <a:pt x="60" y="22"/>
                  </a:moveTo>
                  <a:cubicBezTo>
                    <a:pt x="60" y="22"/>
                    <a:pt x="60" y="22"/>
                    <a:pt x="60" y="22"/>
                  </a:cubicBezTo>
                  <a:cubicBezTo>
                    <a:pt x="60" y="22"/>
                    <a:pt x="60" y="22"/>
                    <a:pt x="60" y="22"/>
                  </a:cubicBezTo>
                  <a:moveTo>
                    <a:pt x="60" y="22"/>
                  </a:moveTo>
                  <a:cubicBezTo>
                    <a:pt x="60" y="22"/>
                    <a:pt x="60" y="22"/>
                    <a:pt x="60" y="22"/>
                  </a:cubicBezTo>
                  <a:cubicBezTo>
                    <a:pt x="60" y="22"/>
                    <a:pt x="60" y="22"/>
                    <a:pt x="60" y="22"/>
                  </a:cubicBezTo>
                  <a:moveTo>
                    <a:pt x="24" y="10"/>
                  </a:moveTo>
                  <a:cubicBezTo>
                    <a:pt x="27" y="21"/>
                    <a:pt x="28" y="32"/>
                    <a:pt x="28" y="43"/>
                  </a:cubicBezTo>
                  <a:cubicBezTo>
                    <a:pt x="28" y="63"/>
                    <a:pt x="24" y="82"/>
                    <a:pt x="15" y="99"/>
                  </a:cubicBezTo>
                  <a:cubicBezTo>
                    <a:pt x="14" y="101"/>
                    <a:pt x="12" y="103"/>
                    <a:pt x="10" y="103"/>
                  </a:cubicBezTo>
                  <a:cubicBezTo>
                    <a:pt x="10" y="103"/>
                    <a:pt x="10" y="103"/>
                    <a:pt x="10" y="103"/>
                  </a:cubicBezTo>
                  <a:cubicBezTo>
                    <a:pt x="13" y="104"/>
                    <a:pt x="13" y="104"/>
                    <a:pt x="13" y="104"/>
                  </a:cubicBezTo>
                  <a:cubicBezTo>
                    <a:pt x="9" y="111"/>
                    <a:pt x="5" y="117"/>
                    <a:pt x="0" y="124"/>
                  </a:cubicBezTo>
                  <a:cubicBezTo>
                    <a:pt x="26" y="144"/>
                    <a:pt x="26" y="144"/>
                    <a:pt x="26" y="144"/>
                  </a:cubicBezTo>
                  <a:cubicBezTo>
                    <a:pt x="35" y="132"/>
                    <a:pt x="43" y="119"/>
                    <a:pt x="49" y="105"/>
                  </a:cubicBezTo>
                  <a:cubicBezTo>
                    <a:pt x="52" y="105"/>
                    <a:pt x="58" y="105"/>
                    <a:pt x="58" y="105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56" y="102"/>
                    <a:pt x="53" y="98"/>
                    <a:pt x="53" y="94"/>
                  </a:cubicBezTo>
                  <a:cubicBezTo>
                    <a:pt x="53" y="94"/>
                    <a:pt x="53" y="93"/>
                    <a:pt x="54" y="92"/>
                  </a:cubicBezTo>
                  <a:cubicBezTo>
                    <a:pt x="54" y="92"/>
                    <a:pt x="54" y="92"/>
                    <a:pt x="54" y="92"/>
                  </a:cubicBezTo>
                  <a:cubicBezTo>
                    <a:pt x="59" y="76"/>
                    <a:pt x="61" y="60"/>
                    <a:pt x="61" y="43"/>
                  </a:cubicBezTo>
                  <a:cubicBezTo>
                    <a:pt x="61" y="37"/>
                    <a:pt x="61" y="30"/>
                    <a:pt x="60" y="23"/>
                  </a:cubicBezTo>
                  <a:cubicBezTo>
                    <a:pt x="60" y="25"/>
                    <a:pt x="60" y="27"/>
                    <a:pt x="60" y="29"/>
                  </a:cubicBezTo>
                  <a:cubicBezTo>
                    <a:pt x="50" y="32"/>
                    <a:pt x="39" y="34"/>
                    <a:pt x="28" y="34"/>
                  </a:cubicBezTo>
                  <a:cubicBezTo>
                    <a:pt x="27" y="26"/>
                    <a:pt x="26" y="18"/>
                    <a:pt x="24" y="10"/>
                  </a:cubicBezTo>
                  <a:moveTo>
                    <a:pt x="23" y="9"/>
                  </a:moveTo>
                  <a:cubicBezTo>
                    <a:pt x="23" y="9"/>
                    <a:pt x="23" y="9"/>
                    <a:pt x="23" y="9"/>
                  </a:cubicBezTo>
                  <a:cubicBezTo>
                    <a:pt x="23" y="9"/>
                    <a:pt x="24" y="9"/>
                    <a:pt x="24" y="10"/>
                  </a:cubicBezTo>
                  <a:cubicBezTo>
                    <a:pt x="24" y="9"/>
                    <a:pt x="23" y="9"/>
                    <a:pt x="23" y="9"/>
                  </a:cubicBezTo>
                  <a:moveTo>
                    <a:pt x="55" y="1"/>
                  </a:moveTo>
                  <a:cubicBezTo>
                    <a:pt x="55" y="1"/>
                    <a:pt x="55" y="1"/>
                    <a:pt x="55" y="1"/>
                  </a:cubicBezTo>
                  <a:cubicBezTo>
                    <a:pt x="55" y="1"/>
                    <a:pt x="55" y="1"/>
                    <a:pt x="55" y="1"/>
                  </a:cubicBezTo>
                  <a:moveTo>
                    <a:pt x="55" y="0"/>
                  </a:moveTo>
                  <a:cubicBezTo>
                    <a:pt x="55" y="0"/>
                    <a:pt x="55" y="1"/>
                    <a:pt x="55" y="1"/>
                  </a:cubicBezTo>
                  <a:cubicBezTo>
                    <a:pt x="55" y="1"/>
                    <a:pt x="55" y="0"/>
                    <a:pt x="55" y="0"/>
                  </a:cubicBezTo>
                </a:path>
              </a:pathLst>
            </a:custGeom>
            <a:solidFill>
              <a:srgbClr val="74CC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22FA9E66-476B-4C5A-A335-92D71F305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7961" y="4043165"/>
              <a:ext cx="257175" cy="228600"/>
            </a:xfrm>
            <a:custGeom>
              <a:avLst/>
              <a:gdLst>
                <a:gd name="T0" fmla="*/ 4 w 47"/>
                <a:gd name="T1" fmla="*/ 31 h 42"/>
                <a:gd name="T2" fmla="*/ 15 w 47"/>
                <a:gd name="T3" fmla="*/ 6 h 42"/>
                <a:gd name="T4" fmla="*/ 42 w 47"/>
                <a:gd name="T5" fmla="*/ 12 h 42"/>
                <a:gd name="T6" fmla="*/ 32 w 47"/>
                <a:gd name="T7" fmla="*/ 37 h 42"/>
                <a:gd name="T8" fmla="*/ 4 w 47"/>
                <a:gd name="T9" fmla="*/ 3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2">
                  <a:moveTo>
                    <a:pt x="4" y="31"/>
                  </a:moveTo>
                  <a:cubicBezTo>
                    <a:pt x="0" y="22"/>
                    <a:pt x="4" y="11"/>
                    <a:pt x="15" y="6"/>
                  </a:cubicBezTo>
                  <a:cubicBezTo>
                    <a:pt x="25" y="0"/>
                    <a:pt x="37" y="3"/>
                    <a:pt x="42" y="12"/>
                  </a:cubicBezTo>
                  <a:cubicBezTo>
                    <a:pt x="47" y="20"/>
                    <a:pt x="42" y="31"/>
                    <a:pt x="32" y="37"/>
                  </a:cubicBezTo>
                  <a:cubicBezTo>
                    <a:pt x="21" y="42"/>
                    <a:pt x="9" y="39"/>
                    <a:pt x="4" y="31"/>
                  </a:cubicBezTo>
                  <a:close/>
                </a:path>
              </a:pathLst>
            </a:custGeom>
            <a:solidFill>
              <a:srgbClr val="4AB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77BD7819-3AB5-45D6-90A2-F3EDEF9B39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3011" y="4146352"/>
              <a:ext cx="323850" cy="228600"/>
            </a:xfrm>
            <a:custGeom>
              <a:avLst/>
              <a:gdLst>
                <a:gd name="T0" fmla="*/ 204 w 204"/>
                <a:gd name="T1" fmla="*/ 55 h 144"/>
                <a:gd name="T2" fmla="*/ 172 w 204"/>
                <a:gd name="T3" fmla="*/ 0 h 144"/>
                <a:gd name="T4" fmla="*/ 0 w 204"/>
                <a:gd name="T5" fmla="*/ 86 h 144"/>
                <a:gd name="T6" fmla="*/ 31 w 204"/>
                <a:gd name="T7" fmla="*/ 144 h 144"/>
                <a:gd name="T8" fmla="*/ 204 w 204"/>
                <a:gd name="T9" fmla="*/ 5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4" h="144">
                  <a:moveTo>
                    <a:pt x="204" y="55"/>
                  </a:moveTo>
                  <a:lnTo>
                    <a:pt x="172" y="0"/>
                  </a:lnTo>
                  <a:lnTo>
                    <a:pt x="0" y="86"/>
                  </a:lnTo>
                  <a:lnTo>
                    <a:pt x="31" y="144"/>
                  </a:lnTo>
                  <a:lnTo>
                    <a:pt x="204" y="55"/>
                  </a:lnTo>
                  <a:close/>
                </a:path>
              </a:pathLst>
            </a:custGeom>
            <a:solidFill>
              <a:srgbClr val="4AB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9A246243-111C-4857-9154-39F12A5CA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4124" y="4325740"/>
              <a:ext cx="87312" cy="65088"/>
            </a:xfrm>
            <a:custGeom>
              <a:avLst/>
              <a:gdLst>
                <a:gd name="T0" fmla="*/ 0 w 16"/>
                <a:gd name="T1" fmla="*/ 8 h 12"/>
                <a:gd name="T2" fmla="*/ 10 w 16"/>
                <a:gd name="T3" fmla="*/ 12 h 12"/>
                <a:gd name="T4" fmla="*/ 16 w 16"/>
                <a:gd name="T5" fmla="*/ 4 h 12"/>
                <a:gd name="T6" fmla="*/ 16 w 16"/>
                <a:gd name="T7" fmla="*/ 4 h 12"/>
                <a:gd name="T8" fmla="*/ 9 w 16"/>
                <a:gd name="T9" fmla="*/ 0 h 12"/>
                <a:gd name="T10" fmla="*/ 0 w 16"/>
                <a:gd name="T11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2">
                  <a:moveTo>
                    <a:pt x="0" y="8"/>
                  </a:moveTo>
                  <a:cubicBezTo>
                    <a:pt x="10" y="12"/>
                    <a:pt x="10" y="12"/>
                    <a:pt x="10" y="12"/>
                  </a:cubicBezTo>
                  <a:cubicBezTo>
                    <a:pt x="11" y="9"/>
                    <a:pt x="13" y="6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9" y="0"/>
                    <a:pt x="9" y="0"/>
                    <a:pt x="9" y="0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4AB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FC106570-0B22-4E99-A990-E8DAC0EDA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6986" y="4162227"/>
              <a:ext cx="115887" cy="87313"/>
            </a:xfrm>
            <a:custGeom>
              <a:avLst/>
              <a:gdLst>
                <a:gd name="T0" fmla="*/ 3 w 21"/>
                <a:gd name="T1" fmla="*/ 14 h 16"/>
                <a:gd name="T2" fmla="*/ 12 w 21"/>
                <a:gd name="T3" fmla="*/ 16 h 16"/>
                <a:gd name="T4" fmla="*/ 21 w 21"/>
                <a:gd name="T5" fmla="*/ 14 h 16"/>
                <a:gd name="T6" fmla="*/ 20 w 21"/>
                <a:gd name="T7" fmla="*/ 7 h 16"/>
                <a:gd name="T8" fmla="*/ 15 w 21"/>
                <a:gd name="T9" fmla="*/ 8 h 16"/>
                <a:gd name="T10" fmla="*/ 8 w 21"/>
                <a:gd name="T11" fmla="*/ 0 h 16"/>
                <a:gd name="T12" fmla="*/ 0 w 21"/>
                <a:gd name="T13" fmla="*/ 3 h 16"/>
                <a:gd name="T14" fmla="*/ 3 w 21"/>
                <a:gd name="T15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6">
                  <a:moveTo>
                    <a:pt x="3" y="14"/>
                  </a:moveTo>
                  <a:cubicBezTo>
                    <a:pt x="12" y="16"/>
                    <a:pt x="12" y="16"/>
                    <a:pt x="12" y="16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9" y="8"/>
                    <a:pt x="17" y="8"/>
                    <a:pt x="15" y="8"/>
                  </a:cubicBezTo>
                  <a:cubicBezTo>
                    <a:pt x="11" y="8"/>
                    <a:pt x="7" y="4"/>
                    <a:pt x="8" y="0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3" y="14"/>
                  </a:lnTo>
                  <a:close/>
                </a:path>
              </a:pathLst>
            </a:custGeom>
            <a:solidFill>
              <a:srgbClr val="4AB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D5203F85-3115-4BA7-9FEB-CBDF89120B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2411" y="4238427"/>
              <a:ext cx="38100" cy="17463"/>
            </a:xfrm>
            <a:custGeom>
              <a:avLst/>
              <a:gdLst>
                <a:gd name="T0" fmla="*/ 7 w 7"/>
                <a:gd name="T1" fmla="*/ 3 h 3"/>
                <a:gd name="T2" fmla="*/ 6 w 7"/>
                <a:gd name="T3" fmla="*/ 0 h 3"/>
                <a:gd name="T4" fmla="*/ 1 w 7"/>
                <a:gd name="T5" fmla="*/ 1 h 3"/>
                <a:gd name="T6" fmla="*/ 0 w 7"/>
                <a:gd name="T7" fmla="*/ 3 h 3"/>
                <a:gd name="T8" fmla="*/ 5 w 7"/>
                <a:gd name="T9" fmla="*/ 2 h 3"/>
                <a:gd name="T10" fmla="*/ 7 w 7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">
                  <a:moveTo>
                    <a:pt x="7" y="3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3"/>
                    <a:pt x="3" y="2"/>
                    <a:pt x="5" y="2"/>
                  </a:cubicBezTo>
                  <a:cubicBezTo>
                    <a:pt x="6" y="3"/>
                    <a:pt x="6" y="3"/>
                    <a:pt x="7" y="3"/>
                  </a:cubicBezTo>
                  <a:close/>
                </a:path>
              </a:pathLst>
            </a:custGeom>
            <a:solidFill>
              <a:srgbClr val="4AB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BF50A5C3-1364-4C65-A6AC-F7F4F54EA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7961" y="4141590"/>
              <a:ext cx="28575" cy="26988"/>
            </a:xfrm>
            <a:custGeom>
              <a:avLst/>
              <a:gdLst>
                <a:gd name="T0" fmla="*/ 0 w 5"/>
                <a:gd name="T1" fmla="*/ 5 h 5"/>
                <a:gd name="T2" fmla="*/ 3 w 5"/>
                <a:gd name="T3" fmla="*/ 5 h 5"/>
                <a:gd name="T4" fmla="*/ 5 w 5"/>
                <a:gd name="T5" fmla="*/ 2 h 5"/>
                <a:gd name="T6" fmla="*/ 3 w 5"/>
                <a:gd name="T7" fmla="*/ 0 h 5"/>
                <a:gd name="T8" fmla="*/ 3 w 5"/>
                <a:gd name="T9" fmla="*/ 0 h 5"/>
                <a:gd name="T10" fmla="*/ 0 w 5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1" y="4"/>
                    <a:pt x="0" y="5"/>
                  </a:cubicBezTo>
                  <a:close/>
                </a:path>
              </a:pathLst>
            </a:custGeom>
            <a:solidFill>
              <a:srgbClr val="4AB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37402680-3D1B-47A0-8898-FB40E47C9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249" y="2430265"/>
              <a:ext cx="771525" cy="561975"/>
            </a:xfrm>
            <a:custGeom>
              <a:avLst/>
              <a:gdLst>
                <a:gd name="T0" fmla="*/ 141 w 141"/>
                <a:gd name="T1" fmla="*/ 68 h 103"/>
                <a:gd name="T2" fmla="*/ 74 w 141"/>
                <a:gd name="T3" fmla="*/ 103 h 103"/>
                <a:gd name="T4" fmla="*/ 0 w 141"/>
                <a:gd name="T5" fmla="*/ 38 h 103"/>
                <a:gd name="T6" fmla="*/ 15 w 141"/>
                <a:gd name="T7" fmla="*/ 0 h 103"/>
                <a:gd name="T8" fmla="*/ 106 w 141"/>
                <a:gd name="T9" fmla="*/ 74 h 103"/>
                <a:gd name="T10" fmla="*/ 141 w 141"/>
                <a:gd name="T11" fmla="*/ 6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1" h="103">
                  <a:moveTo>
                    <a:pt x="141" y="68"/>
                  </a:moveTo>
                  <a:cubicBezTo>
                    <a:pt x="128" y="89"/>
                    <a:pt x="103" y="103"/>
                    <a:pt x="74" y="103"/>
                  </a:cubicBezTo>
                  <a:cubicBezTo>
                    <a:pt x="34" y="103"/>
                    <a:pt x="0" y="74"/>
                    <a:pt x="0" y="38"/>
                  </a:cubicBezTo>
                  <a:cubicBezTo>
                    <a:pt x="0" y="24"/>
                    <a:pt x="6" y="11"/>
                    <a:pt x="15" y="0"/>
                  </a:cubicBezTo>
                  <a:cubicBezTo>
                    <a:pt x="23" y="42"/>
                    <a:pt x="61" y="74"/>
                    <a:pt x="106" y="74"/>
                  </a:cubicBezTo>
                  <a:cubicBezTo>
                    <a:pt x="118" y="74"/>
                    <a:pt x="130" y="72"/>
                    <a:pt x="141" y="68"/>
                  </a:cubicBezTo>
                  <a:close/>
                </a:path>
              </a:pathLst>
            </a:custGeom>
            <a:solidFill>
              <a:srgbClr val="C4DB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C07FCE5-9536-4EB8-A3B9-FA4F82429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3561" y="2506465"/>
              <a:ext cx="804862" cy="523875"/>
            </a:xfrm>
            <a:custGeom>
              <a:avLst/>
              <a:gdLst>
                <a:gd name="T0" fmla="*/ 0 w 147"/>
                <a:gd name="T1" fmla="*/ 37 h 96"/>
                <a:gd name="T2" fmla="*/ 56 w 147"/>
                <a:gd name="T3" fmla="*/ 87 h 96"/>
                <a:gd name="T4" fmla="*/ 143 w 147"/>
                <a:gd name="T5" fmla="*/ 41 h 96"/>
                <a:gd name="T6" fmla="*/ 138 w 147"/>
                <a:gd name="T7" fmla="*/ 0 h 96"/>
                <a:gd name="T8" fmla="*/ 33 w 147"/>
                <a:gd name="T9" fmla="*/ 52 h 96"/>
                <a:gd name="T10" fmla="*/ 0 w 147"/>
                <a:gd name="T11" fmla="*/ 3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96">
                  <a:moveTo>
                    <a:pt x="0" y="37"/>
                  </a:moveTo>
                  <a:cubicBezTo>
                    <a:pt x="7" y="61"/>
                    <a:pt x="28" y="80"/>
                    <a:pt x="56" y="87"/>
                  </a:cubicBezTo>
                  <a:cubicBezTo>
                    <a:pt x="96" y="96"/>
                    <a:pt x="135" y="76"/>
                    <a:pt x="143" y="41"/>
                  </a:cubicBezTo>
                  <a:cubicBezTo>
                    <a:pt x="147" y="27"/>
                    <a:pt x="144" y="13"/>
                    <a:pt x="138" y="0"/>
                  </a:cubicBezTo>
                  <a:cubicBezTo>
                    <a:pt x="120" y="39"/>
                    <a:pt x="76" y="62"/>
                    <a:pt x="33" y="52"/>
                  </a:cubicBezTo>
                  <a:cubicBezTo>
                    <a:pt x="21" y="49"/>
                    <a:pt x="10" y="44"/>
                    <a:pt x="0" y="37"/>
                  </a:cubicBezTo>
                  <a:close/>
                </a:path>
              </a:pathLst>
            </a:custGeom>
            <a:solidFill>
              <a:srgbClr val="C4DB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C9BA4C3F-4F89-4B97-AA66-8E00915C2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3799" y="2708077"/>
              <a:ext cx="688975" cy="284163"/>
            </a:xfrm>
            <a:custGeom>
              <a:avLst/>
              <a:gdLst>
                <a:gd name="T0" fmla="*/ 126 w 126"/>
                <a:gd name="T1" fmla="*/ 17 h 52"/>
                <a:gd name="T2" fmla="*/ 59 w 126"/>
                <a:gd name="T3" fmla="*/ 52 h 52"/>
                <a:gd name="T4" fmla="*/ 0 w 126"/>
                <a:gd name="T5" fmla="*/ 26 h 52"/>
                <a:gd name="T6" fmla="*/ 29 w 126"/>
                <a:gd name="T7" fmla="*/ 0 h 52"/>
                <a:gd name="T8" fmla="*/ 91 w 126"/>
                <a:gd name="T9" fmla="*/ 23 h 52"/>
                <a:gd name="T10" fmla="*/ 126 w 126"/>
                <a:gd name="T11" fmla="*/ 1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6" h="52">
                  <a:moveTo>
                    <a:pt x="126" y="17"/>
                  </a:moveTo>
                  <a:cubicBezTo>
                    <a:pt x="113" y="38"/>
                    <a:pt x="88" y="52"/>
                    <a:pt x="59" y="52"/>
                  </a:cubicBezTo>
                  <a:cubicBezTo>
                    <a:pt x="35" y="52"/>
                    <a:pt x="13" y="42"/>
                    <a:pt x="0" y="26"/>
                  </a:cubicBezTo>
                  <a:cubicBezTo>
                    <a:pt x="8" y="16"/>
                    <a:pt x="18" y="7"/>
                    <a:pt x="29" y="0"/>
                  </a:cubicBezTo>
                  <a:cubicBezTo>
                    <a:pt x="46" y="15"/>
                    <a:pt x="67" y="23"/>
                    <a:pt x="91" y="23"/>
                  </a:cubicBezTo>
                  <a:cubicBezTo>
                    <a:pt x="103" y="23"/>
                    <a:pt x="115" y="21"/>
                    <a:pt x="126" y="17"/>
                  </a:cubicBezTo>
                  <a:close/>
                </a:path>
              </a:pathLst>
            </a:custGeom>
            <a:solidFill>
              <a:srgbClr val="A8BA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A69715A7-497D-4773-8C5E-EA3523153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3561" y="2708077"/>
              <a:ext cx="690562" cy="306388"/>
            </a:xfrm>
            <a:custGeom>
              <a:avLst/>
              <a:gdLst>
                <a:gd name="T0" fmla="*/ 0 w 126"/>
                <a:gd name="T1" fmla="*/ 0 h 56"/>
                <a:gd name="T2" fmla="*/ 56 w 126"/>
                <a:gd name="T3" fmla="*/ 50 h 56"/>
                <a:gd name="T4" fmla="*/ 126 w 126"/>
                <a:gd name="T5" fmla="*/ 34 h 56"/>
                <a:gd name="T6" fmla="*/ 103 w 126"/>
                <a:gd name="T7" fmla="*/ 3 h 56"/>
                <a:gd name="T8" fmla="*/ 33 w 126"/>
                <a:gd name="T9" fmla="*/ 15 h 56"/>
                <a:gd name="T10" fmla="*/ 0 w 126"/>
                <a:gd name="T1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6" h="56">
                  <a:moveTo>
                    <a:pt x="0" y="0"/>
                  </a:moveTo>
                  <a:cubicBezTo>
                    <a:pt x="7" y="24"/>
                    <a:pt x="28" y="43"/>
                    <a:pt x="56" y="50"/>
                  </a:cubicBezTo>
                  <a:cubicBezTo>
                    <a:pt x="83" y="56"/>
                    <a:pt x="109" y="49"/>
                    <a:pt x="126" y="34"/>
                  </a:cubicBezTo>
                  <a:cubicBezTo>
                    <a:pt x="120" y="21"/>
                    <a:pt x="112" y="11"/>
                    <a:pt x="103" y="3"/>
                  </a:cubicBezTo>
                  <a:cubicBezTo>
                    <a:pt x="83" y="16"/>
                    <a:pt x="58" y="21"/>
                    <a:pt x="33" y="15"/>
                  </a:cubicBezTo>
                  <a:cubicBezTo>
                    <a:pt x="21" y="12"/>
                    <a:pt x="10" y="7"/>
                    <a:pt x="0" y="0"/>
                  </a:cubicBezTo>
                  <a:close/>
                </a:path>
              </a:pathLst>
            </a:custGeom>
            <a:solidFill>
              <a:srgbClr val="A8BA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D30C51BB-B43C-48E3-BBA1-297FC61D41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07686" y="2044502"/>
              <a:ext cx="196850" cy="119063"/>
            </a:xfrm>
            <a:custGeom>
              <a:avLst/>
              <a:gdLst>
                <a:gd name="T0" fmla="*/ 36 w 36"/>
                <a:gd name="T1" fmla="*/ 22 h 22"/>
                <a:gd name="T2" fmla="*/ 36 w 36"/>
                <a:gd name="T3" fmla="*/ 22 h 22"/>
                <a:gd name="T4" fmla="*/ 36 w 36"/>
                <a:gd name="T5" fmla="*/ 22 h 22"/>
                <a:gd name="T6" fmla="*/ 36 w 36"/>
                <a:gd name="T7" fmla="*/ 22 h 22"/>
                <a:gd name="T8" fmla="*/ 36 w 36"/>
                <a:gd name="T9" fmla="*/ 22 h 22"/>
                <a:gd name="T10" fmla="*/ 36 w 36"/>
                <a:gd name="T11" fmla="*/ 22 h 22"/>
                <a:gd name="T12" fmla="*/ 36 w 36"/>
                <a:gd name="T13" fmla="*/ 21 h 22"/>
                <a:gd name="T14" fmla="*/ 36 w 36"/>
                <a:gd name="T15" fmla="*/ 21 h 22"/>
                <a:gd name="T16" fmla="*/ 36 w 36"/>
                <a:gd name="T17" fmla="*/ 21 h 22"/>
                <a:gd name="T18" fmla="*/ 36 w 36"/>
                <a:gd name="T19" fmla="*/ 21 h 22"/>
                <a:gd name="T20" fmla="*/ 36 w 36"/>
                <a:gd name="T21" fmla="*/ 21 h 22"/>
                <a:gd name="T22" fmla="*/ 36 w 36"/>
                <a:gd name="T23" fmla="*/ 21 h 22"/>
                <a:gd name="T24" fmla="*/ 0 w 36"/>
                <a:gd name="T25" fmla="*/ 9 h 22"/>
                <a:gd name="T26" fmla="*/ 0 w 36"/>
                <a:gd name="T27" fmla="*/ 9 h 22"/>
                <a:gd name="T28" fmla="*/ 0 w 36"/>
                <a:gd name="T29" fmla="*/ 9 h 22"/>
                <a:gd name="T30" fmla="*/ 31 w 36"/>
                <a:gd name="T31" fmla="*/ 0 h 22"/>
                <a:gd name="T32" fmla="*/ 36 w 36"/>
                <a:gd name="T33" fmla="*/ 21 h 22"/>
                <a:gd name="T34" fmla="*/ 31 w 36"/>
                <a:gd name="T35" fmla="*/ 0 h 22"/>
                <a:gd name="T36" fmla="*/ 31 w 36"/>
                <a:gd name="T37" fmla="*/ 0 h 22"/>
                <a:gd name="T38" fmla="*/ 31 w 36"/>
                <a:gd name="T39" fmla="*/ 0 h 22"/>
                <a:gd name="T40" fmla="*/ 31 w 36"/>
                <a:gd name="T4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22">
                  <a:moveTo>
                    <a:pt x="36" y="22"/>
                  </a:moveTo>
                  <a:cubicBezTo>
                    <a:pt x="36" y="22"/>
                    <a:pt x="36" y="22"/>
                    <a:pt x="36" y="22"/>
                  </a:cubicBezTo>
                  <a:cubicBezTo>
                    <a:pt x="36" y="22"/>
                    <a:pt x="36" y="22"/>
                    <a:pt x="36" y="22"/>
                  </a:cubicBezTo>
                  <a:moveTo>
                    <a:pt x="36" y="22"/>
                  </a:moveTo>
                  <a:cubicBezTo>
                    <a:pt x="36" y="22"/>
                    <a:pt x="36" y="22"/>
                    <a:pt x="36" y="22"/>
                  </a:cubicBezTo>
                  <a:cubicBezTo>
                    <a:pt x="36" y="22"/>
                    <a:pt x="36" y="22"/>
                    <a:pt x="36" y="22"/>
                  </a:cubicBezTo>
                  <a:moveTo>
                    <a:pt x="36" y="21"/>
                  </a:moveTo>
                  <a:cubicBezTo>
                    <a:pt x="36" y="21"/>
                    <a:pt x="36" y="21"/>
                    <a:pt x="36" y="21"/>
                  </a:cubicBezTo>
                  <a:cubicBezTo>
                    <a:pt x="36" y="21"/>
                    <a:pt x="36" y="21"/>
                    <a:pt x="36" y="21"/>
                  </a:cubicBezTo>
                  <a:moveTo>
                    <a:pt x="36" y="21"/>
                  </a:moveTo>
                  <a:cubicBezTo>
                    <a:pt x="36" y="21"/>
                    <a:pt x="36" y="21"/>
                    <a:pt x="36" y="21"/>
                  </a:cubicBezTo>
                  <a:cubicBezTo>
                    <a:pt x="36" y="21"/>
                    <a:pt x="36" y="21"/>
                    <a:pt x="36" y="21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31" y="0"/>
                  </a:moveTo>
                  <a:cubicBezTo>
                    <a:pt x="33" y="7"/>
                    <a:pt x="35" y="14"/>
                    <a:pt x="36" y="21"/>
                  </a:cubicBezTo>
                  <a:cubicBezTo>
                    <a:pt x="35" y="14"/>
                    <a:pt x="33" y="7"/>
                    <a:pt x="31" y="0"/>
                  </a:cubicBezTo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31" y="0"/>
                    <a:pt x="31" y="0"/>
                    <a:pt x="31" y="0"/>
                  </a:cubicBezTo>
                </a:path>
              </a:pathLst>
            </a:custGeom>
            <a:solidFill>
              <a:srgbClr val="68B4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3CD9B919-71BE-40B6-842B-637A25026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1336" y="2038152"/>
              <a:ext cx="203200" cy="185738"/>
            </a:xfrm>
            <a:custGeom>
              <a:avLst/>
              <a:gdLst>
                <a:gd name="T0" fmla="*/ 32 w 37"/>
                <a:gd name="T1" fmla="*/ 0 h 34"/>
                <a:gd name="T2" fmla="*/ 0 w 37"/>
                <a:gd name="T3" fmla="*/ 9 h 34"/>
                <a:gd name="T4" fmla="*/ 1 w 37"/>
                <a:gd name="T5" fmla="*/ 10 h 34"/>
                <a:gd name="T6" fmla="*/ 1 w 37"/>
                <a:gd name="T7" fmla="*/ 10 h 34"/>
                <a:gd name="T8" fmla="*/ 5 w 37"/>
                <a:gd name="T9" fmla="*/ 34 h 34"/>
                <a:gd name="T10" fmla="*/ 37 w 37"/>
                <a:gd name="T11" fmla="*/ 29 h 34"/>
                <a:gd name="T12" fmla="*/ 37 w 37"/>
                <a:gd name="T13" fmla="*/ 23 h 34"/>
                <a:gd name="T14" fmla="*/ 37 w 37"/>
                <a:gd name="T15" fmla="*/ 23 h 34"/>
                <a:gd name="T16" fmla="*/ 37 w 37"/>
                <a:gd name="T17" fmla="*/ 23 h 34"/>
                <a:gd name="T18" fmla="*/ 37 w 37"/>
                <a:gd name="T19" fmla="*/ 23 h 34"/>
                <a:gd name="T20" fmla="*/ 37 w 37"/>
                <a:gd name="T21" fmla="*/ 22 h 34"/>
                <a:gd name="T22" fmla="*/ 37 w 37"/>
                <a:gd name="T23" fmla="*/ 22 h 34"/>
                <a:gd name="T24" fmla="*/ 37 w 37"/>
                <a:gd name="T25" fmla="*/ 22 h 34"/>
                <a:gd name="T26" fmla="*/ 37 w 37"/>
                <a:gd name="T27" fmla="*/ 22 h 34"/>
                <a:gd name="T28" fmla="*/ 37 w 37"/>
                <a:gd name="T29" fmla="*/ 22 h 34"/>
                <a:gd name="T30" fmla="*/ 32 w 37"/>
                <a:gd name="T31" fmla="*/ 1 h 34"/>
                <a:gd name="T32" fmla="*/ 32 w 37"/>
                <a:gd name="T33" fmla="*/ 1 h 34"/>
                <a:gd name="T34" fmla="*/ 32 w 37"/>
                <a:gd name="T35" fmla="*/ 1 h 34"/>
                <a:gd name="T36" fmla="*/ 32 w 37"/>
                <a:gd name="T37" fmla="*/ 0 h 34"/>
                <a:gd name="T38" fmla="*/ 32 w 37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34">
                  <a:moveTo>
                    <a:pt x="32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1" y="9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3" y="18"/>
                    <a:pt x="4" y="26"/>
                    <a:pt x="5" y="34"/>
                  </a:cubicBezTo>
                  <a:cubicBezTo>
                    <a:pt x="16" y="34"/>
                    <a:pt x="27" y="32"/>
                    <a:pt x="37" y="29"/>
                  </a:cubicBezTo>
                  <a:cubicBezTo>
                    <a:pt x="37" y="27"/>
                    <a:pt x="37" y="25"/>
                    <a:pt x="37" y="2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7" y="23"/>
                    <a:pt x="37" y="23"/>
                    <a:pt x="37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6" y="15"/>
                    <a:pt x="34" y="8"/>
                    <a:pt x="32" y="1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1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</a:path>
              </a:pathLst>
            </a:custGeom>
            <a:solidFill>
              <a:srgbClr val="49A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B3973BD6-DA4F-400C-902A-89CB78B65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474" y="2555677"/>
              <a:ext cx="1638300" cy="3513138"/>
            </a:xfrm>
            <a:custGeom>
              <a:avLst/>
              <a:gdLst>
                <a:gd name="T0" fmla="*/ 15 w 299"/>
                <a:gd name="T1" fmla="*/ 109 h 645"/>
                <a:gd name="T2" fmla="*/ 145 w 299"/>
                <a:gd name="T3" fmla="*/ 7 h 645"/>
                <a:gd name="T4" fmla="*/ 284 w 299"/>
                <a:gd name="T5" fmla="*/ 104 h 645"/>
                <a:gd name="T6" fmla="*/ 292 w 299"/>
                <a:gd name="T7" fmla="*/ 407 h 645"/>
                <a:gd name="T8" fmla="*/ 255 w 299"/>
                <a:gd name="T9" fmla="*/ 538 h 645"/>
                <a:gd name="T10" fmla="*/ 216 w 299"/>
                <a:gd name="T11" fmla="*/ 599 h 645"/>
                <a:gd name="T12" fmla="*/ 182 w 299"/>
                <a:gd name="T13" fmla="*/ 642 h 645"/>
                <a:gd name="T14" fmla="*/ 173 w 299"/>
                <a:gd name="T15" fmla="*/ 596 h 645"/>
                <a:gd name="T16" fmla="*/ 139 w 299"/>
                <a:gd name="T17" fmla="*/ 565 h 645"/>
                <a:gd name="T18" fmla="*/ 110 w 299"/>
                <a:gd name="T19" fmla="*/ 602 h 645"/>
                <a:gd name="T20" fmla="*/ 90 w 299"/>
                <a:gd name="T21" fmla="*/ 645 h 645"/>
                <a:gd name="T22" fmla="*/ 68 w 299"/>
                <a:gd name="T23" fmla="*/ 596 h 645"/>
                <a:gd name="T24" fmla="*/ 35 w 299"/>
                <a:gd name="T25" fmla="*/ 534 h 645"/>
                <a:gd name="T26" fmla="*/ 5 w 299"/>
                <a:gd name="T27" fmla="*/ 408 h 645"/>
                <a:gd name="T28" fmla="*/ 15 w 299"/>
                <a:gd name="T29" fmla="*/ 109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9" h="645">
                  <a:moveTo>
                    <a:pt x="15" y="109"/>
                  </a:moveTo>
                  <a:cubicBezTo>
                    <a:pt x="24" y="51"/>
                    <a:pt x="78" y="12"/>
                    <a:pt x="145" y="7"/>
                  </a:cubicBezTo>
                  <a:cubicBezTo>
                    <a:pt x="229" y="0"/>
                    <a:pt x="270" y="35"/>
                    <a:pt x="284" y="104"/>
                  </a:cubicBezTo>
                  <a:cubicBezTo>
                    <a:pt x="291" y="207"/>
                    <a:pt x="299" y="312"/>
                    <a:pt x="292" y="407"/>
                  </a:cubicBezTo>
                  <a:cubicBezTo>
                    <a:pt x="287" y="463"/>
                    <a:pt x="285" y="516"/>
                    <a:pt x="255" y="538"/>
                  </a:cubicBezTo>
                  <a:cubicBezTo>
                    <a:pt x="235" y="552"/>
                    <a:pt x="217" y="568"/>
                    <a:pt x="216" y="599"/>
                  </a:cubicBezTo>
                  <a:cubicBezTo>
                    <a:pt x="215" y="633"/>
                    <a:pt x="202" y="643"/>
                    <a:pt x="182" y="642"/>
                  </a:cubicBezTo>
                  <a:cubicBezTo>
                    <a:pt x="167" y="641"/>
                    <a:pt x="167" y="623"/>
                    <a:pt x="173" y="596"/>
                  </a:cubicBezTo>
                  <a:cubicBezTo>
                    <a:pt x="177" y="573"/>
                    <a:pt x="164" y="565"/>
                    <a:pt x="139" y="565"/>
                  </a:cubicBezTo>
                  <a:cubicBezTo>
                    <a:pt x="116" y="565"/>
                    <a:pt x="108" y="579"/>
                    <a:pt x="110" y="602"/>
                  </a:cubicBezTo>
                  <a:cubicBezTo>
                    <a:pt x="112" y="631"/>
                    <a:pt x="105" y="644"/>
                    <a:pt x="90" y="645"/>
                  </a:cubicBezTo>
                  <a:cubicBezTo>
                    <a:pt x="77" y="643"/>
                    <a:pt x="68" y="632"/>
                    <a:pt x="68" y="596"/>
                  </a:cubicBezTo>
                  <a:cubicBezTo>
                    <a:pt x="69" y="572"/>
                    <a:pt x="54" y="552"/>
                    <a:pt x="35" y="534"/>
                  </a:cubicBezTo>
                  <a:cubicBezTo>
                    <a:pt x="5" y="499"/>
                    <a:pt x="4" y="454"/>
                    <a:pt x="5" y="408"/>
                  </a:cubicBezTo>
                  <a:cubicBezTo>
                    <a:pt x="5" y="307"/>
                    <a:pt x="0" y="216"/>
                    <a:pt x="15" y="109"/>
                  </a:cubicBezTo>
                  <a:close/>
                </a:path>
              </a:pathLst>
            </a:custGeom>
            <a:solidFill>
              <a:srgbClr val="4AB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23" name="Oval 20">
              <a:extLst>
                <a:ext uri="{FF2B5EF4-FFF2-40B4-BE49-F238E27FC236}">
                  <a16:creationId xmlns:a16="http://schemas.microsoft.com/office/drawing/2014/main" id="{147BA597-914E-4D72-BF0A-F0E512479A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6249" y="2714427"/>
              <a:ext cx="49212" cy="42863"/>
            </a:xfrm>
            <a:prstGeom prst="ellipse">
              <a:avLst/>
            </a:prstGeom>
            <a:solidFill>
              <a:srgbClr val="115673">
                <a:alpha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Oval 21">
              <a:extLst>
                <a:ext uri="{FF2B5EF4-FFF2-40B4-BE49-F238E27FC236}">
                  <a16:creationId xmlns:a16="http://schemas.microsoft.com/office/drawing/2014/main" id="{1BBEADB0-3AC2-421C-98D0-B27CAFFBEF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211" y="1031677"/>
              <a:ext cx="1035050" cy="1028700"/>
            </a:xfrm>
            <a:prstGeom prst="ellipse">
              <a:avLst/>
            </a:prstGeom>
            <a:solidFill>
              <a:srgbClr val="FFF4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E0A5E29A-C022-452D-9D24-24849D754E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0786" y="938015"/>
              <a:ext cx="1227137" cy="1214438"/>
            </a:xfrm>
            <a:custGeom>
              <a:avLst/>
              <a:gdLst>
                <a:gd name="T0" fmla="*/ 112 w 224"/>
                <a:gd name="T1" fmla="*/ 0 h 223"/>
                <a:gd name="T2" fmla="*/ 191 w 224"/>
                <a:gd name="T3" fmla="*/ 32 h 223"/>
                <a:gd name="T4" fmla="*/ 224 w 224"/>
                <a:gd name="T5" fmla="*/ 111 h 223"/>
                <a:gd name="T6" fmla="*/ 191 w 224"/>
                <a:gd name="T7" fmla="*/ 191 h 223"/>
                <a:gd name="T8" fmla="*/ 112 w 224"/>
                <a:gd name="T9" fmla="*/ 223 h 223"/>
                <a:gd name="T10" fmla="*/ 33 w 224"/>
                <a:gd name="T11" fmla="*/ 191 h 223"/>
                <a:gd name="T12" fmla="*/ 0 w 224"/>
                <a:gd name="T13" fmla="*/ 111 h 223"/>
                <a:gd name="T14" fmla="*/ 33 w 224"/>
                <a:gd name="T15" fmla="*/ 32 h 223"/>
                <a:gd name="T16" fmla="*/ 112 w 224"/>
                <a:gd name="T17" fmla="*/ 0 h 223"/>
                <a:gd name="T18" fmla="*/ 167 w 224"/>
                <a:gd name="T19" fmla="*/ 57 h 223"/>
                <a:gd name="T20" fmla="*/ 112 w 224"/>
                <a:gd name="T21" fmla="*/ 34 h 223"/>
                <a:gd name="T22" fmla="*/ 58 w 224"/>
                <a:gd name="T23" fmla="*/ 57 h 223"/>
                <a:gd name="T24" fmla="*/ 35 w 224"/>
                <a:gd name="T25" fmla="*/ 111 h 223"/>
                <a:gd name="T26" fmla="*/ 58 w 224"/>
                <a:gd name="T27" fmla="*/ 166 h 223"/>
                <a:gd name="T28" fmla="*/ 112 w 224"/>
                <a:gd name="T29" fmla="*/ 188 h 223"/>
                <a:gd name="T30" fmla="*/ 167 w 224"/>
                <a:gd name="T31" fmla="*/ 166 h 223"/>
                <a:gd name="T32" fmla="*/ 189 w 224"/>
                <a:gd name="T33" fmla="*/ 111 h 223"/>
                <a:gd name="T34" fmla="*/ 167 w 224"/>
                <a:gd name="T35" fmla="*/ 57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4" h="223">
                  <a:moveTo>
                    <a:pt x="112" y="0"/>
                  </a:moveTo>
                  <a:cubicBezTo>
                    <a:pt x="143" y="0"/>
                    <a:pt x="171" y="12"/>
                    <a:pt x="191" y="32"/>
                  </a:cubicBezTo>
                  <a:cubicBezTo>
                    <a:pt x="212" y="53"/>
                    <a:pt x="224" y="81"/>
                    <a:pt x="224" y="111"/>
                  </a:cubicBezTo>
                  <a:cubicBezTo>
                    <a:pt x="224" y="142"/>
                    <a:pt x="212" y="170"/>
                    <a:pt x="191" y="191"/>
                  </a:cubicBezTo>
                  <a:cubicBezTo>
                    <a:pt x="171" y="211"/>
                    <a:pt x="143" y="223"/>
                    <a:pt x="112" y="223"/>
                  </a:cubicBezTo>
                  <a:cubicBezTo>
                    <a:pt x="81" y="223"/>
                    <a:pt x="53" y="211"/>
                    <a:pt x="33" y="191"/>
                  </a:cubicBezTo>
                  <a:cubicBezTo>
                    <a:pt x="13" y="170"/>
                    <a:pt x="0" y="142"/>
                    <a:pt x="0" y="111"/>
                  </a:cubicBezTo>
                  <a:cubicBezTo>
                    <a:pt x="0" y="81"/>
                    <a:pt x="13" y="53"/>
                    <a:pt x="33" y="32"/>
                  </a:cubicBezTo>
                  <a:cubicBezTo>
                    <a:pt x="53" y="12"/>
                    <a:pt x="81" y="0"/>
                    <a:pt x="112" y="0"/>
                  </a:cubicBezTo>
                  <a:close/>
                  <a:moveTo>
                    <a:pt x="167" y="57"/>
                  </a:moveTo>
                  <a:cubicBezTo>
                    <a:pt x="153" y="43"/>
                    <a:pt x="134" y="34"/>
                    <a:pt x="112" y="34"/>
                  </a:cubicBezTo>
                  <a:cubicBezTo>
                    <a:pt x="91" y="34"/>
                    <a:pt x="72" y="43"/>
                    <a:pt x="58" y="57"/>
                  </a:cubicBezTo>
                  <a:cubicBezTo>
                    <a:pt x="44" y="71"/>
                    <a:pt x="35" y="90"/>
                    <a:pt x="35" y="111"/>
                  </a:cubicBezTo>
                  <a:cubicBezTo>
                    <a:pt x="35" y="133"/>
                    <a:pt x="44" y="152"/>
                    <a:pt x="58" y="166"/>
                  </a:cubicBezTo>
                  <a:cubicBezTo>
                    <a:pt x="72" y="180"/>
                    <a:pt x="91" y="188"/>
                    <a:pt x="112" y="188"/>
                  </a:cubicBezTo>
                  <a:cubicBezTo>
                    <a:pt x="134" y="188"/>
                    <a:pt x="153" y="180"/>
                    <a:pt x="167" y="166"/>
                  </a:cubicBezTo>
                  <a:cubicBezTo>
                    <a:pt x="181" y="152"/>
                    <a:pt x="189" y="133"/>
                    <a:pt x="189" y="111"/>
                  </a:cubicBezTo>
                  <a:cubicBezTo>
                    <a:pt x="189" y="90"/>
                    <a:pt x="181" y="71"/>
                    <a:pt x="167" y="57"/>
                  </a:cubicBezTo>
                  <a:close/>
                </a:path>
              </a:pathLst>
            </a:custGeom>
            <a:solidFill>
              <a:srgbClr val="4AB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Oval 23">
              <a:extLst>
                <a:ext uri="{FF2B5EF4-FFF2-40B4-BE49-F238E27FC236}">
                  <a16:creationId xmlns:a16="http://schemas.microsoft.com/office/drawing/2014/main" id="{76095A0B-AF03-4A91-90C5-27CACF09E5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5599" y="1330127"/>
              <a:ext cx="433387" cy="430213"/>
            </a:xfrm>
            <a:prstGeom prst="ellipse">
              <a:avLst/>
            </a:prstGeom>
            <a:solidFill>
              <a:srgbClr val="1156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8A59807B-4EFA-4057-8F0F-2564DDC5DA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7036" y="1417440"/>
              <a:ext cx="153987" cy="174625"/>
            </a:xfrm>
            <a:custGeom>
              <a:avLst/>
              <a:gdLst>
                <a:gd name="T0" fmla="*/ 20 w 28"/>
                <a:gd name="T1" fmla="*/ 2 h 32"/>
                <a:gd name="T2" fmla="*/ 25 w 28"/>
                <a:gd name="T3" fmla="*/ 20 h 32"/>
                <a:gd name="T4" fmla="*/ 8 w 28"/>
                <a:gd name="T5" fmla="*/ 30 h 32"/>
                <a:gd name="T6" fmla="*/ 3 w 28"/>
                <a:gd name="T7" fmla="*/ 12 h 32"/>
                <a:gd name="T8" fmla="*/ 20 w 28"/>
                <a:gd name="T9" fmla="*/ 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2">
                  <a:moveTo>
                    <a:pt x="20" y="2"/>
                  </a:moveTo>
                  <a:cubicBezTo>
                    <a:pt x="26" y="4"/>
                    <a:pt x="28" y="13"/>
                    <a:pt x="25" y="20"/>
                  </a:cubicBezTo>
                  <a:cubicBezTo>
                    <a:pt x="22" y="28"/>
                    <a:pt x="14" y="32"/>
                    <a:pt x="8" y="30"/>
                  </a:cubicBezTo>
                  <a:cubicBezTo>
                    <a:pt x="2" y="28"/>
                    <a:pt x="0" y="20"/>
                    <a:pt x="3" y="12"/>
                  </a:cubicBezTo>
                  <a:cubicBezTo>
                    <a:pt x="7" y="4"/>
                    <a:pt x="14" y="0"/>
                    <a:pt x="2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442A107B-9397-468A-B2B8-E806D2A04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874" y="3998715"/>
              <a:ext cx="246062" cy="223838"/>
            </a:xfrm>
            <a:custGeom>
              <a:avLst/>
              <a:gdLst>
                <a:gd name="T0" fmla="*/ 40 w 45"/>
                <a:gd name="T1" fmla="*/ 32 h 41"/>
                <a:gd name="T2" fmla="*/ 32 w 45"/>
                <a:gd name="T3" fmla="*/ 6 h 41"/>
                <a:gd name="T4" fmla="*/ 6 w 45"/>
                <a:gd name="T5" fmla="*/ 9 h 41"/>
                <a:gd name="T6" fmla="*/ 13 w 45"/>
                <a:gd name="T7" fmla="*/ 35 h 41"/>
                <a:gd name="T8" fmla="*/ 40 w 45"/>
                <a:gd name="T9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1">
                  <a:moveTo>
                    <a:pt x="40" y="32"/>
                  </a:moveTo>
                  <a:cubicBezTo>
                    <a:pt x="45" y="24"/>
                    <a:pt x="42" y="13"/>
                    <a:pt x="32" y="6"/>
                  </a:cubicBezTo>
                  <a:cubicBezTo>
                    <a:pt x="23" y="0"/>
                    <a:pt x="11" y="1"/>
                    <a:pt x="6" y="9"/>
                  </a:cubicBezTo>
                  <a:cubicBezTo>
                    <a:pt x="0" y="17"/>
                    <a:pt x="4" y="29"/>
                    <a:pt x="13" y="35"/>
                  </a:cubicBezTo>
                  <a:cubicBezTo>
                    <a:pt x="23" y="41"/>
                    <a:pt x="34" y="40"/>
                    <a:pt x="40" y="32"/>
                  </a:cubicBezTo>
                  <a:close/>
                </a:path>
              </a:pathLst>
            </a:custGeom>
            <a:solidFill>
              <a:srgbClr val="4AB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6">
              <a:extLst>
                <a:ext uri="{FF2B5EF4-FFF2-40B4-BE49-F238E27FC236}">
                  <a16:creationId xmlns:a16="http://schemas.microsoft.com/office/drawing/2014/main" id="{DD040578-00A1-4E73-A721-FCE0A8C09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861" y="4108252"/>
              <a:ext cx="301625" cy="244475"/>
            </a:xfrm>
            <a:custGeom>
              <a:avLst/>
              <a:gdLst>
                <a:gd name="T0" fmla="*/ 0 w 190"/>
                <a:gd name="T1" fmla="*/ 52 h 154"/>
                <a:gd name="T2" fmla="*/ 34 w 190"/>
                <a:gd name="T3" fmla="*/ 0 h 154"/>
                <a:gd name="T4" fmla="*/ 190 w 190"/>
                <a:gd name="T5" fmla="*/ 103 h 154"/>
                <a:gd name="T6" fmla="*/ 155 w 190"/>
                <a:gd name="T7" fmla="*/ 154 h 154"/>
                <a:gd name="T8" fmla="*/ 0 w 190"/>
                <a:gd name="T9" fmla="*/ 5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54">
                  <a:moveTo>
                    <a:pt x="0" y="52"/>
                  </a:moveTo>
                  <a:lnTo>
                    <a:pt x="34" y="0"/>
                  </a:lnTo>
                  <a:lnTo>
                    <a:pt x="190" y="103"/>
                  </a:lnTo>
                  <a:lnTo>
                    <a:pt x="155" y="15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4AB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7">
              <a:extLst>
                <a:ext uri="{FF2B5EF4-FFF2-40B4-BE49-F238E27FC236}">
                  <a16:creationId xmlns:a16="http://schemas.microsoft.com/office/drawing/2014/main" id="{F0F0AEF5-8214-4DB2-9854-614194FCB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474" y="4309865"/>
              <a:ext cx="82550" cy="60325"/>
            </a:xfrm>
            <a:custGeom>
              <a:avLst/>
              <a:gdLst>
                <a:gd name="T0" fmla="*/ 15 w 15"/>
                <a:gd name="T1" fmla="*/ 8 h 11"/>
                <a:gd name="T2" fmla="*/ 4 w 15"/>
                <a:gd name="T3" fmla="*/ 11 h 11"/>
                <a:gd name="T4" fmla="*/ 0 w 15"/>
                <a:gd name="T5" fmla="*/ 3 h 11"/>
                <a:gd name="T6" fmla="*/ 0 w 15"/>
                <a:gd name="T7" fmla="*/ 3 h 11"/>
                <a:gd name="T8" fmla="*/ 6 w 15"/>
                <a:gd name="T9" fmla="*/ 0 h 11"/>
                <a:gd name="T10" fmla="*/ 15 w 15"/>
                <a:gd name="T11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1">
                  <a:moveTo>
                    <a:pt x="15" y="8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4" y="8"/>
                    <a:pt x="3" y="5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15" y="8"/>
                  </a:lnTo>
                  <a:close/>
                </a:path>
              </a:pathLst>
            </a:custGeom>
            <a:solidFill>
              <a:srgbClr val="4AB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8">
              <a:extLst>
                <a:ext uri="{FF2B5EF4-FFF2-40B4-BE49-F238E27FC236}">
                  <a16:creationId xmlns:a16="http://schemas.microsoft.com/office/drawing/2014/main" id="{6C077D8E-D444-4FA4-9EC0-715D9373E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624" y="4195565"/>
              <a:ext cx="33337" cy="22225"/>
            </a:xfrm>
            <a:custGeom>
              <a:avLst/>
              <a:gdLst>
                <a:gd name="T0" fmla="*/ 0 w 6"/>
                <a:gd name="T1" fmla="*/ 3 h 4"/>
                <a:gd name="T2" fmla="*/ 1 w 6"/>
                <a:gd name="T3" fmla="*/ 0 h 4"/>
                <a:gd name="T4" fmla="*/ 6 w 6"/>
                <a:gd name="T5" fmla="*/ 2 h 4"/>
                <a:gd name="T6" fmla="*/ 6 w 6"/>
                <a:gd name="T7" fmla="*/ 4 h 4"/>
                <a:gd name="T8" fmla="*/ 2 w 6"/>
                <a:gd name="T9" fmla="*/ 2 h 4"/>
                <a:gd name="T10" fmla="*/ 0 w 6"/>
                <a:gd name="T1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0" y="3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3"/>
                    <a:pt x="3" y="2"/>
                    <a:pt x="2" y="2"/>
                  </a:cubicBezTo>
                  <a:cubicBezTo>
                    <a:pt x="1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AB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9">
              <a:extLst>
                <a:ext uri="{FF2B5EF4-FFF2-40B4-BE49-F238E27FC236}">
                  <a16:creationId xmlns:a16="http://schemas.microsoft.com/office/drawing/2014/main" id="{D412F22A-874B-44C9-809A-A1DA85AA9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949" y="4108252"/>
              <a:ext cx="26987" cy="26988"/>
            </a:xfrm>
            <a:custGeom>
              <a:avLst/>
              <a:gdLst>
                <a:gd name="T0" fmla="*/ 5 w 5"/>
                <a:gd name="T1" fmla="*/ 5 h 5"/>
                <a:gd name="T2" fmla="*/ 1 w 5"/>
                <a:gd name="T3" fmla="*/ 5 h 5"/>
                <a:gd name="T4" fmla="*/ 0 w 5"/>
                <a:gd name="T5" fmla="*/ 1 h 5"/>
                <a:gd name="T6" fmla="*/ 2 w 5"/>
                <a:gd name="T7" fmla="*/ 0 h 5"/>
                <a:gd name="T8" fmla="*/ 2 w 5"/>
                <a:gd name="T9" fmla="*/ 0 h 5"/>
                <a:gd name="T10" fmla="*/ 5 w 5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5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"/>
                    <a:pt x="3" y="3"/>
                    <a:pt x="5" y="5"/>
                  </a:cubicBezTo>
                  <a:close/>
                </a:path>
              </a:pathLst>
            </a:custGeom>
            <a:solidFill>
              <a:srgbClr val="4AB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0">
              <a:extLst>
                <a:ext uri="{FF2B5EF4-FFF2-40B4-BE49-F238E27FC236}">
                  <a16:creationId xmlns:a16="http://schemas.microsoft.com/office/drawing/2014/main" id="{AD0950D5-5F8B-42D1-A89B-46DEE2DF8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374" y="4146352"/>
              <a:ext cx="87312" cy="103188"/>
            </a:xfrm>
            <a:custGeom>
              <a:avLst/>
              <a:gdLst>
                <a:gd name="T0" fmla="*/ 11 w 16"/>
                <a:gd name="T1" fmla="*/ 0 h 19"/>
                <a:gd name="T2" fmla="*/ 16 w 16"/>
                <a:gd name="T3" fmla="*/ 1 h 19"/>
                <a:gd name="T4" fmla="*/ 14 w 16"/>
                <a:gd name="T5" fmla="*/ 19 h 19"/>
                <a:gd name="T6" fmla="*/ 2 w 16"/>
                <a:gd name="T7" fmla="*/ 15 h 19"/>
                <a:gd name="T8" fmla="*/ 0 w 16"/>
                <a:gd name="T9" fmla="*/ 6 h 19"/>
                <a:gd name="T10" fmla="*/ 4 w 16"/>
                <a:gd name="T11" fmla="*/ 7 h 19"/>
                <a:gd name="T12" fmla="*/ 11 w 16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11" y="0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7"/>
                    <a:pt x="2" y="7"/>
                    <a:pt x="4" y="7"/>
                  </a:cubicBezTo>
                  <a:cubicBezTo>
                    <a:pt x="8" y="7"/>
                    <a:pt x="11" y="4"/>
                    <a:pt x="11" y="0"/>
                  </a:cubicBezTo>
                  <a:close/>
                </a:path>
              </a:pathLst>
            </a:custGeom>
            <a:solidFill>
              <a:srgbClr val="4AB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1">
              <a:extLst>
                <a:ext uri="{FF2B5EF4-FFF2-40B4-BE49-F238E27FC236}">
                  <a16:creationId xmlns:a16="http://schemas.microsoft.com/office/drawing/2014/main" id="{E651D5CF-E847-40D7-A650-7DC54E41BB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8886" y="2589015"/>
              <a:ext cx="66675" cy="49213"/>
            </a:xfrm>
            <a:custGeom>
              <a:avLst/>
              <a:gdLst>
                <a:gd name="T0" fmla="*/ 2 w 12"/>
                <a:gd name="T1" fmla="*/ 0 h 9"/>
                <a:gd name="T2" fmla="*/ 0 w 12"/>
                <a:gd name="T3" fmla="*/ 3 h 9"/>
                <a:gd name="T4" fmla="*/ 12 w 12"/>
                <a:gd name="T5" fmla="*/ 9 h 9"/>
                <a:gd name="T6" fmla="*/ 2 w 1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2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4" y="4"/>
                    <a:pt x="9" y="6"/>
                    <a:pt x="12" y="9"/>
                  </a:cubicBezTo>
                  <a:cubicBezTo>
                    <a:pt x="10" y="5"/>
                    <a:pt x="6" y="2"/>
                    <a:pt x="2" y="0"/>
                  </a:cubicBezTo>
                  <a:close/>
                </a:path>
              </a:pathLst>
            </a:custGeom>
            <a:solidFill>
              <a:srgbClr val="A8BA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2">
              <a:extLst>
                <a:ext uri="{FF2B5EF4-FFF2-40B4-BE49-F238E27FC236}">
                  <a16:creationId xmlns:a16="http://schemas.microsoft.com/office/drawing/2014/main" id="{FE807719-5255-4186-8EE5-64729AEC9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4124" y="2669977"/>
              <a:ext cx="98425" cy="60325"/>
            </a:xfrm>
            <a:custGeom>
              <a:avLst/>
              <a:gdLst>
                <a:gd name="T0" fmla="*/ 17 w 18"/>
                <a:gd name="T1" fmla="*/ 11 h 11"/>
                <a:gd name="T2" fmla="*/ 17 w 18"/>
                <a:gd name="T3" fmla="*/ 11 h 11"/>
                <a:gd name="T4" fmla="*/ 18 w 18"/>
                <a:gd name="T5" fmla="*/ 6 h 11"/>
                <a:gd name="T6" fmla="*/ 0 w 18"/>
                <a:gd name="T7" fmla="*/ 0 h 11"/>
                <a:gd name="T8" fmla="*/ 17 w 18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1">
                  <a:moveTo>
                    <a:pt x="17" y="11"/>
                  </a:moveTo>
                  <a:cubicBezTo>
                    <a:pt x="17" y="11"/>
                    <a:pt x="17" y="11"/>
                    <a:pt x="17" y="11"/>
                  </a:cubicBezTo>
                  <a:cubicBezTo>
                    <a:pt x="18" y="9"/>
                    <a:pt x="18" y="8"/>
                    <a:pt x="18" y="6"/>
                  </a:cubicBezTo>
                  <a:cubicBezTo>
                    <a:pt x="13" y="5"/>
                    <a:pt x="5" y="3"/>
                    <a:pt x="0" y="0"/>
                  </a:cubicBezTo>
                  <a:cubicBezTo>
                    <a:pt x="5" y="7"/>
                    <a:pt x="13" y="10"/>
                    <a:pt x="17" y="11"/>
                  </a:cubicBezTo>
                  <a:close/>
                </a:path>
              </a:pathLst>
            </a:custGeom>
            <a:solidFill>
              <a:srgbClr val="A8BA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3">
              <a:extLst>
                <a:ext uri="{FF2B5EF4-FFF2-40B4-BE49-F238E27FC236}">
                  <a16:creationId xmlns:a16="http://schemas.microsoft.com/office/drawing/2014/main" id="{DE12F62D-C38A-455C-A641-7E6667CD6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9211" y="5606852"/>
              <a:ext cx="323850" cy="461963"/>
            </a:xfrm>
            <a:custGeom>
              <a:avLst/>
              <a:gdLst>
                <a:gd name="T0" fmla="*/ 59 w 59"/>
                <a:gd name="T1" fmla="*/ 13 h 85"/>
                <a:gd name="T2" fmla="*/ 53 w 59"/>
                <a:gd name="T3" fmla="*/ 40 h 85"/>
                <a:gd name="T4" fmla="*/ 53 w 59"/>
                <a:gd name="T5" fmla="*/ 49 h 85"/>
                <a:gd name="T6" fmla="*/ 53 w 59"/>
                <a:gd name="T7" fmla="*/ 56 h 85"/>
                <a:gd name="T8" fmla="*/ 33 w 59"/>
                <a:gd name="T9" fmla="*/ 85 h 85"/>
                <a:gd name="T10" fmla="*/ 11 w 59"/>
                <a:gd name="T11" fmla="*/ 42 h 85"/>
                <a:gd name="T12" fmla="*/ 11 w 59"/>
                <a:gd name="T13" fmla="*/ 39 h 85"/>
                <a:gd name="T14" fmla="*/ 11 w 59"/>
                <a:gd name="T15" fmla="*/ 36 h 85"/>
                <a:gd name="T16" fmla="*/ 0 w 59"/>
                <a:gd name="T17" fmla="*/ 0 h 85"/>
                <a:gd name="T18" fmla="*/ 59 w 59"/>
                <a:gd name="T19" fmla="*/ 1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85">
                  <a:moveTo>
                    <a:pt x="59" y="13"/>
                  </a:moveTo>
                  <a:cubicBezTo>
                    <a:pt x="54" y="19"/>
                    <a:pt x="52" y="28"/>
                    <a:pt x="53" y="40"/>
                  </a:cubicBezTo>
                  <a:cubicBezTo>
                    <a:pt x="52" y="42"/>
                    <a:pt x="52" y="45"/>
                    <a:pt x="53" y="49"/>
                  </a:cubicBezTo>
                  <a:cubicBezTo>
                    <a:pt x="53" y="51"/>
                    <a:pt x="53" y="54"/>
                    <a:pt x="53" y="56"/>
                  </a:cubicBezTo>
                  <a:cubicBezTo>
                    <a:pt x="52" y="75"/>
                    <a:pt x="45" y="84"/>
                    <a:pt x="33" y="85"/>
                  </a:cubicBezTo>
                  <a:cubicBezTo>
                    <a:pt x="21" y="83"/>
                    <a:pt x="12" y="73"/>
                    <a:pt x="11" y="42"/>
                  </a:cubicBezTo>
                  <a:cubicBezTo>
                    <a:pt x="11" y="41"/>
                    <a:pt x="11" y="40"/>
                    <a:pt x="11" y="39"/>
                  </a:cubicBezTo>
                  <a:cubicBezTo>
                    <a:pt x="11" y="38"/>
                    <a:pt x="11" y="37"/>
                    <a:pt x="11" y="36"/>
                  </a:cubicBezTo>
                  <a:cubicBezTo>
                    <a:pt x="12" y="23"/>
                    <a:pt x="7" y="11"/>
                    <a:pt x="0" y="0"/>
                  </a:cubicBezTo>
                  <a:cubicBezTo>
                    <a:pt x="12" y="7"/>
                    <a:pt x="31" y="14"/>
                    <a:pt x="59" y="13"/>
                  </a:cubicBezTo>
                  <a:close/>
                </a:path>
              </a:pathLst>
            </a:custGeom>
            <a:solidFill>
              <a:srgbClr val="4AB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4">
              <a:extLst>
                <a:ext uri="{FF2B5EF4-FFF2-40B4-BE49-F238E27FC236}">
                  <a16:creationId xmlns:a16="http://schemas.microsoft.com/office/drawing/2014/main" id="{5ACDDAA2-DBF7-4010-937A-DD5C2E0E4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1986" y="5627490"/>
              <a:ext cx="317500" cy="430213"/>
            </a:xfrm>
            <a:custGeom>
              <a:avLst/>
              <a:gdLst>
                <a:gd name="T0" fmla="*/ 2 w 58"/>
                <a:gd name="T1" fmla="*/ 13 h 79"/>
                <a:gd name="T2" fmla="*/ 5 w 58"/>
                <a:gd name="T3" fmla="*/ 28 h 79"/>
                <a:gd name="T4" fmla="*/ 4 w 58"/>
                <a:gd name="T5" fmla="*/ 33 h 79"/>
                <a:gd name="T6" fmla="*/ 3 w 58"/>
                <a:gd name="T7" fmla="*/ 39 h 79"/>
                <a:gd name="T8" fmla="*/ 0 w 58"/>
                <a:gd name="T9" fmla="*/ 62 h 79"/>
                <a:gd name="T10" fmla="*/ 13 w 58"/>
                <a:gd name="T11" fmla="*/ 78 h 79"/>
                <a:gd name="T12" fmla="*/ 47 w 58"/>
                <a:gd name="T13" fmla="*/ 35 h 79"/>
                <a:gd name="T14" fmla="*/ 58 w 58"/>
                <a:gd name="T15" fmla="*/ 0 h 79"/>
                <a:gd name="T16" fmla="*/ 2 w 58"/>
                <a:gd name="T17" fmla="*/ 13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79">
                  <a:moveTo>
                    <a:pt x="2" y="13"/>
                  </a:moveTo>
                  <a:cubicBezTo>
                    <a:pt x="4" y="17"/>
                    <a:pt x="5" y="22"/>
                    <a:pt x="5" y="28"/>
                  </a:cubicBezTo>
                  <a:cubicBezTo>
                    <a:pt x="4" y="29"/>
                    <a:pt x="4" y="31"/>
                    <a:pt x="4" y="33"/>
                  </a:cubicBezTo>
                  <a:cubicBezTo>
                    <a:pt x="3" y="36"/>
                    <a:pt x="3" y="38"/>
                    <a:pt x="3" y="39"/>
                  </a:cubicBezTo>
                  <a:cubicBezTo>
                    <a:pt x="2" y="41"/>
                    <a:pt x="1" y="48"/>
                    <a:pt x="0" y="62"/>
                  </a:cubicBezTo>
                  <a:cubicBezTo>
                    <a:pt x="1" y="71"/>
                    <a:pt x="5" y="77"/>
                    <a:pt x="13" y="78"/>
                  </a:cubicBezTo>
                  <a:cubicBezTo>
                    <a:pt x="33" y="79"/>
                    <a:pt x="46" y="69"/>
                    <a:pt x="47" y="35"/>
                  </a:cubicBezTo>
                  <a:cubicBezTo>
                    <a:pt x="48" y="20"/>
                    <a:pt x="52" y="9"/>
                    <a:pt x="58" y="0"/>
                  </a:cubicBezTo>
                  <a:cubicBezTo>
                    <a:pt x="43" y="8"/>
                    <a:pt x="23" y="15"/>
                    <a:pt x="2" y="13"/>
                  </a:cubicBezTo>
                  <a:close/>
                </a:path>
              </a:pathLst>
            </a:custGeom>
            <a:solidFill>
              <a:srgbClr val="4AB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r>
                <a:rPr lang="en-US" altLang="zh-CN" dirty="0"/>
                <a:t> </a:t>
              </a:r>
              <a:endParaRPr lang="zh-CN" altLang="en-US" dirty="0"/>
            </a:p>
          </p:txBody>
        </p:sp>
        <p:sp>
          <p:nvSpPr>
            <p:cNvPr id="39" name="Freeform 35">
              <a:extLst>
                <a:ext uri="{FF2B5EF4-FFF2-40B4-BE49-F238E27FC236}">
                  <a16:creationId xmlns:a16="http://schemas.microsoft.com/office/drawing/2014/main" id="{D32A93E5-6493-4DB4-A924-B5991B71F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5699" y="2687440"/>
              <a:ext cx="125412" cy="114300"/>
            </a:xfrm>
            <a:custGeom>
              <a:avLst/>
              <a:gdLst>
                <a:gd name="T0" fmla="*/ 5 w 23"/>
                <a:gd name="T1" fmla="*/ 0 h 21"/>
                <a:gd name="T2" fmla="*/ 0 w 23"/>
                <a:gd name="T3" fmla="*/ 4 h 21"/>
                <a:gd name="T4" fmla="*/ 23 w 23"/>
                <a:gd name="T5" fmla="*/ 21 h 21"/>
                <a:gd name="T6" fmla="*/ 5 w 23"/>
                <a:gd name="T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1">
                  <a:moveTo>
                    <a:pt x="5" y="0"/>
                  </a:moveTo>
                  <a:cubicBezTo>
                    <a:pt x="3" y="1"/>
                    <a:pt x="1" y="3"/>
                    <a:pt x="0" y="4"/>
                  </a:cubicBezTo>
                  <a:cubicBezTo>
                    <a:pt x="4" y="6"/>
                    <a:pt x="15" y="10"/>
                    <a:pt x="23" y="21"/>
                  </a:cubicBezTo>
                  <a:cubicBezTo>
                    <a:pt x="21" y="9"/>
                    <a:pt x="10" y="2"/>
                    <a:pt x="5" y="0"/>
                  </a:cubicBezTo>
                  <a:close/>
                </a:path>
              </a:pathLst>
            </a:custGeom>
            <a:solidFill>
              <a:srgbClr val="A8BA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6">
              <a:extLst>
                <a:ext uri="{FF2B5EF4-FFF2-40B4-BE49-F238E27FC236}">
                  <a16:creationId xmlns:a16="http://schemas.microsoft.com/office/drawing/2014/main" id="{87C83765-9102-4D9C-AC8F-8650AA80D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349" y="2539802"/>
              <a:ext cx="87312" cy="38100"/>
            </a:xfrm>
            <a:custGeom>
              <a:avLst/>
              <a:gdLst>
                <a:gd name="T0" fmla="*/ 14 w 16"/>
                <a:gd name="T1" fmla="*/ 0 h 7"/>
                <a:gd name="T2" fmla="*/ 16 w 16"/>
                <a:gd name="T3" fmla="*/ 4 h 7"/>
                <a:gd name="T4" fmla="*/ 0 w 16"/>
                <a:gd name="T5" fmla="*/ 3 h 7"/>
                <a:gd name="T6" fmla="*/ 14 w 16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7">
                  <a:moveTo>
                    <a:pt x="14" y="0"/>
                  </a:moveTo>
                  <a:cubicBezTo>
                    <a:pt x="15" y="1"/>
                    <a:pt x="15" y="3"/>
                    <a:pt x="16" y="4"/>
                  </a:cubicBezTo>
                  <a:cubicBezTo>
                    <a:pt x="14" y="5"/>
                    <a:pt x="6" y="7"/>
                    <a:pt x="0" y="3"/>
                  </a:cubicBezTo>
                  <a:cubicBezTo>
                    <a:pt x="5" y="4"/>
                    <a:pt x="11" y="1"/>
                    <a:pt x="14" y="0"/>
                  </a:cubicBezTo>
                  <a:close/>
                </a:path>
              </a:pathLst>
            </a:custGeom>
            <a:solidFill>
              <a:srgbClr val="A8BA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7">
              <a:extLst>
                <a:ext uri="{FF2B5EF4-FFF2-40B4-BE49-F238E27FC236}">
                  <a16:creationId xmlns:a16="http://schemas.microsoft.com/office/drawing/2014/main" id="{D1684604-69CA-4099-B11C-2ABBAAF6B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249" y="2627115"/>
              <a:ext cx="104775" cy="42863"/>
            </a:xfrm>
            <a:custGeom>
              <a:avLst/>
              <a:gdLst>
                <a:gd name="T0" fmla="*/ 1 w 19"/>
                <a:gd name="T1" fmla="*/ 8 h 8"/>
                <a:gd name="T2" fmla="*/ 0 w 19"/>
                <a:gd name="T3" fmla="*/ 3 h 8"/>
                <a:gd name="T4" fmla="*/ 19 w 19"/>
                <a:gd name="T5" fmla="*/ 0 h 8"/>
                <a:gd name="T6" fmla="*/ 1 w 19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8">
                  <a:moveTo>
                    <a:pt x="1" y="8"/>
                  </a:moveTo>
                  <a:cubicBezTo>
                    <a:pt x="1" y="7"/>
                    <a:pt x="0" y="5"/>
                    <a:pt x="0" y="3"/>
                  </a:cubicBezTo>
                  <a:cubicBezTo>
                    <a:pt x="6" y="3"/>
                    <a:pt x="13" y="2"/>
                    <a:pt x="19" y="0"/>
                  </a:cubicBezTo>
                  <a:cubicBezTo>
                    <a:pt x="14" y="6"/>
                    <a:pt x="5" y="8"/>
                    <a:pt x="1" y="8"/>
                  </a:cubicBezTo>
                  <a:close/>
                </a:path>
              </a:pathLst>
            </a:custGeom>
            <a:solidFill>
              <a:srgbClr val="A8BA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38">
              <a:extLst>
                <a:ext uri="{FF2B5EF4-FFF2-40B4-BE49-F238E27FC236}">
                  <a16:creationId xmlns:a16="http://schemas.microsoft.com/office/drawing/2014/main" id="{B74AF73A-B7CF-435C-B444-C844E099D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3799" y="2665215"/>
              <a:ext cx="136525" cy="65088"/>
            </a:xfrm>
            <a:custGeom>
              <a:avLst/>
              <a:gdLst>
                <a:gd name="T0" fmla="*/ 21 w 25"/>
                <a:gd name="T1" fmla="*/ 0 h 12"/>
                <a:gd name="T2" fmla="*/ 25 w 25"/>
                <a:gd name="T3" fmla="*/ 4 h 12"/>
                <a:gd name="T4" fmla="*/ 0 w 25"/>
                <a:gd name="T5" fmla="*/ 9 h 12"/>
                <a:gd name="T6" fmla="*/ 21 w 25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2">
                  <a:moveTo>
                    <a:pt x="21" y="0"/>
                  </a:moveTo>
                  <a:cubicBezTo>
                    <a:pt x="22" y="1"/>
                    <a:pt x="24" y="3"/>
                    <a:pt x="25" y="4"/>
                  </a:cubicBezTo>
                  <a:cubicBezTo>
                    <a:pt x="20" y="8"/>
                    <a:pt x="10" y="12"/>
                    <a:pt x="0" y="9"/>
                  </a:cubicBezTo>
                  <a:cubicBezTo>
                    <a:pt x="9" y="7"/>
                    <a:pt x="16" y="3"/>
                    <a:pt x="21" y="0"/>
                  </a:cubicBezTo>
                  <a:close/>
                </a:path>
              </a:pathLst>
            </a:custGeom>
            <a:solidFill>
              <a:srgbClr val="A8BA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Oval 39">
              <a:extLst>
                <a:ext uri="{FF2B5EF4-FFF2-40B4-BE49-F238E27FC236}">
                  <a16:creationId xmlns:a16="http://schemas.microsoft.com/office/drawing/2014/main" id="{E665D417-DD7F-4BC5-9104-840AD4BECE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1986" y="2714427"/>
              <a:ext cx="44450" cy="42863"/>
            </a:xfrm>
            <a:prstGeom prst="ellipse">
              <a:avLst/>
            </a:prstGeom>
            <a:solidFill>
              <a:srgbClr val="115673">
                <a:alpha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4" name="图片 48">
              <a:extLst>
                <a:ext uri="{FF2B5EF4-FFF2-40B4-BE49-F238E27FC236}">
                  <a16:creationId xmlns:a16="http://schemas.microsoft.com/office/drawing/2014/main" id="{7EBF82D5-03CB-4443-90F4-4BF57665B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20942" y="3886100"/>
              <a:ext cx="459794" cy="222152"/>
            </a:xfrm>
            <a:prstGeom prst="rect">
              <a:avLst/>
            </a:prstGeom>
          </p:spPr>
        </p:pic>
        <p:sp>
          <p:nvSpPr>
            <p:cNvPr id="45" name="椭圆 50">
              <a:extLst>
                <a:ext uri="{FF2B5EF4-FFF2-40B4-BE49-F238E27FC236}">
                  <a16:creationId xmlns:a16="http://schemas.microsoft.com/office/drawing/2014/main" id="{DAEF9ED8-5E62-4C2F-B9DD-522D1512DBE3}"/>
                </a:ext>
              </a:extLst>
            </p:cNvPr>
            <p:cNvSpPr/>
            <p:nvPr/>
          </p:nvSpPr>
          <p:spPr>
            <a:xfrm>
              <a:off x="1239386" y="3611643"/>
              <a:ext cx="122646" cy="88900"/>
            </a:xfrm>
            <a:prstGeom prst="ellipse">
              <a:avLst/>
            </a:prstGeom>
            <a:gradFill flip="none" rotWithShape="1">
              <a:gsLst>
                <a:gs pos="17000">
                  <a:srgbClr val="F5515D">
                    <a:alpha val="54000"/>
                  </a:srgbClr>
                </a:gs>
                <a:gs pos="100000">
                  <a:srgbClr val="F5515D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51">
              <a:extLst>
                <a:ext uri="{FF2B5EF4-FFF2-40B4-BE49-F238E27FC236}">
                  <a16:creationId xmlns:a16="http://schemas.microsoft.com/office/drawing/2014/main" id="{9400B8DD-184F-4DF0-BE96-F4EF85EE591E}"/>
                </a:ext>
              </a:extLst>
            </p:cNvPr>
            <p:cNvSpPr/>
            <p:nvPr/>
          </p:nvSpPr>
          <p:spPr>
            <a:xfrm>
              <a:off x="2221615" y="3627241"/>
              <a:ext cx="122646" cy="88900"/>
            </a:xfrm>
            <a:prstGeom prst="ellipse">
              <a:avLst/>
            </a:prstGeom>
            <a:gradFill flip="none" rotWithShape="1">
              <a:gsLst>
                <a:gs pos="17000">
                  <a:srgbClr val="F5515D">
                    <a:alpha val="54000"/>
                  </a:srgbClr>
                </a:gs>
                <a:gs pos="100000">
                  <a:srgbClr val="F5515D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52">
              <a:extLst>
                <a:ext uri="{FF2B5EF4-FFF2-40B4-BE49-F238E27FC236}">
                  <a16:creationId xmlns:a16="http://schemas.microsoft.com/office/drawing/2014/main" id="{3A6127EA-8DAE-4EF8-9E1D-B29A63820607}"/>
                </a:ext>
              </a:extLst>
            </p:cNvPr>
            <p:cNvSpPr/>
            <p:nvPr/>
          </p:nvSpPr>
          <p:spPr>
            <a:xfrm>
              <a:off x="2293053" y="3362128"/>
              <a:ext cx="122646" cy="88900"/>
            </a:xfrm>
            <a:prstGeom prst="ellipse">
              <a:avLst/>
            </a:prstGeom>
            <a:gradFill flip="none" rotWithShape="1">
              <a:gsLst>
                <a:gs pos="17000">
                  <a:srgbClr val="F5515D">
                    <a:alpha val="54000"/>
                  </a:srgbClr>
                </a:gs>
                <a:gs pos="100000">
                  <a:srgbClr val="F5515D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53">
              <a:extLst>
                <a:ext uri="{FF2B5EF4-FFF2-40B4-BE49-F238E27FC236}">
                  <a16:creationId xmlns:a16="http://schemas.microsoft.com/office/drawing/2014/main" id="{3B327516-BAA2-40C5-8E72-B2F2A1499749}"/>
                </a:ext>
              </a:extLst>
            </p:cNvPr>
            <p:cNvSpPr/>
            <p:nvPr/>
          </p:nvSpPr>
          <p:spPr>
            <a:xfrm>
              <a:off x="1588498" y="3374512"/>
              <a:ext cx="122646" cy="88900"/>
            </a:xfrm>
            <a:prstGeom prst="ellipse">
              <a:avLst/>
            </a:prstGeom>
            <a:gradFill flip="none" rotWithShape="1">
              <a:gsLst>
                <a:gs pos="17000">
                  <a:srgbClr val="F5515D">
                    <a:alpha val="54000"/>
                  </a:srgbClr>
                </a:gs>
                <a:gs pos="100000">
                  <a:srgbClr val="F5515D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54">
              <a:extLst>
                <a:ext uri="{FF2B5EF4-FFF2-40B4-BE49-F238E27FC236}">
                  <a16:creationId xmlns:a16="http://schemas.microsoft.com/office/drawing/2014/main" id="{DB8EBA4D-BE42-42C0-834C-72BF1D01BAA8}"/>
                </a:ext>
              </a:extLst>
            </p:cNvPr>
            <p:cNvSpPr/>
            <p:nvPr/>
          </p:nvSpPr>
          <p:spPr>
            <a:xfrm>
              <a:off x="1482566" y="2990652"/>
              <a:ext cx="122646" cy="88900"/>
            </a:xfrm>
            <a:prstGeom prst="ellipse">
              <a:avLst/>
            </a:prstGeom>
            <a:gradFill flip="none" rotWithShape="1">
              <a:gsLst>
                <a:gs pos="17000">
                  <a:srgbClr val="F5515D">
                    <a:alpha val="54000"/>
                  </a:srgbClr>
                </a:gs>
                <a:gs pos="100000">
                  <a:srgbClr val="F5515D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50" name="椭圆 55">
              <a:extLst>
                <a:ext uri="{FF2B5EF4-FFF2-40B4-BE49-F238E27FC236}">
                  <a16:creationId xmlns:a16="http://schemas.microsoft.com/office/drawing/2014/main" id="{72CF7DAE-CA3C-4800-A418-EB07747D4F67}"/>
                </a:ext>
              </a:extLst>
            </p:cNvPr>
            <p:cNvSpPr/>
            <p:nvPr/>
          </p:nvSpPr>
          <p:spPr>
            <a:xfrm>
              <a:off x="2164669" y="3126384"/>
              <a:ext cx="122646" cy="88900"/>
            </a:xfrm>
            <a:prstGeom prst="ellipse">
              <a:avLst/>
            </a:prstGeom>
            <a:gradFill flip="none" rotWithShape="1">
              <a:gsLst>
                <a:gs pos="17000">
                  <a:srgbClr val="F5515D">
                    <a:alpha val="54000"/>
                  </a:srgbClr>
                </a:gs>
                <a:gs pos="100000">
                  <a:srgbClr val="F5515D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6">
              <a:extLst>
                <a:ext uri="{FF2B5EF4-FFF2-40B4-BE49-F238E27FC236}">
                  <a16:creationId xmlns:a16="http://schemas.microsoft.com/office/drawing/2014/main" id="{63D359D2-23D4-492D-BFAC-CF1FF91D21CA}"/>
                </a:ext>
              </a:extLst>
            </p:cNvPr>
            <p:cNvSpPr/>
            <p:nvPr/>
          </p:nvSpPr>
          <p:spPr>
            <a:xfrm>
              <a:off x="1145698" y="3305820"/>
              <a:ext cx="122646" cy="88900"/>
            </a:xfrm>
            <a:prstGeom prst="ellipse">
              <a:avLst/>
            </a:prstGeom>
            <a:gradFill flip="none" rotWithShape="1">
              <a:gsLst>
                <a:gs pos="17000">
                  <a:srgbClr val="F5515D">
                    <a:alpha val="54000"/>
                  </a:srgbClr>
                </a:gs>
                <a:gs pos="100000">
                  <a:srgbClr val="F5515D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7">
              <a:extLst>
                <a:ext uri="{FF2B5EF4-FFF2-40B4-BE49-F238E27FC236}">
                  <a16:creationId xmlns:a16="http://schemas.microsoft.com/office/drawing/2014/main" id="{15CFFF07-AAF6-45F1-96FB-FF501161A138}"/>
                </a:ext>
              </a:extLst>
            </p:cNvPr>
            <p:cNvSpPr/>
            <p:nvPr/>
          </p:nvSpPr>
          <p:spPr>
            <a:xfrm>
              <a:off x="1236777" y="4073327"/>
              <a:ext cx="122646" cy="88900"/>
            </a:xfrm>
            <a:prstGeom prst="ellipse">
              <a:avLst/>
            </a:prstGeom>
            <a:gradFill flip="none" rotWithShape="1">
              <a:gsLst>
                <a:gs pos="17000">
                  <a:srgbClr val="F5515D">
                    <a:alpha val="54000"/>
                  </a:srgbClr>
                </a:gs>
                <a:gs pos="100000">
                  <a:srgbClr val="F5515D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8">
              <a:extLst>
                <a:ext uri="{FF2B5EF4-FFF2-40B4-BE49-F238E27FC236}">
                  <a16:creationId xmlns:a16="http://schemas.microsoft.com/office/drawing/2014/main" id="{F8211D5A-91FB-46FB-BDDD-3C23C479E0BD}"/>
                </a:ext>
              </a:extLst>
            </p:cNvPr>
            <p:cNvSpPr/>
            <p:nvPr/>
          </p:nvSpPr>
          <p:spPr>
            <a:xfrm>
              <a:off x="2280557" y="4296135"/>
              <a:ext cx="122646" cy="88900"/>
            </a:xfrm>
            <a:prstGeom prst="ellipse">
              <a:avLst/>
            </a:prstGeom>
            <a:gradFill flip="none" rotWithShape="1">
              <a:gsLst>
                <a:gs pos="17000">
                  <a:srgbClr val="F5515D">
                    <a:alpha val="54000"/>
                  </a:srgbClr>
                </a:gs>
                <a:gs pos="100000">
                  <a:srgbClr val="F5515D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9">
              <a:extLst>
                <a:ext uri="{FF2B5EF4-FFF2-40B4-BE49-F238E27FC236}">
                  <a16:creationId xmlns:a16="http://schemas.microsoft.com/office/drawing/2014/main" id="{55C70C6D-2F1A-4544-B8BA-5C68C5F087E5}"/>
                </a:ext>
              </a:extLst>
            </p:cNvPr>
            <p:cNvSpPr/>
            <p:nvPr/>
          </p:nvSpPr>
          <p:spPr>
            <a:xfrm>
              <a:off x="1498192" y="4429512"/>
              <a:ext cx="122646" cy="88900"/>
            </a:xfrm>
            <a:prstGeom prst="ellipse">
              <a:avLst/>
            </a:prstGeom>
            <a:gradFill flip="none" rotWithShape="1">
              <a:gsLst>
                <a:gs pos="17000">
                  <a:srgbClr val="F5515D">
                    <a:alpha val="54000"/>
                  </a:srgbClr>
                </a:gs>
                <a:gs pos="100000">
                  <a:srgbClr val="F5515D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60">
              <a:extLst>
                <a:ext uri="{FF2B5EF4-FFF2-40B4-BE49-F238E27FC236}">
                  <a16:creationId xmlns:a16="http://schemas.microsoft.com/office/drawing/2014/main" id="{0591188E-9C65-443B-B073-C61FE78A48DC}"/>
                </a:ext>
              </a:extLst>
            </p:cNvPr>
            <p:cNvSpPr/>
            <p:nvPr/>
          </p:nvSpPr>
          <p:spPr>
            <a:xfrm>
              <a:off x="2208552" y="4988998"/>
              <a:ext cx="122646" cy="88900"/>
            </a:xfrm>
            <a:prstGeom prst="ellipse">
              <a:avLst/>
            </a:prstGeom>
            <a:gradFill flip="none" rotWithShape="1">
              <a:gsLst>
                <a:gs pos="17000">
                  <a:srgbClr val="F5515D">
                    <a:alpha val="54000"/>
                  </a:srgbClr>
                </a:gs>
                <a:gs pos="100000">
                  <a:srgbClr val="F5515D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61">
              <a:extLst>
                <a:ext uri="{FF2B5EF4-FFF2-40B4-BE49-F238E27FC236}">
                  <a16:creationId xmlns:a16="http://schemas.microsoft.com/office/drawing/2014/main" id="{C3E823E1-1E8B-4826-970A-BBDB5A57FB56}"/>
                </a:ext>
              </a:extLst>
            </p:cNvPr>
            <p:cNvSpPr/>
            <p:nvPr/>
          </p:nvSpPr>
          <p:spPr>
            <a:xfrm>
              <a:off x="1454626" y="5031384"/>
              <a:ext cx="122646" cy="88900"/>
            </a:xfrm>
            <a:prstGeom prst="ellipse">
              <a:avLst/>
            </a:prstGeom>
            <a:gradFill flip="none" rotWithShape="1">
              <a:gsLst>
                <a:gs pos="17000">
                  <a:srgbClr val="F5515D">
                    <a:alpha val="54000"/>
                  </a:srgbClr>
                </a:gs>
                <a:gs pos="100000">
                  <a:srgbClr val="F5515D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7" name="椭圆 62">
              <a:extLst>
                <a:ext uri="{FF2B5EF4-FFF2-40B4-BE49-F238E27FC236}">
                  <a16:creationId xmlns:a16="http://schemas.microsoft.com/office/drawing/2014/main" id="{30E46DAF-0A01-4B28-837F-17565F7438E1}"/>
                </a:ext>
              </a:extLst>
            </p:cNvPr>
            <p:cNvSpPr/>
            <p:nvPr/>
          </p:nvSpPr>
          <p:spPr>
            <a:xfrm>
              <a:off x="1226661" y="4660702"/>
              <a:ext cx="122646" cy="88900"/>
            </a:xfrm>
            <a:prstGeom prst="ellipse">
              <a:avLst/>
            </a:prstGeom>
            <a:gradFill flip="none" rotWithShape="1">
              <a:gsLst>
                <a:gs pos="17000">
                  <a:srgbClr val="F5515D">
                    <a:alpha val="54000"/>
                  </a:srgbClr>
                </a:gs>
                <a:gs pos="100000">
                  <a:srgbClr val="F5515D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8" name="椭圆 63">
              <a:extLst>
                <a:ext uri="{FF2B5EF4-FFF2-40B4-BE49-F238E27FC236}">
                  <a16:creationId xmlns:a16="http://schemas.microsoft.com/office/drawing/2014/main" id="{4903E59F-C6F4-4AA3-BAFC-CAB053300228}"/>
                </a:ext>
              </a:extLst>
            </p:cNvPr>
            <p:cNvSpPr/>
            <p:nvPr/>
          </p:nvSpPr>
          <p:spPr>
            <a:xfrm>
              <a:off x="1921986" y="5214740"/>
              <a:ext cx="122646" cy="88900"/>
            </a:xfrm>
            <a:prstGeom prst="ellipse">
              <a:avLst/>
            </a:prstGeom>
            <a:gradFill flip="none" rotWithShape="1">
              <a:gsLst>
                <a:gs pos="17000">
                  <a:srgbClr val="F5515D">
                    <a:alpha val="54000"/>
                  </a:srgbClr>
                </a:gs>
                <a:gs pos="100000">
                  <a:srgbClr val="F5515D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9" name="椭圆 64">
              <a:extLst>
                <a:ext uri="{FF2B5EF4-FFF2-40B4-BE49-F238E27FC236}">
                  <a16:creationId xmlns:a16="http://schemas.microsoft.com/office/drawing/2014/main" id="{D19D21FA-970C-4EF7-9446-B073A1CDE66A}"/>
                </a:ext>
              </a:extLst>
            </p:cNvPr>
            <p:cNvSpPr/>
            <p:nvPr/>
          </p:nvSpPr>
          <p:spPr>
            <a:xfrm>
              <a:off x="1966436" y="3557390"/>
              <a:ext cx="122646" cy="88900"/>
            </a:xfrm>
            <a:prstGeom prst="ellipse">
              <a:avLst/>
            </a:prstGeom>
            <a:gradFill flip="none" rotWithShape="1">
              <a:gsLst>
                <a:gs pos="17000">
                  <a:srgbClr val="F5515D">
                    <a:alpha val="54000"/>
                  </a:srgbClr>
                </a:gs>
                <a:gs pos="100000">
                  <a:srgbClr val="F5515D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0" name="椭圆 65">
              <a:extLst>
                <a:ext uri="{FF2B5EF4-FFF2-40B4-BE49-F238E27FC236}">
                  <a16:creationId xmlns:a16="http://schemas.microsoft.com/office/drawing/2014/main" id="{00DDD925-B33D-45D5-8580-656000CCD80B}"/>
                </a:ext>
              </a:extLst>
            </p:cNvPr>
            <p:cNvSpPr/>
            <p:nvPr/>
          </p:nvSpPr>
          <p:spPr>
            <a:xfrm>
              <a:off x="2208552" y="3137752"/>
              <a:ext cx="36000" cy="3600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椭圆 66">
              <a:extLst>
                <a:ext uri="{FF2B5EF4-FFF2-40B4-BE49-F238E27FC236}">
                  <a16:creationId xmlns:a16="http://schemas.microsoft.com/office/drawing/2014/main" id="{D11A10C1-AC06-49FB-AC20-DC48EDE7A77D}"/>
                </a:ext>
              </a:extLst>
            </p:cNvPr>
            <p:cNvSpPr/>
            <p:nvPr/>
          </p:nvSpPr>
          <p:spPr>
            <a:xfrm>
              <a:off x="2331198" y="3376720"/>
              <a:ext cx="36000" cy="3600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椭圆 67">
              <a:extLst>
                <a:ext uri="{FF2B5EF4-FFF2-40B4-BE49-F238E27FC236}">
                  <a16:creationId xmlns:a16="http://schemas.microsoft.com/office/drawing/2014/main" id="{21A29E34-1F64-4964-AE0E-B51A784349FF}"/>
                </a:ext>
              </a:extLst>
            </p:cNvPr>
            <p:cNvSpPr/>
            <p:nvPr/>
          </p:nvSpPr>
          <p:spPr>
            <a:xfrm>
              <a:off x="1631193" y="3393037"/>
              <a:ext cx="36000" cy="3600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椭圆 68">
              <a:extLst>
                <a:ext uri="{FF2B5EF4-FFF2-40B4-BE49-F238E27FC236}">
                  <a16:creationId xmlns:a16="http://schemas.microsoft.com/office/drawing/2014/main" id="{71A1B78B-EFCB-4534-A864-0EAE44EE27AF}"/>
                </a:ext>
              </a:extLst>
            </p:cNvPr>
            <p:cNvSpPr/>
            <p:nvPr/>
          </p:nvSpPr>
          <p:spPr>
            <a:xfrm>
              <a:off x="1190661" y="3320315"/>
              <a:ext cx="36000" cy="3600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椭圆 69">
              <a:extLst>
                <a:ext uri="{FF2B5EF4-FFF2-40B4-BE49-F238E27FC236}">
                  <a16:creationId xmlns:a16="http://schemas.microsoft.com/office/drawing/2014/main" id="{E4B50E60-855B-47EE-9D81-0950A4C9305B}"/>
                </a:ext>
              </a:extLst>
            </p:cNvPr>
            <p:cNvSpPr/>
            <p:nvPr/>
          </p:nvSpPr>
          <p:spPr>
            <a:xfrm>
              <a:off x="1519394" y="3012878"/>
              <a:ext cx="36000" cy="3600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椭圆 70">
              <a:extLst>
                <a:ext uri="{FF2B5EF4-FFF2-40B4-BE49-F238E27FC236}">
                  <a16:creationId xmlns:a16="http://schemas.microsoft.com/office/drawing/2014/main" id="{F5429324-999F-46FF-A3DA-714DE7FD4176}"/>
                </a:ext>
              </a:extLst>
            </p:cNvPr>
            <p:cNvSpPr/>
            <p:nvPr/>
          </p:nvSpPr>
          <p:spPr>
            <a:xfrm>
              <a:off x="2001361" y="3578028"/>
              <a:ext cx="36000" cy="3600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椭圆 71">
              <a:extLst>
                <a:ext uri="{FF2B5EF4-FFF2-40B4-BE49-F238E27FC236}">
                  <a16:creationId xmlns:a16="http://schemas.microsoft.com/office/drawing/2014/main" id="{2DBF8BBD-AA81-4E79-B3B7-477774B73AAA}"/>
                </a:ext>
              </a:extLst>
            </p:cNvPr>
            <p:cNvSpPr/>
            <p:nvPr/>
          </p:nvSpPr>
          <p:spPr>
            <a:xfrm>
              <a:off x="1280100" y="3632676"/>
              <a:ext cx="36000" cy="3600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椭圆 72">
              <a:extLst>
                <a:ext uri="{FF2B5EF4-FFF2-40B4-BE49-F238E27FC236}">
                  <a16:creationId xmlns:a16="http://schemas.microsoft.com/office/drawing/2014/main" id="{07382604-543B-4D23-B5A3-687FF6C2CA2D}"/>
                </a:ext>
              </a:extLst>
            </p:cNvPr>
            <p:cNvSpPr/>
            <p:nvPr/>
          </p:nvSpPr>
          <p:spPr>
            <a:xfrm>
              <a:off x="2251875" y="3648014"/>
              <a:ext cx="36000" cy="3600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椭圆 73">
              <a:extLst>
                <a:ext uri="{FF2B5EF4-FFF2-40B4-BE49-F238E27FC236}">
                  <a16:creationId xmlns:a16="http://schemas.microsoft.com/office/drawing/2014/main" id="{EE127584-848E-46CC-9DBF-1F039DA911F0}"/>
                </a:ext>
              </a:extLst>
            </p:cNvPr>
            <p:cNvSpPr/>
            <p:nvPr/>
          </p:nvSpPr>
          <p:spPr>
            <a:xfrm>
              <a:off x="1267399" y="4089175"/>
              <a:ext cx="36000" cy="3600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椭圆 74">
              <a:extLst>
                <a:ext uri="{FF2B5EF4-FFF2-40B4-BE49-F238E27FC236}">
                  <a16:creationId xmlns:a16="http://schemas.microsoft.com/office/drawing/2014/main" id="{4B7514FD-F5F1-4DBD-9208-ACD0EEF5CA9C}"/>
                </a:ext>
              </a:extLst>
            </p:cNvPr>
            <p:cNvSpPr/>
            <p:nvPr/>
          </p:nvSpPr>
          <p:spPr>
            <a:xfrm>
              <a:off x="2323880" y="4316727"/>
              <a:ext cx="36000" cy="3600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椭圆 75">
              <a:extLst>
                <a:ext uri="{FF2B5EF4-FFF2-40B4-BE49-F238E27FC236}">
                  <a16:creationId xmlns:a16="http://schemas.microsoft.com/office/drawing/2014/main" id="{2E451103-1FB9-408D-B13B-56644B0B181E}"/>
                </a:ext>
              </a:extLst>
            </p:cNvPr>
            <p:cNvSpPr/>
            <p:nvPr/>
          </p:nvSpPr>
          <p:spPr>
            <a:xfrm>
              <a:off x="1541508" y="4443215"/>
              <a:ext cx="36000" cy="3600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椭圆 76">
              <a:extLst>
                <a:ext uri="{FF2B5EF4-FFF2-40B4-BE49-F238E27FC236}">
                  <a16:creationId xmlns:a16="http://schemas.microsoft.com/office/drawing/2014/main" id="{6F8B570A-5AC2-4FD2-AB15-856F686A9AFB}"/>
                </a:ext>
              </a:extLst>
            </p:cNvPr>
            <p:cNvSpPr/>
            <p:nvPr/>
          </p:nvSpPr>
          <p:spPr>
            <a:xfrm>
              <a:off x="1267399" y="4674989"/>
              <a:ext cx="36000" cy="3600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椭圆 77">
              <a:extLst>
                <a:ext uri="{FF2B5EF4-FFF2-40B4-BE49-F238E27FC236}">
                  <a16:creationId xmlns:a16="http://schemas.microsoft.com/office/drawing/2014/main" id="{319A61C9-54F1-4DAE-85B6-301A8B16AAD6}"/>
                </a:ext>
              </a:extLst>
            </p:cNvPr>
            <p:cNvSpPr/>
            <p:nvPr/>
          </p:nvSpPr>
          <p:spPr>
            <a:xfrm>
              <a:off x="2247732" y="5000684"/>
              <a:ext cx="36000" cy="3600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椭圆 78">
              <a:extLst>
                <a:ext uri="{FF2B5EF4-FFF2-40B4-BE49-F238E27FC236}">
                  <a16:creationId xmlns:a16="http://schemas.microsoft.com/office/drawing/2014/main" id="{3E85DD1C-BBA0-4AB2-86B3-88E28CF7A56E}"/>
                </a:ext>
              </a:extLst>
            </p:cNvPr>
            <p:cNvSpPr/>
            <p:nvPr/>
          </p:nvSpPr>
          <p:spPr>
            <a:xfrm>
              <a:off x="1962134" y="5234840"/>
              <a:ext cx="36000" cy="3600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椭圆 79">
              <a:extLst>
                <a:ext uri="{FF2B5EF4-FFF2-40B4-BE49-F238E27FC236}">
                  <a16:creationId xmlns:a16="http://schemas.microsoft.com/office/drawing/2014/main" id="{BF677D2A-6CDD-403A-B190-2E53E5C908EC}"/>
                </a:ext>
              </a:extLst>
            </p:cNvPr>
            <p:cNvSpPr/>
            <p:nvPr/>
          </p:nvSpPr>
          <p:spPr>
            <a:xfrm>
              <a:off x="1498727" y="5052022"/>
              <a:ext cx="36000" cy="3600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EC6AF911-8D7C-4356-8E5E-07DFA8CE3E46}"/>
              </a:ext>
            </a:extLst>
          </p:cNvPr>
          <p:cNvSpPr txBox="1"/>
          <p:nvPr/>
        </p:nvSpPr>
        <p:spPr>
          <a:xfrm>
            <a:off x="5826742" y="2034925"/>
            <a:ext cx="4361934" cy="1691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400" b="1" dirty="0"/>
              <a:t>康是美   </a:t>
            </a:r>
            <a:endParaRPr lang="en-US" altLang="zh-TW" sz="2400" b="1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400" b="1" dirty="0"/>
              <a:t>屈臣氏</a:t>
            </a:r>
            <a:endParaRPr lang="en-US" altLang="zh-TW" sz="2400" b="1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400" b="1" dirty="0"/>
              <a:t>藥局</a:t>
            </a:r>
            <a:endParaRPr lang="zh-TW" altLang="en-US" sz="2000" b="1" dirty="0"/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510A1110-1306-46D8-B877-F716928C3516}"/>
              </a:ext>
            </a:extLst>
          </p:cNvPr>
          <p:cNvSpPr/>
          <p:nvPr/>
        </p:nvSpPr>
        <p:spPr>
          <a:xfrm>
            <a:off x="5300455" y="4102145"/>
            <a:ext cx="24535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銷售情況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zh-TW" altLang="en-US" sz="2000" b="1" dirty="0"/>
          </a:p>
        </p:txBody>
      </p:sp>
      <p:sp>
        <p:nvSpPr>
          <p:cNvPr id="77" name="文字方塊 76">
            <a:extLst>
              <a:ext uri="{FF2B5EF4-FFF2-40B4-BE49-F238E27FC236}">
                <a16:creationId xmlns:a16="http://schemas.microsoft.com/office/drawing/2014/main" id="{6F70AE85-29C1-4B2E-A5E6-90FDDDE226E8}"/>
              </a:ext>
            </a:extLst>
          </p:cNvPr>
          <p:cNvSpPr txBox="1"/>
          <p:nvPr/>
        </p:nvSpPr>
        <p:spPr>
          <a:xfrm>
            <a:off x="5833148" y="4626629"/>
            <a:ext cx="6033712" cy="2245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400" b="1" dirty="0"/>
              <a:t>康是美 </a:t>
            </a:r>
            <a:r>
              <a:rPr lang="en-US" altLang="zh-TW" sz="2400" b="1" dirty="0"/>
              <a:t>(20~30) x 401</a:t>
            </a:r>
            <a:r>
              <a:rPr lang="zh-TW" altLang="en-US" sz="2400" b="1" dirty="0"/>
              <a:t>間</a:t>
            </a:r>
            <a:r>
              <a:rPr lang="en-US" altLang="zh-TW" sz="2400" b="1" dirty="0"/>
              <a:t>=8020~12,030</a:t>
            </a:r>
            <a:r>
              <a:rPr lang="zh-TW" altLang="en-US" sz="2400" b="1" dirty="0"/>
              <a:t>瓶   </a:t>
            </a:r>
            <a:endParaRPr lang="en-US" altLang="zh-TW" sz="2400" b="1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400" b="1" dirty="0"/>
              <a:t>屈臣氏 </a:t>
            </a:r>
            <a:r>
              <a:rPr lang="en-US" altLang="zh-TW" sz="2400" b="1" dirty="0"/>
              <a:t>20 x 575</a:t>
            </a:r>
            <a:r>
              <a:rPr lang="zh-TW" altLang="en-US" sz="2400" b="1" dirty="0"/>
              <a:t>間</a:t>
            </a:r>
            <a:r>
              <a:rPr lang="en-US" altLang="zh-TW" sz="2400" b="1" dirty="0"/>
              <a:t>=11,500</a:t>
            </a:r>
            <a:r>
              <a:rPr lang="zh-TW" altLang="en-US" sz="2400" b="1" dirty="0"/>
              <a:t>瓶</a:t>
            </a:r>
            <a:endParaRPr lang="en-US" altLang="zh-TW" sz="2400" b="1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400" b="1" dirty="0"/>
              <a:t>藥局、藥妝店</a:t>
            </a:r>
            <a:endParaRPr lang="en-US" altLang="zh-TW" sz="2400" b="1" dirty="0"/>
          </a:p>
          <a:p>
            <a:pPr>
              <a:lnSpc>
                <a:spcPct val="150000"/>
              </a:lnSpc>
            </a:pPr>
            <a:r>
              <a:rPr lang="zh-TW" altLang="en-US" sz="2400" b="1" dirty="0"/>
              <a:t>     月銷售 保守估計</a:t>
            </a:r>
            <a:r>
              <a:rPr lang="zh-TW" altLang="en-US" sz="2400" b="1" dirty="0">
                <a:solidFill>
                  <a:srgbClr val="FF0000"/>
                </a:solidFill>
              </a:rPr>
              <a:t>至少</a:t>
            </a:r>
            <a:r>
              <a:rPr lang="en-US" altLang="zh-TW" sz="2400" b="1" dirty="0">
                <a:solidFill>
                  <a:srgbClr val="FF0000"/>
                </a:solidFill>
              </a:rPr>
              <a:t>23,500</a:t>
            </a:r>
            <a:r>
              <a:rPr lang="zh-TW" altLang="en-US" sz="2400" b="1" dirty="0">
                <a:solidFill>
                  <a:srgbClr val="FF0000"/>
                </a:solidFill>
              </a:rPr>
              <a:t>瓶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  <p:grpSp>
        <p:nvGrpSpPr>
          <p:cNvPr id="83" name="群組 82">
            <a:extLst>
              <a:ext uri="{FF2B5EF4-FFF2-40B4-BE49-F238E27FC236}">
                <a16:creationId xmlns:a16="http://schemas.microsoft.com/office/drawing/2014/main" id="{C9465635-161D-420E-AAFB-A307C9176C57}"/>
              </a:ext>
            </a:extLst>
          </p:cNvPr>
          <p:cNvGrpSpPr/>
          <p:nvPr/>
        </p:nvGrpSpPr>
        <p:grpSpPr>
          <a:xfrm>
            <a:off x="7993137" y="1859289"/>
            <a:ext cx="4251505" cy="2294791"/>
            <a:chOff x="8482021" y="1533620"/>
            <a:chExt cx="4251505" cy="2294791"/>
          </a:xfrm>
        </p:grpSpPr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4145A6AB-5BEC-40FF-9DDE-822E67E78A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7200" t="20239" r="29840" b="56770"/>
            <a:stretch/>
          </p:blipFill>
          <p:spPr>
            <a:xfrm>
              <a:off x="8482122" y="1535995"/>
              <a:ext cx="2123717" cy="1195658"/>
            </a:xfrm>
            <a:prstGeom prst="rect">
              <a:avLst/>
            </a:prstGeom>
          </p:spPr>
        </p:pic>
        <p:pic>
          <p:nvPicPr>
            <p:cNvPr id="78" name="圖片 77">
              <a:extLst>
                <a:ext uri="{FF2B5EF4-FFF2-40B4-BE49-F238E27FC236}">
                  <a16:creationId xmlns:a16="http://schemas.microsoft.com/office/drawing/2014/main" id="{EBD2CE7F-3C3C-4C55-B4FF-BD8A7BC01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6824" t="32261" r="49041" b="42329"/>
            <a:stretch/>
          </p:blipFill>
          <p:spPr>
            <a:xfrm>
              <a:off x="8482021" y="2731652"/>
              <a:ext cx="2157104" cy="1096759"/>
            </a:xfrm>
            <a:prstGeom prst="rect">
              <a:avLst/>
            </a:prstGeom>
          </p:spPr>
        </p:pic>
        <p:pic>
          <p:nvPicPr>
            <p:cNvPr id="82" name="圖片 81">
              <a:extLst>
                <a:ext uri="{FF2B5EF4-FFF2-40B4-BE49-F238E27FC236}">
                  <a16:creationId xmlns:a16="http://schemas.microsoft.com/office/drawing/2014/main" id="{C80281AA-B410-4E91-9C62-CB0B477972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50" t="4633" r="11974" b="7990"/>
            <a:stretch/>
          </p:blipFill>
          <p:spPr>
            <a:xfrm>
              <a:off x="10609810" y="1533620"/>
              <a:ext cx="2123716" cy="2294791"/>
            </a:xfrm>
            <a:prstGeom prst="rect">
              <a:avLst/>
            </a:prstGeom>
          </p:spPr>
        </p:pic>
      </p:grpSp>
      <p:sp>
        <p:nvSpPr>
          <p:cNvPr id="80" name="投影片編號版面配置區 2">
            <a:extLst>
              <a:ext uri="{FF2B5EF4-FFF2-40B4-BE49-F238E27FC236}">
                <a16:creationId xmlns:a16="http://schemas.microsoft.com/office/drawing/2014/main" id="{9E25661D-7D7F-4B5B-A546-5BDB9A5F1570}"/>
              </a:ext>
            </a:extLst>
          </p:cNvPr>
          <p:cNvSpPr txBox="1">
            <a:spLocks/>
          </p:cNvSpPr>
          <p:nvPr/>
        </p:nvSpPr>
        <p:spPr>
          <a:xfrm>
            <a:off x="554028" y="6572515"/>
            <a:ext cx="2892783" cy="38417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639763" indent="-182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925638" indent="-5540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fld id="{8C92ADDF-ABC6-4EEC-846D-A1AE2D410679}" type="slidenum">
              <a:rPr lang="zh-CN" altLang="en-US" sz="2800" b="1" smtClean="0"/>
              <a:pPr/>
              <a:t>4</a:t>
            </a:fld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64270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/>
          <p:cNvSpPr>
            <a:spLocks/>
          </p:cNvSpPr>
          <p:nvPr/>
        </p:nvSpPr>
        <p:spPr bwMode="auto">
          <a:xfrm>
            <a:off x="1463949" y="393399"/>
            <a:ext cx="3369409" cy="779570"/>
          </a:xfrm>
          <a:custGeom>
            <a:avLst/>
            <a:gdLst>
              <a:gd name="T0" fmla="*/ 0 w 1394"/>
              <a:gd name="T1" fmla="*/ 0 h 245"/>
              <a:gd name="T2" fmla="*/ 1150 w 1394"/>
              <a:gd name="T3" fmla="*/ 0 h 245"/>
              <a:gd name="T4" fmla="*/ 1394 w 1394"/>
              <a:gd name="T5" fmla="*/ 245 h 245"/>
              <a:gd name="T6" fmla="*/ 241 w 1394"/>
              <a:gd name="T7" fmla="*/ 245 h 245"/>
              <a:gd name="T8" fmla="*/ 0 w 1394"/>
              <a:gd name="T9" fmla="*/ 0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4" h="245">
                <a:moveTo>
                  <a:pt x="0" y="0"/>
                </a:moveTo>
                <a:lnTo>
                  <a:pt x="1150" y="0"/>
                </a:lnTo>
                <a:lnTo>
                  <a:pt x="1394" y="245"/>
                </a:lnTo>
                <a:lnTo>
                  <a:pt x="241" y="245"/>
                </a:lnTo>
                <a:lnTo>
                  <a:pt x="0" y="0"/>
                </a:lnTo>
                <a:close/>
              </a:path>
            </a:pathLst>
          </a:custGeom>
          <a:solidFill>
            <a:srgbClr val="F29548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C82281D-EBFD-4046-B8D3-86993A81B295}"/>
              </a:ext>
            </a:extLst>
          </p:cNvPr>
          <p:cNvSpPr/>
          <p:nvPr/>
        </p:nvSpPr>
        <p:spPr>
          <a:xfrm>
            <a:off x="2235582" y="498453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問卷調查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A3B5324-D22F-4BAF-B26A-0B2B597C45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85" t="11155" r="27600" b="9163"/>
          <a:stretch/>
        </p:blipFill>
        <p:spPr>
          <a:xfrm>
            <a:off x="6289026" y="790840"/>
            <a:ext cx="5389435" cy="4388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Box 24">
            <a:extLst>
              <a:ext uri="{FF2B5EF4-FFF2-40B4-BE49-F238E27FC236}">
                <a16:creationId xmlns:a16="http://schemas.microsoft.com/office/drawing/2014/main" id="{8BEB6C1E-D7F0-416C-8F7E-44276EF65EF0}"/>
              </a:ext>
            </a:extLst>
          </p:cNvPr>
          <p:cNvSpPr txBox="1"/>
          <p:nvPr/>
        </p:nvSpPr>
        <p:spPr>
          <a:xfrm>
            <a:off x="2386462" y="1646392"/>
            <a:ext cx="38677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調查人數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50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男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:48%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女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52%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年齡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625600" lvl="2" indent="-342900">
              <a:buFont typeface="Arial" panose="020B0604020202020204" pitchFamily="34" charset="0"/>
              <a:buChar char="•"/>
            </a:pP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大二 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%</a:t>
            </a:r>
          </a:p>
          <a:p>
            <a:pPr marL="1625600" lvl="2" indent="-342900">
              <a:buFont typeface="Arial" panose="020B0604020202020204" pitchFamily="34" charset="0"/>
              <a:buChar char="•"/>
            </a:pP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大三 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%</a:t>
            </a:r>
          </a:p>
          <a:p>
            <a:pPr marL="1625600" lvl="2" indent="-342900">
              <a:buFont typeface="Arial" panose="020B0604020202020204" pitchFamily="34" charset="0"/>
              <a:buChar char="•"/>
            </a:pP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大四 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54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%</a:t>
            </a:r>
          </a:p>
          <a:p>
            <a:pPr marL="1625600" lvl="2" indent="-342900">
              <a:buFont typeface="Arial" panose="020B0604020202020204" pitchFamily="34" charset="0"/>
              <a:buChar char="•"/>
            </a:pP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23~30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歲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28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%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49AEDB4-8B66-4FB1-B0DF-F950FC5FD1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807" b="83073" l="34700" r="47804">
                        <a14:foregroundMark x1="34846" y1="69010" x2="34700" y2="75000"/>
                        <a14:foregroundMark x1="42533" y1="83203" x2="42533" y2="83203"/>
                        <a14:foregroundMark x1="42753" y1="83203" x2="40703" y2="82813"/>
                        <a14:foregroundMark x1="42094" y1="60807" x2="42094" y2="60807"/>
                        <a14:foregroundMark x1="42094" y1="60807" x2="42094" y2="60807"/>
                        <a14:foregroundMark x1="42094" y1="60807" x2="42094" y2="60807"/>
                      </a14:backgroundRemoval>
                    </a14:imgEffect>
                  </a14:imgLayer>
                </a14:imgProps>
              </a:ext>
            </a:extLst>
          </a:blip>
          <a:srcRect l="33361" t="58152" r="50516" b="13959"/>
          <a:stretch/>
        </p:blipFill>
        <p:spPr>
          <a:xfrm>
            <a:off x="3001860" y="4483315"/>
            <a:ext cx="2718975" cy="264421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2B50734-F07D-4E3F-ACA7-B31983CB9A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600" t="58964" r="38800" b="34064"/>
          <a:stretch/>
        </p:blipFill>
        <p:spPr>
          <a:xfrm>
            <a:off x="1696124" y="5479903"/>
            <a:ext cx="1380676" cy="966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24">
            <a:extLst>
              <a:ext uri="{FF2B5EF4-FFF2-40B4-BE49-F238E27FC236}">
                <a16:creationId xmlns:a16="http://schemas.microsoft.com/office/drawing/2014/main" id="{F9C37968-5F34-4217-86D0-A80D29C13DD8}"/>
              </a:ext>
            </a:extLst>
          </p:cNvPr>
          <p:cNvSpPr txBox="1"/>
          <p:nvPr/>
        </p:nvSpPr>
        <p:spPr>
          <a:xfrm>
            <a:off x="2128437" y="4093215"/>
            <a:ext cx="3724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請問您知道廣東苜藥粉嗎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CN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9F4E66C4-3760-4271-AC43-9F856FBDC0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15" y="1332236"/>
            <a:ext cx="12083319" cy="5538194"/>
          </a:xfrm>
          <a:prstGeom prst="rect">
            <a:avLst/>
          </a:prstGeom>
        </p:spPr>
      </p:pic>
      <p:sp>
        <p:nvSpPr>
          <p:cNvPr id="11" name="投影片編號版面配置區 2">
            <a:extLst>
              <a:ext uri="{FF2B5EF4-FFF2-40B4-BE49-F238E27FC236}">
                <a16:creationId xmlns:a16="http://schemas.microsoft.com/office/drawing/2014/main" id="{6A646BAF-3491-4859-8601-3A7F988F39F4}"/>
              </a:ext>
            </a:extLst>
          </p:cNvPr>
          <p:cNvSpPr txBox="1">
            <a:spLocks/>
          </p:cNvSpPr>
          <p:nvPr/>
        </p:nvSpPr>
        <p:spPr>
          <a:xfrm>
            <a:off x="6104109" y="6663659"/>
            <a:ext cx="2892783" cy="38417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639763" indent="-182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925638" indent="-5540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fld id="{8C92ADDF-ABC6-4EEC-846D-A1AE2D410679}" type="slidenum">
              <a:rPr lang="zh-CN" altLang="en-US" sz="2800" b="1" smtClean="0"/>
              <a:pPr/>
              <a:t>5</a:t>
            </a:fld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7758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/>
          <p:cNvSpPr>
            <a:spLocks/>
          </p:cNvSpPr>
          <p:nvPr/>
        </p:nvSpPr>
        <p:spPr bwMode="auto">
          <a:xfrm>
            <a:off x="1233911" y="388483"/>
            <a:ext cx="4187352" cy="774431"/>
          </a:xfrm>
          <a:custGeom>
            <a:avLst/>
            <a:gdLst>
              <a:gd name="T0" fmla="*/ 0 w 1394"/>
              <a:gd name="T1" fmla="*/ 0 h 245"/>
              <a:gd name="T2" fmla="*/ 1150 w 1394"/>
              <a:gd name="T3" fmla="*/ 0 h 245"/>
              <a:gd name="T4" fmla="*/ 1394 w 1394"/>
              <a:gd name="T5" fmla="*/ 245 h 245"/>
              <a:gd name="T6" fmla="*/ 241 w 1394"/>
              <a:gd name="T7" fmla="*/ 245 h 245"/>
              <a:gd name="T8" fmla="*/ 0 w 1394"/>
              <a:gd name="T9" fmla="*/ 0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4" h="245">
                <a:moveTo>
                  <a:pt x="0" y="0"/>
                </a:moveTo>
                <a:lnTo>
                  <a:pt x="1150" y="0"/>
                </a:lnTo>
                <a:lnTo>
                  <a:pt x="1394" y="245"/>
                </a:lnTo>
                <a:lnTo>
                  <a:pt x="241" y="245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C82281D-EBFD-4046-B8D3-86993A81B295}"/>
              </a:ext>
            </a:extLst>
          </p:cNvPr>
          <p:cNvSpPr/>
          <p:nvPr/>
        </p:nvSpPr>
        <p:spPr>
          <a:xfrm>
            <a:off x="2091452" y="455028"/>
            <a:ext cx="27494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消費者分析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4F47E5A-2B88-4D47-A507-57B935EB2AA1}"/>
              </a:ext>
            </a:extLst>
          </p:cNvPr>
          <p:cNvSpPr/>
          <p:nvPr/>
        </p:nvSpPr>
        <p:spPr>
          <a:xfrm flipV="1">
            <a:off x="8512383" y="3555386"/>
            <a:ext cx="2214639" cy="1072869"/>
          </a:xfrm>
          <a:prstGeom prst="rect">
            <a:avLst/>
          </a:prstGeom>
          <a:solidFill>
            <a:srgbClr val="008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22F2E75-1547-49E1-A0B7-B0F7C923C463}"/>
              </a:ext>
            </a:extLst>
          </p:cNvPr>
          <p:cNvSpPr/>
          <p:nvPr/>
        </p:nvSpPr>
        <p:spPr>
          <a:xfrm>
            <a:off x="5090169" y="3573010"/>
            <a:ext cx="2214639" cy="1072869"/>
          </a:xfrm>
          <a:prstGeom prst="rect">
            <a:avLst/>
          </a:prstGeom>
          <a:solidFill>
            <a:srgbClr val="F29548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F5FF0F7-2B29-46E8-B2E4-2D45790D34D0}"/>
              </a:ext>
            </a:extLst>
          </p:cNvPr>
          <p:cNvSpPr/>
          <p:nvPr/>
        </p:nvSpPr>
        <p:spPr>
          <a:xfrm flipV="1">
            <a:off x="1758261" y="3573440"/>
            <a:ext cx="2214639" cy="1072869"/>
          </a:xfrm>
          <a:prstGeom prst="rect">
            <a:avLst/>
          </a:prstGeom>
          <a:solidFill>
            <a:srgbClr val="008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7" name="组合 23">
            <a:extLst>
              <a:ext uri="{FF2B5EF4-FFF2-40B4-BE49-F238E27FC236}">
                <a16:creationId xmlns:a16="http://schemas.microsoft.com/office/drawing/2014/main" id="{7678E0DD-F0A1-423A-8313-7D670FB3086E}"/>
              </a:ext>
            </a:extLst>
          </p:cNvPr>
          <p:cNvGrpSpPr/>
          <p:nvPr/>
        </p:nvGrpSpPr>
        <p:grpSpPr>
          <a:xfrm rot="10800000" flipV="1">
            <a:off x="8347548" y="2124969"/>
            <a:ext cx="37967" cy="2520910"/>
            <a:chOff x="1331651" y="1572132"/>
            <a:chExt cx="36000" cy="2390327"/>
          </a:xfrm>
          <a:solidFill>
            <a:srgbClr val="008C8A"/>
          </a:solidFill>
        </p:grpSpPr>
        <p:cxnSp>
          <p:nvCxnSpPr>
            <p:cNvPr id="8" name="直接连接符 24">
              <a:extLst>
                <a:ext uri="{FF2B5EF4-FFF2-40B4-BE49-F238E27FC236}">
                  <a16:creationId xmlns:a16="http://schemas.microsoft.com/office/drawing/2014/main" id="{520E6ACD-B37D-4044-9A84-0DF209318958}"/>
                </a:ext>
              </a:extLst>
            </p:cNvPr>
            <p:cNvCxnSpPr/>
            <p:nvPr/>
          </p:nvCxnSpPr>
          <p:spPr>
            <a:xfrm>
              <a:off x="1331651" y="1576008"/>
              <a:ext cx="0" cy="2386451"/>
            </a:xfrm>
            <a:prstGeom prst="line">
              <a:avLst/>
            </a:prstGeom>
            <a:grpFill/>
            <a:ln>
              <a:solidFill>
                <a:srgbClr val="008C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ACB0CC3-37B8-4690-8C7E-38DDE8CF96DE}"/>
                </a:ext>
              </a:extLst>
            </p:cNvPr>
            <p:cNvSpPr/>
            <p:nvPr/>
          </p:nvSpPr>
          <p:spPr>
            <a:xfrm>
              <a:off x="1331651" y="1572132"/>
              <a:ext cx="36000" cy="1080000"/>
            </a:xfrm>
            <a:prstGeom prst="rect">
              <a:avLst/>
            </a:prstGeom>
            <a:grpFill/>
            <a:ln>
              <a:solidFill>
                <a:srgbClr val="008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2002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" name="组合 28">
            <a:extLst>
              <a:ext uri="{FF2B5EF4-FFF2-40B4-BE49-F238E27FC236}">
                <a16:creationId xmlns:a16="http://schemas.microsoft.com/office/drawing/2014/main" id="{CDBC4A06-E5B4-4E67-B0D5-C74AD09B6516}"/>
              </a:ext>
            </a:extLst>
          </p:cNvPr>
          <p:cNvGrpSpPr/>
          <p:nvPr/>
        </p:nvGrpSpPr>
        <p:grpSpPr>
          <a:xfrm rot="10800000">
            <a:off x="4929140" y="3571158"/>
            <a:ext cx="37967" cy="2493652"/>
            <a:chOff x="1331651" y="1597980"/>
            <a:chExt cx="36000" cy="2364481"/>
          </a:xfrm>
          <a:solidFill>
            <a:srgbClr val="F29548"/>
          </a:solidFill>
        </p:grpSpPr>
        <p:cxnSp>
          <p:nvCxnSpPr>
            <p:cNvPr id="11" name="直接连接符 29">
              <a:extLst>
                <a:ext uri="{FF2B5EF4-FFF2-40B4-BE49-F238E27FC236}">
                  <a16:creationId xmlns:a16="http://schemas.microsoft.com/office/drawing/2014/main" id="{AF0FBD56-21DB-448E-BDA2-AEF975B845B4}"/>
                </a:ext>
              </a:extLst>
            </p:cNvPr>
            <p:cNvCxnSpPr/>
            <p:nvPr/>
          </p:nvCxnSpPr>
          <p:spPr>
            <a:xfrm>
              <a:off x="1331651" y="1597980"/>
              <a:ext cx="0" cy="2364481"/>
            </a:xfrm>
            <a:prstGeom prst="line">
              <a:avLst/>
            </a:prstGeom>
            <a:grpFill/>
            <a:ln>
              <a:solidFill>
                <a:srgbClr val="F295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1A14BDE-9E5D-4F44-88AF-D8871DA987BA}"/>
                </a:ext>
              </a:extLst>
            </p:cNvPr>
            <p:cNvSpPr/>
            <p:nvPr/>
          </p:nvSpPr>
          <p:spPr>
            <a:xfrm>
              <a:off x="1331651" y="1597980"/>
              <a:ext cx="36000" cy="1080000"/>
            </a:xfrm>
            <a:prstGeom prst="rect">
              <a:avLst/>
            </a:prstGeom>
            <a:grpFill/>
            <a:ln>
              <a:solidFill>
                <a:srgbClr val="F295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2002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3" name="组合 33">
            <a:extLst>
              <a:ext uri="{FF2B5EF4-FFF2-40B4-BE49-F238E27FC236}">
                <a16:creationId xmlns:a16="http://schemas.microsoft.com/office/drawing/2014/main" id="{B21AF5C0-73BF-46F7-93C9-D6843D487749}"/>
              </a:ext>
            </a:extLst>
          </p:cNvPr>
          <p:cNvGrpSpPr/>
          <p:nvPr/>
        </p:nvGrpSpPr>
        <p:grpSpPr>
          <a:xfrm rot="10800000" flipV="1">
            <a:off x="1604839" y="2142612"/>
            <a:ext cx="37967" cy="2520911"/>
            <a:chOff x="1331651" y="1572132"/>
            <a:chExt cx="36000" cy="2390328"/>
          </a:xfrm>
          <a:solidFill>
            <a:srgbClr val="008C8A"/>
          </a:solidFill>
        </p:grpSpPr>
        <p:cxnSp>
          <p:nvCxnSpPr>
            <p:cNvPr id="14" name="直接连接符 34">
              <a:extLst>
                <a:ext uri="{FF2B5EF4-FFF2-40B4-BE49-F238E27FC236}">
                  <a16:creationId xmlns:a16="http://schemas.microsoft.com/office/drawing/2014/main" id="{B0FB6A2F-F2AC-4B05-8073-F5C4D7268421}"/>
                </a:ext>
              </a:extLst>
            </p:cNvPr>
            <p:cNvCxnSpPr/>
            <p:nvPr/>
          </p:nvCxnSpPr>
          <p:spPr>
            <a:xfrm>
              <a:off x="1331651" y="1576008"/>
              <a:ext cx="0" cy="2386452"/>
            </a:xfrm>
            <a:prstGeom prst="line">
              <a:avLst/>
            </a:prstGeom>
            <a:grpFill/>
            <a:ln>
              <a:solidFill>
                <a:srgbClr val="008C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2C08A843-7566-4788-AB06-2A406861F585}"/>
                </a:ext>
              </a:extLst>
            </p:cNvPr>
            <p:cNvSpPr/>
            <p:nvPr/>
          </p:nvSpPr>
          <p:spPr>
            <a:xfrm>
              <a:off x="1331651" y="1572132"/>
              <a:ext cx="36000" cy="1080000"/>
            </a:xfrm>
            <a:prstGeom prst="rect">
              <a:avLst/>
            </a:prstGeom>
            <a:grpFill/>
            <a:ln>
              <a:solidFill>
                <a:srgbClr val="008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2002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7" name="文本框 63">
            <a:extLst>
              <a:ext uri="{FF2B5EF4-FFF2-40B4-BE49-F238E27FC236}">
                <a16:creationId xmlns:a16="http://schemas.microsoft.com/office/drawing/2014/main" id="{27405EFD-5EA5-4D30-AC81-53B9863FBFB4}"/>
              </a:ext>
            </a:extLst>
          </p:cNvPr>
          <p:cNvSpPr txBox="1"/>
          <p:nvPr/>
        </p:nvSpPr>
        <p:spPr>
          <a:xfrm>
            <a:off x="1922566" y="4073570"/>
            <a:ext cx="2028401" cy="41690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TW" altLang="en-US" sz="2800" b="1" dirty="0">
                <a:sym typeface="Arial" panose="020B0604020202020204" pitchFamily="34" charset="0"/>
              </a:rPr>
              <a:t>女性居多</a:t>
            </a:r>
            <a:endParaRPr lang="zh-CN" altLang="en-US" sz="2800" b="1" dirty="0">
              <a:sym typeface="Arial" panose="020B0604020202020204" pitchFamily="34" charset="0"/>
            </a:endParaRPr>
          </a:p>
        </p:txBody>
      </p:sp>
      <p:sp>
        <p:nvSpPr>
          <p:cNvPr id="18" name="文本框 67">
            <a:extLst>
              <a:ext uri="{FF2B5EF4-FFF2-40B4-BE49-F238E27FC236}">
                <a16:creationId xmlns:a16="http://schemas.microsoft.com/office/drawing/2014/main" id="{A518E97C-2D73-4BE5-9C90-961ABA43D446}"/>
              </a:ext>
            </a:extLst>
          </p:cNvPr>
          <p:cNvSpPr txBox="1"/>
          <p:nvPr/>
        </p:nvSpPr>
        <p:spPr>
          <a:xfrm>
            <a:off x="2334750" y="3389438"/>
            <a:ext cx="1134365" cy="74142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altLang="zh-CN" sz="4200" dirty="0">
                <a:sym typeface="Arial" panose="020B0604020202020204" pitchFamily="34" charset="0"/>
              </a:rPr>
              <a:t>1</a:t>
            </a:r>
            <a:endParaRPr lang="zh-CN" altLang="en-US" sz="4200" dirty="0">
              <a:sym typeface="Arial" panose="020B0604020202020204" pitchFamily="34" charset="0"/>
            </a:endParaRPr>
          </a:p>
        </p:txBody>
      </p:sp>
      <p:sp>
        <p:nvSpPr>
          <p:cNvPr id="19" name="文本框 64">
            <a:extLst>
              <a:ext uri="{FF2B5EF4-FFF2-40B4-BE49-F238E27FC236}">
                <a16:creationId xmlns:a16="http://schemas.microsoft.com/office/drawing/2014/main" id="{5A40A99B-2C1F-4F45-A9AD-2D740D4D5BD1}"/>
              </a:ext>
            </a:extLst>
          </p:cNvPr>
          <p:cNvSpPr txBox="1"/>
          <p:nvPr/>
        </p:nvSpPr>
        <p:spPr>
          <a:xfrm>
            <a:off x="4855266" y="4171356"/>
            <a:ext cx="2734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55"/>
              </a:spcBef>
            </a:pPr>
            <a:r>
              <a:rPr lang="zh-TW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年齡均</a:t>
            </a:r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35</a:t>
            </a:r>
            <a:r>
              <a:rPr lang="zh-TW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以上</a:t>
            </a:r>
            <a:endParaRPr lang="zh-CN" altLang="en-US" sz="2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文本框 68">
            <a:extLst>
              <a:ext uri="{FF2B5EF4-FFF2-40B4-BE49-F238E27FC236}">
                <a16:creationId xmlns:a16="http://schemas.microsoft.com/office/drawing/2014/main" id="{0ED6176D-8107-48A1-82C6-50D14E104FD5}"/>
              </a:ext>
            </a:extLst>
          </p:cNvPr>
          <p:cNvSpPr txBox="1"/>
          <p:nvPr/>
        </p:nvSpPr>
        <p:spPr>
          <a:xfrm>
            <a:off x="5649820" y="3446903"/>
            <a:ext cx="1134365" cy="741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55"/>
              </a:spcBef>
            </a:pPr>
            <a:r>
              <a:rPr lang="en-US" altLang="zh-CN" sz="4218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endParaRPr lang="zh-CN" altLang="en-US" sz="4218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文本框 65">
            <a:extLst>
              <a:ext uri="{FF2B5EF4-FFF2-40B4-BE49-F238E27FC236}">
                <a16:creationId xmlns:a16="http://schemas.microsoft.com/office/drawing/2014/main" id="{23B0C390-A500-46EA-922F-CC80721CD7A2}"/>
              </a:ext>
            </a:extLst>
          </p:cNvPr>
          <p:cNvSpPr txBox="1"/>
          <p:nvPr/>
        </p:nvSpPr>
        <p:spPr>
          <a:xfrm>
            <a:off x="8649446" y="4070894"/>
            <a:ext cx="2028401" cy="41690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TW" altLang="en-US" sz="2800" b="1" dirty="0">
                <a:sym typeface="Arial" panose="020B0604020202020204" pitchFamily="34" charset="0"/>
              </a:rPr>
              <a:t>廣告</a:t>
            </a:r>
            <a:endParaRPr lang="zh-CN" altLang="en-US" sz="2800" b="1" dirty="0">
              <a:sym typeface="Arial" panose="020B0604020202020204" pitchFamily="34" charset="0"/>
            </a:endParaRPr>
          </a:p>
        </p:txBody>
      </p:sp>
      <p:sp>
        <p:nvSpPr>
          <p:cNvPr id="22" name="文本框 69">
            <a:extLst>
              <a:ext uri="{FF2B5EF4-FFF2-40B4-BE49-F238E27FC236}">
                <a16:creationId xmlns:a16="http://schemas.microsoft.com/office/drawing/2014/main" id="{6BD5E319-4750-4BE2-AEF6-C77C68DB0B69}"/>
              </a:ext>
            </a:extLst>
          </p:cNvPr>
          <p:cNvSpPr txBox="1"/>
          <p:nvPr/>
        </p:nvSpPr>
        <p:spPr>
          <a:xfrm>
            <a:off x="9057955" y="3433711"/>
            <a:ext cx="1134365" cy="74142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2001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altLang="zh-CN" sz="4200" dirty="0">
                <a:sym typeface="Arial" panose="020B0604020202020204" pitchFamily="34" charset="0"/>
              </a:rPr>
              <a:t>3</a:t>
            </a:r>
            <a:endParaRPr lang="zh-CN" altLang="en-US" sz="4200" dirty="0">
              <a:sym typeface="Arial" panose="020B0604020202020204" pitchFamily="34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64E625E-3890-48A4-BEDD-77C92ED2168D}"/>
              </a:ext>
            </a:extLst>
          </p:cNvPr>
          <p:cNvSpPr txBox="1">
            <a:spLocks/>
          </p:cNvSpPr>
          <p:nvPr/>
        </p:nvSpPr>
        <p:spPr>
          <a:xfrm>
            <a:off x="1803036" y="2322351"/>
            <a:ext cx="265746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以女性顧客居多，大多為</a:t>
            </a:r>
            <a:r>
              <a:rPr lang="zh-TW" altLang="en-US" sz="2000" dirty="0">
                <a:solidFill>
                  <a:srgbClr val="FF0000"/>
                </a:solidFill>
                <a:ea typeface="微软雅黑" panose="020B0503020204020204" pitchFamily="34" charset="-122"/>
              </a:rPr>
              <a:t>家庭主婦、上班族</a:t>
            </a:r>
            <a:r>
              <a:rPr lang="zh-TW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5B34567B-24A2-442B-B452-CD94939EBCF6}"/>
              </a:ext>
            </a:extLst>
          </p:cNvPr>
          <p:cNvSpPr txBox="1">
            <a:spLocks/>
          </p:cNvSpPr>
          <p:nvPr/>
        </p:nvSpPr>
        <p:spPr>
          <a:xfrm>
            <a:off x="5112181" y="5108347"/>
            <a:ext cx="2901370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因為是老牌子，故消費者年紀為</a:t>
            </a:r>
            <a:r>
              <a:rPr lang="zh-TW" altLang="en-US" sz="2000" dirty="0">
                <a:solidFill>
                  <a:srgbClr val="FF0000"/>
                </a:solidFill>
                <a:ea typeface="微软雅黑" panose="020B0503020204020204" pitchFamily="34" charset="-122"/>
              </a:rPr>
              <a:t>中年居多</a:t>
            </a:r>
            <a:r>
              <a:rPr lang="zh-TW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FA06550F-258A-41F6-905D-DF4CAF7250DC}"/>
              </a:ext>
            </a:extLst>
          </p:cNvPr>
          <p:cNvSpPr txBox="1">
            <a:spLocks/>
          </p:cNvSpPr>
          <p:nvPr/>
        </p:nvSpPr>
        <p:spPr>
          <a:xfrm>
            <a:off x="8512383" y="2322350"/>
            <a:ext cx="2152109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消費者均看過此商品之廣告。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907B8CC1-4D77-4C90-AA2D-9540FD6CE4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0" b="68490" l="19327" r="33675">
                        <a14:foregroundMark x1="27379" y1="31641" x2="23719" y2="35026"/>
                        <a14:foregroundMark x1="23719" y1="35026" x2="24193" y2="41288"/>
                        <a14:foregroundMark x1="25024" y1="42002" x2="28258" y2="42839"/>
                        <a14:foregroundMark x1="28748" y1="41899" x2="31040" y2="37500"/>
                        <a14:foregroundMark x1="30829" y1="37103" x2="28477" y2="32682"/>
                        <a14:foregroundMark x1="28477" y1="32682" x2="26940" y2="31250"/>
                        <a14:foregroundMark x1="28404" y1="43750" x2="28951" y2="43750"/>
                        <a14:foregroundMark x1="32725" y1="45833" x2="33529" y2="50391"/>
                        <a14:foregroundMark x1="32357" y1="43750" x2="32725" y2="45833"/>
                        <a14:foregroundMark x1="33529" y1="50391" x2="33163" y2="57161"/>
                        <a14:foregroundMark x1="32222" y1="53080" x2="30523" y2="45710"/>
                        <a14:foregroundMark x1="32357" y1="46615" x2="30430" y2="49951"/>
                        <a14:foregroundMark x1="30652" y1="52157" x2="32284" y2="53255"/>
                        <a14:foregroundMark x1="25492" y1="51263" x2="25391" y2="51953"/>
                        <a14:foregroundMark x1="25695" y1="49870" x2="25578" y2="50673"/>
                        <a14:foregroundMark x1="25239" y1="56908" x2="25842" y2="57552"/>
                        <a14:foregroundMark x1="23792" y1="47917" x2="23133" y2="52344"/>
                        <a14:foregroundMark x1="23719" y1="48438" x2="22035" y2="48568"/>
                        <a14:foregroundMark x1="25239" y1="44286" x2="26281" y2="43359"/>
                        <a14:foregroundMark x1="24885" y1="44600" x2="25213" y2="44309"/>
                        <a14:foregroundMark x1="22767" y1="46484" x2="23432" y2="45893"/>
                        <a14:foregroundMark x1="26281" y1="43359" x2="26428" y2="43099"/>
                        <a14:foregroundMark x1="23316" y1="46120" x2="21147" y2="46482"/>
                        <a14:foregroundMark x1="24282" y1="45959" x2="23780" y2="46043"/>
                        <a14:foregroundMark x1="23353" y1="46354" x2="22042" y2="45442"/>
                        <a14:foregroundMark x1="23060" y1="50651" x2="23353" y2="52344"/>
                        <a14:foregroundMark x1="27965" y1="51693" x2="28477" y2="58333"/>
                        <a14:foregroundMark x1="28477" y1="58333" x2="28990" y2="58203"/>
                        <a14:backgroundMark x1="21669" y1="42578" x2="23939" y2="43229"/>
                        <a14:backgroundMark x1="24890" y1="46875" x2="24963" y2="47786"/>
                        <a14:backgroundMark x1="24890" y1="51953" x2="24890" y2="52734"/>
                        <a14:backgroundMark x1="29429" y1="42188" x2="33455" y2="40234"/>
                        <a14:backgroundMark x1="33455" y1="40234" x2="33602" y2="39974"/>
                        <a14:backgroundMark x1="29795" y1="43359" x2="31040" y2="43359"/>
                        <a14:backgroundMark x1="31259" y1="47005" x2="31772" y2="46615"/>
                        <a14:backgroundMark x1="32796" y1="45833" x2="32796" y2="45833"/>
                        <a14:backgroundMark x1="32577" y1="45703" x2="32577" y2="45703"/>
                        <a14:backgroundMark x1="29575" y1="42969" x2="31259" y2="44141"/>
                        <a14:backgroundMark x1="24597" y1="42839" x2="23426" y2="44661"/>
                        <a14:backgroundMark x1="20717" y1="43750" x2="19619" y2="46484"/>
                        <a14:backgroundMark x1="21303" y1="43229" x2="20864" y2="44661"/>
                        <a14:backgroundMark x1="25037" y1="51953" x2="24597" y2="55729"/>
                        <a14:backgroundMark x1="24744" y1="55859" x2="25329" y2="56771"/>
                        <a14:backgroundMark x1="25329" y1="50781" x2="25403" y2="51302"/>
                        <a14:backgroundMark x1="29063" y1="42578" x2="28477" y2="42969"/>
                        <a14:backgroundMark x1="23719" y1="41536" x2="24012" y2="44661"/>
                        <a14:backgroundMark x1="24597" y1="44271" x2="24158" y2="45313"/>
                        <a14:backgroundMark x1="23792" y1="45182" x2="24085" y2="45443"/>
                        <a14:backgroundMark x1="24963" y1="44401" x2="24817" y2="44401"/>
                        <a14:backgroundMark x1="24231" y1="41406" x2="24158" y2="41406"/>
                        <a14:backgroundMark x1="22401" y1="45313" x2="22401" y2="45703"/>
                        <a14:backgroundMark x1="30893" y1="43229" x2="31772" y2="43880"/>
                        <a14:backgroundMark x1="32138" y1="44271" x2="32138" y2="43490"/>
                        <a14:backgroundMark x1="31698" y1="42969" x2="32211" y2="44271"/>
                        <a14:backgroundMark x1="31113" y1="36979" x2="31186" y2="37500"/>
                        <a14:backgroundMark x1="29795" y1="50911" x2="29795" y2="51432"/>
                        <a14:backgroundMark x1="29154" y1="50804" x2="29209" y2="50260"/>
                        <a14:backgroundMark x1="28990" y1="52604" x2="29356" y2="49870"/>
                        <a14:backgroundMark x1="29795" y1="49609" x2="29429" y2="51693"/>
                        <a14:backgroundMark x1="32504" y1="55990" x2="33309" y2="56641"/>
                        <a14:backgroundMark x1="34114" y1="55990" x2="34041" y2="54557"/>
                        <a14:backgroundMark x1="32943" y1="57813" x2="33968" y2="55078"/>
                        <a14:backgroundMark x1="32870" y1="54948" x2="35359" y2="54948"/>
                        <a14:backgroundMark x1="34114" y1="54948" x2="32284" y2="54948"/>
                        <a14:backgroundMark x1="33309" y1="54948" x2="33309" y2="57031"/>
                        <a14:backgroundMark x1="33089" y1="57813" x2="33309" y2="54688"/>
                      </a14:backgroundRemoval>
                    </a14:imgEffect>
                  </a14:imgLayer>
                </a14:imgProps>
              </a:ext>
            </a:extLst>
          </a:blip>
          <a:srcRect l="18844" t="29371" r="64524" b="27092"/>
          <a:stretch/>
        </p:blipFill>
        <p:spPr>
          <a:xfrm flipH="1">
            <a:off x="31277" y="4441050"/>
            <a:ext cx="2399685" cy="3265350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A4DF43E3-976C-4245-ABF8-61BF23C1EF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21" t="28065" r="50000" b="31887"/>
          <a:stretch/>
        </p:blipFill>
        <p:spPr>
          <a:xfrm>
            <a:off x="6661708" y="255093"/>
            <a:ext cx="4187353" cy="1469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12BD364B-77F0-42BB-A180-2F5CCE2466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875" b="77474" l="9517" r="44436">
                        <a14:foregroundMark x1="23280" y1="23958" x2="19400" y2="25781"/>
                        <a14:foregroundMark x1="19400" y1="25781" x2="12079" y2="35026"/>
                        <a14:foregroundMark x1="12079" y1="35026" x2="10249" y2="41927"/>
                        <a14:foregroundMark x1="10249" y1="41927" x2="10542" y2="55469"/>
                        <a14:foregroundMark x1="10542" y1="55469" x2="17643" y2="73828"/>
                        <a14:foregroundMark x1="17643" y1="73828" x2="20717" y2="77865"/>
                        <a14:foregroundMark x1="20717" y1="77865" x2="24451" y2="77995"/>
                        <a14:foregroundMark x1="24451" y1="77995" x2="28404" y2="77734"/>
                        <a14:foregroundMark x1="28404" y1="77734" x2="39971" y2="66276"/>
                        <a14:foregroundMark x1="39971" y1="66276" x2="42679" y2="61198"/>
                        <a14:foregroundMark x1="42679" y1="61198" x2="44436" y2="54167"/>
                        <a14:foregroundMark x1="44436" y1="54167" x2="44436" y2="47005"/>
                        <a14:foregroundMark x1="44436" y1="47005" x2="41362" y2="33594"/>
                        <a14:foregroundMark x1="41362" y1="33594" x2="34773" y2="24479"/>
                        <a14:foregroundMark x1="34773" y1="24479" x2="21742" y2="23177"/>
                        <a14:foregroundMark x1="35139" y1="32422" x2="31259" y2="39583"/>
                        <a14:foregroundMark x1="31259" y1="39583" x2="27379" y2="56510"/>
                        <a14:foregroundMark x1="27379" y1="56510" x2="27233" y2="60807"/>
                        <a14:foregroundMark x1="32577" y1="29427" x2="26720" y2="33464"/>
                        <a14:foregroundMark x1="26720" y1="33464" x2="16691" y2="49089"/>
                        <a14:foregroundMark x1="16691" y1="49089" x2="14788" y2="57552"/>
                        <a14:foregroundMark x1="14788" y1="57552" x2="15813" y2="65365"/>
                        <a14:foregroundMark x1="15813" y1="65365" x2="19619" y2="72656"/>
                        <a14:foregroundMark x1="19619" y1="72656" x2="23939" y2="74479"/>
                        <a14:foregroundMark x1="23939" y1="74479" x2="29575" y2="72005"/>
                        <a14:foregroundMark x1="29575" y1="72005" x2="34700" y2="66276"/>
                        <a14:foregroundMark x1="34700" y1="66276" x2="38799" y2="57943"/>
                        <a14:foregroundMark x1="38799" y1="57943" x2="38946" y2="43229"/>
                        <a14:foregroundMark x1="38653" y1="46875" x2="36164" y2="63802"/>
                        <a14:foregroundMark x1="36750" y1="45573" x2="32577" y2="66406"/>
                        <a14:foregroundMark x1="32138" y1="76432" x2="28477" y2="77474"/>
                        <a14:foregroundMark x1="28477" y1="77474" x2="24597" y2="76693"/>
                        <a14:foregroundMark x1="24597" y1="73958" x2="33309" y2="76042"/>
                        <a14:foregroundMark x1="33309" y1="76042" x2="37116" y2="72917"/>
                        <a14:foregroundMark x1="37116" y1="72917" x2="40337" y2="67318"/>
                        <a14:foregroundMark x1="40337" y1="67318" x2="44143" y2="53516"/>
                        <a14:foregroundMark x1="44143" y1="53516" x2="44143" y2="46484"/>
                        <a14:foregroundMark x1="44143" y1="46484" x2="42899" y2="39063"/>
                        <a14:foregroundMark x1="42899" y1="39063" x2="38946" y2="32943"/>
                        <a14:foregroundMark x1="26794" y1="35026" x2="22328" y2="38932"/>
                        <a14:foregroundMark x1="22328" y1="38932" x2="15886" y2="54688"/>
                        <a14:foregroundMark x1="15886" y1="54688" x2="15227" y2="57682"/>
                        <a14:foregroundMark x1="12884" y1="40234" x2="10688" y2="46354"/>
                        <a14:foregroundMark x1="10688" y1="46354" x2="9663" y2="52995"/>
                        <a14:foregroundMark x1="9663" y1="52995" x2="12884" y2="62370"/>
                        <a14:foregroundMark x1="23280" y1="24479" x2="27086" y2="21875"/>
                        <a14:foregroundMark x1="27086" y1="21875" x2="30966" y2="21875"/>
                        <a14:foregroundMark x1="30966" y1="21875" x2="34846" y2="25651"/>
                        <a14:foregroundMark x1="34846" y1="25651" x2="40117" y2="42057"/>
                        <a14:foregroundMark x1="40117" y1="42057" x2="40776" y2="55859"/>
                        <a14:foregroundMark x1="42753" y1="40365" x2="42387" y2="56380"/>
                        <a14:foregroundMark x1="42240" y1="44531" x2="44436" y2="51823"/>
                        <a14:foregroundMark x1="43704" y1="54688" x2="43485" y2="46484"/>
                      </a14:backgroundRemoval>
                    </a14:imgEffect>
                  </a14:imgLayer>
                </a14:imgProps>
              </a:ext>
            </a:extLst>
          </a:blip>
          <a:srcRect l="10187" t="21147" r="55268" b="21115"/>
          <a:stretch/>
        </p:blipFill>
        <p:spPr>
          <a:xfrm>
            <a:off x="8136928" y="5432198"/>
            <a:ext cx="1346414" cy="1265223"/>
          </a:xfrm>
          <a:prstGeom prst="rect">
            <a:avLst/>
          </a:prstGeom>
        </p:spPr>
      </p:pic>
      <p:sp>
        <p:nvSpPr>
          <p:cNvPr id="31" name="投影片編號版面配置區 2">
            <a:extLst>
              <a:ext uri="{FF2B5EF4-FFF2-40B4-BE49-F238E27FC236}">
                <a16:creationId xmlns:a16="http://schemas.microsoft.com/office/drawing/2014/main" id="{12E019E5-9F68-428A-8558-8BB1C7595724}"/>
              </a:ext>
            </a:extLst>
          </p:cNvPr>
          <p:cNvSpPr txBox="1">
            <a:spLocks/>
          </p:cNvSpPr>
          <p:nvPr/>
        </p:nvSpPr>
        <p:spPr>
          <a:xfrm>
            <a:off x="6104109" y="6663659"/>
            <a:ext cx="2892783" cy="38417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639763" indent="-182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925638" indent="-5540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fld id="{8C92ADDF-ABC6-4EEC-846D-A1AE2D410679}" type="slidenum">
              <a:rPr lang="zh-CN" altLang="en-US" sz="2800" b="1" smtClean="0"/>
              <a:pPr/>
              <a:t>6</a:t>
            </a:fld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98911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/>
          <p:cNvSpPr>
            <a:spLocks/>
          </p:cNvSpPr>
          <p:nvPr/>
        </p:nvSpPr>
        <p:spPr bwMode="auto">
          <a:xfrm>
            <a:off x="1233911" y="388483"/>
            <a:ext cx="4187352" cy="774431"/>
          </a:xfrm>
          <a:custGeom>
            <a:avLst/>
            <a:gdLst>
              <a:gd name="T0" fmla="*/ 0 w 1394"/>
              <a:gd name="T1" fmla="*/ 0 h 245"/>
              <a:gd name="T2" fmla="*/ 1150 w 1394"/>
              <a:gd name="T3" fmla="*/ 0 h 245"/>
              <a:gd name="T4" fmla="*/ 1394 w 1394"/>
              <a:gd name="T5" fmla="*/ 245 h 245"/>
              <a:gd name="T6" fmla="*/ 241 w 1394"/>
              <a:gd name="T7" fmla="*/ 245 h 245"/>
              <a:gd name="T8" fmla="*/ 0 w 1394"/>
              <a:gd name="T9" fmla="*/ 0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4" h="245">
                <a:moveTo>
                  <a:pt x="0" y="0"/>
                </a:moveTo>
                <a:lnTo>
                  <a:pt x="1150" y="0"/>
                </a:lnTo>
                <a:lnTo>
                  <a:pt x="1394" y="245"/>
                </a:lnTo>
                <a:lnTo>
                  <a:pt x="241" y="245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C82281D-EBFD-4046-B8D3-86993A81B295}"/>
              </a:ext>
            </a:extLst>
          </p:cNvPr>
          <p:cNvSpPr/>
          <p:nvPr/>
        </p:nvSpPr>
        <p:spPr>
          <a:xfrm>
            <a:off x="2091452" y="455028"/>
            <a:ext cx="27494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消費者分析</a:t>
            </a:r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D2D6CC23-2AED-4F6B-AE9B-AE8ED77E54DC}"/>
              </a:ext>
            </a:extLst>
          </p:cNvPr>
          <p:cNvGrpSpPr/>
          <p:nvPr/>
        </p:nvGrpSpPr>
        <p:grpSpPr>
          <a:xfrm>
            <a:off x="1689392" y="1888133"/>
            <a:ext cx="10700391" cy="4482071"/>
            <a:chOff x="1591445" y="1778212"/>
            <a:chExt cx="14338549" cy="4482071"/>
          </a:xfrm>
        </p:grpSpPr>
        <p:grpSp>
          <p:nvGrpSpPr>
            <p:cNvPr id="33" name="组合 1">
              <a:extLst>
                <a:ext uri="{FF2B5EF4-FFF2-40B4-BE49-F238E27FC236}">
                  <a16:creationId xmlns:a16="http://schemas.microsoft.com/office/drawing/2014/main" id="{B2E3599C-BAE7-47CF-9E42-147BC02D4235}"/>
                </a:ext>
              </a:extLst>
            </p:cNvPr>
            <p:cNvGrpSpPr/>
            <p:nvPr/>
          </p:nvGrpSpPr>
          <p:grpSpPr>
            <a:xfrm>
              <a:off x="1591445" y="2365291"/>
              <a:ext cx="4446740" cy="3482386"/>
              <a:chOff x="1591445" y="2300385"/>
              <a:chExt cx="4446740" cy="3482386"/>
            </a:xfrm>
          </p:grpSpPr>
          <p:sp>
            <p:nvSpPr>
              <p:cNvPr id="44" name="MH_Other_1">
                <a:extLst>
                  <a:ext uri="{FF2B5EF4-FFF2-40B4-BE49-F238E27FC236}">
                    <a16:creationId xmlns:a16="http://schemas.microsoft.com/office/drawing/2014/main" id="{A480CA61-B8B6-4C3D-A1AF-432106542D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1445" y="4054972"/>
                <a:ext cx="3964564" cy="189188"/>
              </a:xfrm>
              <a:custGeom>
                <a:avLst/>
                <a:gdLst>
                  <a:gd name="T0" fmla="*/ 0 w 3759200"/>
                  <a:gd name="T1" fmla="*/ 76116 h 179488"/>
                  <a:gd name="T2" fmla="*/ 2070100 w 3759200"/>
                  <a:gd name="T3" fmla="*/ 177602 h 179488"/>
                  <a:gd name="T4" fmla="*/ 3759200 w 3759200"/>
                  <a:gd name="T5" fmla="*/ 0 h 17948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759200" h="179488">
                    <a:moveTo>
                      <a:pt x="0" y="76200"/>
                    </a:moveTo>
                    <a:cubicBezTo>
                      <a:pt x="921808" y="129116"/>
                      <a:pt x="1443567" y="190500"/>
                      <a:pt x="2070100" y="177800"/>
                    </a:cubicBezTo>
                    <a:cubicBezTo>
                      <a:pt x="2696633" y="165100"/>
                      <a:pt x="3440641" y="86783"/>
                      <a:pt x="3759200" y="0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lumMod val="65000"/>
                    <a:lumOff val="35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45" name="MH_Other_2">
                <a:extLst>
                  <a:ext uri="{FF2B5EF4-FFF2-40B4-BE49-F238E27FC236}">
                    <a16:creationId xmlns:a16="http://schemas.microsoft.com/office/drawing/2014/main" id="{60FB8621-E63F-4015-A742-0821B6F597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1445" y="2300385"/>
                <a:ext cx="3442206" cy="1861737"/>
              </a:xfrm>
              <a:custGeom>
                <a:avLst/>
                <a:gdLst>
                  <a:gd name="T0" fmla="*/ 0 w 3263900"/>
                  <a:gd name="T1" fmla="*/ 1778000 h 1778000"/>
                  <a:gd name="T2" fmla="*/ 2070100 w 3263900"/>
                  <a:gd name="T3" fmla="*/ 1016000 h 1778000"/>
                  <a:gd name="T4" fmla="*/ 3263900 w 3263900"/>
                  <a:gd name="T5" fmla="*/ 0 h 17780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263900" h="1778000">
                    <a:moveTo>
                      <a:pt x="0" y="1778000"/>
                    </a:moveTo>
                    <a:cubicBezTo>
                      <a:pt x="594783" y="1656291"/>
                      <a:pt x="1526117" y="1312333"/>
                      <a:pt x="2070100" y="1016000"/>
                    </a:cubicBezTo>
                    <a:cubicBezTo>
                      <a:pt x="2614083" y="719667"/>
                      <a:pt x="2897716" y="483658"/>
                      <a:pt x="3263900" y="0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lumMod val="65000"/>
                    <a:lumOff val="35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46" name="MH_Other_3">
                <a:extLst>
                  <a:ext uri="{FF2B5EF4-FFF2-40B4-BE49-F238E27FC236}">
                    <a16:creationId xmlns:a16="http://schemas.microsoft.com/office/drawing/2014/main" id="{252A8AD3-EAF8-4A6E-B747-FE129F62BB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1445" y="3184375"/>
                <a:ext cx="4433347" cy="991141"/>
              </a:xfrm>
              <a:custGeom>
                <a:avLst/>
                <a:gdLst>
                  <a:gd name="T0" fmla="*/ 0 w 4203700"/>
                  <a:gd name="T1" fmla="*/ 939800 h 939800"/>
                  <a:gd name="T2" fmla="*/ 2387600 w 4203700"/>
                  <a:gd name="T3" fmla="*/ 622300 h 939800"/>
                  <a:gd name="T4" fmla="*/ 4203700 w 4203700"/>
                  <a:gd name="T5" fmla="*/ 0 h 9398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203700" h="939800">
                    <a:moveTo>
                      <a:pt x="0" y="939800"/>
                    </a:moveTo>
                    <a:cubicBezTo>
                      <a:pt x="919691" y="827616"/>
                      <a:pt x="1686983" y="778933"/>
                      <a:pt x="2387600" y="622300"/>
                    </a:cubicBezTo>
                    <a:cubicBezTo>
                      <a:pt x="3088217" y="465667"/>
                      <a:pt x="3722158" y="201083"/>
                      <a:pt x="4203700" y="0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lumMod val="65000"/>
                    <a:lumOff val="35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47" name="MH_Other_4">
                <a:extLst>
                  <a:ext uri="{FF2B5EF4-FFF2-40B4-BE49-F238E27FC236}">
                    <a16:creationId xmlns:a16="http://schemas.microsoft.com/office/drawing/2014/main" id="{55FC8095-AC48-449E-AACB-9D972E382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8414" y="4162122"/>
                <a:ext cx="4379771" cy="723265"/>
              </a:xfrm>
              <a:custGeom>
                <a:avLst/>
                <a:gdLst>
                  <a:gd name="T0" fmla="*/ 0 w 4152900"/>
                  <a:gd name="T1" fmla="*/ 0 h 685800"/>
                  <a:gd name="T2" fmla="*/ 2959100 w 4152900"/>
                  <a:gd name="T3" fmla="*/ 368300 h 685800"/>
                  <a:gd name="T4" fmla="*/ 4152900 w 4152900"/>
                  <a:gd name="T5" fmla="*/ 685800 h 6858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152900" h="685800">
                    <a:moveTo>
                      <a:pt x="0" y="0"/>
                    </a:moveTo>
                    <a:cubicBezTo>
                      <a:pt x="1133475" y="127000"/>
                      <a:pt x="2266950" y="254000"/>
                      <a:pt x="2959100" y="368300"/>
                    </a:cubicBezTo>
                    <a:cubicBezTo>
                      <a:pt x="3651250" y="482600"/>
                      <a:pt x="3902075" y="584200"/>
                      <a:pt x="4152900" y="685800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lumMod val="65000"/>
                    <a:lumOff val="35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48" name="MH_Other_5">
                <a:extLst>
                  <a:ext uri="{FF2B5EF4-FFF2-40B4-BE49-F238E27FC236}">
                    <a16:creationId xmlns:a16="http://schemas.microsoft.com/office/drawing/2014/main" id="{73220420-27DE-44C1-8C47-4A48B30516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4839" y="4162122"/>
                <a:ext cx="3428812" cy="1620649"/>
              </a:xfrm>
              <a:custGeom>
                <a:avLst/>
                <a:gdLst>
                  <a:gd name="T0" fmla="*/ 0 w 3251200"/>
                  <a:gd name="T1" fmla="*/ 0 h 1536700"/>
                  <a:gd name="T2" fmla="*/ 2235200 w 3251200"/>
                  <a:gd name="T3" fmla="*/ 787400 h 1536700"/>
                  <a:gd name="T4" fmla="*/ 3251200 w 3251200"/>
                  <a:gd name="T5" fmla="*/ 1536700 h 15367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251200" h="1536700">
                    <a:moveTo>
                      <a:pt x="0" y="0"/>
                    </a:moveTo>
                    <a:cubicBezTo>
                      <a:pt x="1049866" y="208491"/>
                      <a:pt x="1693333" y="531283"/>
                      <a:pt x="2235200" y="787400"/>
                    </a:cubicBezTo>
                    <a:cubicBezTo>
                      <a:pt x="2777067" y="1043517"/>
                      <a:pt x="3141133" y="1359958"/>
                      <a:pt x="3251200" y="1536700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lumMod val="65000"/>
                    <a:lumOff val="35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  <p:sp>
          <p:nvSpPr>
            <p:cNvPr id="34" name="MH_Other_6">
              <a:extLst>
                <a:ext uri="{FF2B5EF4-FFF2-40B4-BE49-F238E27FC236}">
                  <a16:creationId xmlns:a16="http://schemas.microsoft.com/office/drawing/2014/main" id="{1A97E5B7-A560-47C5-A6B9-8444FBE50A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3440" y="1778212"/>
              <a:ext cx="2935449" cy="704849"/>
            </a:xfrm>
            <a:prstGeom prst="ellipse">
              <a:avLst/>
            </a:prstGeom>
            <a:solidFill>
              <a:srgbClr val="008C8A"/>
            </a:solidFill>
            <a:ln w="28575">
              <a:noFill/>
            </a:ln>
          </p:spPr>
          <p:txBody>
            <a:bodyPr lIns="0" tIns="0" rIns="0" bIns="0"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latinLnBrk="1" hangingPunct="1"/>
              <a:r>
                <a:rPr lang="zh-TW" altLang="en-US" sz="28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購買動機</a:t>
              </a:r>
              <a:endParaRPr lang="zh-CN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5" name="MH_Other_7">
              <a:extLst>
                <a:ext uri="{FF2B5EF4-FFF2-40B4-BE49-F238E27FC236}">
                  <a16:creationId xmlns:a16="http://schemas.microsoft.com/office/drawing/2014/main" id="{4E266374-BA99-4BCA-BA82-D9B37576D6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2314" y="2719237"/>
              <a:ext cx="2935449" cy="704848"/>
            </a:xfrm>
            <a:prstGeom prst="ellipse">
              <a:avLst/>
            </a:prstGeom>
            <a:solidFill>
              <a:srgbClr val="F29548"/>
            </a:solidFill>
            <a:ln w="28575">
              <a:noFill/>
            </a:ln>
          </p:spPr>
          <p:txBody>
            <a:bodyPr lIns="0" tIns="0" rIns="0" bIns="0"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latinLnBrk="1"/>
              <a:r>
                <a:rPr lang="zh-TW" altLang="en-US" sz="28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購買原因</a:t>
              </a:r>
              <a:endParaRPr lang="zh-CN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6" name="MH_Other_8">
              <a:extLst>
                <a:ext uri="{FF2B5EF4-FFF2-40B4-BE49-F238E27FC236}">
                  <a16:creationId xmlns:a16="http://schemas.microsoft.com/office/drawing/2014/main" id="{B7CCEFC4-A74F-4AE8-9BBD-ED3F44F041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6405" y="3633935"/>
              <a:ext cx="2901929" cy="706523"/>
            </a:xfrm>
            <a:prstGeom prst="ellipse">
              <a:avLst/>
            </a:prstGeom>
            <a:solidFill>
              <a:srgbClr val="008C8A"/>
            </a:solidFill>
            <a:ln w="28575">
              <a:noFill/>
            </a:ln>
          </p:spPr>
          <p:txBody>
            <a:bodyPr lIns="0" tIns="0" rIns="0" bIns="0"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latinLnBrk="1"/>
              <a:r>
                <a:rPr lang="zh-TW" altLang="en-US" sz="28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購買頻率</a:t>
              </a:r>
              <a:endParaRPr lang="zh-CN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7" name="MH_Other_9">
              <a:extLst>
                <a:ext uri="{FF2B5EF4-FFF2-40B4-BE49-F238E27FC236}">
                  <a16:creationId xmlns:a16="http://schemas.microsoft.com/office/drawing/2014/main" id="{B9111630-7D9E-493E-AE3D-D4A0401E90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5976" y="4648840"/>
              <a:ext cx="2928158" cy="706523"/>
            </a:xfrm>
            <a:prstGeom prst="ellipse">
              <a:avLst/>
            </a:prstGeom>
            <a:solidFill>
              <a:srgbClr val="F29548"/>
            </a:solidFill>
            <a:ln w="28575">
              <a:noFill/>
            </a:ln>
          </p:spPr>
          <p:txBody>
            <a:bodyPr lIns="0" tIns="0" rIns="0" bIns="0"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latinLnBrk="1"/>
              <a:r>
                <a:rPr lang="zh-TW" altLang="en-US" sz="28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購買時間</a:t>
              </a:r>
              <a:endParaRPr lang="zh-CN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8" name="MH_Other_10">
              <a:extLst>
                <a:ext uri="{FF2B5EF4-FFF2-40B4-BE49-F238E27FC236}">
                  <a16:creationId xmlns:a16="http://schemas.microsoft.com/office/drawing/2014/main" id="{2BF21B5D-6FE6-470A-91D8-08FE749CF8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2480" y="5555435"/>
              <a:ext cx="2928157" cy="704848"/>
            </a:xfrm>
            <a:prstGeom prst="ellipse">
              <a:avLst/>
            </a:prstGeom>
            <a:solidFill>
              <a:srgbClr val="008C8A"/>
            </a:solidFill>
            <a:ln w="28575">
              <a:noFill/>
            </a:ln>
          </p:spPr>
          <p:txBody>
            <a:bodyPr lIns="0" tIns="0" rIns="0" bIns="0"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latinLnBrk="1"/>
              <a:r>
                <a:rPr lang="zh-TW" altLang="en-US" sz="28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購買地點</a:t>
              </a:r>
              <a:endParaRPr lang="zh-CN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9" name="TextBox 24">
              <a:extLst>
                <a:ext uri="{FF2B5EF4-FFF2-40B4-BE49-F238E27FC236}">
                  <a16:creationId xmlns:a16="http://schemas.microsoft.com/office/drawing/2014/main" id="{35D01878-5D06-46D3-A628-7411EBF21641}"/>
                </a:ext>
              </a:extLst>
            </p:cNvPr>
            <p:cNvSpPr txBox="1"/>
            <p:nvPr/>
          </p:nvSpPr>
          <p:spPr>
            <a:xfrm>
              <a:off x="7921250" y="4668936"/>
              <a:ext cx="80087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季節為夏天居多；日常均為下午、晚上居多</a:t>
              </a:r>
              <a:endParaRPr lang="zh-CN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0" name="TextBox 24">
              <a:extLst>
                <a:ext uri="{FF2B5EF4-FFF2-40B4-BE49-F238E27FC236}">
                  <a16:creationId xmlns:a16="http://schemas.microsoft.com/office/drawing/2014/main" id="{2F798F34-CEBA-47C0-8CCF-A3AC2948C04D}"/>
                </a:ext>
              </a:extLst>
            </p:cNvPr>
            <p:cNvSpPr txBox="1"/>
            <p:nvPr/>
          </p:nvSpPr>
          <p:spPr>
            <a:xfrm>
              <a:off x="7140638" y="5665314"/>
              <a:ext cx="66399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多為藥妝店</a:t>
              </a:r>
              <a:r>
                <a:rPr lang="en-US" altLang="zh-TW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:</a:t>
              </a:r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康是美、屈臣氏、藥局</a:t>
              </a:r>
              <a:endParaRPr lang="zh-CN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1" name="TextBox 24">
              <a:extLst>
                <a:ext uri="{FF2B5EF4-FFF2-40B4-BE49-F238E27FC236}">
                  <a16:creationId xmlns:a16="http://schemas.microsoft.com/office/drawing/2014/main" id="{C421A68B-71AE-4360-8F6C-8337F12DD356}"/>
                </a:ext>
              </a:extLst>
            </p:cNvPr>
            <p:cNvSpPr txBox="1"/>
            <p:nvPr/>
          </p:nvSpPr>
          <p:spPr>
            <a:xfrm>
              <a:off x="8160013" y="3708337"/>
              <a:ext cx="66399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一個家庭之購買頻率均為一個月</a:t>
              </a:r>
              <a:r>
                <a:rPr lang="en-US" altLang="zh-TW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2</a:t>
              </a:r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次</a:t>
              </a:r>
              <a:endParaRPr lang="zh-CN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2" name="TextBox 24">
              <a:extLst>
                <a:ext uri="{FF2B5EF4-FFF2-40B4-BE49-F238E27FC236}">
                  <a16:creationId xmlns:a16="http://schemas.microsoft.com/office/drawing/2014/main" id="{F29FB3F2-A7A0-4918-8D1C-C937F60FEC3A}"/>
                </a:ext>
              </a:extLst>
            </p:cNvPr>
            <p:cNvSpPr txBox="1"/>
            <p:nvPr/>
          </p:nvSpPr>
          <p:spPr>
            <a:xfrm>
              <a:off x="7460579" y="1860997"/>
              <a:ext cx="68461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多數因口破、喉嚨發炎、痔瘡而購買</a:t>
              </a:r>
              <a:endParaRPr lang="zh-CN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3" name="TextBox 24">
              <a:extLst>
                <a:ext uri="{FF2B5EF4-FFF2-40B4-BE49-F238E27FC236}">
                  <a16:creationId xmlns:a16="http://schemas.microsoft.com/office/drawing/2014/main" id="{78275932-E2BC-4654-BC4A-61F6430C57C0}"/>
                </a:ext>
              </a:extLst>
            </p:cNvPr>
            <p:cNvSpPr txBox="1"/>
            <p:nvPr/>
          </p:nvSpPr>
          <p:spPr>
            <a:xfrm>
              <a:off x="8406426" y="2777626"/>
              <a:ext cx="60213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廣告、家人朋友推薦、店員推薦</a:t>
              </a:r>
              <a:endParaRPr lang="zh-CN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1FDF3CB9-F7FC-4FD7-8BB0-0CBE5EC5F732}"/>
              </a:ext>
            </a:extLst>
          </p:cNvPr>
          <p:cNvCxnSpPr>
            <a:cxnSpLocks/>
          </p:cNvCxnSpPr>
          <p:nvPr/>
        </p:nvCxnSpPr>
        <p:spPr>
          <a:xfrm flipV="1">
            <a:off x="5903895" y="2476013"/>
            <a:ext cx="5422024" cy="17389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接點 48">
            <a:extLst>
              <a:ext uri="{FF2B5EF4-FFF2-40B4-BE49-F238E27FC236}">
                <a16:creationId xmlns:a16="http://schemas.microsoft.com/office/drawing/2014/main" id="{83EE6548-A766-418F-8C7B-C01A5763DCC1}"/>
              </a:ext>
            </a:extLst>
          </p:cNvPr>
          <p:cNvCxnSpPr>
            <a:cxnSpLocks/>
          </p:cNvCxnSpPr>
          <p:nvPr/>
        </p:nvCxnSpPr>
        <p:spPr>
          <a:xfrm flipV="1">
            <a:off x="6591300" y="3435474"/>
            <a:ext cx="4734619" cy="16553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圖片 26">
            <a:extLst>
              <a:ext uri="{FF2B5EF4-FFF2-40B4-BE49-F238E27FC236}">
                <a16:creationId xmlns:a16="http://schemas.microsoft.com/office/drawing/2014/main" id="{907B8CC1-4D77-4C90-AA2D-9540FD6CE4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0" b="68490" l="19327" r="33675">
                        <a14:foregroundMark x1="27379" y1="31641" x2="23719" y2="35026"/>
                        <a14:foregroundMark x1="23719" y1="35026" x2="24193" y2="41288"/>
                        <a14:foregroundMark x1="25024" y1="42002" x2="28258" y2="42839"/>
                        <a14:foregroundMark x1="28748" y1="41899" x2="31040" y2="37500"/>
                        <a14:foregroundMark x1="30829" y1="37103" x2="28477" y2="32682"/>
                        <a14:foregroundMark x1="28477" y1="32682" x2="26940" y2="31250"/>
                        <a14:foregroundMark x1="28404" y1="43750" x2="28951" y2="43750"/>
                        <a14:foregroundMark x1="32725" y1="45833" x2="33529" y2="50391"/>
                        <a14:foregroundMark x1="32357" y1="43750" x2="32725" y2="45833"/>
                        <a14:foregroundMark x1="33529" y1="50391" x2="33163" y2="57161"/>
                        <a14:foregroundMark x1="32222" y1="53080" x2="30523" y2="45710"/>
                        <a14:foregroundMark x1="32357" y1="46615" x2="30430" y2="49951"/>
                        <a14:foregroundMark x1="30652" y1="52157" x2="32284" y2="53255"/>
                        <a14:foregroundMark x1="25492" y1="51263" x2="25391" y2="51953"/>
                        <a14:foregroundMark x1="25695" y1="49870" x2="25578" y2="50673"/>
                        <a14:foregroundMark x1="25239" y1="56908" x2="25842" y2="57552"/>
                        <a14:foregroundMark x1="23792" y1="47917" x2="23133" y2="52344"/>
                        <a14:foregroundMark x1="23719" y1="48438" x2="22035" y2="48568"/>
                        <a14:foregroundMark x1="25239" y1="44286" x2="26281" y2="43359"/>
                        <a14:foregroundMark x1="24885" y1="44600" x2="25213" y2="44309"/>
                        <a14:foregroundMark x1="22767" y1="46484" x2="23432" y2="45893"/>
                        <a14:foregroundMark x1="26281" y1="43359" x2="26428" y2="43099"/>
                        <a14:foregroundMark x1="23316" y1="46120" x2="21147" y2="46482"/>
                        <a14:foregroundMark x1="24282" y1="45959" x2="23780" y2="46043"/>
                        <a14:foregroundMark x1="23353" y1="46354" x2="22042" y2="45442"/>
                        <a14:foregroundMark x1="23060" y1="50651" x2="23353" y2="52344"/>
                        <a14:foregroundMark x1="27965" y1="51693" x2="28477" y2="58333"/>
                        <a14:foregroundMark x1="28477" y1="58333" x2="28990" y2="58203"/>
                        <a14:backgroundMark x1="21669" y1="42578" x2="23939" y2="43229"/>
                        <a14:backgroundMark x1="24890" y1="46875" x2="24963" y2="47786"/>
                        <a14:backgroundMark x1="24890" y1="51953" x2="24890" y2="52734"/>
                        <a14:backgroundMark x1="29429" y1="42188" x2="33455" y2="40234"/>
                        <a14:backgroundMark x1="33455" y1="40234" x2="33602" y2="39974"/>
                        <a14:backgroundMark x1="29795" y1="43359" x2="31040" y2="43359"/>
                        <a14:backgroundMark x1="31259" y1="47005" x2="31772" y2="46615"/>
                        <a14:backgroundMark x1="32796" y1="45833" x2="32796" y2="45833"/>
                        <a14:backgroundMark x1="32577" y1="45703" x2="32577" y2="45703"/>
                        <a14:backgroundMark x1="29575" y1="42969" x2="31259" y2="44141"/>
                        <a14:backgroundMark x1="24597" y1="42839" x2="23426" y2="44661"/>
                        <a14:backgroundMark x1="20717" y1="43750" x2="19619" y2="46484"/>
                        <a14:backgroundMark x1="21303" y1="43229" x2="20864" y2="44661"/>
                        <a14:backgroundMark x1="25037" y1="51953" x2="24597" y2="55729"/>
                        <a14:backgroundMark x1="24744" y1="55859" x2="25329" y2="56771"/>
                        <a14:backgroundMark x1="25329" y1="50781" x2="25403" y2="51302"/>
                        <a14:backgroundMark x1="29063" y1="42578" x2="28477" y2="42969"/>
                        <a14:backgroundMark x1="23719" y1="41536" x2="24012" y2="44661"/>
                        <a14:backgroundMark x1="24597" y1="44271" x2="24158" y2="45313"/>
                        <a14:backgroundMark x1="23792" y1="45182" x2="24085" y2="45443"/>
                        <a14:backgroundMark x1="24963" y1="44401" x2="24817" y2="44401"/>
                        <a14:backgroundMark x1="24231" y1="41406" x2="24158" y2="41406"/>
                        <a14:backgroundMark x1="22401" y1="45313" x2="22401" y2="45703"/>
                        <a14:backgroundMark x1="30893" y1="43229" x2="31772" y2="43880"/>
                        <a14:backgroundMark x1="32138" y1="44271" x2="32138" y2="43490"/>
                        <a14:backgroundMark x1="31698" y1="42969" x2="32211" y2="44271"/>
                        <a14:backgroundMark x1="31113" y1="36979" x2="31186" y2="37500"/>
                        <a14:backgroundMark x1="29795" y1="50911" x2="29795" y2="51432"/>
                        <a14:backgroundMark x1="29154" y1="50804" x2="29209" y2="50260"/>
                        <a14:backgroundMark x1="28990" y1="52604" x2="29356" y2="49870"/>
                        <a14:backgroundMark x1="29795" y1="49609" x2="29429" y2="51693"/>
                        <a14:backgroundMark x1="32504" y1="55990" x2="33309" y2="56641"/>
                        <a14:backgroundMark x1="34114" y1="55990" x2="34041" y2="54557"/>
                        <a14:backgroundMark x1="32943" y1="57813" x2="33968" y2="55078"/>
                        <a14:backgroundMark x1="32870" y1="54948" x2="35359" y2="54948"/>
                        <a14:backgroundMark x1="34114" y1="54948" x2="32284" y2="54948"/>
                        <a14:backgroundMark x1="33309" y1="54948" x2="33309" y2="57031"/>
                        <a14:backgroundMark x1="33089" y1="57813" x2="33309" y2="54688"/>
                      </a14:backgroundRemoval>
                    </a14:imgEffect>
                  </a14:imgLayer>
                </a14:imgProps>
              </a:ext>
            </a:extLst>
          </a:blip>
          <a:srcRect l="18844" t="29371" r="64524" b="27092"/>
          <a:stretch/>
        </p:blipFill>
        <p:spPr>
          <a:xfrm flipH="1">
            <a:off x="-103171" y="3065906"/>
            <a:ext cx="2399685" cy="3265350"/>
          </a:xfrm>
          <a:prstGeom prst="rect">
            <a:avLst/>
          </a:prstGeom>
        </p:spPr>
      </p:pic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40CA180F-6B26-4DCF-9803-7EB48CB114A0}"/>
              </a:ext>
            </a:extLst>
          </p:cNvPr>
          <p:cNvCxnSpPr>
            <a:cxnSpLocks/>
          </p:cNvCxnSpPr>
          <p:nvPr/>
        </p:nvCxnSpPr>
        <p:spPr>
          <a:xfrm flipV="1">
            <a:off x="6561474" y="4297945"/>
            <a:ext cx="5052477" cy="54089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>
            <a:extLst>
              <a:ext uri="{FF2B5EF4-FFF2-40B4-BE49-F238E27FC236}">
                <a16:creationId xmlns:a16="http://schemas.microsoft.com/office/drawing/2014/main" id="{9F39BE12-FFFE-4868-BFEE-1555663B60A3}"/>
              </a:ext>
            </a:extLst>
          </p:cNvPr>
          <p:cNvCxnSpPr>
            <a:cxnSpLocks/>
          </p:cNvCxnSpPr>
          <p:nvPr/>
        </p:nvCxnSpPr>
        <p:spPr>
          <a:xfrm flipV="1">
            <a:off x="6461824" y="5304707"/>
            <a:ext cx="5927959" cy="5409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3E7F5C39-C4D7-49E3-AE2B-C741E2B86D60}"/>
              </a:ext>
            </a:extLst>
          </p:cNvPr>
          <p:cNvCxnSpPr>
            <a:cxnSpLocks/>
          </p:cNvCxnSpPr>
          <p:nvPr/>
        </p:nvCxnSpPr>
        <p:spPr>
          <a:xfrm flipV="1">
            <a:off x="5830573" y="6319612"/>
            <a:ext cx="4955203" cy="50592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投影片編號版面配置區 2">
            <a:extLst>
              <a:ext uri="{FF2B5EF4-FFF2-40B4-BE49-F238E27FC236}">
                <a16:creationId xmlns:a16="http://schemas.microsoft.com/office/drawing/2014/main" id="{A70C9F54-15C4-41B7-ABBC-4FB927F2A2B3}"/>
              </a:ext>
            </a:extLst>
          </p:cNvPr>
          <p:cNvSpPr txBox="1">
            <a:spLocks/>
          </p:cNvSpPr>
          <p:nvPr/>
        </p:nvSpPr>
        <p:spPr>
          <a:xfrm>
            <a:off x="6104109" y="6663659"/>
            <a:ext cx="2892783" cy="38417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639763" indent="-182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925638" indent="-5540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fld id="{8C92ADDF-ABC6-4EEC-846D-A1AE2D410679}" type="slidenum">
              <a:rPr lang="zh-CN" altLang="en-US" sz="2800" b="1" smtClean="0"/>
              <a:pPr/>
              <a:t>7</a:t>
            </a:fld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99470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/>
          <p:cNvSpPr>
            <a:spLocks/>
          </p:cNvSpPr>
          <p:nvPr/>
        </p:nvSpPr>
        <p:spPr bwMode="auto">
          <a:xfrm>
            <a:off x="1233911" y="388483"/>
            <a:ext cx="3867717" cy="774431"/>
          </a:xfrm>
          <a:custGeom>
            <a:avLst/>
            <a:gdLst>
              <a:gd name="T0" fmla="*/ 0 w 1394"/>
              <a:gd name="T1" fmla="*/ 0 h 245"/>
              <a:gd name="T2" fmla="*/ 1150 w 1394"/>
              <a:gd name="T3" fmla="*/ 0 h 245"/>
              <a:gd name="T4" fmla="*/ 1394 w 1394"/>
              <a:gd name="T5" fmla="*/ 245 h 245"/>
              <a:gd name="T6" fmla="*/ 241 w 1394"/>
              <a:gd name="T7" fmla="*/ 245 h 245"/>
              <a:gd name="T8" fmla="*/ 0 w 1394"/>
              <a:gd name="T9" fmla="*/ 0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4" h="245">
                <a:moveTo>
                  <a:pt x="0" y="0"/>
                </a:moveTo>
                <a:lnTo>
                  <a:pt x="1150" y="0"/>
                </a:lnTo>
                <a:lnTo>
                  <a:pt x="1394" y="245"/>
                </a:lnTo>
                <a:lnTo>
                  <a:pt x="241" y="245"/>
                </a:lnTo>
                <a:lnTo>
                  <a:pt x="0" y="0"/>
                </a:lnTo>
                <a:close/>
              </a:path>
            </a:pathLst>
          </a:cu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C82281D-EBFD-4046-B8D3-86993A81B295}"/>
              </a:ext>
            </a:extLst>
          </p:cNvPr>
          <p:cNvSpPr/>
          <p:nvPr/>
        </p:nvSpPr>
        <p:spPr>
          <a:xfrm>
            <a:off x="2091452" y="455028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產品分析</a:t>
            </a:r>
            <a:endParaRPr lang="en-US" altLang="zh-TW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D00ADBBC-D0A7-4FB8-97B3-E7F6EAB962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463677"/>
              </p:ext>
            </p:extLst>
          </p:nvPr>
        </p:nvGraphicFramePr>
        <p:xfrm>
          <a:off x="1274295" y="1493465"/>
          <a:ext cx="10267648" cy="557589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17805">
                  <a:extLst>
                    <a:ext uri="{9D8B030D-6E8A-4147-A177-3AD203B41FA5}">
                      <a16:colId xmlns:a16="http://schemas.microsoft.com/office/drawing/2014/main" val="3615072470"/>
                    </a:ext>
                  </a:extLst>
                </a:gridCol>
                <a:gridCol w="7649843">
                  <a:extLst>
                    <a:ext uri="{9D8B030D-6E8A-4147-A177-3AD203B41FA5}">
                      <a16:colId xmlns:a16="http://schemas.microsoft.com/office/drawing/2014/main" val="3518142960"/>
                    </a:ext>
                  </a:extLst>
                </a:gridCol>
              </a:tblGrid>
              <a:tr h="1022162">
                <a:tc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TW" altLang="en-US" sz="4000" b="1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          廣東苜藥粉 </a:t>
                      </a:r>
                      <a:r>
                        <a:rPr lang="en-US" altLang="zh-TW" sz="4000" b="1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4P</a:t>
                      </a:r>
                      <a:r>
                        <a:rPr lang="zh-TW" altLang="en-US" sz="4000" b="1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分析        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539221"/>
                  </a:ext>
                </a:extLst>
              </a:tr>
              <a:tr h="11727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TW" altLang="en-US" dirty="0">
                        <a:highlight>
                          <a:srgbClr val="C0C0C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產品有</a:t>
                      </a:r>
                      <a:r>
                        <a:rPr lang="en-US" altLang="zh-TW" sz="1800" b="1" kern="12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3</a:t>
                      </a:r>
                      <a:r>
                        <a:rPr lang="zh-TW" altLang="en-US" sz="1800" b="1" kern="12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公克、</a:t>
                      </a:r>
                      <a:r>
                        <a:rPr lang="en-US" altLang="zh-TW" sz="1800" b="1" kern="12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5</a:t>
                      </a:r>
                      <a:r>
                        <a:rPr lang="zh-TW" altLang="en-US" sz="1800" b="1" kern="12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公克包裝</a:t>
                      </a: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，使消費者有</a:t>
                      </a:r>
                      <a:r>
                        <a:rPr lang="zh-TW" altLang="en-US" sz="1800" b="1" kern="12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多重選擇</a:t>
                      </a: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。</a:t>
                      </a:r>
                      <a:endParaRPr lang="en-US" altLang="zh-TW" sz="1800" b="1" kern="1200" dirty="0">
                        <a:solidFill>
                          <a:schemeClr val="dk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342900" indent="-342900" algn="l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包裝以</a:t>
                      </a:r>
                      <a:r>
                        <a:rPr lang="zh-TW" altLang="en-US" sz="1800" b="1" kern="12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傳統樣式</a:t>
                      </a: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，保留復古感之元素。</a:t>
                      </a:r>
                      <a:endParaRPr lang="en-US" altLang="zh-TW" sz="1800" b="1" kern="1200" dirty="0">
                        <a:solidFill>
                          <a:schemeClr val="dk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342900" indent="-342900" algn="l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zh-TW" altLang="en-US" sz="1800" b="1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以</a:t>
                      </a:r>
                      <a:r>
                        <a:rPr lang="zh-TW" altLang="en-US" sz="1800" b="1" kern="12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天然中藥材</a:t>
                      </a: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精製而成，藥性溫和可吞服。</a:t>
                      </a:r>
                      <a:endParaRPr lang="en-US" altLang="zh-TW" sz="1800" b="1" kern="1200" dirty="0">
                        <a:solidFill>
                          <a:schemeClr val="dk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1012483"/>
                  </a:ext>
                </a:extLst>
              </a:tr>
              <a:tr h="1263238">
                <a:tc>
                  <a:txBody>
                    <a:bodyPr/>
                    <a:lstStyle/>
                    <a:p>
                      <a:endParaRPr lang="zh-TW" altLang="en-US" dirty="0">
                        <a:highlight>
                          <a:srgbClr val="C0C0C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產品價格屬於</a:t>
                      </a:r>
                      <a:r>
                        <a:rPr lang="zh-TW" altLang="en-US" sz="1800" b="1" kern="12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中、高價位</a:t>
                      </a: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。</a:t>
                      </a:r>
                      <a:endParaRPr lang="en-US" altLang="zh-TW" sz="1800" b="1" kern="1200" dirty="0">
                        <a:solidFill>
                          <a:schemeClr val="dk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   原因 </a:t>
                      </a:r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:</a:t>
                      </a:r>
                    </a:p>
                    <a:p>
                      <a:pPr marL="1657464" lvl="3" indent="-285750">
                        <a:buFont typeface="Wingdings" panose="05000000000000000000" pitchFamily="2" charset="2"/>
                        <a:buChar char="ü"/>
                      </a:pP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天然中藥材</a:t>
                      </a:r>
                      <a:endParaRPr lang="en-US" altLang="zh-TW" sz="1800" b="1" kern="1200" dirty="0">
                        <a:solidFill>
                          <a:schemeClr val="dk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1657464" lvl="3" indent="-285750">
                        <a:buFont typeface="Wingdings" panose="05000000000000000000" pitchFamily="2" charset="2"/>
                        <a:buChar char="ü"/>
                      </a:pP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廣告行銷費</a:t>
                      </a:r>
                      <a:endParaRPr lang="en-US" altLang="zh-TW" sz="1800" b="1" kern="1200" dirty="0">
                        <a:solidFill>
                          <a:schemeClr val="dk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0122866"/>
                  </a:ext>
                </a:extLst>
              </a:tr>
              <a:tr h="1006437">
                <a:tc>
                  <a:txBody>
                    <a:bodyPr/>
                    <a:lstStyle/>
                    <a:p>
                      <a:endParaRPr lang="zh-TW" altLang="en-US" dirty="0">
                        <a:highlight>
                          <a:srgbClr val="C0C0C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產品</a:t>
                      </a:r>
                      <a:r>
                        <a:rPr lang="zh-TW" altLang="en-US" sz="1800" b="1" kern="12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鮮少有促銷、特價</a:t>
                      </a: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。</a:t>
                      </a:r>
                      <a:endParaRPr lang="en-US" altLang="zh-TW" sz="1800" b="1" kern="1200" dirty="0">
                        <a:solidFill>
                          <a:schemeClr val="dk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會搭配</a:t>
                      </a:r>
                      <a:r>
                        <a:rPr lang="zh-TW" altLang="en-US" sz="1800" b="1" kern="12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藥妝店的促銷活動</a:t>
                      </a:r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買一送一、加</a:t>
                      </a:r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</a:t>
                      </a: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元多一件、滿</a:t>
                      </a:r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500</a:t>
                      </a: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打</a:t>
                      </a:r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85</a:t>
                      </a: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折</a:t>
                      </a:r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)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804404"/>
                  </a:ext>
                </a:extLst>
              </a:tr>
              <a:tr h="1006437">
                <a:tc>
                  <a:txBody>
                    <a:bodyPr/>
                    <a:lstStyle/>
                    <a:p>
                      <a:endParaRPr lang="zh-TW" altLang="en-US" dirty="0">
                        <a:highlight>
                          <a:srgbClr val="C0C0C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康是美 </a:t>
                      </a:r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(401</a:t>
                      </a: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間</a:t>
                      </a:r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)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屈臣氏 </a:t>
                      </a:r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(575</a:t>
                      </a: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間</a:t>
                      </a:r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)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zh-TW" altLang="en-US" sz="1800" b="1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藥局、藥妝店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8415265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F52FC4DB-CFD5-4775-965F-0D5B27A0671C}"/>
              </a:ext>
            </a:extLst>
          </p:cNvPr>
          <p:cNvSpPr/>
          <p:nvPr/>
        </p:nvSpPr>
        <p:spPr>
          <a:xfrm>
            <a:off x="1460823" y="2896245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產品 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Product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F4AAFA2-4B44-47DB-A8C5-1BAD6929E86D}"/>
              </a:ext>
            </a:extLst>
          </p:cNvPr>
          <p:cNvSpPr/>
          <p:nvPr/>
        </p:nvSpPr>
        <p:spPr>
          <a:xfrm>
            <a:off x="1460823" y="4091062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價格 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Price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AC711D3-AC56-4AB6-B9E5-85C337375D90}"/>
              </a:ext>
            </a:extLst>
          </p:cNvPr>
          <p:cNvSpPr/>
          <p:nvPr/>
        </p:nvSpPr>
        <p:spPr>
          <a:xfrm>
            <a:off x="1416891" y="5262457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促銷 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Promotion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177453C-41A8-4081-87EB-D99033E90CA1}"/>
              </a:ext>
            </a:extLst>
          </p:cNvPr>
          <p:cNvSpPr/>
          <p:nvPr/>
        </p:nvSpPr>
        <p:spPr>
          <a:xfrm>
            <a:off x="1460823" y="6255269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通路 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Place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C77C73FA-A1C8-4130-90F2-8C394C96F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778" r="90000">
                        <a14:foregroundMark x1="10222" y1="36957" x2="10111" y2="52283"/>
                        <a14:foregroundMark x1="10111" y1="52283" x2="6111" y2="72391"/>
                        <a14:foregroundMark x1="6111" y1="72391" x2="22556" y2="79565"/>
                        <a14:foregroundMark x1="22556" y1="79565" x2="26778" y2="72717"/>
                        <a14:foregroundMark x1="26778" y1="72717" x2="27111" y2="71413"/>
                        <a14:foregroundMark x1="7000" y1="64022" x2="3778" y2="70000"/>
                        <a14:foregroundMark x1="3778" y1="70000" x2="13111" y2="81304"/>
                        <a14:foregroundMark x1="13111" y1="81304" x2="15444" y2="81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919" y="-102092"/>
            <a:ext cx="4157197" cy="319111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31D3097-B64C-4F4F-8A71-70D25FE0B5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80" t="34064" r="56160" b="34326"/>
          <a:stretch/>
        </p:blipFill>
        <p:spPr>
          <a:xfrm>
            <a:off x="8025747" y="3616325"/>
            <a:ext cx="2310344" cy="14932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13CA4A42-9C52-4F34-ACD0-1CE72AFF2957}"/>
              </a:ext>
            </a:extLst>
          </p:cNvPr>
          <p:cNvCxnSpPr>
            <a:cxnSpLocks/>
          </p:cNvCxnSpPr>
          <p:nvPr/>
        </p:nvCxnSpPr>
        <p:spPr>
          <a:xfrm>
            <a:off x="6058669" y="6237090"/>
            <a:ext cx="1162794" cy="331563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7EB8E840-F939-4113-A09E-77D72FE91901}"/>
              </a:ext>
            </a:extLst>
          </p:cNvPr>
          <p:cNvCxnSpPr>
            <a:cxnSpLocks/>
          </p:cNvCxnSpPr>
          <p:nvPr/>
        </p:nvCxnSpPr>
        <p:spPr>
          <a:xfrm>
            <a:off x="6058669" y="6511208"/>
            <a:ext cx="1234802" cy="57445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C4E9B4C9-23DC-4A80-8A95-8FB2543CD7D1}"/>
              </a:ext>
            </a:extLst>
          </p:cNvPr>
          <p:cNvCxnSpPr>
            <a:cxnSpLocks/>
          </p:cNvCxnSpPr>
          <p:nvPr/>
        </p:nvCxnSpPr>
        <p:spPr>
          <a:xfrm flipV="1">
            <a:off x="6027998" y="6568653"/>
            <a:ext cx="1193465" cy="22163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等腰三角形 21">
            <a:extLst>
              <a:ext uri="{FF2B5EF4-FFF2-40B4-BE49-F238E27FC236}">
                <a16:creationId xmlns:a16="http://schemas.microsoft.com/office/drawing/2014/main" id="{02131531-1727-426E-82DF-8A48F0BC59B3}"/>
              </a:ext>
            </a:extLst>
          </p:cNvPr>
          <p:cNvSpPr/>
          <p:nvPr/>
        </p:nvSpPr>
        <p:spPr>
          <a:xfrm rot="5400000">
            <a:off x="6958003" y="6336620"/>
            <a:ext cx="588260" cy="446611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CCE0A898-B2AA-40F9-A636-66918A820984}"/>
              </a:ext>
            </a:extLst>
          </p:cNvPr>
          <p:cNvSpPr txBox="1"/>
          <p:nvPr/>
        </p:nvSpPr>
        <p:spPr>
          <a:xfrm>
            <a:off x="7539297" y="6279358"/>
            <a:ext cx="387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保守估計至少</a:t>
            </a:r>
            <a:r>
              <a:rPr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超過</a:t>
            </a:r>
            <a:r>
              <a:rPr lang="en-US" altLang="zh-TW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2000</a:t>
            </a:r>
            <a:r>
              <a:rPr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個通路據點</a:t>
            </a:r>
            <a:endParaRPr lang="zh-TW" alt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5E2BF860-BBCF-4468-8312-FEE423BD412F}"/>
              </a:ext>
            </a:extLst>
          </p:cNvPr>
          <p:cNvCxnSpPr>
            <a:cxnSpLocks/>
          </p:cNvCxnSpPr>
          <p:nvPr/>
        </p:nvCxnSpPr>
        <p:spPr>
          <a:xfrm flipV="1">
            <a:off x="7539297" y="6679468"/>
            <a:ext cx="4002646" cy="57982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投影片編號版面配置區 2">
            <a:extLst>
              <a:ext uri="{FF2B5EF4-FFF2-40B4-BE49-F238E27FC236}">
                <a16:creationId xmlns:a16="http://schemas.microsoft.com/office/drawing/2014/main" id="{7A858B19-5768-4034-8D4A-D4DF32E52613}"/>
              </a:ext>
            </a:extLst>
          </p:cNvPr>
          <p:cNvSpPr txBox="1">
            <a:spLocks/>
          </p:cNvSpPr>
          <p:nvPr/>
        </p:nvSpPr>
        <p:spPr>
          <a:xfrm>
            <a:off x="257949" y="6598195"/>
            <a:ext cx="2892783" cy="38417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639763" indent="-182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925638" indent="-5540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fld id="{8C92ADDF-ABC6-4EEC-846D-A1AE2D410679}" type="slidenum">
              <a:rPr lang="zh-CN" altLang="en-US" sz="2800" b="1" smtClean="0"/>
              <a:pPr/>
              <a:t>8</a:t>
            </a:fld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89160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/>
          <p:cNvSpPr>
            <a:spLocks/>
          </p:cNvSpPr>
          <p:nvPr/>
        </p:nvSpPr>
        <p:spPr bwMode="auto">
          <a:xfrm>
            <a:off x="1233911" y="388483"/>
            <a:ext cx="3867717" cy="774431"/>
          </a:xfrm>
          <a:custGeom>
            <a:avLst/>
            <a:gdLst>
              <a:gd name="T0" fmla="*/ 0 w 1394"/>
              <a:gd name="T1" fmla="*/ 0 h 245"/>
              <a:gd name="T2" fmla="*/ 1150 w 1394"/>
              <a:gd name="T3" fmla="*/ 0 h 245"/>
              <a:gd name="T4" fmla="*/ 1394 w 1394"/>
              <a:gd name="T5" fmla="*/ 245 h 245"/>
              <a:gd name="T6" fmla="*/ 241 w 1394"/>
              <a:gd name="T7" fmla="*/ 245 h 245"/>
              <a:gd name="T8" fmla="*/ 0 w 1394"/>
              <a:gd name="T9" fmla="*/ 0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4" h="245">
                <a:moveTo>
                  <a:pt x="0" y="0"/>
                </a:moveTo>
                <a:lnTo>
                  <a:pt x="1150" y="0"/>
                </a:lnTo>
                <a:lnTo>
                  <a:pt x="1394" y="245"/>
                </a:lnTo>
                <a:lnTo>
                  <a:pt x="241" y="245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C82281D-EBFD-4046-B8D3-86993A81B295}"/>
              </a:ext>
            </a:extLst>
          </p:cNvPr>
          <p:cNvSpPr/>
          <p:nvPr/>
        </p:nvSpPr>
        <p:spPr>
          <a:xfrm>
            <a:off x="2091452" y="455028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推廣分析</a:t>
            </a:r>
            <a:endParaRPr lang="en-US" altLang="zh-TW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7F7119B7-1036-415D-ABD6-F215E752C6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87" t="26405" r="60607" b="18228"/>
          <a:stretch/>
        </p:blipFill>
        <p:spPr>
          <a:xfrm>
            <a:off x="5387528" y="1675177"/>
            <a:ext cx="1368152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DC87F9C-B20D-48C4-874A-F442ACF370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365" b="61198" l="6808" r="46413">
                        <a14:foregroundMark x1="30848" y1="65748" x2="31259" y2="65885"/>
                        <a14:foregroundMark x1="8931" y1="58464" x2="20767" y2="62398"/>
                        <a14:foregroundMark x1="31259" y1="65885" x2="36969" y2="66016"/>
                        <a14:foregroundMark x1="36969" y1="66016" x2="43947" y2="63702"/>
                        <a14:foregroundMark x1="47715" y1="49598" x2="47804" y2="48177"/>
                        <a14:foregroundMark x1="47804" y1="48177" x2="46430" y2="43078"/>
                        <a14:foregroundMark x1="45487" y1="42137" x2="41801" y2="43359"/>
                        <a14:foregroundMark x1="41801" y1="43359" x2="38287" y2="48177"/>
                        <a14:foregroundMark x1="42679" y1="56771" x2="25695" y2="59245"/>
                        <a14:foregroundMark x1="25695" y1="59245" x2="17862" y2="58203"/>
                        <a14:foregroundMark x1="18375" y1="58203" x2="37262" y2="61198"/>
                        <a14:foregroundMark x1="31331" y1="62491" x2="27526" y2="63281"/>
                        <a14:foregroundMark x1="37555" y1="61198" x2="31641" y2="62426"/>
                        <a14:foregroundMark x1="25660" y1="62512" x2="21523" y2="60807"/>
                        <a14:foregroundMark x1="21523" y1="60807" x2="17936" y2="56771"/>
                        <a14:foregroundMark x1="17936" y1="56771" x2="9956" y2="51432"/>
                        <a14:foregroundMark x1="9956" y1="51432" x2="8565" y2="46745"/>
                        <a14:foregroundMark x1="7176" y1="45166" x2="7785" y2="49385"/>
                        <a14:foregroundMark x1="45681" y1="53776" x2="45461" y2="56771"/>
                        <a14:foregroundMark x1="46486" y1="53776" x2="45168" y2="60547"/>
                        <a14:foregroundMark x1="45168" y1="60547" x2="45168" y2="60807"/>
                        <a14:foregroundMark x1="8272" y1="50911" x2="8712" y2="57813"/>
                        <a14:foregroundMark x1="8712" y1="57813" x2="8712" y2="57813"/>
                        <a14:foregroundMark x1="13177" y1="61068" x2="12445" y2="61068"/>
                        <a14:foregroundMark x1="10615" y1="60807" x2="8619" y2="55538"/>
                        <a14:foregroundMark x1="8346" y1="54818" x2="9370" y2="60807"/>
                        <a14:foregroundMark x1="7952" y1="55598" x2="8492" y2="61068"/>
                        <a14:foregroundMark x1="6808" y1="44010" x2="7631" y2="52351"/>
                        <a14:backgroundMark x1="46633" y1="50391" x2="46779" y2="54029"/>
                        <a14:backgroundMark x1="45373" y1="60668" x2="44217" y2="62891"/>
                        <a14:backgroundMark x1="44217" y1="62891" x2="48463" y2="61979"/>
                        <a14:backgroundMark x1="48463" y1="61979" x2="48536" y2="54167"/>
                        <a14:backgroundMark x1="48536" y1="54167" x2="47218" y2="51563"/>
                        <a14:backgroundMark x1="18375" y1="64453" x2="22401" y2="64063"/>
                        <a14:backgroundMark x1="22401" y1="64063" x2="26940" y2="64583"/>
                        <a14:backgroundMark x1="26940" y1="64583" x2="30893" y2="64323"/>
                        <a14:backgroundMark x1="30893" y1="64323" x2="31406" y2="63411"/>
                        <a14:backgroundMark x1="8492" y1="40495" x2="6442" y2="44141"/>
                        <a14:backgroundMark x1="7004" y1="43950" x2="7101" y2="43099"/>
                        <a14:backgroundMark x1="7101" y1="43099" x2="9736" y2="40885"/>
                        <a14:backgroundMark x1="6296" y1="43359" x2="6322" y2="44161"/>
                        <a14:backgroundMark x1="47511" y1="49349" x2="46852" y2="50781"/>
                        <a14:backgroundMark x1="47438" y1="50781" x2="47511" y2="46354"/>
                        <a14:backgroundMark x1="46193" y1="43099" x2="45681" y2="40365"/>
                        <a14:backgroundMark x1="46706" y1="41146" x2="45168" y2="41276"/>
                        <a14:backgroundMark x1="6143" y1="50077" x2="6076" y2="50000"/>
                        <a14:backgroundMark x1="6735" y1="52604" x2="7028" y2="55859"/>
                        <a14:backgroundMark x1="7613" y1="54167" x2="7394" y2="54948"/>
                      </a14:backgroundRemoval>
                    </a14:imgEffect>
                  </a14:imgLayer>
                </a14:imgProps>
              </a:ext>
            </a:extLst>
          </a:blip>
          <a:srcRect l="5760" t="38048" r="52240" b="38047"/>
          <a:stretch/>
        </p:blipFill>
        <p:spPr>
          <a:xfrm>
            <a:off x="7835187" y="2364666"/>
            <a:ext cx="3150351" cy="100811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F01AE15-D50F-4A9E-9583-4D584DCA87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534" b="85359" l="10242" r="41601">
                        <a14:backgroundMark x1="16691" y1="65755" x2="14568" y2="72266"/>
                        <a14:backgroundMark x1="14568" y1="72266" x2="14641" y2="73047"/>
                      </a14:backgroundRemoval>
                    </a14:imgEffect>
                  </a14:imgLayer>
                </a14:imgProps>
              </a:ext>
            </a:extLst>
          </a:blip>
          <a:srcRect l="6322" t="36056" r="54479" b="9163"/>
          <a:stretch/>
        </p:blipFill>
        <p:spPr>
          <a:xfrm>
            <a:off x="871666" y="1567165"/>
            <a:ext cx="2749397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21A6816F-FD04-4E65-BA39-1240ABB961E1}"/>
              </a:ext>
            </a:extLst>
          </p:cNvPr>
          <p:cNvCxnSpPr>
            <a:cxnSpLocks/>
          </p:cNvCxnSpPr>
          <p:nvPr/>
        </p:nvCxnSpPr>
        <p:spPr>
          <a:xfrm flipV="1">
            <a:off x="1096117" y="4236870"/>
            <a:ext cx="2315144" cy="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DBDDC943-FBE2-41B1-A108-4B743E425987}"/>
              </a:ext>
            </a:extLst>
          </p:cNvPr>
          <p:cNvCxnSpPr>
            <a:cxnSpLocks/>
          </p:cNvCxnSpPr>
          <p:nvPr/>
        </p:nvCxnSpPr>
        <p:spPr>
          <a:xfrm flipV="1">
            <a:off x="4837010" y="4236870"/>
            <a:ext cx="2488064" cy="3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E49643A1-740D-4A17-9AB5-17BEDEF8449E}"/>
              </a:ext>
            </a:extLst>
          </p:cNvPr>
          <p:cNvCxnSpPr>
            <a:cxnSpLocks/>
          </p:cNvCxnSpPr>
          <p:nvPr/>
        </p:nvCxnSpPr>
        <p:spPr>
          <a:xfrm flipV="1">
            <a:off x="8328355" y="4236872"/>
            <a:ext cx="2315144" cy="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24">
            <a:extLst>
              <a:ext uri="{FF2B5EF4-FFF2-40B4-BE49-F238E27FC236}">
                <a16:creationId xmlns:a16="http://schemas.microsoft.com/office/drawing/2014/main" id="{E31E753F-D5C6-43FE-9706-EEC9A718E303}"/>
              </a:ext>
            </a:extLst>
          </p:cNvPr>
          <p:cNvSpPr txBox="1"/>
          <p:nvPr/>
        </p:nvSpPr>
        <p:spPr>
          <a:xfrm>
            <a:off x="1236697" y="3631327"/>
            <a:ext cx="2271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廣東苜藥粉</a:t>
            </a:r>
          </a:p>
        </p:txBody>
      </p:sp>
      <p:sp>
        <p:nvSpPr>
          <p:cNvPr id="14" name="TextBox 24">
            <a:extLst>
              <a:ext uri="{FF2B5EF4-FFF2-40B4-BE49-F238E27FC236}">
                <a16:creationId xmlns:a16="http://schemas.microsoft.com/office/drawing/2014/main" id="{9DAB3DE8-B01D-4365-8A43-1ADACE7084F2}"/>
              </a:ext>
            </a:extLst>
          </p:cNvPr>
          <p:cNvSpPr txBox="1"/>
          <p:nvPr/>
        </p:nvSpPr>
        <p:spPr>
          <a:xfrm>
            <a:off x="5351954" y="3619393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西瓜霜</a:t>
            </a:r>
          </a:p>
        </p:txBody>
      </p:sp>
      <p:sp>
        <p:nvSpPr>
          <p:cNvPr id="15" name="TextBox 24">
            <a:extLst>
              <a:ext uri="{FF2B5EF4-FFF2-40B4-BE49-F238E27FC236}">
                <a16:creationId xmlns:a16="http://schemas.microsoft.com/office/drawing/2014/main" id="{F5CA658C-C85F-4509-B29F-F9CBAA05B4AB}"/>
              </a:ext>
            </a:extLst>
          </p:cNvPr>
          <p:cNvSpPr txBox="1"/>
          <p:nvPr/>
        </p:nvSpPr>
        <p:spPr>
          <a:xfrm>
            <a:off x="8630339" y="3619393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口內藥膏</a:t>
            </a:r>
          </a:p>
        </p:txBody>
      </p:sp>
      <p:sp>
        <p:nvSpPr>
          <p:cNvPr id="17" name="TextBox 24">
            <a:extLst>
              <a:ext uri="{FF2B5EF4-FFF2-40B4-BE49-F238E27FC236}">
                <a16:creationId xmlns:a16="http://schemas.microsoft.com/office/drawing/2014/main" id="{D9BD720C-4807-4B32-8EC0-8B627AF78EBA}"/>
              </a:ext>
            </a:extLst>
          </p:cNvPr>
          <p:cNvSpPr txBox="1"/>
          <p:nvPr/>
        </p:nvSpPr>
        <p:spPr>
          <a:xfrm>
            <a:off x="628330" y="4515503"/>
            <a:ext cx="3867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重金廣告吸引觀眾目光</a:t>
            </a:r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id="{55553DEA-5AAD-4417-8FC1-108998F0E946}"/>
              </a:ext>
            </a:extLst>
          </p:cNvPr>
          <p:cNvSpPr txBox="1"/>
          <p:nvPr/>
        </p:nvSpPr>
        <p:spPr>
          <a:xfrm>
            <a:off x="4666835" y="4532150"/>
            <a:ext cx="3867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幾乎零廣告</a:t>
            </a:r>
          </a:p>
        </p:txBody>
      </p:sp>
      <p:sp>
        <p:nvSpPr>
          <p:cNvPr id="19" name="TextBox 24">
            <a:extLst>
              <a:ext uri="{FF2B5EF4-FFF2-40B4-BE49-F238E27FC236}">
                <a16:creationId xmlns:a16="http://schemas.microsoft.com/office/drawing/2014/main" id="{1D82A0CE-5025-49D0-96AE-265FB8307355}"/>
              </a:ext>
            </a:extLst>
          </p:cNvPr>
          <p:cNvSpPr txBox="1"/>
          <p:nvPr/>
        </p:nvSpPr>
        <p:spPr>
          <a:xfrm>
            <a:off x="8328355" y="4515502"/>
            <a:ext cx="3867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幾乎零廣告</a:t>
            </a:r>
          </a:p>
        </p:txBody>
      </p:sp>
      <p:sp>
        <p:nvSpPr>
          <p:cNvPr id="20" name="TextBox 24">
            <a:extLst>
              <a:ext uri="{FF2B5EF4-FFF2-40B4-BE49-F238E27FC236}">
                <a16:creationId xmlns:a16="http://schemas.microsoft.com/office/drawing/2014/main" id="{5685EB3B-C3A6-43F4-8E42-AF8C448D3D13}"/>
              </a:ext>
            </a:extLst>
          </p:cNvPr>
          <p:cNvSpPr txBox="1"/>
          <p:nvPr/>
        </p:nvSpPr>
        <p:spPr>
          <a:xfrm>
            <a:off x="628330" y="5335014"/>
            <a:ext cx="3867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知名品牌、品牌形象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1" name="TextBox 24">
            <a:extLst>
              <a:ext uri="{FF2B5EF4-FFF2-40B4-BE49-F238E27FC236}">
                <a16:creationId xmlns:a16="http://schemas.microsoft.com/office/drawing/2014/main" id="{FFA22672-8F74-4A33-A723-D24991EC02D5}"/>
              </a:ext>
            </a:extLst>
          </p:cNvPr>
          <p:cNvSpPr txBox="1"/>
          <p:nvPr/>
        </p:nvSpPr>
        <p:spPr>
          <a:xfrm>
            <a:off x="4666835" y="5316994"/>
            <a:ext cx="1543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無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" name="TextBox 24">
            <a:extLst>
              <a:ext uri="{FF2B5EF4-FFF2-40B4-BE49-F238E27FC236}">
                <a16:creationId xmlns:a16="http://schemas.microsoft.com/office/drawing/2014/main" id="{B263413F-FB9F-430F-9101-FCAD44313A72}"/>
              </a:ext>
            </a:extLst>
          </p:cNvPr>
          <p:cNvSpPr txBox="1"/>
          <p:nvPr/>
        </p:nvSpPr>
        <p:spPr>
          <a:xfrm>
            <a:off x="8328355" y="5316399"/>
            <a:ext cx="1543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無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" name="TextBox 24">
            <a:extLst>
              <a:ext uri="{FF2B5EF4-FFF2-40B4-BE49-F238E27FC236}">
                <a16:creationId xmlns:a16="http://schemas.microsoft.com/office/drawing/2014/main" id="{1E3BDA8E-74FD-4069-93BC-A8E49485757A}"/>
              </a:ext>
            </a:extLst>
          </p:cNvPr>
          <p:cNvSpPr txBox="1"/>
          <p:nvPr/>
        </p:nvSpPr>
        <p:spPr>
          <a:xfrm>
            <a:off x="628330" y="6097696"/>
            <a:ext cx="4360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價格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260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 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360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元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公克、 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公克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3475B534-6C5B-496F-80D5-F9745D780860}"/>
              </a:ext>
            </a:extLst>
          </p:cNvPr>
          <p:cNvSpPr txBox="1"/>
          <p:nvPr/>
        </p:nvSpPr>
        <p:spPr>
          <a:xfrm>
            <a:off x="4660778" y="6111921"/>
            <a:ext cx="4360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價格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109~120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元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   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(5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公克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DF7D7C-DA49-4022-B79F-44C4504F5B65}"/>
              </a:ext>
            </a:extLst>
          </p:cNvPr>
          <p:cNvSpPr txBox="1"/>
          <p:nvPr/>
        </p:nvSpPr>
        <p:spPr>
          <a:xfrm>
            <a:off x="8328355" y="6119891"/>
            <a:ext cx="4360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價格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110~150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元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   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(5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公克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26" name="投影片編號版面配置區 2">
            <a:extLst>
              <a:ext uri="{FF2B5EF4-FFF2-40B4-BE49-F238E27FC236}">
                <a16:creationId xmlns:a16="http://schemas.microsoft.com/office/drawing/2014/main" id="{AC72A31E-5FAA-434F-876A-F7D3DAE847DA}"/>
              </a:ext>
            </a:extLst>
          </p:cNvPr>
          <p:cNvSpPr txBox="1">
            <a:spLocks/>
          </p:cNvSpPr>
          <p:nvPr/>
        </p:nvSpPr>
        <p:spPr>
          <a:xfrm>
            <a:off x="12196072" y="89674"/>
            <a:ext cx="2892783" cy="38417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639763" indent="-182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925638" indent="-5540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fld id="{8C92ADDF-ABC6-4EEC-846D-A1AE2D410679}" type="slidenum">
              <a:rPr lang="zh-CN" altLang="en-US" sz="2800" b="1" smtClean="0"/>
              <a:pPr/>
              <a:t>9</a:t>
            </a:fld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237729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bt019.ppt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5234033"/>
  <p:tag name="MH_LIBRARY" val="GRAPHI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5234033"/>
  <p:tag name="MH_LIBRARY" val="GRAPHI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5234033"/>
  <p:tag name="MH_LIBRARY" val="GRAPHIC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9D9D9">
            <a:alpha val="50196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1330</Words>
  <Application>Microsoft Office PowerPoint</Application>
  <PresentationFormat>自訂</PresentationFormat>
  <Paragraphs>248</Paragraphs>
  <Slides>22</Slides>
  <Notes>22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31" baseType="lpstr">
      <vt:lpstr>Gungsuh</vt:lpstr>
      <vt:lpstr>Lato Regular</vt:lpstr>
      <vt:lpstr>微软雅黑</vt:lpstr>
      <vt:lpstr>宋体</vt:lpstr>
      <vt:lpstr>標楷體</vt:lpstr>
      <vt:lpstr>Arial</vt:lpstr>
      <vt:lpstr>Calibri</vt:lpstr>
      <vt:lpstr>Wingdings</vt:lpstr>
      <vt:lpstr>自定义设计方案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2018-09-24T01:04:14Z</dcterms:created>
  <dcterms:modified xsi:type="dcterms:W3CDTF">2018-11-04T16:51:30Z</dcterms:modified>
</cp:coreProperties>
</file>