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88189A-AA84-42A2-A604-2B4D2D2B5320}"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B8CCD-3A43-4985-B371-5B4E8C478226}" type="slidenum">
              <a:rPr lang="en-US" smtClean="0"/>
              <a:t>‹#›</a:t>
            </a:fld>
            <a:endParaRPr lang="en-US"/>
          </a:p>
        </p:txBody>
      </p:sp>
    </p:spTree>
    <p:extLst>
      <p:ext uri="{BB962C8B-B14F-4D97-AF65-F5344CB8AC3E}">
        <p14:creationId xmlns:p14="http://schemas.microsoft.com/office/powerpoint/2010/main" val="1244408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8189A-AA84-42A2-A604-2B4D2D2B5320}"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B8CCD-3A43-4985-B371-5B4E8C478226}" type="slidenum">
              <a:rPr lang="en-US" smtClean="0"/>
              <a:t>‹#›</a:t>
            </a:fld>
            <a:endParaRPr lang="en-US"/>
          </a:p>
        </p:txBody>
      </p:sp>
    </p:spTree>
    <p:extLst>
      <p:ext uri="{BB962C8B-B14F-4D97-AF65-F5344CB8AC3E}">
        <p14:creationId xmlns:p14="http://schemas.microsoft.com/office/powerpoint/2010/main" val="2385138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8189A-AA84-42A2-A604-2B4D2D2B5320}"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B8CCD-3A43-4985-B371-5B4E8C478226}" type="slidenum">
              <a:rPr lang="en-US" smtClean="0"/>
              <a:t>‹#›</a:t>
            </a:fld>
            <a:endParaRPr lang="en-US"/>
          </a:p>
        </p:txBody>
      </p:sp>
    </p:spTree>
    <p:extLst>
      <p:ext uri="{BB962C8B-B14F-4D97-AF65-F5344CB8AC3E}">
        <p14:creationId xmlns:p14="http://schemas.microsoft.com/office/powerpoint/2010/main" val="1049561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8189A-AA84-42A2-A604-2B4D2D2B5320}"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B8CCD-3A43-4985-B371-5B4E8C478226}" type="slidenum">
              <a:rPr lang="en-US" smtClean="0"/>
              <a:t>‹#›</a:t>
            </a:fld>
            <a:endParaRPr lang="en-US"/>
          </a:p>
        </p:txBody>
      </p:sp>
    </p:spTree>
    <p:extLst>
      <p:ext uri="{BB962C8B-B14F-4D97-AF65-F5344CB8AC3E}">
        <p14:creationId xmlns:p14="http://schemas.microsoft.com/office/powerpoint/2010/main" val="310953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88189A-AA84-42A2-A604-2B4D2D2B5320}"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B8CCD-3A43-4985-B371-5B4E8C478226}" type="slidenum">
              <a:rPr lang="en-US" smtClean="0"/>
              <a:t>‹#›</a:t>
            </a:fld>
            <a:endParaRPr lang="en-US"/>
          </a:p>
        </p:txBody>
      </p:sp>
    </p:spTree>
    <p:extLst>
      <p:ext uri="{BB962C8B-B14F-4D97-AF65-F5344CB8AC3E}">
        <p14:creationId xmlns:p14="http://schemas.microsoft.com/office/powerpoint/2010/main" val="163645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88189A-AA84-42A2-A604-2B4D2D2B5320}"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B8CCD-3A43-4985-B371-5B4E8C478226}" type="slidenum">
              <a:rPr lang="en-US" smtClean="0"/>
              <a:t>‹#›</a:t>
            </a:fld>
            <a:endParaRPr lang="en-US"/>
          </a:p>
        </p:txBody>
      </p:sp>
    </p:spTree>
    <p:extLst>
      <p:ext uri="{BB962C8B-B14F-4D97-AF65-F5344CB8AC3E}">
        <p14:creationId xmlns:p14="http://schemas.microsoft.com/office/powerpoint/2010/main" val="773220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88189A-AA84-42A2-A604-2B4D2D2B5320}" type="datetimeFigureOut">
              <a:rPr lang="en-US" smtClean="0"/>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BB8CCD-3A43-4985-B371-5B4E8C478226}" type="slidenum">
              <a:rPr lang="en-US" smtClean="0"/>
              <a:t>‹#›</a:t>
            </a:fld>
            <a:endParaRPr lang="en-US"/>
          </a:p>
        </p:txBody>
      </p:sp>
    </p:spTree>
    <p:extLst>
      <p:ext uri="{BB962C8B-B14F-4D97-AF65-F5344CB8AC3E}">
        <p14:creationId xmlns:p14="http://schemas.microsoft.com/office/powerpoint/2010/main" val="2876096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8189A-AA84-42A2-A604-2B4D2D2B5320}" type="datetimeFigureOut">
              <a:rPr lang="en-US" smtClean="0"/>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BB8CCD-3A43-4985-B371-5B4E8C478226}" type="slidenum">
              <a:rPr lang="en-US" smtClean="0"/>
              <a:t>‹#›</a:t>
            </a:fld>
            <a:endParaRPr lang="en-US"/>
          </a:p>
        </p:txBody>
      </p:sp>
    </p:spTree>
    <p:extLst>
      <p:ext uri="{BB962C8B-B14F-4D97-AF65-F5344CB8AC3E}">
        <p14:creationId xmlns:p14="http://schemas.microsoft.com/office/powerpoint/2010/main" val="321416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8189A-AA84-42A2-A604-2B4D2D2B5320}" type="datetimeFigureOut">
              <a:rPr lang="en-US" smtClean="0"/>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BB8CCD-3A43-4985-B371-5B4E8C478226}" type="slidenum">
              <a:rPr lang="en-US" smtClean="0"/>
              <a:t>‹#›</a:t>
            </a:fld>
            <a:endParaRPr lang="en-US"/>
          </a:p>
        </p:txBody>
      </p:sp>
    </p:spTree>
    <p:extLst>
      <p:ext uri="{BB962C8B-B14F-4D97-AF65-F5344CB8AC3E}">
        <p14:creationId xmlns:p14="http://schemas.microsoft.com/office/powerpoint/2010/main" val="1368734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88189A-AA84-42A2-A604-2B4D2D2B5320}"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B8CCD-3A43-4985-B371-5B4E8C478226}" type="slidenum">
              <a:rPr lang="en-US" smtClean="0"/>
              <a:t>‹#›</a:t>
            </a:fld>
            <a:endParaRPr lang="en-US"/>
          </a:p>
        </p:txBody>
      </p:sp>
    </p:spTree>
    <p:extLst>
      <p:ext uri="{BB962C8B-B14F-4D97-AF65-F5344CB8AC3E}">
        <p14:creationId xmlns:p14="http://schemas.microsoft.com/office/powerpoint/2010/main" val="2638089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88189A-AA84-42A2-A604-2B4D2D2B5320}"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B8CCD-3A43-4985-B371-5B4E8C478226}" type="slidenum">
              <a:rPr lang="en-US" smtClean="0"/>
              <a:t>‹#›</a:t>
            </a:fld>
            <a:endParaRPr lang="en-US"/>
          </a:p>
        </p:txBody>
      </p:sp>
    </p:spTree>
    <p:extLst>
      <p:ext uri="{BB962C8B-B14F-4D97-AF65-F5344CB8AC3E}">
        <p14:creationId xmlns:p14="http://schemas.microsoft.com/office/powerpoint/2010/main" val="2206877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8189A-AA84-42A2-A604-2B4D2D2B5320}" type="datetimeFigureOut">
              <a:rPr lang="en-US" smtClean="0"/>
              <a:t>10/6/2020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B8CCD-3A43-4985-B371-5B4E8C478226}" type="slidenum">
              <a:rPr lang="en-US" smtClean="0"/>
              <a:t>‹#›</a:t>
            </a:fld>
            <a:endParaRPr lang="en-US"/>
          </a:p>
        </p:txBody>
      </p:sp>
    </p:spTree>
    <p:extLst>
      <p:ext uri="{BB962C8B-B14F-4D97-AF65-F5344CB8AC3E}">
        <p14:creationId xmlns:p14="http://schemas.microsoft.com/office/powerpoint/2010/main" val="710936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ncbi.nlm.nih.gov/pubmed/32452807" TargetMode="External"/><Relationship Id="rId2" Type="http://schemas.openxmlformats.org/officeDocument/2006/relationships/hyperlink" Target="https://doi.org/10.2196/16896" TargetMode="External"/><Relationship Id="rId1" Type="http://schemas.openxmlformats.org/officeDocument/2006/relationships/slideLayout" Target="../slideLayouts/slideLayout2.xml"/><Relationship Id="rId4" Type="http://schemas.openxmlformats.org/officeDocument/2006/relationships/hyperlink" Target="https://www.ncbi.nlm.nih.gov/pmc/articles/728448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9644"/>
            <a:ext cx="9144000" cy="3769607"/>
          </a:xfrm>
        </p:spPr>
        <p:txBody>
          <a:bodyPr>
            <a:normAutofit fontScale="90000"/>
          </a:bodyPr>
          <a:lstStyle/>
          <a:p>
            <a:pPr fontAlgn="base"/>
            <a:r>
              <a:rPr lang="en-GB" b="1" dirty="0"/>
              <a:t>Artificial Intelligence–Assisted System in Postoperative Follow-up of </a:t>
            </a:r>
            <a:r>
              <a:rPr lang="en-GB" b="1" dirty="0" err="1"/>
              <a:t>Orthopedic</a:t>
            </a:r>
            <a:r>
              <a:rPr lang="en-GB" b="1" dirty="0"/>
              <a:t> Patients: Exploratory Quantitative and Qualitative Study</a:t>
            </a:r>
          </a:p>
        </p:txBody>
      </p:sp>
      <p:sp>
        <p:nvSpPr>
          <p:cNvPr id="3" name="Subtitle 2"/>
          <p:cNvSpPr>
            <a:spLocks noGrp="1"/>
          </p:cNvSpPr>
          <p:nvPr>
            <p:ph type="subTitle" idx="1"/>
          </p:nvPr>
        </p:nvSpPr>
        <p:spPr/>
        <p:txBody>
          <a:bodyPr/>
          <a:lstStyle/>
          <a:p>
            <a:r>
              <a:rPr lang="en-US" dirty="0" err="1" smtClean="0"/>
              <a:t>Sindie</a:t>
            </a:r>
            <a:r>
              <a:rPr lang="en-US" dirty="0" smtClean="0"/>
              <a:t> </a:t>
            </a:r>
            <a:r>
              <a:rPr lang="en-US" dirty="0" err="1" smtClean="0"/>
              <a:t>Zinhle</a:t>
            </a:r>
            <a:r>
              <a:rPr lang="en-US" dirty="0" smtClean="0"/>
              <a:t> </a:t>
            </a:r>
            <a:r>
              <a:rPr lang="en-US" dirty="0" err="1" smtClean="0"/>
              <a:t>Shongwe</a:t>
            </a:r>
            <a:endParaRPr lang="en-US" dirty="0" smtClean="0"/>
          </a:p>
          <a:p>
            <a:r>
              <a:rPr lang="en-US" dirty="0" smtClean="0"/>
              <a:t>Professor</a:t>
            </a:r>
            <a:r>
              <a:rPr lang="en-US" dirty="0" smtClean="0"/>
              <a:t>: </a:t>
            </a:r>
            <a:r>
              <a:rPr lang="en-US" dirty="0" err="1" smtClean="0"/>
              <a:t>Kuo</a:t>
            </a:r>
            <a:r>
              <a:rPr lang="en-US" dirty="0" smtClean="0"/>
              <a:t>-Chung Chu</a:t>
            </a:r>
            <a:endParaRPr lang="en-US" dirty="0" smtClean="0"/>
          </a:p>
          <a:p>
            <a:r>
              <a:rPr lang="en-US" dirty="0" smtClean="0"/>
              <a:t>Date: 29 September 2020</a:t>
            </a:r>
            <a:endParaRPr lang="en-US" dirty="0"/>
          </a:p>
        </p:txBody>
      </p:sp>
    </p:spTree>
    <p:extLst>
      <p:ext uri="{BB962C8B-B14F-4D97-AF65-F5344CB8AC3E}">
        <p14:creationId xmlns:p14="http://schemas.microsoft.com/office/powerpoint/2010/main" val="937994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Automatically generated table for the </a:t>
            </a:r>
            <a:r>
              <a:rPr lang="en-GB" dirty="0" smtClean="0"/>
              <a:t>dialogue above</a:t>
            </a:r>
            <a:endParaRPr lang="en-US" dirty="0"/>
          </a:p>
        </p:txBody>
      </p:sp>
      <p:graphicFrame>
        <p:nvGraphicFramePr>
          <p:cNvPr id="4" name="Content Placeholder 3"/>
          <p:cNvGraphicFramePr>
            <a:graphicFrameLocks noGrp="1"/>
          </p:cNvGraphicFramePr>
          <p:nvPr>
            <p:ph idx="1"/>
          </p:nvPr>
        </p:nvGraphicFramePr>
        <p:xfrm>
          <a:off x="1333500" y="1831499"/>
          <a:ext cx="9525000" cy="4339590"/>
        </p:xfrm>
        <a:graphic>
          <a:graphicData uri="http://schemas.openxmlformats.org/drawingml/2006/table">
            <a:tbl>
              <a:tblPr/>
              <a:tblGrid>
                <a:gridCol w="2381250">
                  <a:extLst>
                    <a:ext uri="{9D8B030D-6E8A-4147-A177-3AD203B41FA5}">
                      <a16:colId xmlns:a16="http://schemas.microsoft.com/office/drawing/2014/main" val="4121853581"/>
                    </a:ext>
                  </a:extLst>
                </a:gridCol>
                <a:gridCol w="7143750">
                  <a:extLst>
                    <a:ext uri="{9D8B030D-6E8A-4147-A177-3AD203B41FA5}">
                      <a16:colId xmlns:a16="http://schemas.microsoft.com/office/drawing/2014/main" val="3974404378"/>
                    </a:ext>
                  </a:extLst>
                </a:gridCol>
              </a:tblGrid>
              <a:tr h="0">
                <a:tc>
                  <a:txBody>
                    <a:bodyPr/>
                    <a:lstStyle/>
                    <a:p>
                      <a:r>
                        <a:rPr lang="en-US"/>
                        <a:t>Parameter</a:t>
                      </a:r>
                    </a:p>
                  </a:txBody>
                  <a:tcPr marL="47625" marR="47625" marT="47625" marB="47625">
                    <a:lnL>
                      <a:noFill/>
                    </a:lnL>
                    <a:lnR>
                      <a:noFill/>
                    </a:lnR>
                    <a:lnT>
                      <a:noFill/>
                    </a:lnT>
                    <a:lnB>
                      <a:noFill/>
                    </a:lnB>
                  </a:tcPr>
                </a:tc>
                <a:tc>
                  <a:txBody>
                    <a:bodyPr/>
                    <a:lstStyle/>
                    <a:p>
                      <a:r>
                        <a:rPr lang="en-US"/>
                        <a:t>Information</a:t>
                      </a:r>
                    </a:p>
                  </a:txBody>
                  <a:tcPr marL="47625" marR="47625" marT="47625" marB="47625">
                    <a:lnL>
                      <a:noFill/>
                    </a:lnL>
                    <a:lnR>
                      <a:noFill/>
                    </a:lnR>
                    <a:lnT>
                      <a:noFill/>
                    </a:lnT>
                    <a:lnB>
                      <a:noFill/>
                    </a:lnB>
                  </a:tcPr>
                </a:tc>
                <a:extLst>
                  <a:ext uri="{0D108BD9-81ED-4DB2-BD59-A6C34878D82A}">
                    <a16:rowId xmlns:a16="http://schemas.microsoft.com/office/drawing/2014/main" val="148195741"/>
                  </a:ext>
                </a:extLst>
              </a:tr>
              <a:tr h="0">
                <a:tc>
                  <a:txBody>
                    <a:bodyPr/>
                    <a:lstStyle/>
                    <a:p>
                      <a:r>
                        <a:rPr lang="en-US"/>
                        <a:t>Basic information</a:t>
                      </a:r>
                    </a:p>
                  </a:txBody>
                  <a:tcPr marL="47625" marR="47625" marT="47625" marB="47625">
                    <a:lnL>
                      <a:noFill/>
                    </a:lnL>
                    <a:lnR>
                      <a:noFill/>
                    </a:lnR>
                    <a:lnT>
                      <a:noFill/>
                    </a:lnT>
                    <a:lnB>
                      <a:noFill/>
                    </a:lnB>
                  </a:tcPr>
                </a:tc>
                <a:tc>
                  <a:txBody>
                    <a:bodyPr/>
                    <a:lstStyle/>
                    <a:p>
                      <a:r>
                        <a:rPr lang="en-GB"/>
                        <a:t>Patient name, ID number, gender, age, discharge date, diagnosis, and caller location</a:t>
                      </a:r>
                      <a:r>
                        <a:rPr lang="en-GB" baseline="30000"/>
                        <a:t>a</a:t>
                      </a:r>
                      <a:endParaRPr lang="en-GB"/>
                    </a:p>
                  </a:txBody>
                  <a:tcPr marL="47625" marR="47625" marT="47625" marB="47625">
                    <a:lnL>
                      <a:noFill/>
                    </a:lnL>
                    <a:lnR>
                      <a:noFill/>
                    </a:lnR>
                    <a:lnT>
                      <a:noFill/>
                    </a:lnT>
                    <a:lnB>
                      <a:noFill/>
                    </a:lnB>
                  </a:tcPr>
                </a:tc>
                <a:extLst>
                  <a:ext uri="{0D108BD9-81ED-4DB2-BD59-A6C34878D82A}">
                    <a16:rowId xmlns:a16="http://schemas.microsoft.com/office/drawing/2014/main" val="1738330014"/>
                  </a:ext>
                </a:extLst>
              </a:tr>
              <a:tr h="0">
                <a:tc>
                  <a:txBody>
                    <a:bodyPr/>
                    <a:lstStyle/>
                    <a:p>
                      <a:r>
                        <a:rPr lang="en-US"/>
                        <a:t>Dialogue result</a:t>
                      </a:r>
                    </a:p>
                  </a:txBody>
                  <a:tcPr marL="47625" marR="47625" marT="47625" marB="47625">
                    <a:lnL>
                      <a:noFill/>
                    </a:lnL>
                    <a:lnR>
                      <a:noFill/>
                    </a:lnR>
                    <a:lnT>
                      <a:noFill/>
                    </a:lnT>
                    <a:lnB>
                      <a:noFill/>
                    </a:lnB>
                  </a:tcPr>
                </a:tc>
                <a:tc>
                  <a:txBody>
                    <a:bodyPr/>
                    <a:lstStyle/>
                    <a:p>
                      <a:r>
                        <a:rPr lang="en-GB"/>
                        <a:t>System hang up after dialogue</a:t>
                      </a:r>
                    </a:p>
                  </a:txBody>
                  <a:tcPr marL="47625" marR="47625" marT="47625" marB="47625">
                    <a:lnL>
                      <a:noFill/>
                    </a:lnL>
                    <a:lnR>
                      <a:noFill/>
                    </a:lnR>
                    <a:lnT>
                      <a:noFill/>
                    </a:lnT>
                    <a:lnB>
                      <a:noFill/>
                    </a:lnB>
                  </a:tcPr>
                </a:tc>
                <a:extLst>
                  <a:ext uri="{0D108BD9-81ED-4DB2-BD59-A6C34878D82A}">
                    <a16:rowId xmlns:a16="http://schemas.microsoft.com/office/drawing/2014/main" val="3196159797"/>
                  </a:ext>
                </a:extLst>
              </a:tr>
              <a:tr h="0">
                <a:tc>
                  <a:txBody>
                    <a:bodyPr/>
                    <a:lstStyle/>
                    <a:p>
                      <a:r>
                        <a:rPr lang="en-US"/>
                        <a:t>Number of dials</a:t>
                      </a:r>
                    </a:p>
                  </a:txBody>
                  <a:tcPr marL="47625" marR="47625" marT="47625" marB="47625">
                    <a:lnL>
                      <a:noFill/>
                    </a:lnL>
                    <a:lnR>
                      <a:noFill/>
                    </a:lnR>
                    <a:lnT>
                      <a:noFill/>
                    </a:lnT>
                    <a:lnB>
                      <a:noFill/>
                    </a:lnB>
                  </a:tcPr>
                </a:tc>
                <a:tc>
                  <a:txBody>
                    <a:bodyPr/>
                    <a:lstStyle/>
                    <a:p>
                      <a:r>
                        <a:rPr lang="en-US"/>
                        <a:t>1</a:t>
                      </a:r>
                    </a:p>
                  </a:txBody>
                  <a:tcPr marL="47625" marR="47625" marT="47625" marB="47625">
                    <a:lnL>
                      <a:noFill/>
                    </a:lnL>
                    <a:lnR>
                      <a:noFill/>
                    </a:lnR>
                    <a:lnT>
                      <a:noFill/>
                    </a:lnT>
                    <a:lnB>
                      <a:noFill/>
                    </a:lnB>
                  </a:tcPr>
                </a:tc>
                <a:extLst>
                  <a:ext uri="{0D108BD9-81ED-4DB2-BD59-A6C34878D82A}">
                    <a16:rowId xmlns:a16="http://schemas.microsoft.com/office/drawing/2014/main" val="1777952585"/>
                  </a:ext>
                </a:extLst>
              </a:tr>
              <a:tr h="0">
                <a:tc>
                  <a:txBody>
                    <a:bodyPr/>
                    <a:lstStyle/>
                    <a:p>
                      <a:r>
                        <a:rPr lang="en-US"/>
                        <a:t>Call duration (s)</a:t>
                      </a:r>
                    </a:p>
                  </a:txBody>
                  <a:tcPr marL="47625" marR="47625" marT="47625" marB="47625">
                    <a:lnL>
                      <a:noFill/>
                    </a:lnL>
                    <a:lnR>
                      <a:noFill/>
                    </a:lnR>
                    <a:lnT>
                      <a:noFill/>
                    </a:lnT>
                    <a:lnB>
                      <a:noFill/>
                    </a:lnB>
                  </a:tcPr>
                </a:tc>
                <a:tc>
                  <a:txBody>
                    <a:bodyPr/>
                    <a:lstStyle/>
                    <a:p>
                      <a:r>
                        <a:rPr lang="en-US"/>
                        <a:t>97</a:t>
                      </a:r>
                    </a:p>
                  </a:txBody>
                  <a:tcPr marL="47625" marR="47625" marT="47625" marB="47625">
                    <a:lnL>
                      <a:noFill/>
                    </a:lnL>
                    <a:lnR>
                      <a:noFill/>
                    </a:lnR>
                    <a:lnT>
                      <a:noFill/>
                    </a:lnT>
                    <a:lnB>
                      <a:noFill/>
                    </a:lnB>
                  </a:tcPr>
                </a:tc>
                <a:extLst>
                  <a:ext uri="{0D108BD9-81ED-4DB2-BD59-A6C34878D82A}">
                    <a16:rowId xmlns:a16="http://schemas.microsoft.com/office/drawing/2014/main" val="3311396008"/>
                  </a:ext>
                </a:extLst>
              </a:tr>
              <a:tr h="0">
                <a:tc>
                  <a:txBody>
                    <a:bodyPr/>
                    <a:lstStyle/>
                    <a:p>
                      <a:r>
                        <a:rPr lang="en-US"/>
                        <a:t>Question 1 score</a:t>
                      </a:r>
                    </a:p>
                  </a:txBody>
                  <a:tcPr marL="47625" marR="47625" marT="47625" marB="47625">
                    <a:lnL>
                      <a:noFill/>
                    </a:lnL>
                    <a:lnR>
                      <a:noFill/>
                    </a:lnR>
                    <a:lnT>
                      <a:noFill/>
                    </a:lnT>
                    <a:lnB>
                      <a:noFill/>
                    </a:lnB>
                  </a:tcPr>
                </a:tc>
                <a:tc>
                  <a:txBody>
                    <a:bodyPr/>
                    <a:lstStyle/>
                    <a:p>
                      <a:r>
                        <a:rPr lang="en-US"/>
                        <a:t>5</a:t>
                      </a:r>
                    </a:p>
                  </a:txBody>
                  <a:tcPr marL="47625" marR="47625" marT="47625" marB="47625">
                    <a:lnL>
                      <a:noFill/>
                    </a:lnL>
                    <a:lnR>
                      <a:noFill/>
                    </a:lnR>
                    <a:lnT>
                      <a:noFill/>
                    </a:lnT>
                    <a:lnB>
                      <a:noFill/>
                    </a:lnB>
                  </a:tcPr>
                </a:tc>
                <a:extLst>
                  <a:ext uri="{0D108BD9-81ED-4DB2-BD59-A6C34878D82A}">
                    <a16:rowId xmlns:a16="http://schemas.microsoft.com/office/drawing/2014/main" val="3176616003"/>
                  </a:ext>
                </a:extLst>
              </a:tr>
              <a:tr h="0">
                <a:tc>
                  <a:txBody>
                    <a:bodyPr/>
                    <a:lstStyle/>
                    <a:p>
                      <a:r>
                        <a:rPr lang="en-US"/>
                        <a:t>Question 2 score</a:t>
                      </a:r>
                    </a:p>
                  </a:txBody>
                  <a:tcPr marL="47625" marR="47625" marT="47625" marB="47625">
                    <a:lnL>
                      <a:noFill/>
                    </a:lnL>
                    <a:lnR>
                      <a:noFill/>
                    </a:lnR>
                    <a:lnT>
                      <a:noFill/>
                    </a:lnT>
                    <a:lnB>
                      <a:noFill/>
                    </a:lnB>
                  </a:tcPr>
                </a:tc>
                <a:tc>
                  <a:txBody>
                    <a:bodyPr/>
                    <a:lstStyle/>
                    <a:p>
                      <a:r>
                        <a:rPr lang="en-US"/>
                        <a:t>5</a:t>
                      </a:r>
                    </a:p>
                  </a:txBody>
                  <a:tcPr marL="47625" marR="47625" marT="47625" marB="47625">
                    <a:lnL>
                      <a:noFill/>
                    </a:lnL>
                    <a:lnR>
                      <a:noFill/>
                    </a:lnR>
                    <a:lnT>
                      <a:noFill/>
                    </a:lnT>
                    <a:lnB>
                      <a:noFill/>
                    </a:lnB>
                  </a:tcPr>
                </a:tc>
                <a:extLst>
                  <a:ext uri="{0D108BD9-81ED-4DB2-BD59-A6C34878D82A}">
                    <a16:rowId xmlns:a16="http://schemas.microsoft.com/office/drawing/2014/main" val="2667148166"/>
                  </a:ext>
                </a:extLst>
              </a:tr>
              <a:tr h="0">
                <a:tc>
                  <a:txBody>
                    <a:bodyPr/>
                    <a:lstStyle/>
                    <a:p>
                      <a:r>
                        <a:rPr lang="en-US"/>
                        <a:t>Question 3 score</a:t>
                      </a:r>
                    </a:p>
                  </a:txBody>
                  <a:tcPr marL="47625" marR="47625" marT="47625" marB="47625">
                    <a:lnL>
                      <a:noFill/>
                    </a:lnL>
                    <a:lnR>
                      <a:noFill/>
                    </a:lnR>
                    <a:lnT>
                      <a:noFill/>
                    </a:lnT>
                    <a:lnB>
                      <a:noFill/>
                    </a:lnB>
                  </a:tcPr>
                </a:tc>
                <a:tc>
                  <a:txBody>
                    <a:bodyPr/>
                    <a:lstStyle/>
                    <a:p>
                      <a:r>
                        <a:rPr lang="en-US"/>
                        <a:t>5</a:t>
                      </a:r>
                    </a:p>
                  </a:txBody>
                  <a:tcPr marL="47625" marR="47625" marT="47625" marB="47625">
                    <a:lnL>
                      <a:noFill/>
                    </a:lnL>
                    <a:lnR>
                      <a:noFill/>
                    </a:lnR>
                    <a:lnT>
                      <a:noFill/>
                    </a:lnT>
                    <a:lnB>
                      <a:noFill/>
                    </a:lnB>
                  </a:tcPr>
                </a:tc>
                <a:extLst>
                  <a:ext uri="{0D108BD9-81ED-4DB2-BD59-A6C34878D82A}">
                    <a16:rowId xmlns:a16="http://schemas.microsoft.com/office/drawing/2014/main" val="496940678"/>
                  </a:ext>
                </a:extLst>
              </a:tr>
              <a:tr h="0">
                <a:tc>
                  <a:txBody>
                    <a:bodyPr/>
                    <a:lstStyle/>
                    <a:p>
                      <a:r>
                        <a:rPr lang="en-US"/>
                        <a:t>Total score</a:t>
                      </a:r>
                    </a:p>
                  </a:txBody>
                  <a:tcPr marL="47625" marR="47625" marT="47625" marB="47625">
                    <a:lnL>
                      <a:noFill/>
                    </a:lnL>
                    <a:lnR>
                      <a:noFill/>
                    </a:lnR>
                    <a:lnT>
                      <a:noFill/>
                    </a:lnT>
                    <a:lnB>
                      <a:noFill/>
                    </a:lnB>
                  </a:tcPr>
                </a:tc>
                <a:tc>
                  <a:txBody>
                    <a:bodyPr/>
                    <a:lstStyle/>
                    <a:p>
                      <a:r>
                        <a:rPr lang="en-US"/>
                        <a:t>15</a:t>
                      </a:r>
                    </a:p>
                  </a:txBody>
                  <a:tcPr marL="47625" marR="47625" marT="47625" marB="47625">
                    <a:lnL>
                      <a:noFill/>
                    </a:lnL>
                    <a:lnR>
                      <a:noFill/>
                    </a:lnR>
                    <a:lnT>
                      <a:noFill/>
                    </a:lnT>
                    <a:lnB>
                      <a:noFill/>
                    </a:lnB>
                  </a:tcPr>
                </a:tc>
                <a:extLst>
                  <a:ext uri="{0D108BD9-81ED-4DB2-BD59-A6C34878D82A}">
                    <a16:rowId xmlns:a16="http://schemas.microsoft.com/office/drawing/2014/main" val="1091924285"/>
                  </a:ext>
                </a:extLst>
              </a:tr>
              <a:tr h="0">
                <a:tc>
                  <a:txBody>
                    <a:bodyPr/>
                    <a:lstStyle/>
                    <a:p>
                      <a:r>
                        <a:rPr lang="en-US"/>
                        <a:t>Feedback question</a:t>
                      </a:r>
                    </a:p>
                  </a:txBody>
                  <a:tcPr marL="47625" marR="47625" marT="47625" marB="47625">
                    <a:lnL>
                      <a:noFill/>
                    </a:lnL>
                    <a:lnR>
                      <a:noFill/>
                    </a:lnR>
                    <a:lnT>
                      <a:noFill/>
                    </a:lnT>
                    <a:lnB>
                      <a:noFill/>
                    </a:lnB>
                  </a:tcPr>
                </a:tc>
                <a:tc>
                  <a:txBody>
                    <a:bodyPr/>
                    <a:lstStyle/>
                    <a:p>
                      <a:r>
                        <a:rPr lang="en-GB"/>
                        <a:t>Doctors are too busy to communicate with patients</a:t>
                      </a:r>
                    </a:p>
                  </a:txBody>
                  <a:tcPr marL="47625" marR="47625" marT="47625" marB="47625">
                    <a:lnL>
                      <a:noFill/>
                    </a:lnL>
                    <a:lnR>
                      <a:noFill/>
                    </a:lnR>
                    <a:lnT>
                      <a:noFill/>
                    </a:lnT>
                    <a:lnB>
                      <a:noFill/>
                    </a:lnB>
                  </a:tcPr>
                </a:tc>
                <a:extLst>
                  <a:ext uri="{0D108BD9-81ED-4DB2-BD59-A6C34878D82A}">
                    <a16:rowId xmlns:a16="http://schemas.microsoft.com/office/drawing/2014/main" val="2802318751"/>
                  </a:ext>
                </a:extLst>
              </a:tr>
              <a:tr h="0">
                <a:tc>
                  <a:txBody>
                    <a:bodyPr/>
                    <a:lstStyle/>
                    <a:p>
                      <a:r>
                        <a:rPr lang="en-US"/>
                        <a:t>Follow-up date</a:t>
                      </a:r>
                    </a:p>
                  </a:txBody>
                  <a:tcPr marL="47625" marR="47625" marT="47625" marB="47625">
                    <a:lnL>
                      <a:noFill/>
                    </a:lnL>
                    <a:lnR>
                      <a:noFill/>
                    </a:lnR>
                    <a:lnT>
                      <a:noFill/>
                    </a:lnT>
                    <a:lnB>
                      <a:noFill/>
                    </a:lnB>
                  </a:tcPr>
                </a:tc>
                <a:tc>
                  <a:txBody>
                    <a:bodyPr/>
                    <a:lstStyle/>
                    <a:p>
                      <a:r>
                        <a:rPr lang="en-US" dirty="0"/>
                        <a:t>2019/6/24</a:t>
                      </a:r>
                    </a:p>
                  </a:txBody>
                  <a:tcPr marL="47625" marR="47625" marT="47625" marB="47625">
                    <a:lnL>
                      <a:noFill/>
                    </a:lnL>
                    <a:lnR>
                      <a:noFill/>
                    </a:lnR>
                    <a:lnT>
                      <a:noFill/>
                    </a:lnT>
                    <a:lnB>
                      <a:noFill/>
                    </a:lnB>
                  </a:tcPr>
                </a:tc>
                <a:extLst>
                  <a:ext uri="{0D108BD9-81ED-4DB2-BD59-A6C34878D82A}">
                    <a16:rowId xmlns:a16="http://schemas.microsoft.com/office/drawing/2014/main" val="2145114874"/>
                  </a:ext>
                </a:extLst>
              </a:tr>
            </a:tbl>
          </a:graphicData>
        </a:graphic>
      </p:graphicFrame>
      <p:sp>
        <p:nvSpPr>
          <p:cNvPr id="5"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87663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Table 2</a:t>
            </a:r>
            <a:endParaRPr lang="en-US" dirty="0"/>
          </a:p>
        </p:txBody>
      </p:sp>
      <p:pic>
        <p:nvPicPr>
          <p:cNvPr id="4" name="Content Placeholder 3"/>
          <p:cNvPicPr>
            <a:picLocks noGrp="1" noChangeAspect="1"/>
          </p:cNvPicPr>
          <p:nvPr>
            <p:ph idx="1"/>
          </p:nvPr>
        </p:nvPicPr>
        <p:blipFill>
          <a:blip r:embed="rId2"/>
          <a:stretch>
            <a:fillRect/>
          </a:stretch>
        </p:blipFill>
        <p:spPr>
          <a:xfrm>
            <a:off x="496710" y="1836914"/>
            <a:ext cx="10769601" cy="5021086"/>
          </a:xfrm>
          <a:prstGeom prst="rect">
            <a:avLst/>
          </a:prstGeom>
        </p:spPr>
      </p:pic>
    </p:spTree>
    <p:extLst>
      <p:ext uri="{BB962C8B-B14F-4D97-AF65-F5344CB8AC3E}">
        <p14:creationId xmlns:p14="http://schemas.microsoft.com/office/powerpoint/2010/main" val="930459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3</a:t>
            </a:r>
            <a:endParaRPr lang="en-US" dirty="0"/>
          </a:p>
        </p:txBody>
      </p:sp>
      <p:pic>
        <p:nvPicPr>
          <p:cNvPr id="4" name="Content Placeholder 3"/>
          <p:cNvPicPr>
            <a:picLocks noGrp="1"/>
          </p:cNvPicPr>
          <p:nvPr>
            <p:ph idx="1"/>
          </p:nvPr>
        </p:nvPicPr>
        <p:blipFill rotWithShape="1">
          <a:blip r:embed="rId2"/>
          <a:srcRect l="24324" t="11116" r="1441" b="14471"/>
          <a:stretch/>
        </p:blipFill>
        <p:spPr bwMode="auto">
          <a:xfrm>
            <a:off x="838200" y="1825625"/>
            <a:ext cx="10515600" cy="489126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73199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Composition of feedbacks in AI-assisted follow-up group and manual follow-up group</a:t>
            </a:r>
            <a:endParaRPr lang="en-US" dirty="0"/>
          </a:p>
        </p:txBody>
      </p:sp>
      <p:pic>
        <p:nvPicPr>
          <p:cNvPr id="3074" name="Picture 2" descr="https://www.jmir.org/api/download?filename=c0ecda2793e3fde6d593b0c6b7fba47b.png&amp;alt_name=16896-370178-1-PB.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825624"/>
            <a:ext cx="11353800" cy="4902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2290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GB" dirty="0"/>
              <a:t>In this research, we found that the effectiveness of AI-assisted follow-up was not inferior to the manual follow-up</a:t>
            </a:r>
            <a:r>
              <a:rPr lang="en-GB" dirty="0" smtClean="0"/>
              <a:t>.</a:t>
            </a:r>
          </a:p>
          <a:p>
            <a:r>
              <a:rPr lang="en-GB" dirty="0" smtClean="0"/>
              <a:t> </a:t>
            </a:r>
            <a:r>
              <a:rPr lang="en-GB" dirty="0"/>
              <a:t>Moreover, human resources costs could be saved with the assistance of artificial intelligence</a:t>
            </a:r>
            <a:r>
              <a:rPr lang="en-GB" dirty="0" smtClean="0"/>
              <a:t>.</a:t>
            </a:r>
          </a:p>
          <a:p>
            <a:r>
              <a:rPr lang="en-GB" dirty="0" smtClean="0"/>
              <a:t> </a:t>
            </a:r>
            <a:r>
              <a:rPr lang="en-GB" dirty="0"/>
              <a:t>Compared with manual follow-up, AI-assisted follow-up obtains more comprehensive feedback, but feedback lacks depth and pertinence. </a:t>
            </a:r>
            <a:endParaRPr lang="en-GB" dirty="0" smtClean="0"/>
          </a:p>
          <a:p>
            <a:r>
              <a:rPr lang="en-GB" dirty="0" smtClean="0"/>
              <a:t>Therefore</a:t>
            </a:r>
            <a:r>
              <a:rPr lang="en-GB" dirty="0"/>
              <a:t>, the application of an AI-assisted follow-up system in hospital ward management has the potential to improve telemedicine follow-up service and patient satisfaction.</a:t>
            </a:r>
            <a:endParaRPr lang="en-US" dirty="0"/>
          </a:p>
        </p:txBody>
      </p:sp>
    </p:spTree>
    <p:extLst>
      <p:ext uri="{BB962C8B-B14F-4D97-AF65-F5344CB8AC3E}">
        <p14:creationId xmlns:p14="http://schemas.microsoft.com/office/powerpoint/2010/main" val="3978811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normAutofit lnSpcReduction="10000"/>
          </a:bodyPr>
          <a:lstStyle/>
          <a:p>
            <a:r>
              <a:rPr lang="en-GB" dirty="0"/>
              <a:t>Our work has several limitations. First, apart from phone calls, there are other communication methods that could be combined with AI, such as text messages, computer software, and smartphone apps</a:t>
            </a:r>
            <a:r>
              <a:rPr lang="en-GB" dirty="0" smtClean="0"/>
              <a:t>.</a:t>
            </a:r>
          </a:p>
          <a:p>
            <a:r>
              <a:rPr lang="en-GB" dirty="0"/>
              <a:t>Therefore, future work may include developing a </a:t>
            </a:r>
            <a:r>
              <a:rPr lang="en-GB" dirty="0" err="1"/>
              <a:t>chatbot</a:t>
            </a:r>
            <a:r>
              <a:rPr lang="en-GB" dirty="0"/>
              <a:t> software or app for additional medical purposes and to provide better personal service</a:t>
            </a:r>
            <a:r>
              <a:rPr lang="en-GB" dirty="0" smtClean="0"/>
              <a:t>.</a:t>
            </a:r>
          </a:p>
          <a:p>
            <a:r>
              <a:rPr lang="en-GB" dirty="0"/>
              <a:t>The second limitation of this study is that the probation period of the AI-assisted follow-up system is not too long. It is generally believed that with the increasing of machine learning time, the AI-assisted system would become more intelligent. </a:t>
            </a:r>
            <a:r>
              <a:rPr lang="en-GB"/>
              <a:t>Therefore, we should pay more attention to this system in the future.</a:t>
            </a:r>
            <a:endParaRPr lang="en-US"/>
          </a:p>
        </p:txBody>
      </p:sp>
    </p:spTree>
    <p:extLst>
      <p:ext uri="{BB962C8B-B14F-4D97-AF65-F5344CB8AC3E}">
        <p14:creationId xmlns:p14="http://schemas.microsoft.com/office/powerpoint/2010/main" val="1915636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fontAlgn="base"/>
            <a:r>
              <a:rPr lang="en-US" dirty="0" err="1"/>
              <a:t>Bian</a:t>
            </a:r>
            <a:r>
              <a:rPr lang="en-US" dirty="0"/>
              <a:t> Y, Xiang Y, Tong B, Feng B, </a:t>
            </a:r>
            <a:r>
              <a:rPr lang="en-US" dirty="0" err="1"/>
              <a:t>Weng</a:t>
            </a:r>
            <a:r>
              <a:rPr lang="en-US" dirty="0"/>
              <a:t> X</a:t>
            </a:r>
          </a:p>
          <a:p>
            <a:pPr fontAlgn="base"/>
            <a:r>
              <a:rPr lang="en-US" dirty="0"/>
              <a:t>Artificial Intelligence–Assisted System in Postoperative Follow-up of Orthopedic Patients: Exploratory Quantitative and Qualitative Study</a:t>
            </a:r>
          </a:p>
          <a:p>
            <a:pPr fontAlgn="base"/>
            <a:r>
              <a:rPr lang="en-US" dirty="0"/>
              <a:t>J Med Internet Res 2020;22(5):e16896</a:t>
            </a:r>
          </a:p>
          <a:p>
            <a:pPr fontAlgn="base"/>
            <a:r>
              <a:rPr lang="en-US" dirty="0"/>
              <a:t>DOI: </a:t>
            </a:r>
            <a:r>
              <a:rPr lang="en-US" u="sng" dirty="0">
                <a:hlinkClick r:id="rId2"/>
              </a:rPr>
              <a:t>10.2196/16896</a:t>
            </a:r>
            <a:endParaRPr lang="en-US" dirty="0"/>
          </a:p>
          <a:p>
            <a:pPr fontAlgn="base"/>
            <a:r>
              <a:rPr lang="en-US" dirty="0"/>
              <a:t>PMID: </a:t>
            </a:r>
            <a:r>
              <a:rPr lang="en-US" dirty="0">
                <a:hlinkClick r:id="rId3"/>
              </a:rPr>
              <a:t>32452807</a:t>
            </a:r>
            <a:endParaRPr lang="en-US" dirty="0"/>
          </a:p>
          <a:p>
            <a:pPr fontAlgn="base"/>
            <a:r>
              <a:rPr lang="en-US"/>
              <a:t>PMCID: </a:t>
            </a:r>
            <a:r>
              <a:rPr lang="en-US">
                <a:hlinkClick r:id="rId4"/>
              </a:rPr>
              <a:t>7284488</a:t>
            </a:r>
            <a:endParaRPr lang="en-US"/>
          </a:p>
          <a:p>
            <a:endParaRPr lang="en-US" dirty="0"/>
          </a:p>
        </p:txBody>
      </p:sp>
    </p:spTree>
    <p:extLst>
      <p:ext uri="{BB962C8B-B14F-4D97-AF65-F5344CB8AC3E}">
        <p14:creationId xmlns:p14="http://schemas.microsoft.com/office/powerpoint/2010/main" val="3457123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a:t> </a:t>
            </a:r>
            <a:r>
              <a:rPr lang="en-GB" dirty="0"/>
              <a:t>Patient follow-up is an essential part of hospital ward management. With the development of deep learning algorithms, individual follow-up assignments might be completed by artificial intelligence (AI</a:t>
            </a:r>
            <a:r>
              <a:rPr lang="en-GB" dirty="0" smtClean="0"/>
              <a:t>).</a:t>
            </a:r>
          </a:p>
          <a:p>
            <a:r>
              <a:rPr lang="en-GB" dirty="0" smtClean="0"/>
              <a:t>This paper developed </a:t>
            </a:r>
            <a:r>
              <a:rPr lang="en-GB" dirty="0"/>
              <a:t>an AI-assisted follow-up conversational agent that can simulate the human voice and select an appropriate follow-up time for quantitative, automatic, and personalized patient follow-up. </a:t>
            </a:r>
            <a:endParaRPr lang="en-GB" dirty="0" smtClean="0"/>
          </a:p>
          <a:p>
            <a:r>
              <a:rPr lang="en-GB" dirty="0"/>
              <a:t>Patient feedback and voice information could be collected and converted into text data automatically.</a:t>
            </a:r>
            <a:endParaRPr lang="en-US" dirty="0"/>
          </a:p>
        </p:txBody>
      </p:sp>
    </p:spTree>
    <p:extLst>
      <p:ext uri="{BB962C8B-B14F-4D97-AF65-F5344CB8AC3E}">
        <p14:creationId xmlns:p14="http://schemas.microsoft.com/office/powerpoint/2010/main" val="595523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Postoperative follow-up is an essential part of </a:t>
            </a:r>
            <a:r>
              <a:rPr lang="en-GB" dirty="0" smtClean="0"/>
              <a:t>orthopaedic </a:t>
            </a:r>
            <a:r>
              <a:rPr lang="en-GB" dirty="0"/>
              <a:t>surgery. </a:t>
            </a:r>
            <a:endParaRPr lang="en-GB" dirty="0" smtClean="0"/>
          </a:p>
          <a:p>
            <a:r>
              <a:rPr lang="en-GB" dirty="0" smtClean="0"/>
              <a:t>Medical </a:t>
            </a:r>
            <a:r>
              <a:rPr lang="en-GB" dirty="0"/>
              <a:t>institutions can provide service for discharged postoperative patients through follow-up. </a:t>
            </a:r>
            <a:endParaRPr lang="en-GB" dirty="0" smtClean="0"/>
          </a:p>
          <a:p>
            <a:r>
              <a:rPr lang="en-GB" dirty="0" smtClean="0"/>
              <a:t>Traditional </a:t>
            </a:r>
            <a:r>
              <a:rPr lang="en-GB" dirty="0"/>
              <a:t>methods include phone calls, emails, visiting, and </a:t>
            </a:r>
            <a:r>
              <a:rPr lang="en-GB" dirty="0" smtClean="0"/>
              <a:t>re-examination </a:t>
            </a:r>
            <a:r>
              <a:rPr lang="en-GB" dirty="0"/>
              <a:t>at clinic; all of these methods need a lot of medical resources. </a:t>
            </a:r>
            <a:endParaRPr lang="en-GB" dirty="0" smtClean="0"/>
          </a:p>
          <a:p>
            <a:r>
              <a:rPr lang="en-GB" dirty="0" smtClean="0"/>
              <a:t>With </a:t>
            </a:r>
            <a:r>
              <a:rPr lang="en-GB" dirty="0"/>
              <a:t>the development of AI and telemedicine, computers or mobile phones could be used to complete more and more of the follow-up work.</a:t>
            </a:r>
            <a:endParaRPr lang="en-US" dirty="0"/>
          </a:p>
        </p:txBody>
      </p:sp>
    </p:spTree>
    <p:extLst>
      <p:ext uri="{BB962C8B-B14F-4D97-AF65-F5344CB8AC3E}">
        <p14:creationId xmlns:p14="http://schemas.microsoft.com/office/powerpoint/2010/main" val="490340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GB" b="1" dirty="0" smtClean="0"/>
              <a:t>Manual Follow-Up</a:t>
            </a:r>
            <a:endParaRPr lang="en-GB" b="1" dirty="0"/>
          </a:p>
        </p:txBody>
      </p:sp>
      <p:sp>
        <p:nvSpPr>
          <p:cNvPr id="3" name="Content Placeholder 2"/>
          <p:cNvSpPr>
            <a:spLocks noGrp="1"/>
          </p:cNvSpPr>
          <p:nvPr>
            <p:ph idx="1"/>
          </p:nvPr>
        </p:nvSpPr>
        <p:spPr/>
        <p:txBody>
          <a:bodyPr/>
          <a:lstStyle/>
          <a:p>
            <a:pPr fontAlgn="base"/>
            <a:r>
              <a:rPr lang="en-GB" dirty="0" smtClean="0"/>
              <a:t>Follow-up </a:t>
            </a:r>
            <a:r>
              <a:rPr lang="en-GB" dirty="0"/>
              <a:t>with the control group was performed by phone. </a:t>
            </a:r>
            <a:endParaRPr lang="en-GB" dirty="0" smtClean="0"/>
          </a:p>
          <a:p>
            <a:pPr fontAlgn="base"/>
            <a:r>
              <a:rPr lang="en-GB" dirty="0" smtClean="0"/>
              <a:t>Calls </a:t>
            </a:r>
            <a:r>
              <a:rPr lang="en-GB" dirty="0"/>
              <a:t>were made one by one depending on the availability of human resources. </a:t>
            </a:r>
            <a:endParaRPr lang="en-GB" dirty="0" smtClean="0"/>
          </a:p>
          <a:p>
            <a:pPr fontAlgn="base"/>
            <a:r>
              <a:rPr lang="en-GB" dirty="0" smtClean="0"/>
              <a:t>The </a:t>
            </a:r>
            <a:r>
              <a:rPr lang="en-GB" dirty="0"/>
              <a:t>communication contents were consistent with the AI-assisted follow-up group. </a:t>
            </a:r>
            <a:endParaRPr lang="en-GB" dirty="0" smtClean="0"/>
          </a:p>
          <a:p>
            <a:pPr fontAlgn="base"/>
            <a:r>
              <a:rPr lang="en-GB" dirty="0" smtClean="0"/>
              <a:t>Reports </a:t>
            </a:r>
            <a:r>
              <a:rPr lang="en-GB" dirty="0"/>
              <a:t>were recorded and uploaded manually. </a:t>
            </a:r>
            <a:endParaRPr lang="en-GB" dirty="0" smtClean="0"/>
          </a:p>
          <a:p>
            <a:pPr fontAlgn="base"/>
            <a:r>
              <a:rPr lang="en-GB" dirty="0" smtClean="0"/>
              <a:t>Feedback </a:t>
            </a:r>
            <a:r>
              <a:rPr lang="en-GB" dirty="0"/>
              <a:t>from patients were recorded by the operator and reported to surgeons and nurses.</a:t>
            </a:r>
          </a:p>
          <a:p>
            <a:endParaRPr lang="en-US" dirty="0"/>
          </a:p>
        </p:txBody>
      </p:sp>
    </p:spTree>
    <p:extLst>
      <p:ext uri="{BB962C8B-B14F-4D97-AF65-F5344CB8AC3E}">
        <p14:creationId xmlns:p14="http://schemas.microsoft.com/office/powerpoint/2010/main" val="2326005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AI-Assisted Follow-Up System</a:t>
            </a:r>
            <a:br>
              <a:rPr lang="en-GB" b="1" dirty="0" smtClean="0"/>
            </a:br>
            <a:endParaRPr lang="en-US" dirty="0"/>
          </a:p>
        </p:txBody>
      </p:sp>
      <p:sp>
        <p:nvSpPr>
          <p:cNvPr id="3" name="Content Placeholder 2"/>
          <p:cNvSpPr>
            <a:spLocks noGrp="1"/>
          </p:cNvSpPr>
          <p:nvPr>
            <p:ph idx="1"/>
          </p:nvPr>
        </p:nvSpPr>
        <p:spPr/>
        <p:txBody>
          <a:bodyPr>
            <a:normAutofit/>
          </a:bodyPr>
          <a:lstStyle/>
          <a:p>
            <a:pPr fontAlgn="base"/>
            <a:r>
              <a:rPr lang="en-GB" dirty="0" smtClean="0"/>
              <a:t>The </a:t>
            </a:r>
            <a:r>
              <a:rPr lang="en-GB" dirty="0"/>
              <a:t>AI-assisted follow-up system obtained baseline information for each discharged patient including the ID number, gender, age, discharge date, diagnosis, telephone number, and caller location. </a:t>
            </a:r>
            <a:endParaRPr lang="en-GB" dirty="0" smtClean="0"/>
          </a:p>
          <a:p>
            <a:pPr fontAlgn="base"/>
            <a:r>
              <a:rPr lang="en-GB" dirty="0" smtClean="0"/>
              <a:t>The </a:t>
            </a:r>
            <a:r>
              <a:rPr lang="en-GB" dirty="0"/>
              <a:t>system called patients via automated speech telephony delivery in batches from 8:30 AM to 8:30 PM every day allowing hundreds of calls to be made daily. </a:t>
            </a:r>
            <a:endParaRPr lang="en-GB" dirty="0" smtClean="0"/>
          </a:p>
          <a:p>
            <a:pPr fontAlgn="base"/>
            <a:r>
              <a:rPr lang="en-GB" dirty="0" smtClean="0"/>
              <a:t>Interactions </a:t>
            </a:r>
            <a:r>
              <a:rPr lang="en-GB" dirty="0"/>
              <a:t>between the system and patients were based on machine learning, speech recognition, spoken language understanding, and human voice simulation technology. </a:t>
            </a:r>
            <a:endParaRPr lang="en-US" dirty="0"/>
          </a:p>
        </p:txBody>
      </p:sp>
    </p:spTree>
    <p:extLst>
      <p:ext uri="{BB962C8B-B14F-4D97-AF65-F5344CB8AC3E}">
        <p14:creationId xmlns:p14="http://schemas.microsoft.com/office/powerpoint/2010/main" val="3283911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AI-Assisted Follow-Up System</a:t>
            </a:r>
            <a:br>
              <a:rPr lang="en-GB" b="1" dirty="0" smtClean="0"/>
            </a:br>
            <a:endParaRPr lang="en-US" dirty="0"/>
          </a:p>
        </p:txBody>
      </p:sp>
      <p:sp>
        <p:nvSpPr>
          <p:cNvPr id="3" name="Content Placeholder 2"/>
          <p:cNvSpPr>
            <a:spLocks noGrp="1"/>
          </p:cNvSpPr>
          <p:nvPr>
            <p:ph idx="1"/>
          </p:nvPr>
        </p:nvSpPr>
        <p:spPr/>
        <p:txBody>
          <a:bodyPr>
            <a:normAutofit/>
          </a:bodyPr>
          <a:lstStyle/>
          <a:p>
            <a:pPr fontAlgn="base"/>
            <a:r>
              <a:rPr lang="en-GB" dirty="0" smtClean="0"/>
              <a:t>Communication contents included patient satisfaction in the hospital environment, nursing, and health education; wound recovery; functional training; postoperative complications; and other surgery-related medical consulting. </a:t>
            </a:r>
          </a:p>
          <a:p>
            <a:pPr fontAlgn="base"/>
            <a:r>
              <a:rPr lang="en-GB" dirty="0" smtClean="0"/>
              <a:t>The system was able to identify dialects in different parts of China via speech recognition technology and voice information was converted into text in real time. </a:t>
            </a:r>
          </a:p>
          <a:p>
            <a:pPr fontAlgn="base"/>
            <a:r>
              <a:rPr lang="en-GB" dirty="0" smtClean="0"/>
              <a:t>Surgeons and nurses could review the report and respond to patient feedback, if necessary.</a:t>
            </a:r>
          </a:p>
          <a:p>
            <a:endParaRPr lang="en-US" dirty="0" smtClean="0"/>
          </a:p>
          <a:p>
            <a:endParaRPr lang="en-US" dirty="0"/>
          </a:p>
        </p:txBody>
      </p:sp>
    </p:spTree>
    <p:extLst>
      <p:ext uri="{BB962C8B-B14F-4D97-AF65-F5344CB8AC3E}">
        <p14:creationId xmlns:p14="http://schemas.microsoft.com/office/powerpoint/2010/main" val="246020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Block diagram of the AI-assisted follow-up system.</a:t>
            </a:r>
            <a:endParaRPr lang="en-US" dirty="0"/>
          </a:p>
        </p:txBody>
      </p:sp>
      <p:pic>
        <p:nvPicPr>
          <p:cNvPr id="1026" name="Picture 2" descr="https://www.jmir.org/api/download?filename=66858f3e6a129b89cb9283841c7837ed.png&amp;alt_name=16896-370173-1-PB.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963896"/>
            <a:ext cx="10515600" cy="4074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2550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Transcription of a sample dialogue.</a:t>
            </a:r>
          </a:p>
        </p:txBody>
      </p:sp>
      <p:sp>
        <p:nvSpPr>
          <p:cNvPr id="3" name="Content Placeholder 2"/>
          <p:cNvSpPr>
            <a:spLocks noGrp="1"/>
          </p:cNvSpPr>
          <p:nvPr>
            <p:ph idx="1"/>
          </p:nvPr>
        </p:nvSpPr>
        <p:spPr/>
        <p:txBody>
          <a:bodyPr>
            <a:normAutofit fontScale="77500" lnSpcReduction="20000"/>
          </a:bodyPr>
          <a:lstStyle/>
          <a:p>
            <a:r>
              <a:rPr lang="en-GB" dirty="0"/>
              <a:t>System: Hello, this is Peking union medical college hospital. Could you please take a few minutes to complete a follow-up survey? Thank you!</a:t>
            </a:r>
          </a:p>
          <a:p>
            <a:r>
              <a:rPr lang="en-GB" dirty="0"/>
              <a:t>Patient: ok.</a:t>
            </a:r>
          </a:p>
          <a:p>
            <a:r>
              <a:rPr lang="en-GB" dirty="0"/>
              <a:t>System: our follow-up questions mainly include three aspects: ward environment, propaganda, and nursing. All of the following questions are ranked from 0 to 5, with 5 being the most satisfactory and 1 being the worst. We will record your questions at the end of the follow-up, and would you please help us complete the complete survey?</a:t>
            </a:r>
          </a:p>
          <a:p>
            <a:r>
              <a:rPr lang="en-GB" dirty="0"/>
              <a:t>Patient: yes, no problem.</a:t>
            </a:r>
          </a:p>
          <a:p>
            <a:r>
              <a:rPr lang="en-GB" dirty="0"/>
              <a:t>System: what is your score for the quiet and tidy environment of the ward? The full score is 5 points.</a:t>
            </a:r>
          </a:p>
          <a:p>
            <a:r>
              <a:rPr lang="en-GB" dirty="0"/>
              <a:t>Patient: well, give it a five.</a:t>
            </a:r>
          </a:p>
          <a:p>
            <a:r>
              <a:rPr lang="en-GB" dirty="0"/>
              <a:t>System: ok, may I ask how satisfied you are with the ward environment introduction, health guidance, and the matters needing attention after discharge, etc., given by the nurses during your stay in the hospital? Would you please rate</a:t>
            </a:r>
          </a:p>
          <a:p>
            <a:endParaRPr lang="en-US" dirty="0"/>
          </a:p>
        </p:txBody>
      </p:sp>
    </p:spTree>
    <p:extLst>
      <p:ext uri="{BB962C8B-B14F-4D97-AF65-F5344CB8AC3E}">
        <p14:creationId xmlns:p14="http://schemas.microsoft.com/office/powerpoint/2010/main" val="1965733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Transcription of a sample dialogue.</a:t>
            </a:r>
          </a:p>
        </p:txBody>
      </p:sp>
      <p:sp>
        <p:nvSpPr>
          <p:cNvPr id="3" name="Content Placeholder 2"/>
          <p:cNvSpPr>
            <a:spLocks noGrp="1"/>
          </p:cNvSpPr>
          <p:nvPr>
            <p:ph idx="1"/>
          </p:nvPr>
        </p:nvSpPr>
        <p:spPr/>
        <p:txBody>
          <a:bodyPr>
            <a:normAutofit fontScale="92500" lnSpcReduction="20000"/>
          </a:bodyPr>
          <a:lstStyle/>
          <a:p>
            <a:r>
              <a:rPr lang="en-GB" dirty="0" smtClean="0"/>
              <a:t>Patient: well, give it a five.</a:t>
            </a:r>
          </a:p>
          <a:p>
            <a:r>
              <a:rPr lang="en-GB" dirty="0" smtClean="0"/>
              <a:t>System: ok, please rate the nurses' responsibility, fit degree, injection technique, regular patrol, response speed, and other nursing work.</a:t>
            </a:r>
          </a:p>
          <a:p>
            <a:r>
              <a:rPr lang="en-GB" dirty="0" smtClean="0"/>
              <a:t>Patient: well, five points.</a:t>
            </a:r>
          </a:p>
          <a:p>
            <a:r>
              <a:rPr lang="en-GB" dirty="0" smtClean="0"/>
              <a:t>System: ok, what are your complaints about this hospitalization?</a:t>
            </a:r>
          </a:p>
          <a:p>
            <a:r>
              <a:rPr lang="en-GB" dirty="0" smtClean="0"/>
              <a:t>Patient: perhaps the most unsatisfactory part is that the doctor is too busy and has too few opportunities to communicate with patients.</a:t>
            </a:r>
          </a:p>
          <a:p>
            <a:r>
              <a:rPr lang="en-GB" dirty="0" smtClean="0"/>
              <a:t>System: do you have any other questions for feedback or consultation?</a:t>
            </a:r>
          </a:p>
          <a:p>
            <a:r>
              <a:rPr lang="en-GB" dirty="0" smtClean="0"/>
              <a:t>Patient: no.</a:t>
            </a:r>
          </a:p>
          <a:p>
            <a:r>
              <a:rPr lang="en-GB" dirty="0" smtClean="0"/>
              <a:t>System: thank you very much for your cooperation. We have recorded your problems and will reply to you as soon as possible. Please keep your mobile phone free and remember to review it on time.</a:t>
            </a:r>
          </a:p>
          <a:p>
            <a:endParaRPr lang="en-US" dirty="0"/>
          </a:p>
        </p:txBody>
      </p:sp>
    </p:spTree>
    <p:extLst>
      <p:ext uri="{BB962C8B-B14F-4D97-AF65-F5344CB8AC3E}">
        <p14:creationId xmlns:p14="http://schemas.microsoft.com/office/powerpoint/2010/main" val="3295236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982</Words>
  <Application>Microsoft Office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Artificial Intelligence–Assisted System in Postoperative Follow-up of Orthopedic Patients: Exploratory Quantitative and Qualitative Study</vt:lpstr>
      <vt:lpstr>PowerPoint Presentation</vt:lpstr>
      <vt:lpstr>PowerPoint Presentation</vt:lpstr>
      <vt:lpstr>Manual Follow-Up</vt:lpstr>
      <vt:lpstr>AI-Assisted Follow-Up System </vt:lpstr>
      <vt:lpstr>AI-Assisted Follow-Up System </vt:lpstr>
      <vt:lpstr>Block diagram of the AI-assisted follow-up system.</vt:lpstr>
      <vt:lpstr>Transcription of a sample dialogue.</vt:lpstr>
      <vt:lpstr>Transcription of a sample dialogue.</vt:lpstr>
      <vt:lpstr> Automatically generated table for the dialogue above</vt:lpstr>
      <vt:lpstr>Results- Table 2</vt:lpstr>
      <vt:lpstr>Table 3</vt:lpstr>
      <vt:lpstr>Composition of feedbacks in AI-assisted follow-up group and manual follow-up group</vt:lpstr>
      <vt:lpstr>Discussion</vt:lpstr>
      <vt:lpstr>Limitations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Intelligence–Assisted System in Postoperative Follow-up of Orthopedic Patients: Exploratory Quantitative and Qualitative Study</dc:title>
  <dc:creator>USER</dc:creator>
  <cp:lastModifiedBy>USER</cp:lastModifiedBy>
  <cp:revision>22</cp:revision>
  <dcterms:created xsi:type="dcterms:W3CDTF">2020-09-27T14:56:10Z</dcterms:created>
  <dcterms:modified xsi:type="dcterms:W3CDTF">2020-10-06T02:11:24Z</dcterms:modified>
</cp:coreProperties>
</file>