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7" r:id="rId4"/>
    <p:sldId id="268" r:id="rId5"/>
    <p:sldId id="258" r:id="rId6"/>
    <p:sldId id="269" r:id="rId7"/>
    <p:sldId id="259" r:id="rId8"/>
    <p:sldId id="260" r:id="rId9"/>
    <p:sldId id="270" r:id="rId10"/>
    <p:sldId id="271" r:id="rId11"/>
    <p:sldId id="261" r:id="rId12"/>
    <p:sldId id="272" r:id="rId13"/>
    <p:sldId id="262" r:id="rId14"/>
    <p:sldId id="263" r:id="rId15"/>
    <p:sldId id="264" r:id="rId16"/>
    <p:sldId id="265" r:id="rId17"/>
    <p:sldId id="273" r:id="rId18"/>
    <p:sldId id="266" r:id="rId19"/>
    <p:sldId id="274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79EA1-AF50-4DE3-83AE-1266A22956DD}" type="datetimeFigureOut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12675-DC0F-4CE8-A360-43F1B8D2F0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49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9A12AF-1F31-49BB-A468-C729F0AF3992}" type="slidenum">
              <a:rPr lang="zh-TW" altLang="en-US"/>
              <a:pPr eaLnBrk="1" hangingPunct="1"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985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2675-DC0F-4CE8-A360-43F1B8D2F04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23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502-75A1-4964-A691-16DA42C76E46}" type="datetimeFigureOut">
              <a:rPr lang="zh-TW" altLang="en-US" smtClean="0"/>
              <a:t>2014/12/17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54D5-E429-4759-BC15-032B0BAF5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93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502-75A1-4964-A691-16DA42C76E46}" type="datetimeFigureOut">
              <a:rPr lang="zh-TW" altLang="en-US" smtClean="0"/>
              <a:t>2014/12/17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54D5-E429-4759-BC15-032B0BAF5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43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502-75A1-4964-A691-16DA42C76E46}" type="datetimeFigureOut">
              <a:rPr lang="zh-TW" altLang="en-US" smtClean="0"/>
              <a:t>2014/12/17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54D5-E429-4759-BC15-032B0BAF5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39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502-75A1-4964-A691-16DA42C76E46}" type="datetimeFigureOut">
              <a:rPr lang="zh-TW" altLang="en-US" smtClean="0"/>
              <a:t>2014/12/17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54D5-E429-4759-BC15-032B0BAF5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43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502-75A1-4964-A691-16DA42C76E46}" type="datetimeFigureOut">
              <a:rPr lang="zh-TW" altLang="en-US" smtClean="0"/>
              <a:t>2014/12/17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54D5-E429-4759-BC15-032B0BAF5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21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502-75A1-4964-A691-16DA42C76E46}" type="datetimeFigureOut">
              <a:rPr lang="zh-TW" altLang="en-US" smtClean="0"/>
              <a:t>2014/12/17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54D5-E429-4759-BC15-032B0BAF5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04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7633" y="1812927"/>
            <a:ext cx="41766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45437" y="1812927"/>
            <a:ext cx="42006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502-75A1-4964-A691-16DA42C76E46}" type="datetimeFigureOut">
              <a:rPr lang="zh-TW" altLang="en-US" smtClean="0"/>
              <a:t>2014/12/17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54D5-E429-4759-BC15-032B0BAF5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78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502-75A1-4964-A691-16DA42C76E46}" type="datetimeFigureOut">
              <a:rPr lang="zh-TW" altLang="en-US" smtClean="0"/>
              <a:t>2014/12/17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54D5-E429-4759-BC15-032B0BAF5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01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502-75A1-4964-A691-16DA42C76E46}" type="datetimeFigureOut">
              <a:rPr lang="zh-TW" altLang="en-US" smtClean="0"/>
              <a:t>2014/12/17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54D5-E429-4759-BC15-032B0BAF5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02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502-75A1-4964-A691-16DA42C76E46}" type="datetimeFigureOut">
              <a:rPr lang="zh-TW" altLang="en-US" smtClean="0"/>
              <a:t>2014/12/17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54D5-E429-4759-BC15-032B0BAF5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36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502-75A1-4964-A691-16DA42C76E46}" type="datetimeFigureOut">
              <a:rPr lang="zh-TW" altLang="en-US" smtClean="0"/>
              <a:t>2014/12/17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54D5-E429-4759-BC15-032B0BAF5F3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2" name="Oval 31"/>
          <p:cNvSpPr/>
          <p:nvPr/>
        </p:nvSpPr>
        <p:spPr>
          <a:xfrm>
            <a:off x="7305663" y="1436862"/>
            <a:ext cx="1448871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Oval 32"/>
          <p:cNvSpPr/>
          <p:nvPr/>
        </p:nvSpPr>
        <p:spPr>
          <a:xfrm>
            <a:off x="7534056" y="1411792"/>
            <a:ext cx="1107153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Oval 28"/>
          <p:cNvSpPr/>
          <p:nvPr/>
        </p:nvSpPr>
        <p:spPr>
          <a:xfrm>
            <a:off x="7008245" y="1894454"/>
            <a:ext cx="803152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Oval 30"/>
          <p:cNvSpPr/>
          <p:nvPr/>
        </p:nvSpPr>
        <p:spPr>
          <a:xfrm>
            <a:off x="7232193" y="1811313"/>
            <a:ext cx="652784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/>
        </p:nvSpPr>
        <p:spPr>
          <a:xfrm>
            <a:off x="6291683" y="2083427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Oval 29"/>
          <p:cNvSpPr/>
          <p:nvPr/>
        </p:nvSpPr>
        <p:spPr>
          <a:xfrm>
            <a:off x="8176122" y="993076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Oval 33"/>
          <p:cNvSpPr/>
          <p:nvPr/>
        </p:nvSpPr>
        <p:spPr>
          <a:xfrm>
            <a:off x="6746129" y="189445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Oval 34"/>
          <p:cNvSpPr/>
          <p:nvPr/>
        </p:nvSpPr>
        <p:spPr>
          <a:xfrm>
            <a:off x="8198402" y="106059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9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CEBBA502-75A1-4964-A691-16DA42C76E46}" type="datetimeFigureOut">
              <a:rPr lang="zh-TW" altLang="en-US" smtClean="0"/>
              <a:t>2014/12/17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106C54D5-E429-4759-BC15-032B0BAF5F3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44793" y="1"/>
            <a:ext cx="12236793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2698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第二十四單元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444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878" y="464991"/>
            <a:ext cx="11195555" cy="629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84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5(#</a:t>
            </a:r>
            <a:r>
              <a:rPr lang="zh-TW" altLang="zh-TW" sz="2800" dirty="0"/>
              <a:t>送分</a:t>
            </a:r>
            <a:r>
              <a:rPr lang="en-US" altLang="zh-TW" sz="2800" dirty="0"/>
              <a:t>)</a:t>
            </a:r>
            <a:r>
              <a:rPr lang="zh-TW" altLang="zh-TW" sz="2800" dirty="0"/>
              <a:t>下列有關淋巴系統的敘述，何者正確？</a:t>
            </a:r>
            <a:r>
              <a:rPr lang="en-US" altLang="zh-TW" sz="2800" dirty="0"/>
              <a:t>  (A)</a:t>
            </a:r>
            <a:r>
              <a:rPr lang="zh-TW" altLang="zh-TW" sz="2800" dirty="0"/>
              <a:t>右淋巴管收集的區域大於胸管</a:t>
            </a:r>
            <a:r>
              <a:rPr lang="en-US" altLang="zh-TW" sz="2800" dirty="0"/>
              <a:t>  (B)</a:t>
            </a:r>
            <a:r>
              <a:rPr lang="zh-TW" altLang="zh-TW" sz="2800" dirty="0"/>
              <a:t>胸腺及脾臟是特化的淋巴器官</a:t>
            </a:r>
            <a:r>
              <a:rPr lang="en-US" altLang="zh-TW" sz="2800" dirty="0"/>
              <a:t>  (C)</a:t>
            </a:r>
            <a:r>
              <a:rPr lang="zh-TW" altLang="zh-TW" sz="2800" dirty="0"/>
              <a:t>淋巴毛細管可收集細胞外的組織液</a:t>
            </a:r>
            <a:r>
              <a:rPr lang="en-US" altLang="zh-TW" sz="2800" dirty="0"/>
              <a:t>  (D)</a:t>
            </a:r>
            <a:r>
              <a:rPr lang="zh-TW" altLang="zh-TW" sz="2800" dirty="0"/>
              <a:t>乳糜池位於後胸壁</a:t>
            </a:r>
            <a:r>
              <a:rPr lang="en-US" altLang="zh-TW" sz="2800" dirty="0"/>
              <a:t>	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8426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52" r="6725" b="15633"/>
          <a:stretch/>
        </p:blipFill>
        <p:spPr>
          <a:xfrm>
            <a:off x="3503365" y="176270"/>
            <a:ext cx="4759286" cy="65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5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6(B)</a:t>
            </a:r>
            <a:r>
              <a:rPr lang="zh-TW" altLang="zh-TW" sz="2800" dirty="0"/>
              <a:t>下列何者具有淋巴微管的結構？</a:t>
            </a:r>
            <a:r>
              <a:rPr lang="en-US" altLang="zh-TW" sz="2800" dirty="0"/>
              <a:t>  (A)</a:t>
            </a:r>
            <a:r>
              <a:rPr lang="zh-TW" altLang="zh-TW" sz="2800" dirty="0"/>
              <a:t>大腦</a:t>
            </a:r>
            <a:r>
              <a:rPr lang="en-US" altLang="zh-TW" sz="2800" dirty="0"/>
              <a:t>  (B)</a:t>
            </a:r>
            <a:r>
              <a:rPr lang="zh-TW" altLang="zh-TW" sz="2800" dirty="0"/>
              <a:t>骨骼肌</a:t>
            </a:r>
            <a:r>
              <a:rPr lang="en-US" altLang="zh-TW" sz="2800" dirty="0"/>
              <a:t>  (C)</a:t>
            </a:r>
            <a:r>
              <a:rPr lang="zh-TW" altLang="zh-TW" sz="2800" dirty="0"/>
              <a:t>脾臟</a:t>
            </a:r>
            <a:r>
              <a:rPr lang="en-US" altLang="zh-TW" sz="2800" dirty="0"/>
              <a:t>  (D)</a:t>
            </a:r>
            <a:r>
              <a:rPr lang="zh-TW" altLang="zh-TW" sz="2800" dirty="0"/>
              <a:t>骨髓</a:t>
            </a:r>
            <a:r>
              <a:rPr lang="en-US" altLang="zh-TW" sz="2800" dirty="0"/>
              <a:t>	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347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7(B)</a:t>
            </a:r>
            <a:r>
              <a:rPr lang="zh-TW" altLang="zh-TW" sz="2800" dirty="0"/>
              <a:t>下列那一區的淋巴回流，首先匯流注入乳糜池</a:t>
            </a:r>
            <a:r>
              <a:rPr lang="en-US" altLang="zh-TW" sz="2800" dirty="0"/>
              <a:t>(cisterna </a:t>
            </a:r>
            <a:r>
              <a:rPr lang="en-US" altLang="zh-TW" sz="2800" dirty="0" err="1"/>
              <a:t>chyli</a:t>
            </a:r>
            <a:r>
              <a:rPr lang="en-US" altLang="zh-TW" sz="2800" dirty="0"/>
              <a:t>)</a:t>
            </a:r>
            <a:r>
              <a:rPr lang="zh-TW" altLang="zh-TW" sz="2800" dirty="0"/>
              <a:t>？</a:t>
            </a:r>
            <a:r>
              <a:rPr lang="en-US" altLang="zh-TW" sz="2800" dirty="0"/>
              <a:t>  (A)</a:t>
            </a:r>
            <a:r>
              <a:rPr lang="zh-TW" altLang="zh-TW" sz="2800" dirty="0"/>
              <a:t>右頭部</a:t>
            </a:r>
            <a:r>
              <a:rPr lang="en-US" altLang="zh-TW" sz="2800" dirty="0"/>
              <a:t>  (B)</a:t>
            </a:r>
            <a:r>
              <a:rPr lang="zh-TW" altLang="zh-TW" sz="2800" dirty="0"/>
              <a:t>右下肢</a:t>
            </a:r>
            <a:r>
              <a:rPr lang="en-US" altLang="zh-TW" sz="2800" dirty="0"/>
              <a:t>  (C)</a:t>
            </a:r>
            <a:r>
              <a:rPr lang="zh-TW" altLang="zh-TW" sz="2800" dirty="0"/>
              <a:t>左頭部</a:t>
            </a:r>
            <a:r>
              <a:rPr lang="en-US" altLang="zh-TW" sz="2800" dirty="0"/>
              <a:t>  (D)</a:t>
            </a:r>
            <a:r>
              <a:rPr lang="zh-TW" altLang="zh-TW" sz="2800" dirty="0"/>
              <a:t>左上肢</a:t>
            </a:r>
            <a:r>
              <a:rPr lang="en-US" altLang="zh-TW" sz="2800" dirty="0"/>
              <a:t>	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9297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8(D)</a:t>
            </a:r>
            <a:r>
              <a:rPr lang="zh-TW" altLang="zh-TW" sz="2800" dirty="0"/>
              <a:t>有關淋巴結的敘述，下列何者錯誤？</a:t>
            </a:r>
            <a:r>
              <a:rPr lang="en-US" altLang="zh-TW" sz="2800" dirty="0"/>
              <a:t>  (A)</a:t>
            </a:r>
            <a:r>
              <a:rPr lang="zh-TW" altLang="zh-TW" sz="2800" dirty="0"/>
              <a:t>淋巴結內有巨噬細胞</a:t>
            </a:r>
            <a:r>
              <a:rPr lang="en-US" altLang="zh-TW" sz="2800" dirty="0"/>
              <a:t>  (B)</a:t>
            </a:r>
            <a:r>
              <a:rPr lang="zh-TW" altLang="zh-TW" sz="2800" dirty="0"/>
              <a:t>輸出淋巴管較輸入淋巴管的數目少</a:t>
            </a:r>
            <a:r>
              <a:rPr lang="en-US" altLang="zh-TW" sz="2800" dirty="0"/>
              <a:t>  (C)</a:t>
            </a:r>
            <a:r>
              <a:rPr lang="zh-TW" altLang="zh-TW" sz="2800" dirty="0"/>
              <a:t>具有生發中心可製造淋巴球</a:t>
            </a:r>
            <a:r>
              <a:rPr lang="en-US" altLang="zh-TW" sz="2800" dirty="0"/>
              <a:t>  (D)</a:t>
            </a:r>
            <a:r>
              <a:rPr lang="zh-TW" altLang="zh-TW" sz="2800" dirty="0"/>
              <a:t>構造上可區分為紅髓及白髓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79580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9(B)</a:t>
            </a:r>
            <a:r>
              <a:rPr lang="zh-TW" altLang="zh-TW" sz="2800" dirty="0"/>
              <a:t>位於鼻咽後上部的淋巴組織稱為：</a:t>
            </a:r>
            <a:r>
              <a:rPr lang="en-US" altLang="zh-TW" sz="2800" dirty="0"/>
              <a:t>  (A)</a:t>
            </a:r>
            <a:r>
              <a:rPr lang="zh-TW" altLang="zh-TW" sz="2800" dirty="0"/>
              <a:t>腭扁桃體</a:t>
            </a:r>
            <a:r>
              <a:rPr lang="en-US" altLang="zh-TW" sz="2800" dirty="0"/>
              <a:t>  (B)</a:t>
            </a:r>
            <a:r>
              <a:rPr lang="zh-TW" altLang="zh-TW" sz="2800" dirty="0"/>
              <a:t>咽扁桃體</a:t>
            </a:r>
            <a:r>
              <a:rPr lang="en-US" altLang="zh-TW" sz="2800" dirty="0"/>
              <a:t>  (C)</a:t>
            </a:r>
            <a:r>
              <a:rPr lang="zh-TW" altLang="zh-TW" sz="2800" dirty="0"/>
              <a:t>舌扁桃體</a:t>
            </a:r>
            <a:r>
              <a:rPr lang="en-US" altLang="zh-TW" sz="2800" dirty="0"/>
              <a:t>  (D)</a:t>
            </a:r>
            <a:r>
              <a:rPr lang="zh-TW" altLang="zh-TW" sz="2800" dirty="0"/>
              <a:t>腮腺</a:t>
            </a:r>
            <a:r>
              <a:rPr lang="en-US" altLang="zh-TW" sz="2800" dirty="0"/>
              <a:t>	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53519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369" t="18675" r="11968" b="5716"/>
          <a:stretch/>
        </p:blipFill>
        <p:spPr>
          <a:xfrm>
            <a:off x="396608" y="1120496"/>
            <a:ext cx="11034814" cy="547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76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10(A)</a:t>
            </a:r>
            <a:r>
              <a:rPr lang="zh-TW" altLang="zh-TW" sz="2800" dirty="0"/>
              <a:t>位於口咽側壁的淋巴組織稱為：</a:t>
            </a:r>
            <a:r>
              <a:rPr lang="en-US" altLang="zh-TW" sz="2800" dirty="0"/>
              <a:t>  (A)</a:t>
            </a:r>
            <a:r>
              <a:rPr lang="zh-TW" altLang="zh-TW" sz="2800" dirty="0"/>
              <a:t>腭扁桃體</a:t>
            </a:r>
            <a:r>
              <a:rPr lang="en-US" altLang="zh-TW" sz="2800" dirty="0"/>
              <a:t>  (B)</a:t>
            </a:r>
            <a:r>
              <a:rPr lang="zh-TW" altLang="zh-TW" sz="2800" dirty="0"/>
              <a:t>咽扁桃體</a:t>
            </a:r>
            <a:r>
              <a:rPr lang="en-US" altLang="zh-TW" sz="2800" dirty="0"/>
              <a:t>  (C)</a:t>
            </a:r>
            <a:r>
              <a:rPr lang="zh-TW" altLang="zh-TW" sz="2800" dirty="0"/>
              <a:t>舌扁桃體</a:t>
            </a:r>
            <a:r>
              <a:rPr lang="en-US" altLang="zh-TW" sz="2800" dirty="0"/>
              <a:t>  (D)</a:t>
            </a:r>
            <a:r>
              <a:rPr lang="zh-TW" altLang="zh-TW" sz="2800" dirty="0"/>
              <a:t>腮腺</a:t>
            </a:r>
            <a:r>
              <a:rPr lang="en-US" altLang="zh-TW" sz="2800" dirty="0"/>
              <a:t>	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60863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369" t="18675" r="11968" b="5716"/>
          <a:stretch/>
        </p:blipFill>
        <p:spPr>
          <a:xfrm>
            <a:off x="396608" y="1120496"/>
            <a:ext cx="11034814" cy="547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1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1(C)</a:t>
            </a:r>
            <a:r>
              <a:rPr lang="zh-TW" altLang="zh-TW" sz="2800" dirty="0"/>
              <a:t>有關腮腺的敘述，下列何者錯誤？</a:t>
            </a:r>
            <a:r>
              <a:rPr lang="en-US" altLang="zh-TW" sz="2800" dirty="0"/>
              <a:t>  (A)</a:t>
            </a:r>
            <a:r>
              <a:rPr lang="zh-TW" altLang="zh-TW" sz="2800" dirty="0"/>
              <a:t>又稱耳下腺</a:t>
            </a:r>
            <a:r>
              <a:rPr lang="en-US" altLang="zh-TW" sz="2800" dirty="0"/>
              <a:t>  (B)</a:t>
            </a:r>
            <a:r>
              <a:rPr lang="zh-TW" altLang="zh-TW" sz="2800" dirty="0"/>
              <a:t>是最大的唾液腺</a:t>
            </a:r>
            <a:r>
              <a:rPr lang="en-US" altLang="zh-TW" sz="2800" dirty="0"/>
              <a:t>  (C)</a:t>
            </a:r>
            <a:r>
              <a:rPr lang="zh-TW" altLang="zh-TW" sz="2800" dirty="0"/>
              <a:t>其導管貫穿嚼肌進入口腔</a:t>
            </a:r>
            <a:r>
              <a:rPr lang="en-US" altLang="zh-TW" sz="2800" dirty="0"/>
              <a:t>  (D)</a:t>
            </a:r>
            <a:r>
              <a:rPr lang="zh-TW" altLang="zh-TW" sz="2800" dirty="0"/>
              <a:t>其導管開口於靠近上頜第二大臼齒處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7963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Salivary Glands</a:t>
            </a:r>
          </a:p>
        </p:txBody>
      </p:sp>
      <p:pic>
        <p:nvPicPr>
          <p:cNvPr id="22531" name="Picture 5" descr="mck65495_26_01_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83" y="1465799"/>
            <a:ext cx="7457455" cy="529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5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6292" t="80" r="31085" b="1125"/>
          <a:stretch/>
        </p:blipFill>
        <p:spPr>
          <a:xfrm rot="16200000">
            <a:off x="4653082" y="-2747165"/>
            <a:ext cx="2897438" cy="119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2(C</a:t>
            </a:r>
            <a:r>
              <a:rPr lang="en-US" altLang="zh-TW" sz="2800" dirty="0"/>
              <a:t>)</a:t>
            </a:r>
            <a:r>
              <a:rPr lang="zh-TW" altLang="zh-TW" sz="2800" dirty="0"/>
              <a:t>下列扁桃體</a:t>
            </a:r>
            <a:r>
              <a:rPr lang="en-US" altLang="zh-TW" sz="2800" dirty="0"/>
              <a:t> (Tonsils) </a:t>
            </a:r>
            <a:r>
              <a:rPr lang="zh-TW" altLang="zh-TW" sz="2800" dirty="0"/>
              <a:t>中，何者不成對？</a:t>
            </a:r>
            <a:r>
              <a:rPr lang="en-US" altLang="zh-TW" sz="2800" dirty="0"/>
              <a:t>  (A)</a:t>
            </a:r>
            <a:r>
              <a:rPr lang="zh-TW" altLang="zh-TW" sz="2800" dirty="0"/>
              <a:t>扁桃</a:t>
            </a:r>
            <a:r>
              <a:rPr lang="en-US" altLang="zh-TW" sz="2800" dirty="0"/>
              <a:t>  (B)</a:t>
            </a:r>
            <a:r>
              <a:rPr lang="zh-TW" altLang="zh-TW" sz="2800" dirty="0"/>
              <a:t>耳扁桃</a:t>
            </a:r>
            <a:r>
              <a:rPr lang="en-US" altLang="zh-TW" sz="2800" dirty="0"/>
              <a:t>  (C)</a:t>
            </a:r>
            <a:r>
              <a:rPr lang="zh-TW" altLang="zh-TW" sz="2800" dirty="0"/>
              <a:t>咽扁桃</a:t>
            </a:r>
            <a:r>
              <a:rPr lang="en-US" altLang="zh-TW" sz="2800" dirty="0"/>
              <a:t>  (D)</a:t>
            </a:r>
            <a:r>
              <a:rPr lang="zh-TW" altLang="zh-TW" sz="2800" dirty="0" smtClean="0"/>
              <a:t>舌扁桃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0029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369" t="18675" r="11968" b="5716"/>
          <a:stretch/>
        </p:blipFill>
        <p:spPr>
          <a:xfrm>
            <a:off x="396608" y="1120496"/>
            <a:ext cx="11034814" cy="547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2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3(B)</a:t>
            </a:r>
            <a:r>
              <a:rPr lang="zh-TW" altLang="zh-TW" sz="2800" dirty="0"/>
              <a:t>下列有關淋巴系統</a:t>
            </a:r>
            <a:r>
              <a:rPr lang="en-US" altLang="zh-TW" sz="2800" dirty="0"/>
              <a:t>(lymphatic system)</a:t>
            </a:r>
            <a:r>
              <a:rPr lang="zh-TW" altLang="zh-TW" sz="2800" dirty="0"/>
              <a:t>的敘述何者錯誤？</a:t>
            </a:r>
            <a:r>
              <a:rPr lang="en-US" altLang="zh-TW" sz="2800" dirty="0"/>
              <a:t>  (A)</a:t>
            </a:r>
            <a:r>
              <a:rPr lang="zh-TW" altLang="zh-TW" sz="2800" dirty="0"/>
              <a:t>淋巴</a:t>
            </a:r>
            <a:r>
              <a:rPr lang="en-US" altLang="zh-TW" sz="2800" dirty="0"/>
              <a:t>(lymph)</a:t>
            </a:r>
            <a:r>
              <a:rPr lang="zh-TW" altLang="zh-TW" sz="2800" dirty="0"/>
              <a:t>可將組織間隙的蛋白質及大分子帶走</a:t>
            </a:r>
            <a:r>
              <a:rPr lang="en-US" altLang="zh-TW" sz="2800" dirty="0"/>
              <a:t>  (B)</a:t>
            </a:r>
            <a:r>
              <a:rPr lang="zh-TW" altLang="zh-TW" sz="2800" dirty="0"/>
              <a:t>胸管</a:t>
            </a:r>
            <a:r>
              <a:rPr lang="en-US" altLang="zh-TW" sz="2800" dirty="0"/>
              <a:t>(thoracic duct)</a:t>
            </a:r>
            <a:r>
              <a:rPr lang="zh-TW" altLang="zh-TW" sz="2800" dirty="0"/>
              <a:t>及右淋巴總管</a:t>
            </a:r>
            <a:r>
              <a:rPr lang="en-US" altLang="zh-TW" sz="2800" dirty="0"/>
              <a:t>(right lymph duct)</a:t>
            </a:r>
            <a:r>
              <a:rPr lang="zh-TW" altLang="zh-TW" sz="2800" dirty="0"/>
              <a:t>中的淋巴最後注入動脈系統回到血液循環</a:t>
            </a:r>
            <a:r>
              <a:rPr lang="en-US" altLang="zh-TW" sz="2800" dirty="0"/>
              <a:t>  (C)</a:t>
            </a:r>
            <a:r>
              <a:rPr lang="zh-TW" altLang="zh-TW" sz="2800" dirty="0"/>
              <a:t>淋巴管中每隔一段距離便會有瓣膜</a:t>
            </a:r>
            <a:r>
              <a:rPr lang="en-US" altLang="zh-TW" sz="2800" dirty="0"/>
              <a:t>(valves)  (D)</a:t>
            </a:r>
            <a:r>
              <a:rPr lang="zh-TW" altLang="zh-TW" sz="2800" dirty="0"/>
              <a:t>淋巴系統也是胃腸道中吸收營養素的主要途徑之一</a:t>
            </a:r>
            <a:r>
              <a:rPr lang="en-US" altLang="zh-TW" sz="2800" dirty="0"/>
              <a:t>	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8343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4(D)</a:t>
            </a:r>
            <a:r>
              <a:rPr lang="zh-TW" altLang="zh-TW" sz="2800" dirty="0"/>
              <a:t>下列何者蒐集下肢及腸道之淋巴液？</a:t>
            </a:r>
            <a:r>
              <a:rPr lang="en-US" altLang="zh-TW" sz="2800" dirty="0"/>
              <a:t>  (A)</a:t>
            </a:r>
            <a:r>
              <a:rPr lang="zh-TW" altLang="zh-TW" sz="2800" dirty="0"/>
              <a:t>腸幹</a:t>
            </a:r>
            <a:r>
              <a:rPr lang="en-US" altLang="zh-TW" sz="2800" dirty="0"/>
              <a:t>(Intestinal trunk)  (B)</a:t>
            </a:r>
            <a:r>
              <a:rPr lang="zh-TW" altLang="zh-TW" sz="2800" dirty="0"/>
              <a:t>腰幹</a:t>
            </a:r>
            <a:r>
              <a:rPr lang="en-US" altLang="zh-TW" sz="2800" dirty="0"/>
              <a:t>(Lumbar trunk)  (C)</a:t>
            </a:r>
            <a:r>
              <a:rPr lang="zh-TW" altLang="zh-TW" sz="2800" dirty="0"/>
              <a:t>鎖骨下幹</a:t>
            </a:r>
            <a:r>
              <a:rPr lang="en-US" altLang="zh-TW" sz="2800" dirty="0"/>
              <a:t>(Subclavian trunk)  (D)</a:t>
            </a:r>
            <a:r>
              <a:rPr lang="zh-TW" altLang="zh-TW" sz="2800" dirty="0"/>
              <a:t>乳糜池</a:t>
            </a:r>
            <a:r>
              <a:rPr lang="en-US" altLang="zh-TW" sz="2800" dirty="0"/>
              <a:t>(Cisterna </a:t>
            </a:r>
            <a:r>
              <a:rPr lang="en-US" altLang="zh-TW" sz="2800" dirty="0" err="1"/>
              <a:t>chyli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109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52" r="6725" b="15633"/>
          <a:stretch/>
        </p:blipFill>
        <p:spPr>
          <a:xfrm>
            <a:off x="3503365" y="176270"/>
            <a:ext cx="4759286" cy="65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5613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0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佈景主題10</Template>
  <TotalTime>767</TotalTime>
  <Words>509</Words>
  <Application>Microsoft Office PowerPoint</Application>
  <PresentationFormat>寬螢幕</PresentationFormat>
  <Paragraphs>15</Paragraphs>
  <Slides>19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微軟正黑體</vt:lpstr>
      <vt:lpstr>新細明體</vt:lpstr>
      <vt:lpstr>Arial</vt:lpstr>
      <vt:lpstr>Calibri</vt:lpstr>
      <vt:lpstr>Courier New</vt:lpstr>
      <vt:lpstr>Trebuchet MS</vt:lpstr>
      <vt:lpstr>Verdana</vt:lpstr>
      <vt:lpstr>Wingdings 2</vt:lpstr>
      <vt:lpstr>佈景主題10</vt:lpstr>
      <vt:lpstr>第二十四單元</vt:lpstr>
      <vt:lpstr>PowerPoint 簡報</vt:lpstr>
      <vt:lpstr>Salivary Glands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第二十四單元</dc:title>
  <dc:creator>Aesculapius Peng</dc:creator>
  <cp:lastModifiedBy>Aesculapius Peng</cp:lastModifiedBy>
  <cp:revision>6</cp:revision>
  <dcterms:created xsi:type="dcterms:W3CDTF">2014-11-16T04:22:42Z</dcterms:created>
  <dcterms:modified xsi:type="dcterms:W3CDTF">2014-12-18T04:21:10Z</dcterms:modified>
</cp:coreProperties>
</file>