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61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305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262" r:id="rId50"/>
    <p:sldId id="304" r:id="rId5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124EB-2041-49EE-BFB4-49ACD2B0AC16}" type="datetimeFigureOut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5E00D-F819-4147-95BE-94F4A8163F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634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7B2D-C04F-4F9A-8D44-77C58C36516E}" type="datetime1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9896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403F-74D8-48F8-8553-E31B2906F6B5}" type="datetime1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72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BFD1B-8383-441C-A1AF-F563DE3F35E0}" type="datetime1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229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1FFF-67FB-4817-A396-5CD211167AD9}" type="datetime1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34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452F-E9FB-4794-9992-0FA1DEB7CBE0}" type="datetime1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8747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EF30-7659-4136-AA62-7D08729D0F8C}" type="datetime1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5203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1FD6-EAA1-4B93-BD37-102202925751}" type="datetime1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65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AF7B-3854-4209-8324-28E7B85BFC30}" type="datetime1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1218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38D87-E575-48B6-95F4-8FC6E1B281FB}" type="datetime1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6917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D634-983C-4FB0-ABCD-B75892A64CFB}" type="datetime1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95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3F52F-4BA1-4CBD-94C2-DF7B33A2544D}" type="datetime1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778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F97E9-A2AE-403A-85EF-2DAD62F4A7C3}" type="datetime1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B50FD-CDFC-4449-A35D-AA031A57EB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085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joyhui91.pixnet.net/blog/post/321927193-%E8%8F%8A%E7%B3%96%E6%98%AF%E4%BB%80%E9%BA%BC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h.wikipedia.org/wiki/File:Renin-angiotensin-aldosterone_system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jerryljw.blogspot.com/2016/05/blog-post_16.html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1122348" y="541249"/>
            <a:ext cx="9144000" cy="2387600"/>
          </a:xfrm>
        </p:spPr>
        <p:txBody>
          <a:bodyPr>
            <a:noAutofit/>
          </a:bodyPr>
          <a:lstStyle/>
          <a:p>
            <a:r>
              <a:rPr lang="en-US" altLang="zh-TW" sz="4400" b="1" dirty="0" smtClean="0">
                <a:solidFill>
                  <a:schemeClr val="accent6"/>
                </a:solidFill>
              </a:rPr>
              <a:t>14 </a:t>
            </a:r>
            <a:r>
              <a:rPr lang="zh-TW" altLang="en-US" sz="4400" b="1" dirty="0" smtClean="0"/>
              <a:t>腎臟以及水和無機離子的調節</a:t>
            </a:r>
            <a:r>
              <a:rPr lang="en-US" altLang="zh-TW" sz="4400" b="1" dirty="0" smtClean="0"/>
              <a:t/>
            </a:r>
            <a:br>
              <a:rPr lang="en-US" altLang="zh-TW" sz="4400" b="1" dirty="0" smtClean="0"/>
            </a:br>
            <a:r>
              <a:rPr lang="en-US" altLang="zh-TW" sz="4400" b="1" dirty="0"/>
              <a:t>(The Kidneys and Regulation of Water and Inorganic Ions)</a:t>
            </a:r>
            <a:endParaRPr lang="zh-TW" altLang="en-US" sz="4400" dirty="0"/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2341548" y="3713134"/>
            <a:ext cx="3960510" cy="858866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Hung-Fu Lee, MD, PHD</a:t>
            </a:r>
            <a:endParaRPr lang="zh-TW" altLang="en-US" sz="2800" dirty="0"/>
          </a:p>
        </p:txBody>
      </p:sp>
      <p:pic>
        <p:nvPicPr>
          <p:cNvPr id="8" name="內容版面配置區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01" y="3089291"/>
            <a:ext cx="5132216" cy="35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21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53199"/>
            <a:ext cx="10515600" cy="181222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1800" dirty="0">
                <a:solidFill>
                  <a:srgbClr val="7030A0"/>
                </a:solidFill>
              </a:rPr>
              <a:t>腎絲球過濾率</a:t>
            </a:r>
            <a:r>
              <a:rPr lang="en-US" altLang="zh-TW" sz="1800" dirty="0">
                <a:solidFill>
                  <a:srgbClr val="7030A0"/>
                </a:solidFill>
              </a:rPr>
              <a:t>(Rate of Glomerular Filtration)</a:t>
            </a:r>
            <a:r>
              <a:rPr lang="zh-TW" altLang="en-US" sz="1800" dirty="0" smtClean="0">
                <a:solidFill>
                  <a:srgbClr val="7030A0"/>
                </a:solidFill>
              </a:rPr>
              <a:t>：</a:t>
            </a:r>
            <a:endParaRPr lang="en-US" altLang="zh-TW" sz="1800" dirty="0"/>
          </a:p>
          <a:p>
            <a:pPr>
              <a:lnSpc>
                <a:spcPct val="100000"/>
              </a:lnSpc>
            </a:pPr>
            <a:r>
              <a:rPr lang="zh-TW" altLang="en-US" sz="1800" dirty="0"/>
              <a:t>腎絲球過濾率並非固定值，可因生理需要而受到調整。這主要是由傳入微動脈和傳出微動脈上接收了神經與激素的輸入，引起腎絲球過濾淨壓的改變而達成</a:t>
            </a:r>
            <a:r>
              <a:rPr lang="en-US" altLang="zh-TW" sz="1800" dirty="0">
                <a:solidFill>
                  <a:srgbClr val="FF0000"/>
                </a:solidFill>
              </a:rPr>
              <a:t>(</a:t>
            </a:r>
            <a:r>
              <a:rPr lang="zh-TW" altLang="en-US" sz="1800" dirty="0">
                <a:solidFill>
                  <a:srgbClr val="FF0000"/>
                </a:solidFill>
              </a:rPr>
              <a:t>圖</a:t>
            </a:r>
            <a:r>
              <a:rPr lang="en-US" altLang="zh-TW" sz="1800" dirty="0">
                <a:solidFill>
                  <a:srgbClr val="FF0000"/>
                </a:solidFill>
              </a:rPr>
              <a:t>14.9)</a:t>
            </a:r>
            <a:r>
              <a:rPr lang="zh-TW" altLang="en-US" sz="1800" dirty="0" smtClean="0"/>
              <a:t>。腎絲球微血管的特別之處，在於它位於兩組</a:t>
            </a:r>
            <a:r>
              <a:rPr lang="en-US" altLang="zh-TW" sz="1800" dirty="0" smtClean="0"/>
              <a:t>(</a:t>
            </a:r>
            <a:r>
              <a:rPr lang="zh-TW" altLang="en-US" sz="1800" dirty="0" smtClean="0"/>
              <a:t>傳入與傳出</a:t>
            </a:r>
            <a:r>
              <a:rPr lang="en-US" altLang="zh-TW" sz="1800" dirty="0" smtClean="0"/>
              <a:t>)</a:t>
            </a:r>
            <a:r>
              <a:rPr lang="zh-TW" altLang="en-US" sz="1800" dirty="0" smtClean="0"/>
              <a:t>微動脈之間。引起傳入微動脈的收縮，可降低腎絲球微血管的流體淨壓</a:t>
            </a:r>
            <a:r>
              <a:rPr lang="en-US" altLang="zh-TW" sz="1800" dirty="0" smtClean="0"/>
              <a:t>(P</a:t>
            </a:r>
            <a:r>
              <a:rPr lang="en-US" altLang="zh-TW" sz="1800" baseline="-25000" dirty="0" smtClean="0"/>
              <a:t>GC</a:t>
            </a:r>
            <a:r>
              <a:rPr lang="en-US" altLang="zh-TW" sz="1800" dirty="0" smtClean="0"/>
              <a:t>)</a:t>
            </a:r>
            <a:r>
              <a:rPr lang="zh-TW" altLang="en-US" sz="1800" dirty="0" smtClean="0"/>
              <a:t>，這與體內其他地方的微動脈收縮是類似的，由此造成微動脈阻力增加，是動脈壓與微血管壓之間有大幅下降的原因</a:t>
            </a:r>
            <a:r>
              <a:rPr lang="en-US" altLang="zh-TW" sz="1800" dirty="0" smtClean="0">
                <a:solidFill>
                  <a:srgbClr val="FF0000"/>
                </a:solidFill>
              </a:rPr>
              <a:t>(</a:t>
            </a:r>
            <a:r>
              <a:rPr lang="zh-TW" altLang="en-US" sz="1800" dirty="0" smtClean="0">
                <a:solidFill>
                  <a:srgbClr val="FF0000"/>
                </a:solidFill>
              </a:rPr>
              <a:t>圖</a:t>
            </a:r>
            <a:r>
              <a:rPr lang="en-US" altLang="zh-TW" sz="1800" dirty="0" smtClean="0">
                <a:solidFill>
                  <a:srgbClr val="FF0000"/>
                </a:solidFill>
              </a:rPr>
              <a:t>14.9a)</a:t>
            </a:r>
            <a:r>
              <a:rPr lang="zh-TW" altLang="en-US" sz="1800" dirty="0" smtClean="0"/>
              <a:t>。</a:t>
            </a:r>
            <a:endParaRPr lang="en-US" altLang="zh-TW" sz="1800" dirty="0" smtClean="0"/>
          </a:p>
          <a:p>
            <a:pPr>
              <a:lnSpc>
                <a:spcPct val="120000"/>
              </a:lnSpc>
            </a:pPr>
            <a:endParaRPr lang="en-US" altLang="zh-TW" sz="1800" dirty="0"/>
          </a:p>
          <a:p>
            <a:pPr>
              <a:lnSpc>
                <a:spcPct val="120000"/>
              </a:lnSpc>
            </a:pP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246" y="2065425"/>
            <a:ext cx="8036147" cy="465605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970305" y="2685290"/>
            <a:ext cx="34525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反之，單是傳出微動脈的收縮，對腎絲球微血管流體淨壓有相反的作用：造成上升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14.9b)</a:t>
            </a:r>
            <a:r>
              <a:rPr lang="zh-TW" altLang="en-US" dirty="0"/>
              <a:t>；這是因為傳出微動脈位於腎絲球下游，因此傳出微動脈的收縮將造成腎絲球微血管血液的「堆積」，而增加了腎絲球微血管流體淨壓。放鬆傳出微動脈則降低了腎絲球微血管流體淨壓，以及</a:t>
            </a:r>
            <a:r>
              <a:rPr lang="en-US" altLang="zh-TW" dirty="0"/>
              <a:t>GFR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14.9c)</a:t>
            </a:r>
            <a:r>
              <a:rPr lang="zh-TW" altLang="en-US" dirty="0"/>
              <a:t>；反之，放鬆傳入微動脈將增加腎絲球微血管流體淨壓，以及</a:t>
            </a:r>
            <a:r>
              <a:rPr lang="en-US" altLang="zh-TW" dirty="0"/>
              <a:t>GFR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14.9d)</a:t>
            </a:r>
            <a:r>
              <a:rPr lang="zh-TW" altLang="en-US" dirty="0"/>
              <a:t>。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64117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313019"/>
            <a:ext cx="10515600" cy="16183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腎小管重吸收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(Tubular Reabsorption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FF0000"/>
                </a:solidFill>
              </a:rPr>
              <a:t>表</a:t>
            </a:r>
            <a:r>
              <a:rPr lang="en-US" altLang="zh-TW" dirty="0">
                <a:solidFill>
                  <a:srgbClr val="FF0000"/>
                </a:solidFill>
              </a:rPr>
              <a:t>14.2</a:t>
            </a:r>
            <a:r>
              <a:rPr lang="zh-TW" altLang="en-US" dirty="0"/>
              <a:t>將幾種在腎臟進行了過濾與重吸收的血漿組成，作一摘要，可讓人對其程度與重要性有所認識。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11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3" y="2204815"/>
            <a:ext cx="10524160" cy="399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87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8025" y="495581"/>
            <a:ext cx="4960119" cy="586076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zh-TW" altLang="en-US" dirty="0"/>
              <a:t>相對於腎絲球的過濾作用，腎小管重吸收的關鍵步驟</a:t>
            </a:r>
            <a:r>
              <a:rPr lang="en-US" altLang="zh-TW" dirty="0"/>
              <a:t>(</a:t>
            </a:r>
            <a:r>
              <a:rPr lang="zh-TW" altLang="en-US" dirty="0"/>
              <a:t>將物質從腎小管腔移至組織間液</a:t>
            </a:r>
            <a:r>
              <a:rPr lang="en-US" altLang="zh-TW" dirty="0"/>
              <a:t>)</a:t>
            </a:r>
            <a:r>
              <a:rPr lang="zh-TW" altLang="en-US" dirty="0"/>
              <a:t>並非以整體流的方式進行，那是由於腎小管內外兩側的壓力差不足，以及細胞膜通透性不高所致。反之，有另外二種步驟參與：</a:t>
            </a:r>
            <a:r>
              <a:rPr lang="en-US" altLang="zh-TW" dirty="0"/>
              <a:t>(1)</a:t>
            </a:r>
            <a:r>
              <a:rPr lang="zh-TW" altLang="en-US" dirty="0"/>
              <a:t>某些物質經由擴散從腎小管腔重吸收，通常是通過腎小管上皮細胞之間的緊密連結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14.10)</a:t>
            </a:r>
            <a:r>
              <a:rPr lang="zh-TW" altLang="en-US" dirty="0"/>
              <a:t>；</a:t>
            </a:r>
            <a:r>
              <a:rPr lang="en-US" altLang="zh-TW" dirty="0"/>
              <a:t>(2)</a:t>
            </a:r>
            <a:r>
              <a:rPr lang="zh-TW" altLang="en-US" dirty="0"/>
              <a:t>所有其他物質則利用輔助運輸作重吸收，其中需要有位於腎小管細胞膜上的轉運蛋白參與。</a:t>
            </a:r>
            <a:endParaRPr lang="en-US" altLang="zh-TW" dirty="0"/>
          </a:p>
          <a:p>
            <a:pPr>
              <a:lnSpc>
                <a:spcPct val="11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4147" r="9409"/>
          <a:stretch/>
        </p:blipFill>
        <p:spPr>
          <a:xfrm>
            <a:off x="5811139" y="179462"/>
            <a:ext cx="5349667" cy="625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18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4554" y="842859"/>
            <a:ext cx="4014308" cy="53870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7030A0"/>
                </a:solidFill>
              </a:rPr>
              <a:t>經由擴散重吸收</a:t>
            </a:r>
            <a:r>
              <a:rPr lang="en-US" altLang="zh-TW" dirty="0">
                <a:solidFill>
                  <a:srgbClr val="7030A0"/>
                </a:solidFill>
              </a:rPr>
              <a:t>(Reabsorption by Diffusion)</a:t>
            </a:r>
            <a:r>
              <a:rPr lang="zh-TW" altLang="en-US" dirty="0" smtClean="0">
                <a:solidFill>
                  <a:srgbClr val="7030A0"/>
                </a:solidFill>
              </a:rPr>
              <a:t>：</a:t>
            </a:r>
            <a:endParaRPr lang="en-US" altLang="zh-TW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7030A0"/>
                </a:solidFill>
              </a:rPr>
              <a:t>經由輔助運輸重吸收</a:t>
            </a:r>
            <a:r>
              <a:rPr lang="en-US" altLang="zh-TW" dirty="0">
                <a:solidFill>
                  <a:srgbClr val="7030A0"/>
                </a:solidFill>
              </a:rPr>
              <a:t>(Reabsorption by </a:t>
            </a:r>
            <a:r>
              <a:rPr lang="en-US" altLang="zh-TW" dirty="0" smtClean="0">
                <a:solidFill>
                  <a:srgbClr val="7030A0"/>
                </a:solidFill>
              </a:rPr>
              <a:t>Mediated</a:t>
            </a:r>
            <a:r>
              <a:rPr lang="zh-TW" altLang="en-US" dirty="0" smtClean="0">
                <a:solidFill>
                  <a:srgbClr val="7030A0"/>
                </a:solidFill>
              </a:rPr>
              <a:t> </a:t>
            </a:r>
            <a:r>
              <a:rPr lang="en-US" altLang="zh-TW" dirty="0" smtClean="0">
                <a:solidFill>
                  <a:srgbClr val="7030A0"/>
                </a:solidFill>
              </a:rPr>
              <a:t>Transport</a:t>
            </a:r>
            <a:r>
              <a:rPr lang="en-US" altLang="zh-TW" dirty="0">
                <a:solidFill>
                  <a:srgbClr val="7030A0"/>
                </a:solidFill>
              </a:rPr>
              <a:t>)</a:t>
            </a:r>
            <a:r>
              <a:rPr lang="zh-TW" altLang="en-US" dirty="0">
                <a:solidFill>
                  <a:srgbClr val="7030A0"/>
                </a:solidFill>
              </a:rPr>
              <a:t>：</a:t>
            </a:r>
            <a:endParaRPr lang="en-US" altLang="zh-TW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r>
              <a:rPr lang="zh-TW" altLang="en-US" dirty="0" smtClean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14.11</a:t>
            </a:r>
            <a:r>
              <a:rPr lang="zh-TW" altLang="en-US" dirty="0"/>
              <a:t>顯示了葡萄糖的血漿濃度、過濾量、重吸收以及排泄量之間的關係。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29" y="275361"/>
            <a:ext cx="6408712" cy="63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0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4735" y="1364151"/>
            <a:ext cx="10515600" cy="2618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腎小管分泌作用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(Tubular Secretion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):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H+, K+, 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</a:rPr>
              <a:t>有機陰離子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choline, Cr, </a:t>
            </a:r>
            <a:endParaRPr lang="en-US" altLang="zh-TW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腎小管細胞的代謝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(Metabolism by the Tubules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):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</a:rPr>
              <a:t> 合成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Glucose, </a:t>
            </a:r>
            <a:endParaRPr lang="en-US" altLang="zh-TW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調節細胞膜通道與轉運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</a:rPr>
              <a:t>子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Regulation of Membrane Channels and Transporters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): paracrine/autocrine effect...</a:t>
            </a:r>
            <a:endParaRPr lang="en-US" altLang="zh-TW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腎小管的「分工」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(“Division of Labor” in the Tubules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): proximal tubule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水及溶質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除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K+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外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)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重吸收</a:t>
            </a:r>
            <a:endParaRPr lang="en-US" altLang="zh-TW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112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>14.4 </a:t>
            </a:r>
            <a:r>
              <a:rPr lang="zh-TW" altLang="en-US" b="1" dirty="0">
                <a:solidFill>
                  <a:srgbClr val="002060"/>
                </a:solidFill>
                <a:cs typeface="Tunga" pitchFamily="34" charset="0"/>
              </a:rPr>
              <a:t>清除率的觀念</a:t>
            </a:r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/>
            </a:r>
            <a:b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</a:br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>(The Concept of Renal Clearance)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9689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/>
              <a:t>根據清除率</a:t>
            </a:r>
            <a:r>
              <a:rPr lang="en-US" altLang="zh-TW" dirty="0"/>
              <a:t>(clearance)</a:t>
            </a:r>
            <a:r>
              <a:rPr lang="zh-TW" altLang="en-US" dirty="0"/>
              <a:t>是將腎功能量化的有用作法</a:t>
            </a:r>
            <a:r>
              <a:rPr lang="zh-TW" altLang="en-US" dirty="0" smtClean="0"/>
              <a:t>。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/>
              <a:t>菊糖</a:t>
            </a:r>
            <a:r>
              <a:rPr lang="en-US" altLang="zh-TW" dirty="0"/>
              <a:t>(inulin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/>
              <a:t>肌酸酐清除</a:t>
            </a:r>
            <a:r>
              <a:rPr lang="zh-TW" altLang="en-US" dirty="0" smtClean="0"/>
              <a:t>率 </a:t>
            </a:r>
            <a:r>
              <a:rPr lang="en-US" altLang="zh-TW" dirty="0" smtClean="0"/>
              <a:t>(</a:t>
            </a:r>
            <a:r>
              <a:rPr lang="en-US" altLang="zh-TW" dirty="0"/>
              <a:t>creatinine clearance, </a:t>
            </a:r>
            <a:r>
              <a:rPr lang="en-US" altLang="zh-TW" dirty="0" err="1"/>
              <a:t>C</a:t>
            </a:r>
            <a:r>
              <a:rPr lang="en-US" altLang="zh-TW" baseline="-25000" dirty="0" err="1"/>
              <a:t>Cr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116" y="2495373"/>
            <a:ext cx="3610377" cy="370647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358" y="3681347"/>
            <a:ext cx="3723601" cy="276167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163490" y="6391649"/>
            <a:ext cx="19527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i="1" dirty="0" err="1">
                <a:solidFill>
                  <a:srgbClr val="7D7D7D"/>
                </a:solidFill>
                <a:latin typeface="arial" panose="020B0604020202020204" pitchFamily="34" charset="0"/>
                <a:hlinkClick r:id="rId4"/>
              </a:rPr>
              <a:t>Joyhui</a:t>
            </a:r>
            <a:r>
              <a:rPr lang="zh-TW" altLang="en-US" sz="1200" i="1" dirty="0">
                <a:solidFill>
                  <a:srgbClr val="7D7D7D"/>
                </a:solidFill>
                <a:latin typeface="arial" panose="020B0604020202020204" pitchFamily="34" charset="0"/>
                <a:hlinkClick r:id="rId4"/>
              </a:rPr>
              <a:t>健康進行式</a:t>
            </a:r>
            <a:r>
              <a:rPr lang="en-US" altLang="zh-TW" sz="1200" i="1" dirty="0">
                <a:solidFill>
                  <a:srgbClr val="7D7D7D"/>
                </a:solidFill>
                <a:latin typeface="arial" panose="020B0604020202020204" pitchFamily="34" charset="0"/>
                <a:hlinkClick r:id="rId4"/>
              </a:rPr>
              <a:t>- </a:t>
            </a:r>
            <a:r>
              <a:rPr lang="zh-TW" altLang="en-US" sz="1200" i="1" dirty="0">
                <a:solidFill>
                  <a:srgbClr val="7D7D7D"/>
                </a:solidFill>
                <a:latin typeface="arial" panose="020B0604020202020204" pitchFamily="34" charset="0"/>
                <a:hlinkClick r:id="rId4"/>
              </a:rPr>
              <a:t>痞客邦</a:t>
            </a:r>
            <a:endParaRPr lang="zh-TW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753645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9505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>14.5 </a:t>
            </a:r>
            <a:r>
              <a:rPr lang="zh-TW" altLang="en-US" b="1" dirty="0">
                <a:solidFill>
                  <a:srgbClr val="002060"/>
                </a:solidFill>
                <a:cs typeface="Tunga" pitchFamily="34" charset="0"/>
              </a:rPr>
              <a:t>排尿作用</a:t>
            </a:r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>(</a:t>
            </a:r>
            <a:r>
              <a:rPr lang="en-US" altLang="zh-TW" b="1" dirty="0" err="1">
                <a:solidFill>
                  <a:srgbClr val="002060"/>
                </a:solidFill>
                <a:cs typeface="Tunga" pitchFamily="34" charset="0"/>
              </a:rPr>
              <a:t>Micturation</a:t>
            </a:r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06567" y="1535068"/>
            <a:ext cx="10515600" cy="104576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zh-TW" altLang="en-US" dirty="0"/>
              <a:t>在尿液充填與排尿期間，影響逼尿肌的神經控制，顯示於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 smtClean="0">
                <a:solidFill>
                  <a:srgbClr val="FF0000"/>
                </a:solidFill>
              </a:rPr>
              <a:t>14.13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尿失禁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(Incontinence)</a:t>
            </a:r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5" name="內容版面配置區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459" y="2871387"/>
            <a:ext cx="8045228" cy="38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31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cs typeface="Tunga" pitchFamily="34" charset="0"/>
              </a:rPr>
              <a:t>第二</a:t>
            </a:r>
            <a:r>
              <a:rPr lang="zh-TW" altLang="en-US" b="1" dirty="0" smtClean="0">
                <a:solidFill>
                  <a:srgbClr val="002060"/>
                </a:solidFill>
                <a:cs typeface="Tunga" pitchFamily="34" charset="0"/>
              </a:rPr>
              <a:t>節調節</a:t>
            </a:r>
            <a:r>
              <a:rPr lang="zh-TW" altLang="en-US" b="1" dirty="0">
                <a:solidFill>
                  <a:srgbClr val="002060"/>
                </a:solidFill>
                <a:cs typeface="Tunga" pitchFamily="34" charset="0"/>
              </a:rPr>
              <a:t>離子與水的平衡</a:t>
            </a:r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/>
            </a:r>
            <a:b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</a:br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>(Regulation of Ion and Water Balance)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3579976" cy="47132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002060"/>
                </a:solidFill>
                <a:cs typeface="Tunga" pitchFamily="34" charset="0"/>
              </a:rPr>
              <a:t>14.6 </a:t>
            </a:r>
            <a:r>
              <a:rPr lang="zh-TW" altLang="en-US" dirty="0">
                <a:solidFill>
                  <a:srgbClr val="002060"/>
                </a:solidFill>
                <a:cs typeface="Tunga" pitchFamily="34" charset="0"/>
              </a:rPr>
              <a:t>鈉與水在全身的平衡</a:t>
            </a:r>
            <a:br>
              <a:rPr lang="zh-TW" altLang="en-US" dirty="0">
                <a:solidFill>
                  <a:srgbClr val="002060"/>
                </a:solidFill>
                <a:cs typeface="Tunga" pitchFamily="34" charset="0"/>
              </a:rPr>
            </a:br>
            <a:r>
              <a:rPr lang="en-US" altLang="zh-TW" dirty="0">
                <a:solidFill>
                  <a:srgbClr val="002060"/>
                </a:solidFill>
                <a:cs typeface="Tunga" pitchFamily="34" charset="0"/>
              </a:rPr>
              <a:t>(Total-Body Balance of Sodium and Water</a:t>
            </a:r>
            <a:r>
              <a:rPr lang="en-US" altLang="zh-TW" dirty="0" smtClean="0">
                <a:solidFill>
                  <a:srgbClr val="002060"/>
                </a:solidFill>
                <a:cs typeface="Tunga" pitchFamily="34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zh-TW" altLang="en-US" dirty="0" smtClean="0">
                <a:solidFill>
                  <a:srgbClr val="FF0000"/>
                </a:solidFill>
              </a:rPr>
              <a:t>表</a:t>
            </a:r>
            <a:r>
              <a:rPr lang="en-US" altLang="zh-TW" dirty="0">
                <a:solidFill>
                  <a:srgbClr val="FF0000"/>
                </a:solidFill>
              </a:rPr>
              <a:t>14.3</a:t>
            </a:r>
            <a:r>
              <a:rPr lang="zh-TW" altLang="en-US" dirty="0"/>
              <a:t>將全身水的平衡作一摘要，表中數字為平均值，可有相當的變動，均屬正常。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67" y="1763535"/>
            <a:ext cx="7163066" cy="477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53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4868" y="629213"/>
            <a:ext cx="10515600" cy="746659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表</a:t>
            </a:r>
            <a:r>
              <a:rPr lang="en-US" altLang="zh-TW" dirty="0">
                <a:solidFill>
                  <a:srgbClr val="FF0000"/>
                </a:solidFill>
              </a:rPr>
              <a:t>14.4</a:t>
            </a:r>
            <a:r>
              <a:rPr lang="zh-TW" altLang="en-US" dirty="0"/>
              <a:t>是氯化鈉在全身平衡的摘要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0" y="1375872"/>
            <a:ext cx="10755078" cy="496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56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800" b="1" dirty="0" smtClean="0">
                <a:solidFill>
                  <a:srgbClr val="002060"/>
                </a:solidFill>
                <a:cs typeface="Tunga" pitchFamily="34" charset="0"/>
              </a:rPr>
              <a:t>14.7 </a:t>
            </a:r>
            <a:r>
              <a:rPr lang="zh-TW" altLang="en-US" sz="4800" b="1" dirty="0" smtClean="0">
                <a:solidFill>
                  <a:srgbClr val="002060"/>
                </a:solidFill>
                <a:cs typeface="Tunga" pitchFamily="34" charset="0"/>
              </a:rPr>
              <a:t>腎臟處理鈉和水的基本方式</a:t>
            </a:r>
            <a:br>
              <a:rPr lang="zh-TW" altLang="en-US" sz="4800" b="1" dirty="0" smtClean="0">
                <a:solidFill>
                  <a:srgbClr val="002060"/>
                </a:solidFill>
                <a:cs typeface="Tunga" pitchFamily="34" charset="0"/>
              </a:rPr>
            </a:br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>(Basic Renal Processes for Sodium and Water)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4354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鈉的初級主動重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</a:rPr>
              <a:t>吸收 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Primary Active Na+ Reabsorption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zh-TW" altLang="en-US" dirty="0"/>
              <a:t>整個腎小管對鈉離子的重吸收有個重要特點，就是以初級主動運輸將鈉離子從腎小管細胞向外送到細胞間液，如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14.14</a:t>
            </a:r>
            <a:r>
              <a:rPr lang="zh-TW" altLang="en-US" dirty="0"/>
              <a:t>所示，發生在近端腎小管與皮質集尿管主動運輸，是因於細胞底側膜上的</a:t>
            </a:r>
            <a:r>
              <a:rPr lang="en-US" altLang="zh-TW" dirty="0"/>
              <a:t>Na</a:t>
            </a:r>
            <a:r>
              <a:rPr lang="en-US" altLang="zh-TW" baseline="30000" dirty="0"/>
              <a:t>+</a:t>
            </a:r>
            <a:r>
              <a:rPr lang="en-US" altLang="zh-TW" dirty="0"/>
              <a:t>/K</a:t>
            </a:r>
            <a:r>
              <a:rPr lang="en-US" altLang="zh-TW" baseline="30000" dirty="0"/>
              <a:t>+</a:t>
            </a:r>
            <a:r>
              <a:rPr lang="en-US" altLang="zh-TW" dirty="0"/>
              <a:t>-ATP</a:t>
            </a:r>
            <a:r>
              <a:rPr lang="en-US" altLang="zh-TW" baseline="-25000" dirty="0"/>
              <a:t>ase</a:t>
            </a:r>
            <a:r>
              <a:rPr lang="zh-TW" altLang="en-US" dirty="0"/>
              <a:t>唧筒負責進行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lnSpc>
                <a:spcPct val="120000"/>
              </a:lnSpc>
            </a:pPr>
            <a:r>
              <a:rPr lang="zh-TW" altLang="en-US" dirty="0"/>
              <a:t>例如在近端腎小管的頂膜，鈉離子的進入細胞是與一些有機物質</a:t>
            </a:r>
            <a:r>
              <a:rPr lang="en-US" altLang="zh-TW" dirty="0"/>
              <a:t>(</a:t>
            </a:r>
            <a:r>
              <a:rPr lang="zh-TW" altLang="en-US" dirty="0"/>
              <a:t>如葡萄糖</a:t>
            </a:r>
            <a:r>
              <a:rPr lang="en-US" altLang="zh-TW" dirty="0"/>
              <a:t>)</a:t>
            </a:r>
            <a:r>
              <a:rPr lang="zh-TW" altLang="en-US" dirty="0"/>
              <a:t>進行同向運輸，或與氫離子作逆向運輸。在後一種情況，當鈉離子被送入細胞時，氫離子則被送出細胞進入腎小管腔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14.14a)</a:t>
            </a:r>
            <a:r>
              <a:rPr lang="zh-TW" altLang="en-US" dirty="0"/>
              <a:t>。故在近端腎小管，鈉的重吸收帶動了共同轉運物質的重吸收，與氫離子的分泌。事實上，近端腎小管細胞的頂膜上還帶有無數微絨毛組成的刷狀緣</a:t>
            </a:r>
            <a:r>
              <a:rPr lang="en-US" altLang="zh-TW" dirty="0"/>
              <a:t>(brush border</a:t>
            </a:r>
            <a:r>
              <a:rPr lang="zh-TW" altLang="en-US" dirty="0"/>
              <a:t>；為簡潔起見，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14.14a</a:t>
            </a:r>
            <a:r>
              <a:rPr lang="zh-TW" altLang="en-US" dirty="0"/>
              <a:t>中未顯示</a:t>
            </a:r>
            <a:r>
              <a:rPr lang="en-US" altLang="zh-TW" dirty="0"/>
              <a:t>)</a:t>
            </a:r>
            <a:r>
              <a:rPr lang="zh-TW" altLang="en-US" dirty="0"/>
              <a:t>，而大幅增加了進行重吸收的表面積。至於鈉離子從皮質集尿管的頂膜進入細胞，主要是經由鈉離子通道進行擴散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14.14b)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lnSpc>
                <a:spcPct val="120000"/>
              </a:lnSpc>
            </a:pPr>
            <a:endParaRPr lang="en-US" altLang="zh-TW" dirty="0"/>
          </a:p>
          <a:p>
            <a:pPr>
              <a:lnSpc>
                <a:spcPct val="12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115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cs typeface="Tunga" pitchFamily="34" charset="0"/>
              </a:rPr>
              <a:t>第一</a:t>
            </a:r>
            <a:r>
              <a:rPr lang="zh-TW" altLang="en-US" b="1" dirty="0" smtClean="0">
                <a:solidFill>
                  <a:srgbClr val="002060"/>
                </a:solidFill>
                <a:cs typeface="Tunga" pitchFamily="34" charset="0"/>
              </a:rPr>
              <a:t>節 腎臟</a:t>
            </a:r>
            <a:r>
              <a:rPr lang="zh-TW" altLang="en-US" b="1" dirty="0">
                <a:solidFill>
                  <a:srgbClr val="002060"/>
                </a:solidFill>
                <a:cs typeface="Tunga" pitchFamily="34" charset="0"/>
              </a:rPr>
              <a:t>生理學基本原理</a:t>
            </a:r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/>
            </a:r>
            <a:b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</a:br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>(Basic Principles of Renal Physiology)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199" y="1825625"/>
            <a:ext cx="10852447" cy="95175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/>
              <a:t>如</a:t>
            </a:r>
            <a:r>
              <a:rPr lang="zh-TW" altLang="en-US" dirty="0">
                <a:solidFill>
                  <a:srgbClr val="FF0000"/>
                </a:solidFill>
              </a:rPr>
              <a:t>表</a:t>
            </a:r>
            <a:r>
              <a:rPr lang="en-US" altLang="zh-TW" dirty="0">
                <a:solidFill>
                  <a:srgbClr val="FF0000"/>
                </a:solidFill>
              </a:rPr>
              <a:t>14.1</a:t>
            </a:r>
            <a:r>
              <a:rPr lang="zh-TW" altLang="en-US" dirty="0"/>
              <a:t>所摘要顯示的，腎臟利用這種作用方式，執行了好些功能。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68" y="2408507"/>
            <a:ext cx="6514370" cy="4366128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2709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20</a:t>
            </a:fld>
            <a:endParaRPr lang="zh-TW" altLang="en-US"/>
          </a:p>
        </p:txBody>
      </p:sp>
      <p:pic>
        <p:nvPicPr>
          <p:cNvPr id="6" name="內容版面配置區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5" b="50059"/>
          <a:stretch/>
        </p:blipFill>
        <p:spPr>
          <a:xfrm>
            <a:off x="1" y="640125"/>
            <a:ext cx="6210054" cy="4419815"/>
          </a:xfrm>
          <a:prstGeom prst="rect">
            <a:avLst/>
          </a:prstGeom>
        </p:spPr>
      </p:pic>
      <p:pic>
        <p:nvPicPr>
          <p:cNvPr id="7" name="內容版面配置區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7" r="52855"/>
          <a:stretch/>
        </p:blipFill>
        <p:spPr>
          <a:xfrm>
            <a:off x="5981633" y="517072"/>
            <a:ext cx="6219446" cy="4542868"/>
          </a:xfrm>
          <a:prstGeom prst="rect">
            <a:avLst/>
          </a:prstGeom>
        </p:spPr>
      </p:pic>
      <p:pic>
        <p:nvPicPr>
          <p:cNvPr id="8" name="內容版面配置區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4" b="71515"/>
          <a:stretch/>
        </p:blipFill>
        <p:spPr>
          <a:xfrm>
            <a:off x="4266820" y="5000590"/>
            <a:ext cx="4824536" cy="172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19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8181" y="278837"/>
            <a:ext cx="10515600" cy="14645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2000" dirty="0">
                <a:solidFill>
                  <a:schemeClr val="tx2">
                    <a:lumMod val="75000"/>
                  </a:schemeClr>
                </a:solidFill>
              </a:rPr>
              <a:t>鈉的重吸收帶動水的重</a:t>
            </a:r>
            <a:r>
              <a:rPr lang="zh-TW" altLang="en-US" sz="2000" dirty="0" smtClean="0">
                <a:solidFill>
                  <a:schemeClr val="tx2">
                    <a:lumMod val="75000"/>
                  </a:schemeClr>
                </a:solidFill>
              </a:rPr>
              <a:t>吸收 </a:t>
            </a:r>
            <a:r>
              <a:rPr lang="en-US" altLang="zh-TW" sz="20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altLang="zh-TW" sz="2000" dirty="0">
                <a:solidFill>
                  <a:schemeClr val="tx2">
                    <a:lumMod val="75000"/>
                  </a:schemeClr>
                </a:solidFill>
              </a:rPr>
              <a:t>Coupling of Water Reabsorption to Na</a:t>
            </a:r>
            <a:r>
              <a:rPr lang="en-US" altLang="zh-TW" sz="20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  <a:r>
              <a:rPr lang="en-US" altLang="zh-TW" sz="2000" dirty="0">
                <a:solidFill>
                  <a:schemeClr val="tx2">
                    <a:lumMod val="75000"/>
                  </a:schemeClr>
                </a:solidFill>
              </a:rPr>
              <a:t> Reabsorption</a:t>
            </a:r>
            <a:r>
              <a:rPr lang="en-US" altLang="zh-TW" sz="20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altLang="zh-TW" sz="2000" dirty="0"/>
          </a:p>
          <a:p>
            <a:pPr>
              <a:lnSpc>
                <a:spcPct val="100000"/>
              </a:lnSpc>
            </a:pPr>
            <a:r>
              <a:rPr lang="zh-TW" altLang="en-US" sz="2000" dirty="0">
                <a:solidFill>
                  <a:srgbClr val="FF0000"/>
                </a:solidFill>
              </a:rPr>
              <a:t>圖</a:t>
            </a:r>
            <a:r>
              <a:rPr lang="en-US" altLang="zh-TW" sz="2000" dirty="0">
                <a:solidFill>
                  <a:srgbClr val="FF0000"/>
                </a:solidFill>
              </a:rPr>
              <a:t>14.15</a:t>
            </a:r>
            <a:r>
              <a:rPr lang="zh-TW" altLang="en-US" sz="2000" dirty="0"/>
              <a:t>將溶質與水重吸收的結合，作一摘要</a:t>
            </a:r>
            <a:r>
              <a:rPr lang="zh-TW" altLang="en-US" sz="2000" dirty="0" smtClean="0"/>
              <a:t>整理</a:t>
            </a:r>
            <a:endParaRPr lang="en-US" altLang="zh-TW" sz="2000" dirty="0"/>
          </a:p>
          <a:p>
            <a:pPr>
              <a:lnSpc>
                <a:spcPct val="100000"/>
              </a:lnSpc>
            </a:pPr>
            <a:r>
              <a:rPr lang="zh-TW" altLang="en-US" sz="2000" dirty="0">
                <a:solidFill>
                  <a:srgbClr val="FF0000"/>
                </a:solidFill>
              </a:rPr>
              <a:t>圖</a:t>
            </a:r>
            <a:r>
              <a:rPr lang="en-US" altLang="zh-TW" sz="2000" dirty="0">
                <a:solidFill>
                  <a:srgbClr val="FF0000"/>
                </a:solidFill>
              </a:rPr>
              <a:t>14.16</a:t>
            </a:r>
            <a:r>
              <a:rPr lang="zh-TW" altLang="en-US" sz="2000" dirty="0"/>
              <a:t>顯示位於腎臟集尿管細胞上的水通道功能</a:t>
            </a:r>
            <a:r>
              <a:rPr lang="zh-TW" altLang="en-US" sz="2000" dirty="0" smtClean="0"/>
              <a:t>。</a:t>
            </a:r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5" name="內容版面配置區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t="2690" r="5107"/>
          <a:stretch/>
        </p:blipFill>
        <p:spPr>
          <a:xfrm>
            <a:off x="914398" y="1743343"/>
            <a:ext cx="5212936" cy="5077459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987" y="1153446"/>
            <a:ext cx="5539179" cy="556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58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67284" y="316194"/>
            <a:ext cx="4460193" cy="633243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尿液濃縮：逆流倍增系統 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(Urine Concentration: The Countercurrent Multiplier System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zh-TW" altLang="en-US" dirty="0"/>
              <a:t>在整個上行枝，鈉離子與氯離子從管腔內被重吸收到髓質細胞間液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14.17a)</a:t>
            </a:r>
            <a:r>
              <a:rPr lang="zh-TW" altLang="en-US" dirty="0" smtClean="0"/>
              <a:t>。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zh-TW" altLang="en-US" dirty="0"/>
              <a:t>現在回頭來看下行枝。與上行枝相比，此段的特徵是對於氯化鈉不進行重吸收，但對水的通透性特別好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14.17b)</a:t>
            </a:r>
            <a:r>
              <a:rPr lang="zh-TW" altLang="en-US" dirty="0"/>
              <a:t>；於是，水就從下行枝內擴散到管外高滲透度的細胞間液中，直到管內外滲透度相等為止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lnSpc>
                <a:spcPct val="110000"/>
              </a:lnSpc>
            </a:pPr>
            <a:r>
              <a:rPr lang="zh-TW" altLang="en-US" dirty="0" smtClean="0"/>
              <a:t>現在</a:t>
            </a:r>
            <a:r>
              <a:rPr lang="zh-TW" altLang="en-US" dirty="0"/>
              <a:t>我們來看，當管腔內液體從下行枝流向上行枝時，會發生什麼結果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14.17c)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lnSpc>
                <a:spcPct val="110000"/>
              </a:lnSpc>
            </a:pPr>
            <a:endParaRPr lang="en-US" altLang="zh-TW" dirty="0" smtClean="0"/>
          </a:p>
          <a:p>
            <a:pPr>
              <a:lnSpc>
                <a:spcPct val="11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6" name="內容版面配置區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8" y="73783"/>
            <a:ext cx="6712024" cy="671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54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002" y="606751"/>
            <a:ext cx="4827662" cy="55616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/>
              <a:t>目前我們已經曉得腎臟髓質具有高滲透度的細胞間液，但我們還必須跟著腎小管內的液體，從亨勒氏環管到遠端曲小管、再到集尿管系統走上一遍，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14.18</a:t>
            </a:r>
            <a:r>
              <a:rPr lang="zh-TW" altLang="en-US" dirty="0"/>
              <a:t>提供了沿路指南。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23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" r="2153"/>
          <a:stretch/>
        </p:blipFill>
        <p:spPr>
          <a:xfrm>
            <a:off x="5891307" y="239490"/>
            <a:ext cx="5072948" cy="64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42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435836"/>
            <a:ext cx="5314772" cy="57411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7030A0"/>
                </a:solidFill>
              </a:rPr>
              <a:t>髓質的血液循環</a:t>
            </a:r>
            <a:r>
              <a:rPr lang="en-US" altLang="zh-TW" dirty="0">
                <a:solidFill>
                  <a:srgbClr val="7030A0"/>
                </a:solidFill>
              </a:rPr>
              <a:t>(The Medullary Circulation)</a:t>
            </a:r>
            <a:r>
              <a:rPr lang="zh-TW" altLang="en-US" dirty="0" smtClean="0">
                <a:solidFill>
                  <a:srgbClr val="7030A0"/>
                </a:solidFill>
              </a:rPr>
              <a:t>：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/>
              <a:t>如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14.19</a:t>
            </a:r>
            <a:r>
              <a:rPr lang="zh-TW" altLang="en-US" dirty="0"/>
              <a:t>所示，血液從此環狀血管的頂端進入時，滲透壓為</a:t>
            </a:r>
            <a:r>
              <a:rPr lang="en-US" altLang="zh-TW" dirty="0"/>
              <a:t>300 mOsm/L</a:t>
            </a:r>
            <a:r>
              <a:rPr lang="zh-TW" altLang="en-US" dirty="0"/>
              <a:t>，但當血液順著直血管往下愈形深入髓質時，確實是有鈉及氯離子經由擴散進入血管，以及有水離開血管。但當血液流過直血管的彎曲端點，順著上行的直血管流動時，整個過程幾乎就反轉過來。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24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"/>
          <a:stretch/>
        </p:blipFill>
        <p:spPr>
          <a:xfrm>
            <a:off x="6152972" y="257112"/>
            <a:ext cx="5805999" cy="60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529839"/>
            <a:ext cx="4990032" cy="564712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zh-TW" altLang="en-US" dirty="0">
                <a:solidFill>
                  <a:srgbClr val="7030A0"/>
                </a:solidFill>
              </a:rPr>
              <a:t>尿素的回收使用有助於建立高滲透度的髓質組織間隙</a:t>
            </a:r>
            <a:r>
              <a:rPr lang="zh-TW" altLang="en-US" dirty="0" smtClean="0">
                <a:solidFill>
                  <a:srgbClr val="7030A0"/>
                </a:solidFill>
              </a:rPr>
              <a:t>：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zh-TW" altLang="en-US" dirty="0"/>
              <a:t>方才提過，逆流倍增系統建立了一個高滲透度的髓質組織間隙，直血管則幫忙維持了這個環境的穩定。我們也已介紹過水在近端腎小管的重吸收，幫助了尿素的擴散重吸收。當尿素繼續通過腎元的其他部位時，又經過了腎小管重吸收、分泌，以及再度重吸收的過程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14.20)</a:t>
            </a:r>
            <a:r>
              <a:rPr lang="zh-TW" altLang="en-US" dirty="0"/>
              <a:t>；這種過程將尿素這個可影響滲透壓的物質，給困在髓質的組織間隙當中，也因此增加了髓質細胞間液的滲透度。</a:t>
            </a:r>
            <a:endParaRPr lang="en-US" altLang="zh-TW" dirty="0"/>
          </a:p>
          <a:p>
            <a:pPr>
              <a:lnSpc>
                <a:spcPct val="11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4713"/>
          <a:stretch/>
        </p:blipFill>
        <p:spPr>
          <a:xfrm>
            <a:off x="5977692" y="367469"/>
            <a:ext cx="6047756" cy="59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6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462" y="287382"/>
            <a:ext cx="2931207" cy="60689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7030A0"/>
                </a:solidFill>
              </a:rPr>
              <a:t>血管加壓素控制尿液體積與滲透度的摘要</a:t>
            </a:r>
            <a:r>
              <a:rPr lang="zh-TW" altLang="en-US" dirty="0" smtClean="0">
                <a:solidFill>
                  <a:srgbClr val="7030A0"/>
                </a:solidFill>
              </a:rPr>
              <a:t>：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14.21</a:t>
            </a:r>
            <a:r>
              <a:rPr lang="zh-TW" altLang="en-US" dirty="0"/>
              <a:t>中有個有趣、但可能不明顯的重點，是血管加壓素不存在時，亨勒氏環管中達不到最大的滲透度。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26</a:t>
            </a:fld>
            <a:endParaRPr lang="zh-TW" altLang="en-US"/>
          </a:p>
        </p:txBody>
      </p:sp>
      <p:pic>
        <p:nvPicPr>
          <p:cNvPr id="5" name="內容版面配置區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817" y="105869"/>
            <a:ext cx="8812088" cy="625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00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4561" y="365125"/>
            <a:ext cx="5375304" cy="1325563"/>
          </a:xfrm>
        </p:spPr>
        <p:txBody>
          <a:bodyPr>
            <a:normAutofit/>
          </a:bodyPr>
          <a:lstStyle/>
          <a:p>
            <a:r>
              <a:rPr lang="en-US" altLang="zh-TW" sz="3600" b="1" dirty="0">
                <a:solidFill>
                  <a:srgbClr val="002060"/>
                </a:solidFill>
                <a:cs typeface="Tunga" pitchFamily="34" charset="0"/>
              </a:rPr>
              <a:t>14.8 </a:t>
            </a:r>
            <a:r>
              <a:rPr lang="zh-TW" altLang="en-US" sz="3600" b="1" dirty="0">
                <a:solidFill>
                  <a:srgbClr val="002060"/>
                </a:solidFill>
                <a:cs typeface="Tunga" pitchFamily="34" charset="0"/>
              </a:rPr>
              <a:t>腎臟對鈉的</a:t>
            </a:r>
            <a:r>
              <a:rPr lang="zh-TW" altLang="en-US" sz="3600" b="1" dirty="0" smtClean="0">
                <a:solidFill>
                  <a:srgbClr val="002060"/>
                </a:solidFill>
                <a:cs typeface="Tunga" pitchFamily="34" charset="0"/>
              </a:rPr>
              <a:t>調節</a:t>
            </a:r>
            <a:r>
              <a:rPr lang="en-US" altLang="zh-TW" sz="3600" b="1" dirty="0" smtClean="0">
                <a:solidFill>
                  <a:srgbClr val="002060"/>
                </a:solidFill>
                <a:cs typeface="Tunga" pitchFamily="34" charset="0"/>
              </a:rPr>
              <a:t>(</a:t>
            </a:r>
            <a:r>
              <a:rPr lang="en-US" altLang="zh-TW" sz="3600" b="1" dirty="0">
                <a:solidFill>
                  <a:srgbClr val="002060"/>
                </a:solidFill>
                <a:cs typeface="Tunga" pitchFamily="34" charset="0"/>
              </a:rPr>
              <a:t>Renal Sodium Regulation)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8564" y="1825625"/>
            <a:ext cx="4375447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腎絲球過濾率的控制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(Control of GFR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14.22</a:t>
            </a:r>
            <a:r>
              <a:rPr lang="zh-TW" altLang="en-US" dirty="0"/>
              <a:t>利用增加鈉離子與水的流失量引起</a:t>
            </a:r>
            <a:r>
              <a:rPr lang="en-US" altLang="zh-TW" dirty="0"/>
              <a:t>GFR</a:t>
            </a:r>
            <a:r>
              <a:rPr lang="zh-TW" altLang="en-US" dirty="0"/>
              <a:t>降低的例子，將其中的主要機制作一摘要整理。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27</a:t>
            </a:fld>
            <a:endParaRPr lang="zh-TW" altLang="en-US"/>
          </a:p>
        </p:txBody>
      </p:sp>
      <p:pic>
        <p:nvPicPr>
          <p:cNvPr id="5" name="內容版面配置區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124" y="151679"/>
            <a:ext cx="6930696" cy="656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86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098" y="411935"/>
            <a:ext cx="4007265" cy="6250151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鈉重吸收的控制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(Control of Sodium Reabsorption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altLang="zh-TW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7030A0"/>
                </a:solidFill>
              </a:rPr>
              <a:t>留鈉素與腎素</a:t>
            </a:r>
            <a:r>
              <a:rPr lang="en-US" altLang="zh-TW" dirty="0">
                <a:solidFill>
                  <a:srgbClr val="7030A0"/>
                </a:solidFill>
              </a:rPr>
              <a:t>—</a:t>
            </a:r>
            <a:r>
              <a:rPr lang="zh-TW" altLang="en-US" dirty="0">
                <a:solidFill>
                  <a:srgbClr val="7030A0"/>
                </a:solidFill>
              </a:rPr>
              <a:t>血管張力素系統</a:t>
            </a:r>
            <a:r>
              <a:rPr lang="en-US" altLang="zh-TW" dirty="0">
                <a:solidFill>
                  <a:srgbClr val="7030A0"/>
                </a:solidFill>
              </a:rPr>
              <a:t>(Aldosterone and</a:t>
            </a:r>
            <a:r>
              <a:rPr lang="zh-TW" altLang="en-US" dirty="0">
                <a:solidFill>
                  <a:srgbClr val="7030A0"/>
                </a:solidFill>
              </a:rPr>
              <a:t> </a:t>
            </a:r>
            <a:r>
              <a:rPr lang="en-US" altLang="zh-TW" dirty="0">
                <a:solidFill>
                  <a:srgbClr val="7030A0"/>
                </a:solidFill>
              </a:rPr>
              <a:t>the Renin-Angiotensin System)</a:t>
            </a:r>
            <a:r>
              <a:rPr lang="zh-TW" altLang="en-US" dirty="0" smtClean="0">
                <a:solidFill>
                  <a:srgbClr val="7030A0"/>
                </a:solidFill>
              </a:rPr>
              <a:t>：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/>
              <a:t>如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14.23</a:t>
            </a:r>
            <a:r>
              <a:rPr lang="zh-TW" altLang="en-US" dirty="0"/>
              <a:t>所示，血管張力素</a:t>
            </a:r>
            <a:r>
              <a:rPr lang="en-US" altLang="zh-TW" dirty="0" smtClean="0"/>
              <a:t>II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en-US" altLang="zh-TW" dirty="0"/>
              <a:t>angiotensin II)</a:t>
            </a:r>
            <a:r>
              <a:rPr lang="zh-TW" altLang="en-US" dirty="0"/>
              <a:t>是腎素－血管張力素系統</a:t>
            </a:r>
            <a:r>
              <a:rPr lang="en-US" altLang="zh-TW" dirty="0"/>
              <a:t>(renin-angiotensin system)</a:t>
            </a:r>
            <a:r>
              <a:rPr lang="zh-TW" altLang="en-US" dirty="0"/>
              <a:t>的成員之一。腎素</a:t>
            </a:r>
            <a:r>
              <a:rPr lang="en-US" altLang="zh-TW" dirty="0"/>
              <a:t>(renin)</a:t>
            </a:r>
            <a:r>
              <a:rPr lang="zh-TW" altLang="en-US" dirty="0"/>
              <a:t>是種酵素，由腎絲球傍器中的腎絲球傍細胞所分泌</a:t>
            </a:r>
            <a:r>
              <a:rPr lang="en-US" altLang="zh-TW" dirty="0"/>
              <a:t>(</a:t>
            </a:r>
            <a:r>
              <a:rPr lang="zh-TW" altLang="en-US" dirty="0"/>
              <a:t>複習圖</a:t>
            </a:r>
            <a:r>
              <a:rPr lang="en-US" altLang="zh-TW" dirty="0"/>
              <a:t>14.4a</a:t>
            </a:r>
            <a:r>
              <a:rPr lang="zh-TW" altLang="en-US" dirty="0"/>
              <a:t>與</a:t>
            </a:r>
            <a:r>
              <a:rPr lang="en-US" altLang="zh-TW" dirty="0"/>
              <a:t>14.5)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28</a:t>
            </a:fld>
            <a:endParaRPr lang="zh-TW" altLang="en-US"/>
          </a:p>
        </p:txBody>
      </p:sp>
      <p:pic>
        <p:nvPicPr>
          <p:cNvPr id="5" name="內容版面配置區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23" y="191556"/>
            <a:ext cx="7004005" cy="636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70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51133" y="435451"/>
            <a:ext cx="4793479" cy="255519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zh-TW" altLang="en-US" dirty="0"/>
              <a:t>那什麼又是缺鈉引起腎素分泌的機制呢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14.24)</a:t>
            </a:r>
            <a:r>
              <a:rPr lang="zh-TW" altLang="en-US" dirty="0"/>
              <a:t>？腎絲球傍細胞上至少有三種獨立的輸入：</a:t>
            </a:r>
            <a:r>
              <a:rPr lang="en-US" altLang="zh-TW" dirty="0"/>
              <a:t>(1)</a:t>
            </a:r>
            <a:r>
              <a:rPr lang="zh-TW" altLang="en-US" dirty="0"/>
              <a:t>腎交感神經，</a:t>
            </a:r>
            <a:r>
              <a:rPr lang="en-US" altLang="zh-TW" dirty="0"/>
              <a:t>(2)</a:t>
            </a:r>
            <a:r>
              <a:rPr lang="zh-TW" altLang="en-US" dirty="0"/>
              <a:t>腎臟內感壓接受器，和</a:t>
            </a:r>
            <a:r>
              <a:rPr lang="en-US" altLang="zh-TW" dirty="0"/>
              <a:t>(3)</a:t>
            </a:r>
            <a:r>
              <a:rPr lang="zh-TW" altLang="en-US" dirty="0"/>
              <a:t>緻密斑</a:t>
            </a:r>
            <a:r>
              <a:rPr lang="en-US" altLang="zh-TW" dirty="0"/>
              <a:t>(</a:t>
            </a:r>
            <a:r>
              <a:rPr lang="zh-TW" altLang="en-US" dirty="0"/>
              <a:t>見圖</a:t>
            </a:r>
            <a:r>
              <a:rPr lang="en-US" altLang="zh-TW" dirty="0"/>
              <a:t>14.5)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29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537" y="0"/>
            <a:ext cx="4464496" cy="673583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64" y="2979382"/>
            <a:ext cx="6053948" cy="337696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34685" y="6400412"/>
            <a:ext cx="12827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i="1" dirty="0">
                <a:solidFill>
                  <a:srgbClr val="7D7D7D"/>
                </a:solidFill>
                <a:latin typeface="arial" panose="020B0604020202020204" pitchFamily="34" charset="0"/>
                <a:hlinkClick r:id="rId4"/>
              </a:rPr>
              <a:t>zh.wikipedia.org</a:t>
            </a:r>
            <a:endParaRPr lang="zh-TW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207508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6677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3600" b="1" dirty="0" smtClean="0">
                <a:solidFill>
                  <a:srgbClr val="002060"/>
                </a:solidFill>
                <a:cs typeface="Tunga" pitchFamily="34" charset="0"/>
              </a:rPr>
              <a:t>14.2 </a:t>
            </a:r>
            <a:r>
              <a:rPr lang="zh-TW" altLang="en-US" sz="3600" b="1" dirty="0" smtClean="0">
                <a:solidFill>
                  <a:srgbClr val="002060"/>
                </a:solidFill>
                <a:cs typeface="Tunga" pitchFamily="34" charset="0"/>
              </a:rPr>
              <a:t>腎臟及泌尿系統的構造</a:t>
            </a:r>
            <a:br>
              <a:rPr lang="zh-TW" altLang="en-US" sz="3600" b="1" dirty="0" smtClean="0">
                <a:solidFill>
                  <a:srgbClr val="002060"/>
                </a:solidFill>
                <a:cs typeface="Tunga" pitchFamily="34" charset="0"/>
              </a:rPr>
            </a:br>
            <a:r>
              <a:rPr lang="en-US" altLang="zh-TW" sz="3600" b="1" dirty="0">
                <a:solidFill>
                  <a:srgbClr val="002060"/>
                </a:solidFill>
                <a:cs typeface="Tunga" pitchFamily="34" charset="0"/>
              </a:rPr>
              <a:t>(Structure of the Kidneys and Urinary System)</a:t>
            </a:r>
            <a:endParaRPr lang="zh-TW" altLang="en-US" sz="36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452778"/>
            <a:ext cx="10515600" cy="131068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zh-TW" altLang="en-US" dirty="0"/>
              <a:t>從腎臟流出的尿液，經輸尿管</a:t>
            </a:r>
            <a:r>
              <a:rPr lang="en-US" altLang="zh-TW" dirty="0"/>
              <a:t>(ureter)</a:t>
            </a:r>
            <a:r>
              <a:rPr lang="zh-TW" altLang="en-US" dirty="0"/>
              <a:t>進入膀胱</a:t>
            </a:r>
            <a:r>
              <a:rPr lang="en-US" altLang="zh-TW" dirty="0"/>
              <a:t>(bladder)</a:t>
            </a:r>
            <a:r>
              <a:rPr lang="zh-TW" altLang="en-US" dirty="0"/>
              <a:t>，再經由尿道</a:t>
            </a:r>
            <a:r>
              <a:rPr lang="en-US" altLang="zh-TW" dirty="0"/>
              <a:t>(urethra)</a:t>
            </a:r>
            <a:r>
              <a:rPr lang="zh-TW" altLang="en-US" dirty="0"/>
              <a:t>排出體外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14.1)</a:t>
            </a:r>
            <a:r>
              <a:rPr lang="zh-TW" altLang="en-US" dirty="0"/>
              <a:t>。腎臟的主要結構組成，於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14.2</a:t>
            </a:r>
            <a:r>
              <a:rPr lang="zh-TW" altLang="en-US" dirty="0"/>
              <a:t>的切面圖顯示。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pic>
        <p:nvPicPr>
          <p:cNvPr id="4" name="內容版面配置區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 t="6816" r="1730"/>
          <a:stretch/>
        </p:blipFill>
        <p:spPr>
          <a:xfrm>
            <a:off x="1751886" y="2911906"/>
            <a:ext cx="3917391" cy="3856363"/>
          </a:xfrm>
          <a:prstGeom prst="rect">
            <a:avLst/>
          </a:prstGeom>
        </p:spPr>
      </p:pic>
      <p:pic>
        <p:nvPicPr>
          <p:cNvPr id="5" name="內容版面配置區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16" y="2817902"/>
            <a:ext cx="4104021" cy="3782981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3930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1468" y="629214"/>
            <a:ext cx="5049852" cy="5848498"/>
          </a:xfrm>
        </p:spPr>
        <p:txBody>
          <a:bodyPr>
            <a:normAutofit/>
          </a:bodyPr>
          <a:lstStyle/>
          <a:p>
            <a:pPr algn="just"/>
            <a:r>
              <a:rPr lang="zh-TW" altLang="en-US" dirty="0">
                <a:solidFill>
                  <a:srgbClr val="7030A0"/>
                </a:solidFill>
              </a:rPr>
              <a:t>心房利鈉肽</a:t>
            </a:r>
            <a:r>
              <a:rPr lang="en-US" altLang="zh-TW" dirty="0">
                <a:solidFill>
                  <a:srgbClr val="7030A0"/>
                </a:solidFill>
              </a:rPr>
              <a:t>(Atrial Natriuretic Peptide)</a:t>
            </a:r>
            <a:r>
              <a:rPr lang="zh-TW" altLang="en-US" dirty="0" smtClean="0">
                <a:solidFill>
                  <a:srgbClr val="7030A0"/>
                </a:solidFill>
              </a:rPr>
              <a:t>：</a:t>
            </a:r>
            <a:endParaRPr lang="en-US" altLang="zh-TW" dirty="0"/>
          </a:p>
          <a:p>
            <a:pPr algn="just"/>
            <a:r>
              <a:rPr lang="zh-TW" altLang="en-US" dirty="0"/>
              <a:t>對</a:t>
            </a:r>
            <a:r>
              <a:rPr lang="en-US" altLang="zh-TW" dirty="0"/>
              <a:t>ANP</a:t>
            </a:r>
            <a:r>
              <a:rPr lang="zh-TW" altLang="en-US" dirty="0"/>
              <a:t>的特定刺激，是心房的擴張增加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14.25)</a:t>
            </a:r>
            <a:r>
              <a:rPr lang="zh-TW" altLang="en-US" dirty="0" smtClean="0"/>
              <a:t>。</a:t>
            </a:r>
            <a:endParaRPr lang="en-US" altLang="zh-TW" dirty="0"/>
          </a:p>
          <a:p>
            <a:pPr algn="just"/>
            <a:r>
              <a:rPr lang="zh-TW" altLang="en-US" dirty="0">
                <a:solidFill>
                  <a:srgbClr val="7030A0"/>
                </a:solidFill>
              </a:rPr>
              <a:t>血壓與腎功能的相互影響</a:t>
            </a:r>
            <a:endParaRPr lang="en-US" altLang="zh-TW" dirty="0">
              <a:solidFill>
                <a:srgbClr val="7030A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30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419" y="130392"/>
            <a:ext cx="6120680" cy="64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90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3279" y="113298"/>
            <a:ext cx="4844365" cy="1325563"/>
          </a:xfrm>
        </p:spPr>
        <p:txBody>
          <a:bodyPr>
            <a:normAutofit fontScale="90000"/>
          </a:bodyPr>
          <a:lstStyle/>
          <a:p>
            <a:r>
              <a:rPr lang="en-US" altLang="zh-TW" sz="4000" b="1" dirty="0">
                <a:solidFill>
                  <a:srgbClr val="002060"/>
                </a:solidFill>
                <a:cs typeface="Tunga" pitchFamily="34" charset="0"/>
              </a:rPr>
              <a:t>14.9 </a:t>
            </a:r>
            <a:r>
              <a:rPr lang="zh-TW" altLang="en-US" sz="4000" b="1" dirty="0">
                <a:solidFill>
                  <a:srgbClr val="002060"/>
                </a:solidFill>
                <a:cs typeface="Tunga" pitchFamily="34" charset="0"/>
              </a:rPr>
              <a:t>腎臟對水的調節</a:t>
            </a:r>
            <a:r>
              <a:rPr lang="en-US" altLang="zh-TW" sz="4000" b="1" dirty="0">
                <a:solidFill>
                  <a:srgbClr val="002060"/>
                </a:solidFill>
                <a:cs typeface="Tunga" pitchFamily="34" charset="0"/>
              </a:rPr>
              <a:t>(Renal Water Regulation)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1" y="1552159"/>
            <a:ext cx="4579446" cy="516656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滲透度接受器對血管加壓素分泌的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</a:rPr>
              <a:t>控制 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altLang="zh-TW" dirty="0" err="1">
                <a:solidFill>
                  <a:schemeClr val="tx2">
                    <a:lumMod val="75000"/>
                  </a:schemeClr>
                </a:solidFill>
              </a:rPr>
              <a:t>Osmoreceptor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 Control of Vasopressin Secretion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zh-TW" altLang="en-US" dirty="0"/>
              <a:t>舉個例子，假設你喝進兩公升純水，這些多出來的水將造成體液滲透度下降；於是，經由下視丘滲透度接受器的偵知，造成血管加壓素分泌受到抑制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14.26)</a:t>
            </a:r>
            <a:r>
              <a:rPr lang="zh-TW" altLang="en-US" dirty="0"/>
              <a:t>。結果是腎集尿管對水的通透性顯著減低，使得水在這些區段的重吸收大幅下降，因此將大量低滲透度的尿液給排出體外。</a:t>
            </a:r>
            <a:endParaRPr lang="en-US" altLang="zh-TW" dirty="0"/>
          </a:p>
          <a:p>
            <a:pPr>
              <a:lnSpc>
                <a:spcPct val="12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31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646" y="0"/>
            <a:ext cx="5610944" cy="671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63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9660" y="598206"/>
            <a:ext cx="4905286" cy="5758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感壓接受器對血管加壓素分泌的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</a:rPr>
              <a:t>控制 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Baroreceptor Control of Vasopressin Secretion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/>
              <a:t>這項反射作用，是由心血管系統中好幾種感壓接受器所引發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14.27)</a:t>
            </a:r>
            <a:r>
              <a:rPr lang="zh-TW" altLang="en-US" dirty="0" smtClean="0"/>
              <a:t>。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7030A0"/>
                </a:solidFill>
              </a:rPr>
              <a:t>其他刺激血管加壓素分泌的因素</a:t>
            </a:r>
            <a:endParaRPr lang="en-US" altLang="zh-TW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32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/>
          <a:stretch/>
        </p:blipFill>
        <p:spPr>
          <a:xfrm>
            <a:off x="5554767" y="0"/>
            <a:ext cx="5540038" cy="656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8773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3600" b="1" dirty="0" smtClean="0">
                <a:solidFill>
                  <a:srgbClr val="002060"/>
                </a:solidFill>
                <a:cs typeface="Tunga" pitchFamily="34" charset="0"/>
              </a:rPr>
              <a:t>14.10 </a:t>
            </a:r>
            <a:r>
              <a:rPr lang="zh-TW" altLang="en-US" sz="3600" b="1" dirty="0" smtClean="0">
                <a:solidFill>
                  <a:srgbClr val="002060"/>
                </a:solidFill>
                <a:cs typeface="Tunga" pitchFamily="34" charset="0"/>
              </a:rPr>
              <a:t>範例：對出汗的反應</a:t>
            </a:r>
            <a:br>
              <a:rPr lang="zh-TW" altLang="en-US" sz="3600" b="1" dirty="0" smtClean="0">
                <a:solidFill>
                  <a:srgbClr val="002060"/>
                </a:solidFill>
                <a:cs typeface="Tunga" pitchFamily="34" charset="0"/>
              </a:rPr>
            </a:br>
            <a:r>
              <a:rPr lang="en-US" altLang="zh-TW" sz="3600" b="1" dirty="0">
                <a:solidFill>
                  <a:srgbClr val="002060"/>
                </a:solidFill>
                <a:cs typeface="Tunga" pitchFamily="34" charset="0"/>
              </a:rPr>
              <a:t>(A Summary Example: The Response to Sweating)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141819"/>
            <a:ext cx="3221052" cy="33616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14.28</a:t>
            </a:r>
            <a:r>
              <a:rPr lang="zh-TW" altLang="en-US" dirty="0"/>
              <a:t>顯示在大量出汗時，控制腎臟對鈉離子和水排泄的各種因素出現的反應。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33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52" y="1922804"/>
            <a:ext cx="8044456" cy="42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68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>14.11 </a:t>
            </a:r>
            <a:r>
              <a:rPr lang="zh-TW" altLang="en-US" b="1" dirty="0">
                <a:solidFill>
                  <a:srgbClr val="002060"/>
                </a:solidFill>
                <a:cs typeface="Tunga" pitchFamily="34" charset="0"/>
              </a:rPr>
              <a:t>口渴和嗜鹽</a:t>
            </a:r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>(Thirst and Salt Appetite)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107637"/>
            <a:ext cx="3152686" cy="468627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dirty="0"/>
              <a:t>口渴的主觀感覺，受到血漿的滲透度增加與細胞外液的體積減少所刺激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14.29)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34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46" y="1825625"/>
            <a:ext cx="7630880" cy="430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35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8821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14.12 </a:t>
            </a:r>
            <a:r>
              <a:rPr lang="zh-TW" altLang="en-US" sz="4000" b="1" dirty="0" smtClean="0"/>
              <a:t>對鉀的調節</a:t>
            </a:r>
            <a:r>
              <a:rPr lang="en-US" altLang="zh-TW" sz="4000" b="1" dirty="0" smtClean="0"/>
              <a:t>(Potassium Regulation)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5554054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腎臟對鉀離子的調節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(Renal Regulation of K</a:t>
            </a:r>
            <a:r>
              <a:rPr lang="en-US" altLang="zh-TW" baseline="30000" dirty="0" smtClean="0">
                <a:solidFill>
                  <a:schemeClr val="tx2">
                    <a:lumMod val="75000"/>
                  </a:schemeClr>
                </a:solidFill>
              </a:rPr>
              <a:t>+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altLang="zh-TW" dirty="0"/>
          </a:p>
          <a:p>
            <a:pPr>
              <a:lnSpc>
                <a:spcPct val="110000"/>
              </a:lnSpc>
            </a:pPr>
            <a:r>
              <a:rPr lang="zh-TW" altLang="en-US" dirty="0"/>
              <a:t>鉀離子能自由通透腎絲球微血管；在正常情況下，腎小管幾乎將所有過濾出來的鉀全部重吸收，只有很少數出現在尿液中。然而皮質集尿管可分泌鉀離子，因此尿液中鉀排泄量的多寡，主要是由皮質集尿管的鉀分泌量決定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14.30)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35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r="15293"/>
          <a:stretch/>
        </p:blipFill>
        <p:spPr>
          <a:xfrm>
            <a:off x="6477713" y="1543922"/>
            <a:ext cx="5221480" cy="48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95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53684" y="820322"/>
            <a:ext cx="4101980" cy="55360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/>
              <a:t>有哪些因素會影響皮質集尿管對鉀離子的分泌，以獲致體內鉀的恆定呢？其中最重要的一項因子如下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14.31)</a:t>
            </a:r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36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50" y="337753"/>
            <a:ext cx="6408712" cy="61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88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0589" y="1153682"/>
            <a:ext cx="3819258" cy="49549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14.32</a:t>
            </a:r>
            <a:r>
              <a:rPr lang="zh-TW" altLang="en-US" dirty="0"/>
              <a:t>將控制留鈉素的因素以及留鈉素在腎小管的主要作用，作一摘要整理。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37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" r="2788"/>
          <a:stretch/>
        </p:blipFill>
        <p:spPr>
          <a:xfrm>
            <a:off x="5785503" y="142270"/>
            <a:ext cx="5853869" cy="630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00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>
                <a:solidFill>
                  <a:srgbClr val="002060"/>
                </a:solidFill>
                <a:cs typeface="Tunga" pitchFamily="34" charset="0"/>
              </a:rPr>
              <a:t>14.13 </a:t>
            </a:r>
            <a:r>
              <a:rPr lang="zh-TW" altLang="en-US" sz="4000" b="1" dirty="0">
                <a:solidFill>
                  <a:srgbClr val="002060"/>
                </a:solidFill>
                <a:cs typeface="Tunga" pitchFamily="34" charset="0"/>
              </a:rPr>
              <a:t>腎臟對鈣與磷酸鹽離子的調節</a:t>
            </a:r>
            <a:r>
              <a:rPr lang="en-US" altLang="zh-TW" sz="4000" b="1" dirty="0">
                <a:solidFill>
                  <a:srgbClr val="002060"/>
                </a:solidFill>
                <a:cs typeface="Tunga" pitchFamily="34" charset="0"/>
              </a:rPr>
              <a:t>(Renal Regulation of Calcium and Phosphate Ion)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8937" y="2005012"/>
            <a:ext cx="105156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/>
              <a:t>血漿中的鈣約有</a:t>
            </a:r>
            <a:r>
              <a:rPr lang="en-US" altLang="zh-TW" dirty="0"/>
              <a:t>60%</a:t>
            </a:r>
            <a:r>
              <a:rPr lang="zh-TW" altLang="en-US" dirty="0"/>
              <a:t>可在腎臟過濾，剩下的血鈣則與蛋白質結合或與其他陰離子形成複合物。由於鈣對體內每個細胞的功能都極為重要，因此腎臟具有非常有效的機制，將鈣離子從腎小管腔液中重吸收</a:t>
            </a:r>
            <a:r>
              <a:rPr lang="zh-TW" altLang="en-US" dirty="0" smtClean="0"/>
              <a:t>。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/>
              <a:t>血漿中的磷酸鹽約有半數呈離子態，而可濾過腎絲球。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5089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>14.14 </a:t>
            </a:r>
            <a:r>
              <a:rPr lang="zh-TW" altLang="en-US" b="1" dirty="0">
                <a:solidFill>
                  <a:srgbClr val="002060"/>
                </a:solidFill>
                <a:cs typeface="Tunga" pitchFamily="34" charset="0"/>
              </a:rPr>
              <a:t>摘要：分工</a:t>
            </a:r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/>
            </a:r>
            <a:b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</a:br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>(Summary—Division of Labor)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6612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FF0000"/>
                </a:solidFill>
              </a:rPr>
              <a:t>表</a:t>
            </a:r>
            <a:r>
              <a:rPr lang="en-US" altLang="zh-TW" dirty="0">
                <a:solidFill>
                  <a:srgbClr val="FF0000"/>
                </a:solidFill>
              </a:rPr>
              <a:t>14.5</a:t>
            </a:r>
            <a:r>
              <a:rPr lang="zh-TW" altLang="en-US" dirty="0"/>
              <a:t>將腎小管各區段的功能分工，作一摘要整理。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39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45998"/>
            <a:ext cx="10767650" cy="401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50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95472" y="176287"/>
            <a:ext cx="10515600" cy="19003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2200" dirty="0"/>
              <a:t>每顆腎臟含有約一百萬個稱為腎元</a:t>
            </a:r>
            <a:r>
              <a:rPr lang="en-US" altLang="zh-TW" sz="2200" dirty="0"/>
              <a:t>(nephron)</a:t>
            </a:r>
            <a:r>
              <a:rPr lang="zh-TW" altLang="en-US" sz="2200" dirty="0"/>
              <a:t>的相似功能單位，每個腎元又由</a:t>
            </a:r>
            <a:r>
              <a:rPr lang="en-US" altLang="zh-TW" sz="2200" dirty="0"/>
              <a:t>(1)</a:t>
            </a:r>
            <a:r>
              <a:rPr lang="zh-TW" altLang="en-US" sz="2200" dirty="0"/>
              <a:t>負責最初過濾的腎小球</a:t>
            </a:r>
            <a:r>
              <a:rPr lang="en-US" altLang="zh-TW" sz="2200" dirty="0"/>
              <a:t>(renal corpuscle)</a:t>
            </a:r>
            <a:r>
              <a:rPr lang="zh-TW" altLang="en-US" sz="2200" dirty="0"/>
              <a:t>和</a:t>
            </a:r>
            <a:r>
              <a:rPr lang="en-US" altLang="zh-TW" sz="2200" dirty="0"/>
              <a:t>(2)</a:t>
            </a:r>
            <a:r>
              <a:rPr lang="zh-TW" altLang="en-US" sz="2200" dirty="0"/>
              <a:t>從腎小球延伸而出的腎小管</a:t>
            </a:r>
            <a:r>
              <a:rPr lang="en-US" altLang="zh-TW" sz="2200" dirty="0"/>
              <a:t>(tubule)</a:t>
            </a:r>
            <a:r>
              <a:rPr lang="zh-TW" altLang="en-US" sz="2200" dirty="0"/>
              <a:t>所組成</a:t>
            </a:r>
            <a:r>
              <a:rPr lang="en-US" altLang="zh-TW" sz="2200" dirty="0">
                <a:solidFill>
                  <a:srgbClr val="FF0000"/>
                </a:solidFill>
              </a:rPr>
              <a:t>(</a:t>
            </a:r>
            <a:r>
              <a:rPr lang="zh-TW" altLang="en-US" sz="2200" dirty="0">
                <a:solidFill>
                  <a:srgbClr val="FF0000"/>
                </a:solidFill>
              </a:rPr>
              <a:t>圖</a:t>
            </a:r>
            <a:r>
              <a:rPr lang="en-US" altLang="zh-TW" sz="2200" dirty="0">
                <a:solidFill>
                  <a:srgbClr val="FF0000"/>
                </a:solidFill>
              </a:rPr>
              <a:t>14.3a)</a:t>
            </a:r>
            <a:r>
              <a:rPr lang="zh-TW" altLang="en-US" sz="2200" dirty="0"/>
              <a:t>。腎小管是條非常狹窄、充滿液體的圓柱管，管壁由一層座落在基底膜上的表皮細胞構成。這些表皮細胞的構造與功能，在腎小管從頭到尾各不相同，至少可分成明顯可察的八個區段</a:t>
            </a:r>
            <a:r>
              <a:rPr lang="en-US" altLang="zh-TW" sz="2200" dirty="0">
                <a:solidFill>
                  <a:srgbClr val="FF0000"/>
                </a:solidFill>
              </a:rPr>
              <a:t>(</a:t>
            </a:r>
            <a:r>
              <a:rPr lang="zh-TW" altLang="en-US" sz="2200" dirty="0">
                <a:solidFill>
                  <a:srgbClr val="FF0000"/>
                </a:solidFill>
              </a:rPr>
              <a:t>圖</a:t>
            </a:r>
            <a:r>
              <a:rPr lang="en-US" altLang="zh-TW" sz="2200" dirty="0">
                <a:solidFill>
                  <a:srgbClr val="FF0000"/>
                </a:solidFill>
              </a:rPr>
              <a:t>14.3b)</a:t>
            </a:r>
            <a:r>
              <a:rPr lang="zh-TW" altLang="en-US" sz="2200" dirty="0"/>
              <a:t>。</a:t>
            </a:r>
            <a:endParaRPr lang="en-US" altLang="zh-TW" sz="2200" dirty="0"/>
          </a:p>
          <a:p>
            <a:pPr>
              <a:lnSpc>
                <a:spcPct val="100000"/>
              </a:lnSpc>
            </a:pPr>
            <a:endParaRPr lang="zh-TW" altLang="en-US" sz="2200" dirty="0"/>
          </a:p>
        </p:txBody>
      </p:sp>
      <p:pic>
        <p:nvPicPr>
          <p:cNvPr id="4" name="內容版面配置區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5"/>
          <a:stretch/>
        </p:blipFill>
        <p:spPr>
          <a:xfrm>
            <a:off x="308362" y="1868809"/>
            <a:ext cx="7025580" cy="489518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703" y="2291251"/>
            <a:ext cx="7029297" cy="1079086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74770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5112" y="14293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000" b="1" dirty="0">
                <a:solidFill>
                  <a:srgbClr val="002060"/>
                </a:solidFill>
                <a:cs typeface="Tunga" pitchFamily="34" charset="0"/>
              </a:rPr>
              <a:t>14.15 </a:t>
            </a:r>
            <a:r>
              <a:rPr lang="zh-TW" altLang="en-US" sz="4000" b="1" dirty="0">
                <a:solidFill>
                  <a:srgbClr val="002060"/>
                </a:solidFill>
                <a:cs typeface="Tunga" pitchFamily="34" charset="0"/>
              </a:rPr>
              <a:t>利尿劑</a:t>
            </a:r>
            <a:r>
              <a:rPr lang="en-US" altLang="zh-TW" sz="4000" b="1" dirty="0">
                <a:solidFill>
                  <a:srgbClr val="002060"/>
                </a:solidFill>
                <a:cs typeface="Tunga" pitchFamily="34" charset="0"/>
              </a:rPr>
              <a:t>(Diuretics)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4022" y="1398336"/>
            <a:ext cx="4452359" cy="51648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dirty="0"/>
              <a:t>環管利尿劑會有造成低血鉀的不良副作用。由於送往遠端腎小管的鈉離子數量會增加，鉀離子於皮質集尿管的分泌也會增加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見圖</a:t>
            </a:r>
            <a:r>
              <a:rPr lang="en-US" altLang="zh-TW" dirty="0">
                <a:solidFill>
                  <a:srgbClr val="FF0000"/>
                </a:solidFill>
              </a:rPr>
              <a:t>14.14b</a:t>
            </a:r>
            <a:r>
              <a:rPr lang="zh-TW" altLang="en-US" dirty="0">
                <a:solidFill>
                  <a:srgbClr val="FF0000"/>
                </a:solidFill>
              </a:rPr>
              <a:t>與</a:t>
            </a:r>
            <a:r>
              <a:rPr lang="en-US" altLang="zh-TW" dirty="0">
                <a:solidFill>
                  <a:srgbClr val="FF0000"/>
                </a:solidFill>
              </a:rPr>
              <a:t>14.32)</a:t>
            </a:r>
            <a:r>
              <a:rPr lang="zh-TW" altLang="en-US" dirty="0"/>
              <a:t>，因此除了預期的流失鈉離子與水的藥物作用外，還有鉀離子也從尿液流失。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40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616" y="1087867"/>
            <a:ext cx="6773967" cy="50804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751809" y="6261913"/>
            <a:ext cx="15261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i="1" dirty="0" smtClean="0"/>
              <a:t>jerryljw.blogspot.com</a:t>
            </a:r>
            <a:endParaRPr lang="zh-TW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643957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41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345" y="412750"/>
            <a:ext cx="7924800" cy="5943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197017" y="5628611"/>
            <a:ext cx="15703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0" i="1" u="none" strike="noStrike" dirty="0" smtClean="0">
                <a:solidFill>
                  <a:srgbClr val="7D7D7D"/>
                </a:solidFill>
                <a:effectLst/>
                <a:latin typeface="arial" panose="020B0604020202020204" pitchFamily="34" charset="0"/>
                <a:hlinkClick r:id="rId3"/>
              </a:rPr>
              <a:t>NEJS - Blogger.com</a:t>
            </a:r>
            <a:endParaRPr lang="zh-TW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199534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2060"/>
                </a:solidFill>
                <a:cs typeface="Tunga" pitchFamily="34" charset="0"/>
              </a:rPr>
              <a:t>第</a:t>
            </a:r>
            <a:r>
              <a:rPr lang="zh-TW" altLang="en-US" sz="4000" b="1" dirty="0" smtClean="0">
                <a:solidFill>
                  <a:srgbClr val="002060"/>
                </a:solidFill>
                <a:cs typeface="Tunga" pitchFamily="34" charset="0"/>
              </a:rPr>
              <a:t>三節氫</a:t>
            </a:r>
            <a:r>
              <a:rPr lang="zh-TW" altLang="en-US" sz="4000" b="1" dirty="0">
                <a:solidFill>
                  <a:srgbClr val="002060"/>
                </a:solidFill>
                <a:cs typeface="Tunga" pitchFamily="34" charset="0"/>
              </a:rPr>
              <a:t>離子的調節</a:t>
            </a:r>
            <a:r>
              <a:rPr lang="en-US" altLang="zh-TW" sz="4000" b="1" dirty="0">
                <a:solidFill>
                  <a:srgbClr val="002060"/>
                </a:solidFill>
                <a:cs typeface="Tunga" pitchFamily="34" charset="0"/>
              </a:rPr>
              <a:t/>
            </a:r>
            <a:br>
              <a:rPr lang="en-US" altLang="zh-TW" sz="4000" b="1" dirty="0">
                <a:solidFill>
                  <a:srgbClr val="002060"/>
                </a:solidFill>
                <a:cs typeface="Tunga" pitchFamily="34" charset="0"/>
              </a:rPr>
            </a:br>
            <a:r>
              <a:rPr lang="en-US" altLang="zh-TW" sz="4000" b="1" dirty="0">
                <a:solidFill>
                  <a:srgbClr val="002060"/>
                </a:solidFill>
                <a:cs typeface="Tunga" pitchFamily="34" charset="0"/>
              </a:rPr>
              <a:t>(Hydrogen Ion Regulation)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090336"/>
            <a:ext cx="5041307" cy="346422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002060"/>
                </a:solidFill>
                <a:cs typeface="Tunga" pitchFamily="34" charset="0"/>
              </a:rPr>
              <a:t>14.16 </a:t>
            </a:r>
            <a:r>
              <a:rPr lang="zh-TW" altLang="en-US" dirty="0">
                <a:solidFill>
                  <a:srgbClr val="002060"/>
                </a:solidFill>
                <a:cs typeface="Tunga" pitchFamily="34" charset="0"/>
              </a:rPr>
              <a:t>氫離子得或失之源</a:t>
            </a:r>
            <a:br>
              <a:rPr lang="zh-TW" altLang="en-US" dirty="0">
                <a:solidFill>
                  <a:srgbClr val="002060"/>
                </a:solidFill>
                <a:cs typeface="Tunga" pitchFamily="34" charset="0"/>
              </a:rPr>
            </a:br>
            <a:r>
              <a:rPr lang="en-US" altLang="zh-TW" dirty="0">
                <a:solidFill>
                  <a:srgbClr val="002060"/>
                </a:solidFill>
                <a:cs typeface="Tunga" pitchFamily="34" charset="0"/>
              </a:rPr>
              <a:t>(Sources of Hydrogen Ion Gain or Loss</a:t>
            </a:r>
            <a:r>
              <a:rPr lang="en-US" altLang="zh-TW" dirty="0" smtClean="0">
                <a:solidFill>
                  <a:srgbClr val="002060"/>
                </a:solidFill>
                <a:cs typeface="Tunga" pitchFamily="34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FF0000"/>
                </a:solidFill>
              </a:rPr>
              <a:t>表</a:t>
            </a:r>
            <a:r>
              <a:rPr lang="en-US" altLang="zh-TW" dirty="0">
                <a:solidFill>
                  <a:srgbClr val="FF0000"/>
                </a:solidFill>
              </a:rPr>
              <a:t>14.6</a:t>
            </a:r>
            <a:r>
              <a:rPr lang="zh-TW" altLang="en-US" dirty="0"/>
              <a:t>列舉了氫離子得失的主要途徑。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42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r="3321"/>
          <a:stretch/>
        </p:blipFill>
        <p:spPr>
          <a:xfrm>
            <a:off x="6096000" y="1825625"/>
            <a:ext cx="5982056" cy="399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537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330110"/>
            <a:ext cx="4605471" cy="617323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002060"/>
                </a:solidFill>
                <a:cs typeface="Tunga" pitchFamily="34" charset="0"/>
              </a:rPr>
              <a:t>14.17 </a:t>
            </a:r>
            <a:r>
              <a:rPr lang="zh-TW" altLang="en-US" dirty="0">
                <a:solidFill>
                  <a:srgbClr val="002060"/>
                </a:solidFill>
                <a:cs typeface="Tunga" pitchFamily="34" charset="0"/>
              </a:rPr>
              <a:t>氫離子在體內的</a:t>
            </a:r>
            <a:r>
              <a:rPr lang="zh-TW" altLang="en-US" dirty="0" smtClean="0">
                <a:solidFill>
                  <a:srgbClr val="002060"/>
                </a:solidFill>
                <a:cs typeface="Tunga" pitchFamily="34" charset="0"/>
              </a:rPr>
              <a:t>緩衝 </a:t>
            </a:r>
            <a:r>
              <a:rPr lang="en-US" altLang="zh-TW" dirty="0" smtClean="0">
                <a:solidFill>
                  <a:srgbClr val="002060"/>
                </a:solidFill>
                <a:cs typeface="Tunga" pitchFamily="34" charset="0"/>
              </a:rPr>
              <a:t>(</a:t>
            </a:r>
            <a:r>
              <a:rPr lang="en-US" altLang="zh-TW" dirty="0">
                <a:solidFill>
                  <a:srgbClr val="002060"/>
                </a:solidFill>
                <a:cs typeface="Tunga" pitchFamily="34" charset="0"/>
              </a:rPr>
              <a:t>Buffering of Hydrogen Ion in the Body)</a:t>
            </a:r>
            <a:endParaRPr lang="en-US" altLang="zh-TW" dirty="0" smtClean="0"/>
          </a:p>
          <a:p>
            <a:pPr>
              <a:lnSpc>
                <a:spcPct val="100000"/>
              </a:lnSpc>
            </a:pPr>
            <a:r>
              <a:rPr lang="zh-TW" altLang="en-US" dirty="0" smtClean="0"/>
              <a:t>任何</a:t>
            </a:r>
            <a:r>
              <a:rPr lang="zh-TW" altLang="en-US" dirty="0"/>
              <a:t>能與氫離子作可逆性結合的物質，就稱之為緩衝劑</a:t>
            </a:r>
            <a:r>
              <a:rPr lang="en-US" altLang="zh-TW" dirty="0"/>
              <a:t>(buffer)</a:t>
            </a:r>
            <a:r>
              <a:rPr lang="zh-TW" altLang="en-US" dirty="0"/>
              <a:t>，人體內絕大部份的氫離子都與細胞外和細胞內的緩衝劑結合。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002060"/>
                </a:solidFill>
                <a:cs typeface="Tunga" pitchFamily="34" charset="0"/>
              </a:rPr>
              <a:t>14.18 </a:t>
            </a:r>
            <a:r>
              <a:rPr lang="zh-TW" altLang="en-US" dirty="0">
                <a:solidFill>
                  <a:srgbClr val="002060"/>
                </a:solidFill>
                <a:cs typeface="Tunga" pitchFamily="34" charset="0"/>
              </a:rPr>
              <a:t>恆定控制的</a:t>
            </a:r>
            <a:r>
              <a:rPr lang="zh-TW" altLang="en-US" dirty="0" smtClean="0">
                <a:solidFill>
                  <a:srgbClr val="002060"/>
                </a:solidFill>
                <a:cs typeface="Tunga" pitchFamily="34" charset="0"/>
              </a:rPr>
              <a:t>整合 </a:t>
            </a:r>
            <a:r>
              <a:rPr lang="en-US" altLang="zh-TW" dirty="0" smtClean="0">
                <a:solidFill>
                  <a:srgbClr val="002060"/>
                </a:solidFill>
                <a:cs typeface="Tunga" pitchFamily="34" charset="0"/>
              </a:rPr>
              <a:t>(</a:t>
            </a:r>
            <a:r>
              <a:rPr lang="en-US" altLang="zh-TW" dirty="0">
                <a:solidFill>
                  <a:srgbClr val="002060"/>
                </a:solidFill>
                <a:cs typeface="Tunga" pitchFamily="34" charset="0"/>
              </a:rPr>
              <a:t>Integration of Homeostatic Controls</a:t>
            </a:r>
            <a:r>
              <a:rPr lang="en-US" altLang="zh-TW" dirty="0" smtClean="0">
                <a:solidFill>
                  <a:srgbClr val="002060"/>
                </a:solidFill>
                <a:cs typeface="Tunga" pitchFamily="34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zh-TW" altLang="en-US" dirty="0" smtClean="0"/>
              <a:t>最終</a:t>
            </a:r>
            <a:r>
              <a:rPr lang="zh-TW" altLang="en-US" dirty="0"/>
              <a:t>負責平衡體內氫離子的得與失，以維持血漿氫離子濃度在相當狹窄範圍內的，是腎臟。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43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403" y="1506845"/>
            <a:ext cx="6277133" cy="470784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761458" y="6261913"/>
            <a:ext cx="9060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i="1" dirty="0" err="1" smtClean="0"/>
              <a:t>SlidePlayer</a:t>
            </a:r>
            <a:endParaRPr lang="zh-TW" altLang="en-US" sz="1200" i="1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993" y="227976"/>
            <a:ext cx="2628900" cy="192405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269906" y="920105"/>
            <a:ext cx="42465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 smtClean="0"/>
              <a:t>Grade 12U Chemistry-Systems and Equilibrium - WordPress.com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418096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664" y="646305"/>
            <a:ext cx="5042018" cy="589260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002060"/>
                </a:solidFill>
                <a:cs typeface="Tunga" pitchFamily="34" charset="0"/>
              </a:rPr>
              <a:t>14.19 </a:t>
            </a:r>
            <a:r>
              <a:rPr lang="zh-TW" altLang="en-US" dirty="0">
                <a:solidFill>
                  <a:srgbClr val="002060"/>
                </a:solidFill>
                <a:cs typeface="Tunga" pitchFamily="34" charset="0"/>
              </a:rPr>
              <a:t>腎臟處理氫離子的</a:t>
            </a:r>
            <a:r>
              <a:rPr lang="zh-TW" altLang="en-US" dirty="0" smtClean="0">
                <a:solidFill>
                  <a:srgbClr val="002060"/>
                </a:solidFill>
                <a:cs typeface="Tunga" pitchFamily="34" charset="0"/>
              </a:rPr>
              <a:t>機制 </a:t>
            </a:r>
            <a:r>
              <a:rPr lang="en-US" altLang="zh-TW" dirty="0" smtClean="0">
                <a:solidFill>
                  <a:srgbClr val="002060"/>
                </a:solidFill>
                <a:cs typeface="Tunga" pitchFamily="34" charset="0"/>
              </a:rPr>
              <a:t>(</a:t>
            </a:r>
            <a:r>
              <a:rPr lang="en-US" altLang="zh-TW" dirty="0">
                <a:solidFill>
                  <a:srgbClr val="002060"/>
                </a:solidFill>
                <a:cs typeface="Tunga" pitchFamily="34" charset="0"/>
              </a:rPr>
              <a:t>Renal Mechanisms</a:t>
            </a:r>
            <a:r>
              <a:rPr lang="en-US" altLang="zh-TW" dirty="0" smtClean="0">
                <a:solidFill>
                  <a:srgbClr val="002060"/>
                </a:solidFill>
                <a:cs typeface="Tunga" pitchFamily="34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</a:rPr>
              <a:t>腎臟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處理碳酸氫根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(HCO</a:t>
            </a:r>
            <a:r>
              <a:rPr lang="en-US" altLang="zh-TW" baseline="-250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zh-TW" altLang="en-US" baseline="30000" dirty="0">
                <a:solidFill>
                  <a:schemeClr val="tx2">
                    <a:lumMod val="75000"/>
                  </a:schemeClr>
                </a:solidFill>
              </a:rPr>
              <a:t>－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Handling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14.33</a:t>
            </a:r>
            <a:r>
              <a:rPr lang="zh-TW" altLang="en-US" dirty="0"/>
              <a:t>顯示了該系列反應。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44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904" y="3070"/>
            <a:ext cx="5585420" cy="653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19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6932" y="640935"/>
            <a:ext cx="5324030" cy="59906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增添新生的碳酸氫根到血漿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</a:rPr>
              <a:t>中 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Addition of New HCO</a:t>
            </a:r>
            <a:r>
              <a:rPr lang="en-US" altLang="zh-TW" baseline="-250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zh-TW" altLang="en-US" baseline="30000" dirty="0">
                <a:solidFill>
                  <a:schemeClr val="tx2">
                    <a:lumMod val="75000"/>
                  </a:schemeClr>
                </a:solidFill>
              </a:rPr>
              <a:t>－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to the Plasma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zh-TW" altLang="en-US" dirty="0"/>
              <a:t>這個問題的答案，在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14.34</a:t>
            </a:r>
            <a:r>
              <a:rPr lang="zh-TW" altLang="en-US" dirty="0"/>
              <a:t>中有所說明，也就是多出來的氫離子分泌，會與碳酸氫根以外的緩衝劑結合，其中最重要的是磷酸氫根</a:t>
            </a:r>
            <a:r>
              <a:rPr lang="en-US" altLang="zh-TW" dirty="0"/>
              <a:t>(HPO</a:t>
            </a:r>
            <a:r>
              <a:rPr lang="en-US" altLang="zh-TW" baseline="-25000" dirty="0"/>
              <a:t>4</a:t>
            </a:r>
            <a:r>
              <a:rPr lang="en-US" altLang="zh-TW" baseline="30000" dirty="0"/>
              <a:t>2</a:t>
            </a:r>
            <a:r>
              <a:rPr lang="zh-TW" altLang="en-US" baseline="30000" dirty="0"/>
              <a:t>－</a:t>
            </a:r>
            <a:r>
              <a:rPr lang="en-US" altLang="zh-TW" dirty="0"/>
              <a:t>)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en-US" altLang="zh-TW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45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19" y="162271"/>
            <a:ext cx="4968552" cy="65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567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376015"/>
            <a:ext cx="4528559" cy="580094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/>
              <a:t>腎小管還有另一種機制，可促使新的碳酸氫根加入血漿；其中並沒有氫離子的分泌，而是由腎小管合成並分泌銨離子</a:t>
            </a:r>
            <a:r>
              <a:rPr lang="en-US" altLang="zh-TW" dirty="0"/>
              <a:t>(NH</a:t>
            </a:r>
            <a:r>
              <a:rPr lang="en-US" altLang="zh-TW" baseline="-25000" dirty="0"/>
              <a:t>4</a:t>
            </a:r>
            <a:r>
              <a:rPr lang="en-US" altLang="zh-TW" baseline="30000" dirty="0"/>
              <a:t>+</a:t>
            </a:r>
            <a:r>
              <a:rPr lang="zh-TW" altLang="en-US" dirty="0"/>
              <a:t>；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14.35</a:t>
            </a:r>
            <a:r>
              <a:rPr lang="en-US" altLang="zh-TW" dirty="0"/>
              <a:t>)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46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"/>
          <a:stretch/>
        </p:blipFill>
        <p:spPr>
          <a:xfrm>
            <a:off x="5961404" y="137003"/>
            <a:ext cx="5392396" cy="614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54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>
                <a:solidFill>
                  <a:srgbClr val="002060"/>
                </a:solidFill>
                <a:cs typeface="Tunga" pitchFamily="34" charset="0"/>
              </a:rPr>
              <a:t>14.20 </a:t>
            </a:r>
            <a:r>
              <a:rPr lang="zh-TW" altLang="en-US" sz="4000" b="1" dirty="0">
                <a:solidFill>
                  <a:srgbClr val="002060"/>
                </a:solidFill>
                <a:cs typeface="Tunga" pitchFamily="34" charset="0"/>
              </a:rPr>
              <a:t>酸中毒和鹼中毒的分類</a:t>
            </a:r>
            <a:br>
              <a:rPr lang="zh-TW" altLang="en-US" sz="4000" b="1" dirty="0">
                <a:solidFill>
                  <a:srgbClr val="002060"/>
                </a:solidFill>
                <a:cs typeface="Tunga" pitchFamily="34" charset="0"/>
              </a:rPr>
            </a:br>
            <a:r>
              <a:rPr lang="en-US" altLang="zh-TW" sz="4000" b="1" dirty="0">
                <a:solidFill>
                  <a:srgbClr val="002060"/>
                </a:solidFill>
                <a:cs typeface="Tunga" pitchFamily="34" charset="0"/>
              </a:rPr>
              <a:t>(Classification of Acidosis and Alkalosis)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445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/>
              <a:t>腎臟對於酸中毒或鹼中毒的反應，摘要列於</a:t>
            </a:r>
            <a:r>
              <a:rPr lang="zh-TW" altLang="en-US" dirty="0">
                <a:solidFill>
                  <a:srgbClr val="FF0000"/>
                </a:solidFill>
              </a:rPr>
              <a:t>表</a:t>
            </a:r>
            <a:r>
              <a:rPr lang="en-US" altLang="zh-TW" dirty="0">
                <a:solidFill>
                  <a:srgbClr val="FF0000"/>
                </a:solidFill>
              </a:rPr>
              <a:t>14.7</a:t>
            </a:r>
            <a:r>
              <a:rPr lang="zh-TW" altLang="en-US" dirty="0"/>
              <a:t>。在此複習一下，酸中毒指的是任何將動脈血漿氫離子濃度增加至正常值以上的情況，反之，鹼中毒則指血漿中氫離子濃度降低的情況。所有的這些情況都可可歸入兩個獨立的範疇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表</a:t>
            </a:r>
            <a:r>
              <a:rPr lang="en-US" altLang="zh-TW" dirty="0">
                <a:solidFill>
                  <a:srgbClr val="FF0000"/>
                </a:solidFill>
              </a:rPr>
              <a:t>14.8)</a:t>
            </a:r>
            <a:r>
              <a:rPr lang="zh-TW" altLang="en-US" dirty="0"/>
              <a:t>：</a:t>
            </a:r>
            <a:r>
              <a:rPr lang="en-US" altLang="zh-TW" dirty="0"/>
              <a:t>(1)</a:t>
            </a:r>
            <a:r>
              <a:rPr lang="zh-TW" altLang="en-US" dirty="0"/>
              <a:t>呼吸性酸中毒或鹼中毒</a:t>
            </a:r>
            <a:r>
              <a:rPr lang="en-US" altLang="zh-TW" dirty="0"/>
              <a:t>(respiratory acidosis or alkalosis)</a:t>
            </a:r>
            <a:r>
              <a:rPr lang="zh-TW" altLang="en-US" dirty="0"/>
              <a:t>，及</a:t>
            </a:r>
            <a:r>
              <a:rPr lang="en-US" altLang="zh-TW" dirty="0"/>
              <a:t>(2)</a:t>
            </a:r>
            <a:r>
              <a:rPr lang="zh-TW" altLang="en-US" dirty="0"/>
              <a:t>代謝性酸中毒或鹼中毒</a:t>
            </a:r>
            <a:r>
              <a:rPr lang="en-US" altLang="zh-TW" dirty="0"/>
              <a:t>(metabolic acidosis or alkalosis)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17194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48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"/>
          <a:stretch/>
        </p:blipFill>
        <p:spPr>
          <a:xfrm>
            <a:off x="3107109" y="136252"/>
            <a:ext cx="5503491" cy="4960865"/>
          </a:xfrm>
          <a:prstGeom prst="rect">
            <a:avLst/>
          </a:prstGeom>
        </p:spPr>
      </p:pic>
      <p:pic>
        <p:nvPicPr>
          <p:cNvPr id="6" name="內容版面配置區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64" y="4986022"/>
            <a:ext cx="8739601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541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2060"/>
                </a:solidFill>
                <a:cs typeface="Tunga" pitchFamily="34" charset="0"/>
              </a:rPr>
              <a:t>臨床案例研究：</a:t>
            </a:r>
            <a:br>
              <a:rPr lang="zh-TW" altLang="en-US" sz="4000" b="1" dirty="0">
                <a:solidFill>
                  <a:srgbClr val="002060"/>
                </a:solidFill>
                <a:cs typeface="Tunga" pitchFamily="34" charset="0"/>
              </a:rPr>
            </a:br>
            <a:r>
              <a:rPr lang="zh-TW" altLang="en-US" sz="4000" b="1" dirty="0">
                <a:solidFill>
                  <a:srgbClr val="002060"/>
                </a:solidFill>
                <a:cs typeface="Tunga" pitchFamily="34" charset="0"/>
              </a:rPr>
              <a:t>一位患有糖尿病的婦女出現嚴重的腎疾</a:t>
            </a:r>
            <a:endParaRPr lang="zh-TW" altLang="en-US" sz="4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49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19" y="1786071"/>
            <a:ext cx="8895205" cy="493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3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504202"/>
            <a:ext cx="4400372" cy="567276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/>
              <a:t>每個腎小球包含一團包裹緊密、彼此相連的微血管環狀構造，稱為腎絲球</a:t>
            </a:r>
            <a:r>
              <a:rPr lang="en-US" altLang="zh-TW" dirty="0"/>
              <a:t>(glomerulus)</a:t>
            </a:r>
            <a:r>
              <a:rPr lang="zh-TW" altLang="en-US" dirty="0"/>
              <a:t>，或稱腎絲球微血管</a:t>
            </a:r>
            <a:r>
              <a:rPr lang="en-US" altLang="zh-TW" dirty="0"/>
              <a:t>(glomerular capillary</a:t>
            </a:r>
            <a:r>
              <a:rPr lang="zh-TW" altLang="en-US" dirty="0"/>
              <a:t>；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14.3</a:t>
            </a:r>
            <a:r>
              <a:rPr lang="zh-TW" altLang="en-US" dirty="0"/>
              <a:t>和</a:t>
            </a:r>
            <a:r>
              <a:rPr lang="en-US" altLang="zh-TW" dirty="0">
                <a:solidFill>
                  <a:srgbClr val="FF0000"/>
                </a:solidFill>
              </a:rPr>
              <a:t>14.4a</a:t>
            </a:r>
            <a:r>
              <a:rPr lang="en-US" altLang="zh-TW" dirty="0"/>
              <a:t>)</a:t>
            </a:r>
            <a:r>
              <a:rPr lang="zh-TW" altLang="en-US" dirty="0" smtClean="0"/>
              <a:t>。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/>
              <a:t>腎絲球中的血液與鮑氏囊腔中的液體，由帶有三層的過濾障礙隔開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14.4b, c)</a:t>
            </a:r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pic>
        <p:nvPicPr>
          <p:cNvPr id="4" name="內容版面配置區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r="8384"/>
          <a:stretch/>
        </p:blipFill>
        <p:spPr>
          <a:xfrm>
            <a:off x="5725682" y="124971"/>
            <a:ext cx="5187298" cy="6431221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79947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50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64" y="392625"/>
            <a:ext cx="10922504" cy="614628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762421" y="5427762"/>
            <a:ext cx="1811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solidFill>
                  <a:srgbClr val="3333FF"/>
                </a:solidFill>
              </a:rPr>
              <a:t>END</a:t>
            </a:r>
            <a:endParaRPr lang="zh-TW" altLang="en-US" sz="5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12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6980" y="869876"/>
            <a:ext cx="4144841" cy="56420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dirty="0"/>
              <a:t>緻密斑與腎絲球傍細胞合稱為腎絲球傍器</a:t>
            </a:r>
            <a:r>
              <a:rPr lang="en-US" altLang="zh-TW" dirty="0"/>
              <a:t>(juxtaglomerular</a:t>
            </a:r>
            <a:r>
              <a:rPr lang="zh-TW" altLang="en-US" dirty="0"/>
              <a:t> </a:t>
            </a:r>
            <a:r>
              <a:rPr lang="en-US" altLang="zh-TW" dirty="0"/>
              <a:t>apparatus, JGA, </a:t>
            </a:r>
            <a:r>
              <a:rPr lang="zh-TW" altLang="en-US" dirty="0"/>
              <a:t>見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14.4a</a:t>
            </a:r>
            <a:r>
              <a:rPr lang="en-US" altLang="zh-TW" dirty="0"/>
              <a:t>, </a:t>
            </a:r>
            <a:r>
              <a:rPr lang="zh-TW" altLang="en-US" dirty="0"/>
              <a:t>與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14.5</a:t>
            </a:r>
            <a:r>
              <a:rPr lang="en-US" altLang="zh-TW" dirty="0"/>
              <a:t>)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32" y="223894"/>
            <a:ext cx="6233492" cy="6497581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297683" y="3179035"/>
            <a:ext cx="66079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renin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463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>14.3 </a:t>
            </a:r>
            <a:r>
              <a:rPr lang="zh-TW" altLang="en-US" b="1" dirty="0">
                <a:solidFill>
                  <a:srgbClr val="002060"/>
                </a:solidFill>
                <a:cs typeface="Tunga" pitchFamily="34" charset="0"/>
              </a:rPr>
              <a:t>腎臟的基本作用</a:t>
            </a:r>
            <a:r>
              <a:rPr lang="en-US" altLang="zh-TW" b="1" dirty="0">
                <a:solidFill>
                  <a:srgbClr val="002060"/>
                </a:solidFill>
                <a:cs typeface="Tunga" pitchFamily="34" charset="0"/>
              </a:rPr>
              <a:t>(Basic Renal Processes)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755538"/>
            <a:ext cx="4920856" cy="46008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dirty="0"/>
              <a:t>當此過濾液在通過腎小管時，其組成會因物質在腎小管與周邊微血管之間的雙向移動而改變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14.6)</a:t>
            </a:r>
            <a:r>
              <a:rPr lang="zh-TW" altLang="en-US" dirty="0" smtClean="0"/>
              <a:t>。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/>
              <a:t>為了強調腎功能的這個一般原理，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14.7</a:t>
            </a:r>
            <a:r>
              <a:rPr lang="zh-TW" altLang="en-US" dirty="0"/>
              <a:t>顯示腎臟處理三種假設性物質的方式。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056" y="1690688"/>
            <a:ext cx="5736395" cy="466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95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5"/>
          <a:stretch/>
        </p:blipFill>
        <p:spPr>
          <a:xfrm>
            <a:off x="539333" y="1563881"/>
            <a:ext cx="10937670" cy="315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5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50FD-CDFC-4449-A35D-AA031A57EB74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5" name="內容版面配置區 7"/>
          <p:cNvSpPr>
            <a:spLocks noGrp="1"/>
          </p:cNvSpPr>
          <p:nvPr>
            <p:ph idx="1"/>
          </p:nvPr>
        </p:nvSpPr>
        <p:spPr>
          <a:xfrm>
            <a:off x="889475" y="632389"/>
            <a:ext cx="3827804" cy="43070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腎絲球過濾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(Glomerular Filtration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7030A0"/>
                </a:solidFill>
              </a:rPr>
              <a:t>參與過濾作用的力</a:t>
            </a:r>
            <a:r>
              <a:rPr lang="en-US" altLang="zh-TW" dirty="0">
                <a:solidFill>
                  <a:srgbClr val="7030A0"/>
                </a:solidFill>
              </a:rPr>
              <a:t>(Forces Involved in Filtration)</a:t>
            </a:r>
            <a:r>
              <a:rPr lang="zh-TW" altLang="en-US" dirty="0" smtClean="0">
                <a:solidFill>
                  <a:srgbClr val="7030A0"/>
                </a:solidFill>
              </a:rPr>
              <a:t>：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/>
              <a:t>上述作用力也適用於腎絲球微血管，摘要列於</a:t>
            </a:r>
            <a:r>
              <a:rPr lang="zh-TW" altLang="en-US" dirty="0">
                <a:solidFill>
                  <a:srgbClr val="FF0000"/>
                </a:solidFill>
              </a:rPr>
              <a:t>圖</a:t>
            </a:r>
            <a:r>
              <a:rPr lang="en-US" altLang="zh-TW" dirty="0">
                <a:solidFill>
                  <a:srgbClr val="FF0000"/>
                </a:solidFill>
              </a:rPr>
              <a:t>14.8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pic>
        <p:nvPicPr>
          <p:cNvPr id="6" name="內容版面配置區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56" y="172498"/>
            <a:ext cx="5939328" cy="654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11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Calibri Light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</TotalTime>
  <Words>3089</Words>
  <Application>Microsoft Office PowerPoint</Application>
  <PresentationFormat>寬螢幕</PresentationFormat>
  <Paragraphs>163</Paragraphs>
  <Slides>50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60" baseType="lpstr">
      <vt:lpstr>新細明體</vt:lpstr>
      <vt:lpstr>標楷體</vt:lpstr>
      <vt:lpstr>Arial</vt:lpstr>
      <vt:lpstr>Arial</vt:lpstr>
      <vt:lpstr>Calibri</vt:lpstr>
      <vt:lpstr>Calibri Light</vt:lpstr>
      <vt:lpstr>Times New Roman</vt:lpstr>
      <vt:lpstr>Tunga</vt:lpstr>
      <vt:lpstr>Wingdings</vt:lpstr>
      <vt:lpstr>Office 佈景主題</vt:lpstr>
      <vt:lpstr>14 腎臟以及水和無機離子的調節 (The Kidneys and Regulation of Water and Inorganic Ions)</vt:lpstr>
      <vt:lpstr>第一節 腎臟生理學基本原理 (Basic Principles of Renal Physiology)</vt:lpstr>
      <vt:lpstr>14.2 腎臟及泌尿系統的構造 (Structure of the Kidneys and Urinary System)</vt:lpstr>
      <vt:lpstr>PowerPoint 簡報</vt:lpstr>
      <vt:lpstr>PowerPoint 簡報</vt:lpstr>
      <vt:lpstr>PowerPoint 簡報</vt:lpstr>
      <vt:lpstr>14.3 腎臟的基本作用(Basic Renal Processes)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14.4 清除率的觀念 (The Concept of Renal Clearance)</vt:lpstr>
      <vt:lpstr>14.5 排尿作用(Micturation)</vt:lpstr>
      <vt:lpstr>第二節調節離子與水的平衡 (Regulation of Ion and Water Balance)</vt:lpstr>
      <vt:lpstr>PowerPoint 簡報</vt:lpstr>
      <vt:lpstr>14.7 腎臟處理鈉和水的基本方式 (Basic Renal Processes for Sodium and Water)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14.8 腎臟對鈉的調節(Renal Sodium Regulation)</vt:lpstr>
      <vt:lpstr>PowerPoint 簡報</vt:lpstr>
      <vt:lpstr>PowerPoint 簡報</vt:lpstr>
      <vt:lpstr>PowerPoint 簡報</vt:lpstr>
      <vt:lpstr>14.9 腎臟對水的調節(Renal Water Regulation)</vt:lpstr>
      <vt:lpstr>PowerPoint 簡報</vt:lpstr>
      <vt:lpstr>14.10 範例：對出汗的反應 (A Summary Example: The Response to Sweating)</vt:lpstr>
      <vt:lpstr>14.11 口渴和嗜鹽(Thirst and Salt Appetite)</vt:lpstr>
      <vt:lpstr>14.12 對鉀的調節(Potassium Regulation)</vt:lpstr>
      <vt:lpstr>PowerPoint 簡報</vt:lpstr>
      <vt:lpstr>PowerPoint 簡報</vt:lpstr>
      <vt:lpstr>14.13 腎臟對鈣與磷酸鹽離子的調節(Renal Regulation of Calcium and Phosphate Ion)</vt:lpstr>
      <vt:lpstr>14.14 摘要：分工 (Summary—Division of Labor)</vt:lpstr>
      <vt:lpstr>14.15 利尿劑(Diuretics)</vt:lpstr>
      <vt:lpstr>PowerPoint 簡報</vt:lpstr>
      <vt:lpstr>第三節氫離子的調節 (Hydrogen Ion Regulation)</vt:lpstr>
      <vt:lpstr>PowerPoint 簡報</vt:lpstr>
      <vt:lpstr>PowerPoint 簡報</vt:lpstr>
      <vt:lpstr>PowerPoint 簡報</vt:lpstr>
      <vt:lpstr>PowerPoint 簡報</vt:lpstr>
      <vt:lpstr>14.20 酸中毒和鹼中毒的分類 (Classification of Acidosis and Alkalosis)</vt:lpstr>
      <vt:lpstr>PowerPoint 簡報</vt:lpstr>
      <vt:lpstr>臨床案例研究： 一位患有糖尿病的婦女出現嚴重的腎疾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 腎臟以及水和無機離子的調節 (The Kidneys and Regulation of Water and Inorganic Ions)</dc:title>
  <dc:creator>Lee</dc:creator>
  <cp:lastModifiedBy>Lee</cp:lastModifiedBy>
  <cp:revision>50</cp:revision>
  <dcterms:created xsi:type="dcterms:W3CDTF">2018-12-01T18:43:07Z</dcterms:created>
  <dcterms:modified xsi:type="dcterms:W3CDTF">2018-12-09T20:33:34Z</dcterms:modified>
</cp:coreProperties>
</file>