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1" r:id="rId2"/>
    <p:sldId id="264" r:id="rId3"/>
    <p:sldId id="275" r:id="rId4"/>
    <p:sldId id="263" r:id="rId5"/>
    <p:sldId id="283" r:id="rId6"/>
    <p:sldId id="284" r:id="rId7"/>
    <p:sldId id="269" r:id="rId8"/>
    <p:sldId id="268" r:id="rId9"/>
    <p:sldId id="273" r:id="rId10"/>
  </p:sldIdLst>
  <p:sldSz cx="12192000" cy="6858000"/>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D6CD"/>
    <a:srgbClr val="FFCE31"/>
    <a:srgbClr val="FEEFEB"/>
    <a:srgbClr val="F6BCA3"/>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2" autoAdjust="0"/>
    <p:restoredTop sz="84316" autoAdjust="0"/>
  </p:normalViewPr>
  <p:slideViewPr>
    <p:cSldViewPr snapToGrid="0">
      <p:cViewPr varScale="1">
        <p:scale>
          <a:sx n="56" d="100"/>
          <a:sy n="56" d="100"/>
        </p:scale>
        <p:origin x="1072" y="60"/>
      </p:cViewPr>
      <p:guideLst/>
    </p:cSldViewPr>
  </p:slideViewPr>
  <p:outlineViewPr>
    <p:cViewPr>
      <p:scale>
        <a:sx n="33" d="100"/>
        <a:sy n="33" d="100"/>
      </p:scale>
      <p:origin x="0" y="-60"/>
    </p:cViewPr>
  </p:outlin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83E7C-F616-496E-B9A8-52AC62050BA2}" type="datetimeFigureOut">
              <a:rPr lang="zh-CN" altLang="en-US" smtClean="0"/>
              <a:t>2021/5/26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57EF6-F77F-455A-BD7E-8F44CD9C3B46}" type="slidenum">
              <a:rPr lang="zh-CN" altLang="en-US" smtClean="0"/>
              <a:t>‹#›</a:t>
            </a:fld>
            <a:endParaRPr lang="zh-CN" altLang="en-US"/>
          </a:p>
        </p:txBody>
      </p:sp>
    </p:spTree>
    <p:extLst>
      <p:ext uri="{BB962C8B-B14F-4D97-AF65-F5344CB8AC3E}">
        <p14:creationId xmlns:p14="http://schemas.microsoft.com/office/powerpoint/2010/main" val="350065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B57EF6-F77F-455A-BD7E-8F44CD9C3B46}" type="slidenum">
              <a:rPr lang="zh-CN" altLang="en-US" smtClean="0"/>
              <a:t>1</a:t>
            </a:fld>
            <a:endParaRPr lang="zh-CN" altLang="en-US"/>
          </a:p>
        </p:txBody>
      </p:sp>
    </p:spTree>
    <p:extLst>
      <p:ext uri="{BB962C8B-B14F-4D97-AF65-F5344CB8AC3E}">
        <p14:creationId xmlns:p14="http://schemas.microsoft.com/office/powerpoint/2010/main" val="30964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B57EF6-F77F-455A-BD7E-8F44CD9C3B46}" type="slidenum">
              <a:rPr lang="zh-CN" altLang="en-US" smtClean="0"/>
              <a:t>2</a:t>
            </a:fld>
            <a:endParaRPr lang="zh-CN" altLang="en-US"/>
          </a:p>
        </p:txBody>
      </p:sp>
    </p:spTree>
    <p:extLst>
      <p:ext uri="{BB962C8B-B14F-4D97-AF65-F5344CB8AC3E}">
        <p14:creationId xmlns:p14="http://schemas.microsoft.com/office/powerpoint/2010/main" val="2424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B57EF6-F77F-455A-BD7E-8F44CD9C3B46}" type="slidenum">
              <a:rPr lang="zh-CN" altLang="en-US" smtClean="0"/>
              <a:t>3</a:t>
            </a:fld>
            <a:endParaRPr lang="zh-CN" altLang="en-US"/>
          </a:p>
        </p:txBody>
      </p:sp>
    </p:spTree>
    <p:extLst>
      <p:ext uri="{BB962C8B-B14F-4D97-AF65-F5344CB8AC3E}">
        <p14:creationId xmlns:p14="http://schemas.microsoft.com/office/powerpoint/2010/main" val="174661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B57EF6-F77F-455A-BD7E-8F44CD9C3B46}" type="slidenum">
              <a:rPr lang="zh-CN" altLang="en-US" smtClean="0"/>
              <a:t>4</a:t>
            </a:fld>
            <a:endParaRPr lang="zh-CN" altLang="en-US"/>
          </a:p>
        </p:txBody>
      </p:sp>
    </p:spTree>
    <p:extLst>
      <p:ext uri="{BB962C8B-B14F-4D97-AF65-F5344CB8AC3E}">
        <p14:creationId xmlns:p14="http://schemas.microsoft.com/office/powerpoint/2010/main" val="307889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a:t>從</a:t>
            </a:r>
            <a:r>
              <a:rPr lang="en-US" altLang="zh-TW" dirty="0"/>
              <a:t>2005</a:t>
            </a:r>
            <a:r>
              <a:rPr lang="zh-TW" altLang="en-US" dirty="0"/>
              <a:t>年</a:t>
            </a:r>
            <a:r>
              <a:rPr lang="en-US" altLang="zh-TW" dirty="0"/>
              <a:t>1</a:t>
            </a:r>
            <a:r>
              <a:rPr lang="zh-TW" altLang="en-US" dirty="0"/>
              <a:t>月到</a:t>
            </a:r>
            <a:r>
              <a:rPr lang="en-US" altLang="zh-TW" dirty="0"/>
              <a:t>2006</a:t>
            </a:r>
            <a:r>
              <a:rPr lang="zh-TW" altLang="en-US" dirty="0"/>
              <a:t>年</a:t>
            </a:r>
            <a:r>
              <a:rPr lang="en-US" altLang="zh-TW" dirty="0"/>
              <a:t>12</a:t>
            </a:r>
            <a:r>
              <a:rPr lang="zh-TW" altLang="en-US" dirty="0"/>
              <a:t>月，在</a:t>
            </a:r>
            <a:r>
              <a:rPr lang="en-US" altLang="zh-TW" dirty="0"/>
              <a:t>5809</a:t>
            </a:r>
            <a:r>
              <a:rPr lang="zh-TW" altLang="en-US" dirty="0"/>
              <a:t>名分娩的產婦中，共有</a:t>
            </a:r>
            <a:r>
              <a:rPr lang="en-US" altLang="zh-TW" dirty="0"/>
              <a:t>1015</a:t>
            </a:r>
            <a:r>
              <a:rPr lang="zh-TW" altLang="en-US" dirty="0"/>
              <a:t>名分娩者接受了硬膜外無痛分娩。 </a:t>
            </a:r>
            <a:endParaRPr lang="en-US" altLang="zh-TW" dirty="0"/>
          </a:p>
          <a:p>
            <a:r>
              <a:rPr lang="zh-TW" altLang="en-US" dirty="0"/>
              <a:t>盛行率為</a:t>
            </a:r>
            <a:r>
              <a:rPr lang="en-US" altLang="zh-TW" dirty="0"/>
              <a:t>17.47</a:t>
            </a:r>
            <a:r>
              <a:rPr lang="zh-TW" altLang="en-US" dirty="0"/>
              <a:t>％。 在這</a:t>
            </a:r>
            <a:r>
              <a:rPr lang="en-US" altLang="zh-TW" dirty="0"/>
              <a:t>1015</a:t>
            </a:r>
            <a:r>
              <a:rPr lang="zh-TW" altLang="en-US" dirty="0"/>
              <a:t>名產婦中，他們接受了硬膜外無痛分娩，其中三例患者的病歷記錄未找到，其中兩名發生宮腔內死亡，而九名進行了硬膜外導管置換。 在排除這</a:t>
            </a:r>
            <a:r>
              <a:rPr lang="en-US" altLang="zh-TW" dirty="0"/>
              <a:t>14</a:t>
            </a:r>
            <a:r>
              <a:rPr lang="zh-TW" altLang="en-US" dirty="0"/>
              <a:t>名患者之後，總共</a:t>
            </a:r>
            <a:r>
              <a:rPr lang="en-US" altLang="zh-TW" dirty="0"/>
              <a:t>1001</a:t>
            </a:r>
            <a:r>
              <a:rPr lang="zh-TW" altLang="en-US" dirty="0"/>
              <a:t>名產婦仍然合格。 這</a:t>
            </a:r>
            <a:r>
              <a:rPr lang="en-US" altLang="zh-TW" dirty="0"/>
              <a:t>1001</a:t>
            </a:r>
            <a:r>
              <a:rPr lang="zh-TW" altLang="en-US" dirty="0"/>
              <a:t>名產婦隨機分為訓練組（</a:t>
            </a:r>
            <a:r>
              <a:rPr lang="en-US" altLang="zh-TW" dirty="0"/>
              <a:t>500</a:t>
            </a:r>
            <a:r>
              <a:rPr lang="zh-TW" altLang="en-US" dirty="0"/>
              <a:t>名產婦）和驗證組（</a:t>
            </a:r>
            <a:r>
              <a:rPr lang="en-US" altLang="zh-TW" dirty="0"/>
              <a:t>501</a:t>
            </a:r>
            <a:r>
              <a:rPr lang="zh-TW" altLang="en-US" dirty="0"/>
              <a:t>名產婦）。 將訓練組與驗證組進行比較，人口統計學特徵無差異，如表</a:t>
            </a:r>
            <a:r>
              <a:rPr lang="en-US" altLang="zh-TW" dirty="0"/>
              <a:t>1</a:t>
            </a:r>
            <a:r>
              <a:rPr lang="zh-TW" altLang="en-US" dirty="0"/>
              <a:t>所示。</a:t>
            </a:r>
            <a:endParaRPr lang="zh-CN" altLang="en-US" dirty="0"/>
          </a:p>
        </p:txBody>
      </p:sp>
      <p:sp>
        <p:nvSpPr>
          <p:cNvPr id="4" name="灯片编号占位符 3"/>
          <p:cNvSpPr>
            <a:spLocks noGrp="1"/>
          </p:cNvSpPr>
          <p:nvPr>
            <p:ph type="sldNum" sz="quarter" idx="10"/>
          </p:nvPr>
        </p:nvSpPr>
        <p:spPr/>
        <p:txBody>
          <a:bodyPr/>
          <a:lstStyle/>
          <a:p>
            <a:fld id="{ACB57EF6-F77F-455A-BD7E-8F44CD9C3B46}" type="slidenum">
              <a:rPr lang="zh-CN" altLang="en-US" smtClean="0"/>
              <a:t>5</a:t>
            </a:fld>
            <a:endParaRPr lang="zh-CN" altLang="en-US"/>
          </a:p>
        </p:txBody>
      </p:sp>
    </p:spTree>
    <p:extLst>
      <p:ext uri="{BB962C8B-B14F-4D97-AF65-F5344CB8AC3E}">
        <p14:creationId xmlns:p14="http://schemas.microsoft.com/office/powerpoint/2010/main" val="165639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B57EF6-F77F-455A-BD7E-8F44CD9C3B46}" type="slidenum">
              <a:rPr lang="zh-CN" altLang="en-US" smtClean="0"/>
              <a:t>7</a:t>
            </a:fld>
            <a:endParaRPr lang="zh-CN" altLang="en-US"/>
          </a:p>
        </p:txBody>
      </p:sp>
    </p:spTree>
    <p:extLst>
      <p:ext uri="{BB962C8B-B14F-4D97-AF65-F5344CB8AC3E}">
        <p14:creationId xmlns:p14="http://schemas.microsoft.com/office/powerpoint/2010/main" val="326738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B57EF6-F77F-455A-BD7E-8F44CD9C3B46}" type="slidenum">
              <a:rPr lang="zh-CN" altLang="en-US" smtClean="0"/>
              <a:t>8</a:t>
            </a:fld>
            <a:endParaRPr lang="zh-CN" altLang="en-US"/>
          </a:p>
        </p:txBody>
      </p:sp>
    </p:spTree>
    <p:extLst>
      <p:ext uri="{BB962C8B-B14F-4D97-AF65-F5344CB8AC3E}">
        <p14:creationId xmlns:p14="http://schemas.microsoft.com/office/powerpoint/2010/main" val="379889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B57EF6-F77F-455A-BD7E-8F44CD9C3B46}" type="slidenum">
              <a:rPr lang="zh-CN" altLang="en-US" smtClean="0"/>
              <a:t>9</a:t>
            </a:fld>
            <a:endParaRPr lang="zh-CN" altLang="en-US"/>
          </a:p>
        </p:txBody>
      </p:sp>
    </p:spTree>
    <p:extLst>
      <p:ext uri="{BB962C8B-B14F-4D97-AF65-F5344CB8AC3E}">
        <p14:creationId xmlns:p14="http://schemas.microsoft.com/office/powerpoint/2010/main" val="291902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54898C1-D9B1-4D46-96D2-A6A34ACAAAF4}"/>
              </a:ext>
            </a:extLst>
          </p:cNvPr>
          <p:cNvSpPr/>
          <p:nvPr/>
        </p:nvSpPr>
        <p:spPr>
          <a:xfrm>
            <a:off x="-42349" y="0"/>
            <a:ext cx="12234349" cy="6858000"/>
          </a:xfrm>
          <a:prstGeom prst="rect">
            <a:avLst/>
          </a:prstGeom>
          <a:solidFill>
            <a:srgbClr val="FCD6C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6" name="图片 5">
            <a:extLst>
              <a:ext uri="{FF2B5EF4-FFF2-40B4-BE49-F238E27FC236}">
                <a16:creationId xmlns:a16="http://schemas.microsoft.com/office/drawing/2014/main" id="{077908BD-5C35-43CA-AB2F-157E36200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961" y="581226"/>
            <a:ext cx="4235050" cy="5448698"/>
          </a:xfrm>
          <a:prstGeom prst="rect">
            <a:avLst/>
          </a:prstGeom>
        </p:spPr>
      </p:pic>
      <p:sp>
        <p:nvSpPr>
          <p:cNvPr id="7" name="任意多边形: 形状 6">
            <a:extLst>
              <a:ext uri="{FF2B5EF4-FFF2-40B4-BE49-F238E27FC236}">
                <a16:creationId xmlns:a16="http://schemas.microsoft.com/office/drawing/2014/main" id="{AC8ED9ED-8D3C-4C2C-94E0-1389E419A9B7}"/>
              </a:ext>
            </a:extLst>
          </p:cNvPr>
          <p:cNvSpPr/>
          <p:nvPr/>
        </p:nvSpPr>
        <p:spPr>
          <a:xfrm>
            <a:off x="5474795" y="804091"/>
            <a:ext cx="4725191" cy="4659884"/>
          </a:xfrm>
          <a:custGeom>
            <a:avLst/>
            <a:gdLst>
              <a:gd name="connsiteX0" fmla="*/ 379049 w 3579460"/>
              <a:gd name="connsiteY0" fmla="*/ 68834 h 4231568"/>
              <a:gd name="connsiteX1" fmla="*/ 3579449 w 3579460"/>
              <a:gd name="connsiteY1" fmla="*/ 1802384 h 4231568"/>
              <a:gd name="connsiteX2" fmla="*/ 417149 w 3579460"/>
              <a:gd name="connsiteY2" fmla="*/ 4202684 h 4231568"/>
              <a:gd name="connsiteX3" fmla="*/ 379049 w 3579460"/>
              <a:gd name="connsiteY3" fmla="*/ 68834 h 4231568"/>
            </a:gdLst>
            <a:ahLst/>
            <a:cxnLst>
              <a:cxn ang="0">
                <a:pos x="connsiteX0" y="connsiteY0"/>
              </a:cxn>
              <a:cxn ang="0">
                <a:pos x="connsiteX1" y="connsiteY1"/>
              </a:cxn>
              <a:cxn ang="0">
                <a:pos x="connsiteX2" y="connsiteY2"/>
              </a:cxn>
              <a:cxn ang="0">
                <a:pos x="connsiteX3" y="connsiteY3"/>
              </a:cxn>
            </a:cxnLst>
            <a:rect l="l" t="t" r="r" b="b"/>
            <a:pathLst>
              <a:path w="3579460" h="4231568">
                <a:moveTo>
                  <a:pt x="379049" y="68834"/>
                </a:moveTo>
                <a:cubicBezTo>
                  <a:pt x="906099" y="-331216"/>
                  <a:pt x="3573099" y="1113409"/>
                  <a:pt x="3579449" y="1802384"/>
                </a:cubicBezTo>
                <a:cubicBezTo>
                  <a:pt x="3585799" y="2491359"/>
                  <a:pt x="950549" y="4494784"/>
                  <a:pt x="417149" y="4202684"/>
                </a:cubicBezTo>
                <a:cubicBezTo>
                  <a:pt x="-116251" y="3910584"/>
                  <a:pt x="-148001" y="468884"/>
                  <a:pt x="379049" y="68834"/>
                </a:cubicBezTo>
                <a:close/>
              </a:path>
            </a:pathLst>
          </a:custGeom>
          <a:solidFill>
            <a:srgbClr val="FC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4" name="任意多边形: 形状 13">
            <a:extLst>
              <a:ext uri="{FF2B5EF4-FFF2-40B4-BE49-F238E27FC236}">
                <a16:creationId xmlns:a16="http://schemas.microsoft.com/office/drawing/2014/main" id="{F6AA0743-CF96-4FFA-9CF6-F67AE15DC573}"/>
              </a:ext>
            </a:extLst>
          </p:cNvPr>
          <p:cNvSpPr/>
          <p:nvPr/>
        </p:nvSpPr>
        <p:spPr>
          <a:xfrm rot="1565194">
            <a:off x="6684965" y="1821498"/>
            <a:ext cx="5454901" cy="5204494"/>
          </a:xfrm>
          <a:custGeom>
            <a:avLst/>
            <a:gdLst>
              <a:gd name="connsiteX0" fmla="*/ 379049 w 3579460"/>
              <a:gd name="connsiteY0" fmla="*/ 68834 h 4231568"/>
              <a:gd name="connsiteX1" fmla="*/ 3579449 w 3579460"/>
              <a:gd name="connsiteY1" fmla="*/ 1802384 h 4231568"/>
              <a:gd name="connsiteX2" fmla="*/ 417149 w 3579460"/>
              <a:gd name="connsiteY2" fmla="*/ 4202684 h 4231568"/>
              <a:gd name="connsiteX3" fmla="*/ 379049 w 3579460"/>
              <a:gd name="connsiteY3" fmla="*/ 68834 h 4231568"/>
            </a:gdLst>
            <a:ahLst/>
            <a:cxnLst>
              <a:cxn ang="0">
                <a:pos x="connsiteX0" y="connsiteY0"/>
              </a:cxn>
              <a:cxn ang="0">
                <a:pos x="connsiteX1" y="connsiteY1"/>
              </a:cxn>
              <a:cxn ang="0">
                <a:pos x="connsiteX2" y="connsiteY2"/>
              </a:cxn>
              <a:cxn ang="0">
                <a:pos x="connsiteX3" y="connsiteY3"/>
              </a:cxn>
            </a:cxnLst>
            <a:rect l="l" t="t" r="r" b="b"/>
            <a:pathLst>
              <a:path w="3579460" h="4231568">
                <a:moveTo>
                  <a:pt x="379049" y="68834"/>
                </a:moveTo>
                <a:cubicBezTo>
                  <a:pt x="906099" y="-331216"/>
                  <a:pt x="3573099" y="1113409"/>
                  <a:pt x="3579449" y="1802384"/>
                </a:cubicBezTo>
                <a:cubicBezTo>
                  <a:pt x="3585799" y="2491359"/>
                  <a:pt x="950549" y="4494784"/>
                  <a:pt x="417149" y="4202684"/>
                </a:cubicBezTo>
                <a:cubicBezTo>
                  <a:pt x="-116251" y="3910584"/>
                  <a:pt x="-148001" y="468884"/>
                  <a:pt x="379049" y="688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9" name="文本框 8">
            <a:extLst>
              <a:ext uri="{FF2B5EF4-FFF2-40B4-BE49-F238E27FC236}">
                <a16:creationId xmlns:a16="http://schemas.microsoft.com/office/drawing/2014/main" id="{CC7BC1A6-5C90-4692-9D53-39713A7EEC74}"/>
              </a:ext>
            </a:extLst>
          </p:cNvPr>
          <p:cNvSpPr txBox="1"/>
          <p:nvPr/>
        </p:nvSpPr>
        <p:spPr>
          <a:xfrm>
            <a:off x="5777022" y="1704331"/>
            <a:ext cx="5452839" cy="1015663"/>
          </a:xfrm>
          <a:prstGeom prst="rect">
            <a:avLst/>
          </a:prstGeom>
          <a:noFill/>
        </p:spPr>
        <p:txBody>
          <a:bodyPr wrap="square" rtlCol="0">
            <a:spAutoFit/>
          </a:bodyPr>
          <a:lstStyle/>
          <a:p>
            <a:r>
              <a:rPr lang="zh-TW" altLang="en-US" sz="6000" b="1" dirty="0">
                <a:solidFill>
                  <a:schemeClr val="bg1">
                    <a:lumMod val="50000"/>
                  </a:schemeClr>
                </a:solidFill>
                <a:latin typeface="字魂36号-正文宋楷" panose="02000000000000000000" pitchFamily="2" charset="-122"/>
                <a:ea typeface="字魂36号-正文宋楷" panose="02000000000000000000" pitchFamily="2" charset="-122"/>
              </a:rPr>
              <a:t>卡方檢定</a:t>
            </a:r>
            <a:endParaRPr lang="zh-CN" altLang="en-US" sz="6000" b="1" dirty="0">
              <a:solidFill>
                <a:schemeClr val="bg1">
                  <a:lumMod val="50000"/>
                </a:schemeClr>
              </a:solidFill>
              <a:latin typeface="字魂36号-正文宋楷" panose="02000000000000000000" pitchFamily="2" charset="-122"/>
              <a:ea typeface="字魂36号-正文宋楷" panose="02000000000000000000" pitchFamily="2" charset="-122"/>
            </a:endParaRPr>
          </a:p>
        </p:txBody>
      </p:sp>
      <p:sp>
        <p:nvSpPr>
          <p:cNvPr id="10" name="TextBox 29">
            <a:extLst>
              <a:ext uri="{FF2B5EF4-FFF2-40B4-BE49-F238E27FC236}">
                <a16:creationId xmlns:a16="http://schemas.microsoft.com/office/drawing/2014/main" id="{7FC03F12-8272-409D-BB3E-3AD81050255E}"/>
              </a:ext>
            </a:extLst>
          </p:cNvPr>
          <p:cNvSpPr txBox="1"/>
          <p:nvPr/>
        </p:nvSpPr>
        <p:spPr>
          <a:xfrm>
            <a:off x="5911086" y="4278745"/>
            <a:ext cx="4118511" cy="961289"/>
          </a:xfrm>
          <a:prstGeom prst="rect">
            <a:avLst/>
          </a:prstGeom>
          <a:noFill/>
        </p:spPr>
        <p:txBody>
          <a:bodyPr wrap="square">
            <a:spAutoFit/>
          </a:bodyPr>
          <a:lstStyle/>
          <a:p>
            <a:pPr defTabSz="1828434" eaLnBrk="1" fontAlgn="auto" hangingPunct="1">
              <a:lnSpc>
                <a:spcPct val="150000"/>
              </a:lnSpc>
              <a:spcBef>
                <a:spcPts val="0"/>
              </a:spcBef>
              <a:spcAft>
                <a:spcPts val="0"/>
              </a:spcAft>
              <a:defRPr/>
            </a:pPr>
            <a:r>
              <a:rPr lang="zh-TW" altLang="en-US" sz="2000" b="1" spc="300" dirty="0">
                <a:latin typeface="字魂36号-正文宋楷" panose="02000000000000000000" pitchFamily="2" charset="-122"/>
                <a:ea typeface="字魂36号-正文宋楷" panose="02000000000000000000" pitchFamily="2" charset="-122"/>
                <a:cs typeface="Montserrat Light" charset="0"/>
              </a:rPr>
              <a:t>姓名</a:t>
            </a:r>
            <a:r>
              <a:rPr lang="en-US" altLang="zh-TW" sz="2000" b="1" spc="300" dirty="0">
                <a:latin typeface="字魂36号-正文宋楷" panose="02000000000000000000" pitchFamily="2" charset="-122"/>
                <a:ea typeface="字魂36号-正文宋楷" panose="02000000000000000000" pitchFamily="2" charset="-122"/>
                <a:cs typeface="Montserrat Light" charset="0"/>
              </a:rPr>
              <a:t>:</a:t>
            </a:r>
            <a:r>
              <a:rPr lang="zh-TW" altLang="en-US" sz="2000" b="1" spc="300" dirty="0">
                <a:latin typeface="字魂36号-正文宋楷" panose="02000000000000000000" pitchFamily="2" charset="-122"/>
                <a:ea typeface="字魂36号-正文宋楷" panose="02000000000000000000" pitchFamily="2" charset="-122"/>
                <a:cs typeface="Montserrat Light" charset="0"/>
              </a:rPr>
              <a:t>楊子靚</a:t>
            </a:r>
            <a:endParaRPr lang="en-US" altLang="zh-TW" sz="2000" b="1" spc="300" dirty="0">
              <a:latin typeface="字魂36号-正文宋楷" panose="02000000000000000000" pitchFamily="2" charset="-122"/>
              <a:ea typeface="字魂36号-正文宋楷" panose="02000000000000000000" pitchFamily="2" charset="-122"/>
              <a:cs typeface="Montserrat Light" charset="0"/>
            </a:endParaRPr>
          </a:p>
          <a:p>
            <a:pPr defTabSz="1828434" eaLnBrk="1" fontAlgn="auto" hangingPunct="1">
              <a:lnSpc>
                <a:spcPct val="150000"/>
              </a:lnSpc>
              <a:spcBef>
                <a:spcPts val="0"/>
              </a:spcBef>
              <a:spcAft>
                <a:spcPts val="0"/>
              </a:spcAft>
              <a:defRPr/>
            </a:pPr>
            <a:r>
              <a:rPr lang="zh-TW" altLang="en-US" sz="2000" b="1" spc="300" dirty="0">
                <a:latin typeface="字魂36号-正文宋楷" panose="02000000000000000000" pitchFamily="2" charset="-122"/>
                <a:ea typeface="字魂36号-正文宋楷" panose="02000000000000000000" pitchFamily="2" charset="-122"/>
                <a:cs typeface="Montserrat Light" charset="0"/>
              </a:rPr>
              <a:t>學號</a:t>
            </a:r>
            <a:r>
              <a:rPr lang="en-US" altLang="zh-TW" sz="2000" b="1" spc="300" dirty="0">
                <a:latin typeface="字魂36号-正文宋楷" panose="02000000000000000000" pitchFamily="2" charset="-122"/>
                <a:ea typeface="字魂36号-正文宋楷" panose="02000000000000000000" pitchFamily="2" charset="-122"/>
                <a:cs typeface="Montserrat Light" charset="0"/>
              </a:rPr>
              <a:t>:091c16009</a:t>
            </a:r>
            <a:endParaRPr lang="en-US" sz="2000" b="1" spc="300" dirty="0">
              <a:latin typeface="字魂36号-正文宋楷" panose="02000000000000000000" pitchFamily="2" charset="-122"/>
              <a:ea typeface="字魂36号-正文宋楷" panose="02000000000000000000" pitchFamily="2" charset="-122"/>
              <a:cs typeface="Montserrat Light" charset="0"/>
            </a:endParaRPr>
          </a:p>
        </p:txBody>
      </p:sp>
      <p:sp>
        <p:nvSpPr>
          <p:cNvPr id="11" name="矩形 10">
            <a:extLst>
              <a:ext uri="{FF2B5EF4-FFF2-40B4-BE49-F238E27FC236}">
                <a16:creationId xmlns:a16="http://schemas.microsoft.com/office/drawing/2014/main" id="{E7066F8F-7FAA-4C01-86FD-876758AB8143}"/>
              </a:ext>
            </a:extLst>
          </p:cNvPr>
          <p:cNvSpPr/>
          <p:nvPr/>
        </p:nvSpPr>
        <p:spPr>
          <a:xfrm>
            <a:off x="5911086" y="2832909"/>
            <a:ext cx="2351902" cy="893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36号-正文宋楷" panose="02000000000000000000" pitchFamily="2" charset="-122"/>
              <a:ea typeface="字魂36号-正文宋楷" panose="02000000000000000000" pitchFamily="2" charset="-122"/>
            </a:endParaRPr>
          </a:p>
        </p:txBody>
      </p:sp>
    </p:spTree>
    <p:extLst>
      <p:ext uri="{BB962C8B-B14F-4D97-AF65-F5344CB8AC3E}">
        <p14:creationId xmlns:p14="http://schemas.microsoft.com/office/powerpoint/2010/main" val="2603526837"/>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5EB5D038-E2A7-4146-A880-FC74939A5E26}"/>
              </a:ext>
            </a:extLst>
          </p:cNvPr>
          <p:cNvSpPr/>
          <p:nvPr/>
        </p:nvSpPr>
        <p:spPr>
          <a:xfrm>
            <a:off x="0" y="0"/>
            <a:ext cx="4698900" cy="6858000"/>
          </a:xfrm>
          <a:prstGeom prst="parallelogram">
            <a:avLst/>
          </a:prstGeom>
          <a:solidFill>
            <a:srgbClr val="FC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3" name="图片 2">
            <a:extLst>
              <a:ext uri="{FF2B5EF4-FFF2-40B4-BE49-F238E27FC236}">
                <a16:creationId xmlns:a16="http://schemas.microsoft.com/office/drawing/2014/main" id="{85273D43-1981-46FC-92FA-99B8CBA6BD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3889" r="6302"/>
          <a:stretch/>
        </p:blipFill>
        <p:spPr>
          <a:xfrm>
            <a:off x="1670100" y="1116433"/>
            <a:ext cx="4698900" cy="3074567"/>
          </a:xfrm>
          <a:prstGeom prst="rect">
            <a:avLst/>
          </a:prstGeom>
        </p:spPr>
      </p:pic>
      <p:sp>
        <p:nvSpPr>
          <p:cNvPr id="5" name="文本框 4">
            <a:extLst>
              <a:ext uri="{FF2B5EF4-FFF2-40B4-BE49-F238E27FC236}">
                <a16:creationId xmlns:a16="http://schemas.microsoft.com/office/drawing/2014/main" id="{D3122A64-C2A1-4DB7-B711-A03C701DEFFC}"/>
              </a:ext>
            </a:extLst>
          </p:cNvPr>
          <p:cNvSpPr txBox="1"/>
          <p:nvPr/>
        </p:nvSpPr>
        <p:spPr>
          <a:xfrm>
            <a:off x="2146275" y="3013501"/>
            <a:ext cx="3746550" cy="830997"/>
          </a:xfrm>
          <a:prstGeom prst="rect">
            <a:avLst/>
          </a:prstGeom>
          <a:noFill/>
        </p:spPr>
        <p:txBody>
          <a:bodyPr wrap="square" rtlCol="0">
            <a:spAutoFit/>
          </a:bodyPr>
          <a:lstStyle/>
          <a:p>
            <a:r>
              <a:rPr lang="en-US" altLang="zh-CN" sz="4800" dirty="0">
                <a:latin typeface="字魂36号-正文宋楷" panose="02000000000000000000" pitchFamily="2" charset="-122"/>
                <a:ea typeface="字魂36号-正文宋楷" panose="02000000000000000000" pitchFamily="2" charset="-122"/>
                <a:cs typeface="Aharoni" panose="02010803020104030203" pitchFamily="2" charset="-79"/>
              </a:rPr>
              <a:t>CONTENTS</a:t>
            </a:r>
            <a:endParaRPr lang="zh-CN" altLang="en-US" sz="4800" dirty="0">
              <a:latin typeface="字魂36号-正文宋楷" panose="02000000000000000000" pitchFamily="2" charset="-122"/>
              <a:ea typeface="字魂36号-正文宋楷" panose="02000000000000000000" pitchFamily="2" charset="-122"/>
              <a:cs typeface="Aharoni" panose="02010803020104030203" pitchFamily="2" charset="-79"/>
            </a:endParaRPr>
          </a:p>
        </p:txBody>
      </p:sp>
      <p:sp>
        <p:nvSpPr>
          <p:cNvPr id="2" name="文本框 1">
            <a:extLst>
              <a:ext uri="{FF2B5EF4-FFF2-40B4-BE49-F238E27FC236}">
                <a16:creationId xmlns:a16="http://schemas.microsoft.com/office/drawing/2014/main" id="{96C97BAC-87BC-481F-9ED2-8281C5090178}"/>
              </a:ext>
            </a:extLst>
          </p:cNvPr>
          <p:cNvSpPr txBox="1"/>
          <p:nvPr/>
        </p:nvSpPr>
        <p:spPr>
          <a:xfrm>
            <a:off x="6845175" y="1140809"/>
            <a:ext cx="1409700" cy="830997"/>
          </a:xfrm>
          <a:prstGeom prst="rect">
            <a:avLst/>
          </a:prstGeom>
          <a:noFill/>
        </p:spPr>
        <p:txBody>
          <a:bodyPr wrap="square" rtlCol="0">
            <a:spAutoFit/>
          </a:bodyPr>
          <a:lstStyle/>
          <a:p>
            <a:r>
              <a:rPr lang="en-US" altLang="zh-CN" sz="4800" b="1" dirty="0">
                <a:latin typeface="字魂36号-正文宋楷" panose="02000000000000000000" pitchFamily="2" charset="-122"/>
                <a:ea typeface="字魂36号-正文宋楷" panose="02000000000000000000" pitchFamily="2" charset="-122"/>
              </a:rPr>
              <a:t>01</a:t>
            </a:r>
            <a:endParaRPr lang="zh-CN" altLang="en-US" sz="4800" b="1" dirty="0">
              <a:latin typeface="字魂36号-正文宋楷" panose="02000000000000000000" pitchFamily="2" charset="-122"/>
              <a:ea typeface="字魂36号-正文宋楷" panose="02000000000000000000" pitchFamily="2" charset="-122"/>
            </a:endParaRPr>
          </a:p>
        </p:txBody>
      </p:sp>
      <p:cxnSp>
        <p:nvCxnSpPr>
          <p:cNvPr id="7" name="直接连接符 6">
            <a:extLst>
              <a:ext uri="{FF2B5EF4-FFF2-40B4-BE49-F238E27FC236}">
                <a16:creationId xmlns:a16="http://schemas.microsoft.com/office/drawing/2014/main" id="{6DFA1390-2F09-4461-8D7B-67834E3A5B92}"/>
              </a:ext>
            </a:extLst>
          </p:cNvPr>
          <p:cNvCxnSpPr>
            <a:cxnSpLocks/>
          </p:cNvCxnSpPr>
          <p:nvPr/>
        </p:nvCxnSpPr>
        <p:spPr>
          <a:xfrm>
            <a:off x="7867650" y="1166320"/>
            <a:ext cx="0" cy="830997"/>
          </a:xfrm>
          <a:prstGeom prst="line">
            <a:avLst/>
          </a:prstGeom>
          <a:ln w="28575">
            <a:solidFill>
              <a:srgbClr val="FCD6CD"/>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EAD1AC75-7BB7-4FD6-A7EA-212A8EADC09A}"/>
              </a:ext>
            </a:extLst>
          </p:cNvPr>
          <p:cNvSpPr txBox="1"/>
          <p:nvPr/>
        </p:nvSpPr>
        <p:spPr>
          <a:xfrm>
            <a:off x="8254875" y="1320208"/>
            <a:ext cx="3155900" cy="523220"/>
          </a:xfrm>
          <a:prstGeom prst="rect">
            <a:avLst/>
          </a:prstGeom>
          <a:noFill/>
        </p:spPr>
        <p:txBody>
          <a:bodyPr wrap="square" rtlCol="0">
            <a:spAutoFit/>
          </a:bodyPr>
          <a:lstStyle/>
          <a:p>
            <a:r>
              <a:rPr lang="zh-TW" altLang="en-US" sz="2800" b="1" dirty="0">
                <a:latin typeface="字魂36号-正文宋楷" panose="02000000000000000000" pitchFamily="2" charset="-122"/>
                <a:ea typeface="字魂36号-正文宋楷" panose="02000000000000000000" pitchFamily="2" charset="-122"/>
              </a:rPr>
              <a:t>研究問題及假設</a:t>
            </a:r>
            <a:endParaRPr lang="zh-CN" altLang="en-US" sz="2800" b="1" dirty="0">
              <a:latin typeface="字魂36号-正文宋楷" panose="02000000000000000000" pitchFamily="2" charset="-122"/>
              <a:ea typeface="字魂36号-正文宋楷" panose="02000000000000000000" pitchFamily="2" charset="-122"/>
            </a:endParaRPr>
          </a:p>
        </p:txBody>
      </p:sp>
      <p:sp>
        <p:nvSpPr>
          <p:cNvPr id="10" name="文本框 9">
            <a:extLst>
              <a:ext uri="{FF2B5EF4-FFF2-40B4-BE49-F238E27FC236}">
                <a16:creationId xmlns:a16="http://schemas.microsoft.com/office/drawing/2014/main" id="{674FD6B1-4E1B-44E7-985D-2B3C3F581969}"/>
              </a:ext>
            </a:extLst>
          </p:cNvPr>
          <p:cNvSpPr txBox="1"/>
          <p:nvPr/>
        </p:nvSpPr>
        <p:spPr>
          <a:xfrm>
            <a:off x="6845175" y="2391547"/>
            <a:ext cx="1409700" cy="830997"/>
          </a:xfrm>
          <a:prstGeom prst="rect">
            <a:avLst/>
          </a:prstGeom>
          <a:noFill/>
        </p:spPr>
        <p:txBody>
          <a:bodyPr wrap="square" rtlCol="0">
            <a:spAutoFit/>
          </a:bodyPr>
          <a:lstStyle/>
          <a:p>
            <a:r>
              <a:rPr lang="en-US" altLang="zh-CN" sz="4800" b="1" dirty="0">
                <a:latin typeface="字魂36号-正文宋楷" panose="02000000000000000000" pitchFamily="2" charset="-122"/>
                <a:ea typeface="字魂36号-正文宋楷" panose="02000000000000000000" pitchFamily="2" charset="-122"/>
              </a:rPr>
              <a:t>02</a:t>
            </a:r>
            <a:endParaRPr lang="zh-CN" altLang="en-US" sz="4800" b="1" dirty="0">
              <a:latin typeface="字魂36号-正文宋楷" panose="02000000000000000000" pitchFamily="2" charset="-122"/>
              <a:ea typeface="字魂36号-正文宋楷" panose="02000000000000000000" pitchFamily="2" charset="-122"/>
            </a:endParaRPr>
          </a:p>
        </p:txBody>
      </p:sp>
      <p:cxnSp>
        <p:nvCxnSpPr>
          <p:cNvPr id="11" name="直接连接符 10">
            <a:extLst>
              <a:ext uri="{FF2B5EF4-FFF2-40B4-BE49-F238E27FC236}">
                <a16:creationId xmlns:a16="http://schemas.microsoft.com/office/drawing/2014/main" id="{83814966-B208-4006-B2DB-33F615EF1551}"/>
              </a:ext>
            </a:extLst>
          </p:cNvPr>
          <p:cNvCxnSpPr>
            <a:cxnSpLocks/>
          </p:cNvCxnSpPr>
          <p:nvPr/>
        </p:nvCxnSpPr>
        <p:spPr>
          <a:xfrm>
            <a:off x="7867650" y="2417058"/>
            <a:ext cx="0" cy="830997"/>
          </a:xfrm>
          <a:prstGeom prst="line">
            <a:avLst/>
          </a:prstGeom>
          <a:ln w="28575">
            <a:solidFill>
              <a:srgbClr val="FCD6CD"/>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5BC0A3B6-C82B-4B15-B2A4-0778E4ECF1D7}"/>
              </a:ext>
            </a:extLst>
          </p:cNvPr>
          <p:cNvSpPr txBox="1"/>
          <p:nvPr/>
        </p:nvSpPr>
        <p:spPr>
          <a:xfrm>
            <a:off x="8254875" y="2464752"/>
            <a:ext cx="2800299" cy="523220"/>
          </a:xfrm>
          <a:prstGeom prst="rect">
            <a:avLst/>
          </a:prstGeom>
          <a:noFill/>
        </p:spPr>
        <p:txBody>
          <a:bodyPr wrap="square" rtlCol="0">
            <a:spAutoFit/>
          </a:bodyPr>
          <a:lstStyle/>
          <a:p>
            <a:r>
              <a:rPr lang="zh-TW" altLang="en-US" sz="2800" b="1" dirty="0">
                <a:latin typeface="字魂36号-正文宋楷" panose="02000000000000000000" pitchFamily="2" charset="-122"/>
                <a:ea typeface="字魂36号-正文宋楷" panose="02000000000000000000" pitchFamily="2" charset="-122"/>
              </a:rPr>
              <a:t>自變項及依變項</a:t>
            </a:r>
            <a:endParaRPr lang="zh-CN" altLang="en-US" sz="2800" b="1" dirty="0">
              <a:latin typeface="字魂36号-正文宋楷" panose="02000000000000000000" pitchFamily="2" charset="-122"/>
              <a:ea typeface="字魂36号-正文宋楷" panose="02000000000000000000" pitchFamily="2" charset="-122"/>
            </a:endParaRPr>
          </a:p>
        </p:txBody>
      </p:sp>
      <p:sp>
        <p:nvSpPr>
          <p:cNvPr id="14" name="文本框 13">
            <a:extLst>
              <a:ext uri="{FF2B5EF4-FFF2-40B4-BE49-F238E27FC236}">
                <a16:creationId xmlns:a16="http://schemas.microsoft.com/office/drawing/2014/main" id="{704172AE-EAB0-447D-8B99-0AA52B84A4B2}"/>
              </a:ext>
            </a:extLst>
          </p:cNvPr>
          <p:cNvSpPr txBox="1"/>
          <p:nvPr/>
        </p:nvSpPr>
        <p:spPr>
          <a:xfrm>
            <a:off x="6845175" y="3697989"/>
            <a:ext cx="1409700" cy="830997"/>
          </a:xfrm>
          <a:prstGeom prst="rect">
            <a:avLst/>
          </a:prstGeom>
          <a:noFill/>
        </p:spPr>
        <p:txBody>
          <a:bodyPr wrap="square" rtlCol="0">
            <a:spAutoFit/>
          </a:bodyPr>
          <a:lstStyle/>
          <a:p>
            <a:r>
              <a:rPr lang="en-US" altLang="zh-CN" sz="4800" b="1" dirty="0">
                <a:latin typeface="字魂36号-正文宋楷" panose="02000000000000000000" pitchFamily="2" charset="-122"/>
                <a:ea typeface="字魂36号-正文宋楷" panose="02000000000000000000" pitchFamily="2" charset="-122"/>
              </a:rPr>
              <a:t>03</a:t>
            </a:r>
            <a:endParaRPr lang="zh-CN" altLang="en-US" sz="4800" b="1" dirty="0">
              <a:latin typeface="字魂36号-正文宋楷" panose="02000000000000000000" pitchFamily="2" charset="-122"/>
              <a:ea typeface="字魂36号-正文宋楷" panose="02000000000000000000" pitchFamily="2" charset="-122"/>
            </a:endParaRPr>
          </a:p>
        </p:txBody>
      </p:sp>
      <p:cxnSp>
        <p:nvCxnSpPr>
          <p:cNvPr id="15" name="直接连接符 14">
            <a:extLst>
              <a:ext uri="{FF2B5EF4-FFF2-40B4-BE49-F238E27FC236}">
                <a16:creationId xmlns:a16="http://schemas.microsoft.com/office/drawing/2014/main" id="{B158374B-08BD-4323-9B19-C57B8C48D18F}"/>
              </a:ext>
            </a:extLst>
          </p:cNvPr>
          <p:cNvCxnSpPr>
            <a:cxnSpLocks/>
          </p:cNvCxnSpPr>
          <p:nvPr/>
        </p:nvCxnSpPr>
        <p:spPr>
          <a:xfrm>
            <a:off x="7867650" y="3723500"/>
            <a:ext cx="0" cy="830997"/>
          </a:xfrm>
          <a:prstGeom prst="line">
            <a:avLst/>
          </a:prstGeom>
          <a:ln w="28575">
            <a:solidFill>
              <a:srgbClr val="FCD6CD"/>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0DD74E8F-2F9E-4E3E-9E8D-A6F446E3A724}"/>
              </a:ext>
            </a:extLst>
          </p:cNvPr>
          <p:cNvSpPr txBox="1"/>
          <p:nvPr/>
        </p:nvSpPr>
        <p:spPr>
          <a:xfrm>
            <a:off x="8254875" y="3829229"/>
            <a:ext cx="2387548" cy="523220"/>
          </a:xfrm>
          <a:prstGeom prst="rect">
            <a:avLst/>
          </a:prstGeom>
          <a:noFill/>
        </p:spPr>
        <p:txBody>
          <a:bodyPr wrap="square" rtlCol="0">
            <a:spAutoFit/>
          </a:bodyPr>
          <a:lstStyle/>
          <a:p>
            <a:r>
              <a:rPr lang="zh-TW" altLang="en-US" sz="2800" b="1" dirty="0">
                <a:latin typeface="字魂36号-正文宋楷" panose="02000000000000000000" pitchFamily="2" charset="-122"/>
                <a:ea typeface="字魂36号-正文宋楷" panose="02000000000000000000" pitchFamily="2" charset="-122"/>
              </a:rPr>
              <a:t>統計分析法</a:t>
            </a:r>
            <a:endParaRPr lang="zh-CN" altLang="en-US" sz="2800" b="1" dirty="0">
              <a:latin typeface="字魂36号-正文宋楷" panose="02000000000000000000" pitchFamily="2" charset="-122"/>
              <a:ea typeface="字魂36号-正文宋楷" panose="02000000000000000000" pitchFamily="2" charset="-122"/>
            </a:endParaRPr>
          </a:p>
        </p:txBody>
      </p:sp>
      <p:sp>
        <p:nvSpPr>
          <p:cNvPr id="18" name="文本框 17">
            <a:extLst>
              <a:ext uri="{FF2B5EF4-FFF2-40B4-BE49-F238E27FC236}">
                <a16:creationId xmlns:a16="http://schemas.microsoft.com/office/drawing/2014/main" id="{48AEB64B-8EA9-4DAE-BFA7-1102FE3F4649}"/>
              </a:ext>
            </a:extLst>
          </p:cNvPr>
          <p:cNvSpPr txBox="1"/>
          <p:nvPr/>
        </p:nvSpPr>
        <p:spPr>
          <a:xfrm>
            <a:off x="6845175" y="5004431"/>
            <a:ext cx="1409700" cy="830997"/>
          </a:xfrm>
          <a:prstGeom prst="rect">
            <a:avLst/>
          </a:prstGeom>
          <a:noFill/>
        </p:spPr>
        <p:txBody>
          <a:bodyPr wrap="square" rtlCol="0">
            <a:spAutoFit/>
          </a:bodyPr>
          <a:lstStyle/>
          <a:p>
            <a:r>
              <a:rPr lang="en-US" altLang="zh-CN" sz="4800" b="1" dirty="0">
                <a:latin typeface="字魂36号-正文宋楷" panose="02000000000000000000" pitchFamily="2" charset="-122"/>
                <a:ea typeface="字魂36号-正文宋楷" panose="02000000000000000000" pitchFamily="2" charset="-122"/>
              </a:rPr>
              <a:t>04</a:t>
            </a:r>
            <a:endParaRPr lang="zh-CN" altLang="en-US" sz="4800" b="1" dirty="0">
              <a:latin typeface="字魂36号-正文宋楷" panose="02000000000000000000" pitchFamily="2" charset="-122"/>
              <a:ea typeface="字魂36号-正文宋楷" panose="02000000000000000000" pitchFamily="2" charset="-122"/>
            </a:endParaRPr>
          </a:p>
        </p:txBody>
      </p:sp>
      <p:cxnSp>
        <p:nvCxnSpPr>
          <p:cNvPr id="19" name="直接连接符 18">
            <a:extLst>
              <a:ext uri="{FF2B5EF4-FFF2-40B4-BE49-F238E27FC236}">
                <a16:creationId xmlns:a16="http://schemas.microsoft.com/office/drawing/2014/main" id="{715536A9-1804-42F0-B218-0EA18942B45C}"/>
              </a:ext>
            </a:extLst>
          </p:cNvPr>
          <p:cNvCxnSpPr>
            <a:cxnSpLocks/>
          </p:cNvCxnSpPr>
          <p:nvPr/>
        </p:nvCxnSpPr>
        <p:spPr>
          <a:xfrm>
            <a:off x="7867650" y="5029942"/>
            <a:ext cx="0" cy="830997"/>
          </a:xfrm>
          <a:prstGeom prst="line">
            <a:avLst/>
          </a:prstGeom>
          <a:ln w="28575">
            <a:solidFill>
              <a:srgbClr val="FCD6CD"/>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F63C42E4-3533-4C38-9B2A-0495C1B55EA8}"/>
              </a:ext>
            </a:extLst>
          </p:cNvPr>
          <p:cNvSpPr txBox="1"/>
          <p:nvPr/>
        </p:nvSpPr>
        <p:spPr>
          <a:xfrm>
            <a:off x="8254875" y="5135671"/>
            <a:ext cx="1943093" cy="523220"/>
          </a:xfrm>
          <a:prstGeom prst="rect">
            <a:avLst/>
          </a:prstGeom>
          <a:noFill/>
        </p:spPr>
        <p:txBody>
          <a:bodyPr wrap="square" rtlCol="0">
            <a:spAutoFit/>
          </a:bodyPr>
          <a:lstStyle/>
          <a:p>
            <a:r>
              <a:rPr lang="zh-TW" altLang="en-US" sz="2800" b="1" dirty="0">
                <a:latin typeface="字魂36号-正文宋楷" panose="02000000000000000000" pitchFamily="2" charset="-122"/>
                <a:ea typeface="字魂36号-正文宋楷" panose="02000000000000000000" pitchFamily="2" charset="-122"/>
              </a:rPr>
              <a:t>結果判讀</a:t>
            </a:r>
            <a:endParaRPr lang="zh-CN" altLang="en-US" sz="2800" b="1" dirty="0">
              <a:latin typeface="字魂36号-正文宋楷" panose="02000000000000000000" pitchFamily="2" charset="-122"/>
              <a:ea typeface="字魂36号-正文宋楷" panose="02000000000000000000" pitchFamily="2" charset="-122"/>
            </a:endParaRPr>
          </a:p>
        </p:txBody>
      </p:sp>
    </p:spTree>
    <p:extLst>
      <p:ext uri="{BB962C8B-B14F-4D97-AF65-F5344CB8AC3E}">
        <p14:creationId xmlns:p14="http://schemas.microsoft.com/office/powerpoint/2010/main" val="3161446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剪去单角 5">
            <a:extLst>
              <a:ext uri="{FF2B5EF4-FFF2-40B4-BE49-F238E27FC236}">
                <a16:creationId xmlns:a16="http://schemas.microsoft.com/office/drawing/2014/main" id="{05FF2CF9-B393-4F87-83C8-203D47CD52DA}"/>
              </a:ext>
            </a:extLst>
          </p:cNvPr>
          <p:cNvSpPr/>
          <p:nvPr/>
        </p:nvSpPr>
        <p:spPr>
          <a:xfrm>
            <a:off x="0" y="0"/>
            <a:ext cx="8534400" cy="6858000"/>
          </a:xfrm>
          <a:prstGeom prst="snip1Rect">
            <a:avLst>
              <a:gd name="adj" fmla="val 50000"/>
            </a:avLst>
          </a:prstGeom>
          <a:solidFill>
            <a:srgbClr val="FCD6C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3" name="圖片 2">
            <a:extLst>
              <a:ext uri="{FF2B5EF4-FFF2-40B4-BE49-F238E27FC236}">
                <a16:creationId xmlns:a16="http://schemas.microsoft.com/office/drawing/2014/main" id="{750EA75A-EC6D-466B-828D-EAED132FA68C}"/>
              </a:ext>
            </a:extLst>
          </p:cNvPr>
          <p:cNvPicPr>
            <a:picLocks noChangeAspect="1"/>
          </p:cNvPicPr>
          <p:nvPr/>
        </p:nvPicPr>
        <p:blipFill rotWithShape="1">
          <a:blip r:embed="rId3"/>
          <a:srcRect l="35416" t="42236" r="9750" b="7725"/>
          <a:stretch/>
        </p:blipFill>
        <p:spPr>
          <a:xfrm>
            <a:off x="481183" y="426720"/>
            <a:ext cx="11212977" cy="6146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65925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BDDE074-505A-49D1-AD90-E2DFC5480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582" y="294968"/>
            <a:ext cx="6858000" cy="6858000"/>
          </a:xfrm>
          <a:prstGeom prst="rect">
            <a:avLst/>
          </a:prstGeom>
        </p:spPr>
      </p:pic>
      <p:sp>
        <p:nvSpPr>
          <p:cNvPr id="9" name="TextBox 29">
            <a:extLst>
              <a:ext uri="{FF2B5EF4-FFF2-40B4-BE49-F238E27FC236}">
                <a16:creationId xmlns:a16="http://schemas.microsoft.com/office/drawing/2014/main" id="{25F6FDD4-6554-46BD-B6B5-541BFF96CB92}"/>
              </a:ext>
            </a:extLst>
          </p:cNvPr>
          <p:cNvSpPr txBox="1"/>
          <p:nvPr/>
        </p:nvSpPr>
        <p:spPr>
          <a:xfrm>
            <a:off x="4805069" y="1371612"/>
            <a:ext cx="6858000" cy="1015663"/>
          </a:xfrm>
          <a:prstGeom prst="rect">
            <a:avLst/>
          </a:prstGeom>
          <a:noFill/>
        </p:spPr>
        <p:txBody>
          <a:bodyPr wrap="square">
            <a:spAutoFit/>
          </a:bodyPr>
          <a:lstStyle/>
          <a:p>
            <a:pPr defTabSz="1828434" eaLnBrk="1" fontAlgn="auto" hangingPunct="1">
              <a:spcBef>
                <a:spcPts val="0"/>
              </a:spcBef>
              <a:spcAft>
                <a:spcPts val="0"/>
              </a:spcAft>
              <a:defRPr/>
            </a:pPr>
            <a:r>
              <a:rPr lang="zh-TW" altLang="en-US" sz="2000" spc="300" dirty="0">
                <a:latin typeface="標楷體" panose="03000509000000000000" pitchFamily="65" charset="-120"/>
                <a:ea typeface="標楷體" panose="03000509000000000000" pitchFamily="65" charset="-120"/>
                <a:cs typeface="Montserrat Light" charset="0"/>
              </a:rPr>
              <a:t>    本研究希望了解產婦執行硬膜外止痛的盛行率及執行硬膜外止痛的失敗率，並分析與硬膜外止痛效果不佳的相關因素探討。</a:t>
            </a:r>
            <a:endParaRPr lang="en-US" sz="2000" spc="300" dirty="0">
              <a:latin typeface="標楷體" panose="03000509000000000000" pitchFamily="65" charset="-120"/>
              <a:ea typeface="標楷體" panose="03000509000000000000" pitchFamily="65" charset="-120"/>
              <a:cs typeface="Montserrat Light" charset="0"/>
            </a:endParaRPr>
          </a:p>
        </p:txBody>
      </p:sp>
      <p:sp>
        <p:nvSpPr>
          <p:cNvPr id="12" name="TextBox 29">
            <a:extLst>
              <a:ext uri="{FF2B5EF4-FFF2-40B4-BE49-F238E27FC236}">
                <a16:creationId xmlns:a16="http://schemas.microsoft.com/office/drawing/2014/main" id="{6DEC1525-9CA9-47FB-8A26-CDFB7979BFE2}"/>
              </a:ext>
            </a:extLst>
          </p:cNvPr>
          <p:cNvSpPr txBox="1"/>
          <p:nvPr/>
        </p:nvSpPr>
        <p:spPr>
          <a:xfrm>
            <a:off x="4750619" y="3723968"/>
            <a:ext cx="6966900" cy="1015663"/>
          </a:xfrm>
          <a:prstGeom prst="rect">
            <a:avLst/>
          </a:prstGeom>
          <a:noFill/>
        </p:spPr>
        <p:txBody>
          <a:bodyPr wrap="square">
            <a:spAutoFit/>
          </a:bodyPr>
          <a:lstStyle/>
          <a:p>
            <a:pPr marL="342900" indent="-342900" defTabSz="1828434" eaLnBrk="1" fontAlgn="auto" hangingPunct="1">
              <a:spcBef>
                <a:spcPts val="0"/>
              </a:spcBef>
              <a:spcAft>
                <a:spcPts val="0"/>
              </a:spcAft>
              <a:buFont typeface="Arial" panose="020B0604020202020204" pitchFamily="34" charset="0"/>
              <a:buChar char="•"/>
              <a:defRPr/>
            </a:pPr>
            <a:r>
              <a:rPr lang="zh-TW" altLang="en-US" sz="2000" spc="300" dirty="0">
                <a:latin typeface="標楷體" panose="03000509000000000000" pitchFamily="65" charset="-120"/>
                <a:ea typeface="標楷體" panose="03000509000000000000" pitchFamily="65" charset="-120"/>
                <a:cs typeface="Montserrat Light" charset="0"/>
              </a:rPr>
              <a:t>使用產鉗或真空吸引分娩會使硬膜外止痛效果不佳。</a:t>
            </a:r>
            <a:endParaRPr lang="en-US" altLang="zh-TW" sz="2000" spc="300" dirty="0">
              <a:latin typeface="標楷體" panose="03000509000000000000" pitchFamily="65" charset="-120"/>
              <a:ea typeface="標楷體" panose="03000509000000000000" pitchFamily="65" charset="-120"/>
              <a:cs typeface="Montserrat Light" charset="0"/>
            </a:endParaRPr>
          </a:p>
          <a:p>
            <a:pPr marL="342900" indent="-342900" defTabSz="1828434">
              <a:buFont typeface="Arial" panose="020B0604020202020204" pitchFamily="34" charset="0"/>
              <a:buChar char="•"/>
              <a:defRPr/>
            </a:pPr>
            <a:r>
              <a:rPr lang="zh-TW" altLang="en-US" sz="2000" spc="300" dirty="0">
                <a:latin typeface="標楷體" panose="03000509000000000000" pitchFamily="65" charset="-120"/>
                <a:ea typeface="標楷體" panose="03000509000000000000" pitchFamily="65" charset="-120"/>
                <a:cs typeface="Montserrat Light" charset="0"/>
              </a:rPr>
              <a:t>子宮頸擴張程度大會使硬膜外止痛效果不佳。</a:t>
            </a:r>
            <a:endParaRPr lang="en-US" altLang="zh-TW" sz="2000" spc="300" dirty="0">
              <a:latin typeface="標楷體" panose="03000509000000000000" pitchFamily="65" charset="-120"/>
              <a:ea typeface="標楷體" panose="03000509000000000000" pitchFamily="65" charset="-120"/>
              <a:cs typeface="Montserrat Light" charset="0"/>
            </a:endParaRPr>
          </a:p>
          <a:p>
            <a:pPr marL="342900" indent="-342900" defTabSz="1828434">
              <a:buFont typeface="Arial" panose="020B0604020202020204" pitchFamily="34" charset="0"/>
              <a:buChar char="•"/>
              <a:defRPr/>
            </a:pPr>
            <a:r>
              <a:rPr lang="zh-TW" altLang="en-US" sz="2000" spc="300" dirty="0">
                <a:latin typeface="標楷體" panose="03000509000000000000" pitchFamily="65" charset="-120"/>
                <a:ea typeface="標楷體" panose="03000509000000000000" pitchFamily="65" charset="-120"/>
                <a:cs typeface="Montserrat Light" charset="0"/>
              </a:rPr>
              <a:t>第一產程時間較短會使硬膜外止痛效果不佳。</a:t>
            </a:r>
            <a:endParaRPr lang="en-US" sz="2000" spc="300" dirty="0">
              <a:latin typeface="標楷體" panose="03000509000000000000" pitchFamily="65" charset="-120"/>
              <a:ea typeface="標楷體" panose="03000509000000000000" pitchFamily="65" charset="-120"/>
              <a:cs typeface="Montserrat Light" charset="0"/>
            </a:endParaRPr>
          </a:p>
        </p:txBody>
      </p:sp>
      <p:sp>
        <p:nvSpPr>
          <p:cNvPr id="2" name="文本框 1"/>
          <p:cNvSpPr txBox="1"/>
          <p:nvPr/>
        </p:nvSpPr>
        <p:spPr>
          <a:xfrm>
            <a:off x="7306322" y="221942"/>
            <a:ext cx="3435659" cy="369332"/>
          </a:xfrm>
          <a:prstGeom prst="rect">
            <a:avLst/>
          </a:prstGeom>
          <a:noFill/>
        </p:spPr>
        <p:txBody>
          <a:bodyPr wrap="square" rtlCol="0">
            <a:spAutoFit/>
          </a:bodyPr>
          <a:lstStyle/>
          <a:p>
            <a:r>
              <a:rPr lang="en-US" altLang="zh-CN" dirty="0">
                <a:solidFill>
                  <a:srgbClr val="FFFFFF"/>
                </a:solidFill>
              </a:rPr>
              <a:t>https://www.ypppt.com/</a:t>
            </a:r>
            <a:endParaRPr lang="zh-CN" altLang="en-US" dirty="0">
              <a:solidFill>
                <a:srgbClr val="FFFFFF"/>
              </a:solidFill>
            </a:endParaRPr>
          </a:p>
        </p:txBody>
      </p:sp>
      <p:sp>
        <p:nvSpPr>
          <p:cNvPr id="4" name="文字方塊 3">
            <a:extLst>
              <a:ext uri="{FF2B5EF4-FFF2-40B4-BE49-F238E27FC236}">
                <a16:creationId xmlns:a16="http://schemas.microsoft.com/office/drawing/2014/main" id="{21DCFE79-32AD-451B-ADC7-E3D07954E8B9}"/>
              </a:ext>
            </a:extLst>
          </p:cNvPr>
          <p:cNvSpPr txBox="1"/>
          <p:nvPr/>
        </p:nvSpPr>
        <p:spPr>
          <a:xfrm>
            <a:off x="4750619" y="581331"/>
            <a:ext cx="2133599" cy="584775"/>
          </a:xfrm>
          <a:prstGeom prst="rect">
            <a:avLst/>
          </a:prstGeom>
          <a:noFill/>
        </p:spPr>
        <p:txBody>
          <a:bodyPr wrap="square" rtlCol="0">
            <a:spAutoFit/>
          </a:bodyPr>
          <a:lstStyle/>
          <a:p>
            <a:pPr marL="285750" indent="-285750">
              <a:buFont typeface="Wingdings" panose="05000000000000000000" pitchFamily="2" charset="2"/>
              <a:buChar char="Ø"/>
            </a:pPr>
            <a:r>
              <a:rPr lang="zh-TW" altLang="en-US" sz="32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研究問題</a:t>
            </a:r>
          </a:p>
        </p:txBody>
      </p:sp>
      <p:sp>
        <p:nvSpPr>
          <p:cNvPr id="13" name="文字方塊 12">
            <a:extLst>
              <a:ext uri="{FF2B5EF4-FFF2-40B4-BE49-F238E27FC236}">
                <a16:creationId xmlns:a16="http://schemas.microsoft.com/office/drawing/2014/main" id="{D71D60E4-F56B-485B-8F14-AC442F3ECA59}"/>
              </a:ext>
            </a:extLst>
          </p:cNvPr>
          <p:cNvSpPr txBox="1"/>
          <p:nvPr/>
        </p:nvSpPr>
        <p:spPr>
          <a:xfrm>
            <a:off x="4750620" y="2763234"/>
            <a:ext cx="2133598" cy="584775"/>
          </a:xfrm>
          <a:prstGeom prst="rect">
            <a:avLst/>
          </a:prstGeom>
          <a:noFill/>
        </p:spPr>
        <p:txBody>
          <a:bodyPr wrap="square" rtlCol="0">
            <a:spAutoFit/>
          </a:bodyPr>
          <a:lstStyle/>
          <a:p>
            <a:pPr marL="285750" indent="-285750">
              <a:buFont typeface="Wingdings" panose="05000000000000000000" pitchFamily="2" charset="2"/>
              <a:buChar char="Ø"/>
            </a:pPr>
            <a:r>
              <a:rPr lang="zh-TW" altLang="en-US" sz="32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研究假設</a:t>
            </a:r>
            <a:endParaRPr lang="en-US" altLang="zh-TW" sz="32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82117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剪去单角 5">
            <a:extLst>
              <a:ext uri="{FF2B5EF4-FFF2-40B4-BE49-F238E27FC236}">
                <a16:creationId xmlns:a16="http://schemas.microsoft.com/office/drawing/2014/main" id="{05FF2CF9-B393-4F87-83C8-203D47CD52DA}"/>
              </a:ext>
            </a:extLst>
          </p:cNvPr>
          <p:cNvSpPr/>
          <p:nvPr/>
        </p:nvSpPr>
        <p:spPr>
          <a:xfrm>
            <a:off x="0" y="0"/>
            <a:ext cx="8534400" cy="6858000"/>
          </a:xfrm>
          <a:prstGeom prst="snip1Rect">
            <a:avLst>
              <a:gd name="adj" fmla="val 50000"/>
            </a:avLst>
          </a:prstGeom>
          <a:solidFill>
            <a:srgbClr val="FCD6C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4" name="圖片 3">
            <a:extLst>
              <a:ext uri="{FF2B5EF4-FFF2-40B4-BE49-F238E27FC236}">
                <a16:creationId xmlns:a16="http://schemas.microsoft.com/office/drawing/2014/main" id="{51FCFE9B-B74D-4E67-83E9-79F1B322D4BD}"/>
              </a:ext>
            </a:extLst>
          </p:cNvPr>
          <p:cNvPicPr>
            <a:picLocks noChangeAspect="1"/>
          </p:cNvPicPr>
          <p:nvPr/>
        </p:nvPicPr>
        <p:blipFill rotWithShape="1">
          <a:blip r:embed="rId3"/>
          <a:srcRect l="51994" t="42255" r="9734" b="23569"/>
          <a:stretch/>
        </p:blipFill>
        <p:spPr>
          <a:xfrm>
            <a:off x="629392" y="1588770"/>
            <a:ext cx="10572008" cy="5015230"/>
          </a:xfrm>
          <a:prstGeom prst="rect">
            <a:avLst/>
          </a:prstGeom>
        </p:spPr>
      </p:pic>
      <p:sp>
        <p:nvSpPr>
          <p:cNvPr id="7" name="文字方塊 6">
            <a:extLst>
              <a:ext uri="{FF2B5EF4-FFF2-40B4-BE49-F238E27FC236}">
                <a16:creationId xmlns:a16="http://schemas.microsoft.com/office/drawing/2014/main" id="{22D03083-8EAC-4552-A414-06764FD985F5}"/>
              </a:ext>
            </a:extLst>
          </p:cNvPr>
          <p:cNvSpPr txBox="1"/>
          <p:nvPr/>
        </p:nvSpPr>
        <p:spPr>
          <a:xfrm>
            <a:off x="629392" y="501998"/>
            <a:ext cx="7005321" cy="584775"/>
          </a:xfrm>
          <a:prstGeom prst="rect">
            <a:avLst/>
          </a:prstGeom>
          <a:noFill/>
        </p:spPr>
        <p:txBody>
          <a:bodyPr wrap="square">
            <a:spAutoFit/>
          </a:bodyPr>
          <a:lstStyle/>
          <a:p>
            <a:pPr marL="342900" indent="-342900">
              <a:buFont typeface="Wingdings" panose="05000000000000000000" pitchFamily="2" charset="2"/>
              <a:buChar char="u"/>
            </a:pPr>
            <a:r>
              <a:rPr lang="zh-TW" altLang="en-US" sz="3200" b="1" dirty="0">
                <a:solidFill>
                  <a:srgbClr val="0070C0"/>
                </a:solidFill>
                <a:latin typeface="+mj-ea"/>
                <a:ea typeface="+mj-ea"/>
              </a:rPr>
              <a:t>實驗組和對照組的人口統計學特徵</a:t>
            </a:r>
          </a:p>
        </p:txBody>
      </p:sp>
    </p:spTree>
    <p:extLst>
      <p:ext uri="{BB962C8B-B14F-4D97-AF65-F5344CB8AC3E}">
        <p14:creationId xmlns:p14="http://schemas.microsoft.com/office/powerpoint/2010/main" val="3715775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剪去单角 5">
            <a:extLst>
              <a:ext uri="{FF2B5EF4-FFF2-40B4-BE49-F238E27FC236}">
                <a16:creationId xmlns:a16="http://schemas.microsoft.com/office/drawing/2014/main" id="{F2AE31A2-D92B-4562-B9BA-C700E59CC5ED}"/>
              </a:ext>
            </a:extLst>
          </p:cNvPr>
          <p:cNvSpPr/>
          <p:nvPr/>
        </p:nvSpPr>
        <p:spPr>
          <a:xfrm>
            <a:off x="0" y="0"/>
            <a:ext cx="8534400" cy="6858000"/>
          </a:xfrm>
          <a:prstGeom prst="snip1Rect">
            <a:avLst>
              <a:gd name="adj" fmla="val 50000"/>
            </a:avLst>
          </a:prstGeom>
          <a:solidFill>
            <a:srgbClr val="FCD6C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7" name="圖片 6">
            <a:extLst>
              <a:ext uri="{FF2B5EF4-FFF2-40B4-BE49-F238E27FC236}">
                <a16:creationId xmlns:a16="http://schemas.microsoft.com/office/drawing/2014/main" id="{B5824DAC-FB53-4129-9045-255A974B9CC9}"/>
              </a:ext>
            </a:extLst>
          </p:cNvPr>
          <p:cNvPicPr>
            <a:picLocks noChangeAspect="1"/>
          </p:cNvPicPr>
          <p:nvPr/>
        </p:nvPicPr>
        <p:blipFill rotWithShape="1">
          <a:blip r:embed="rId2"/>
          <a:srcRect l="11062" t="33588" r="52375" b="37118"/>
          <a:stretch/>
        </p:blipFill>
        <p:spPr>
          <a:xfrm>
            <a:off x="902969" y="1165860"/>
            <a:ext cx="10309861" cy="5200650"/>
          </a:xfrm>
          <a:prstGeom prst="rect">
            <a:avLst/>
          </a:prstGeom>
        </p:spPr>
      </p:pic>
      <p:sp>
        <p:nvSpPr>
          <p:cNvPr id="8" name="文字方塊 7">
            <a:extLst>
              <a:ext uri="{FF2B5EF4-FFF2-40B4-BE49-F238E27FC236}">
                <a16:creationId xmlns:a16="http://schemas.microsoft.com/office/drawing/2014/main" id="{30B7A301-16CD-43DB-8340-E89C25384A62}"/>
              </a:ext>
            </a:extLst>
          </p:cNvPr>
          <p:cNvSpPr txBox="1"/>
          <p:nvPr/>
        </p:nvSpPr>
        <p:spPr>
          <a:xfrm>
            <a:off x="1040128" y="351204"/>
            <a:ext cx="2926081" cy="646331"/>
          </a:xfrm>
          <a:prstGeom prst="rect">
            <a:avLst/>
          </a:prstGeom>
          <a:noFill/>
        </p:spPr>
        <p:txBody>
          <a:bodyPr wrap="square" rtlCol="0">
            <a:spAutoFit/>
          </a:bodyPr>
          <a:lstStyle/>
          <a:p>
            <a:pPr marL="571500" indent="-571500">
              <a:buFont typeface="Arial" panose="020B0604020202020204" pitchFamily="34" charset="0"/>
              <a:buChar char="•"/>
            </a:pPr>
            <a:r>
              <a:rPr lang="zh-TW" altLang="en-US" sz="3600" b="1" dirty="0">
                <a:solidFill>
                  <a:srgbClr val="C00000"/>
                </a:solidFill>
                <a:latin typeface="標楷體" panose="03000509000000000000" pitchFamily="65" charset="-120"/>
                <a:ea typeface="標楷體" panose="03000509000000000000" pitchFamily="65" charset="-120"/>
              </a:rPr>
              <a:t>依變項</a:t>
            </a:r>
          </a:p>
        </p:txBody>
      </p:sp>
    </p:spTree>
    <p:extLst>
      <p:ext uri="{BB962C8B-B14F-4D97-AF65-F5344CB8AC3E}">
        <p14:creationId xmlns:p14="http://schemas.microsoft.com/office/powerpoint/2010/main" val="2680870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C79DF3B-8F2F-4FA2-896E-4782A704D418}"/>
              </a:ext>
            </a:extLst>
          </p:cNvPr>
          <p:cNvSpPr txBox="1"/>
          <p:nvPr/>
        </p:nvSpPr>
        <p:spPr>
          <a:xfrm>
            <a:off x="1866900" y="5097936"/>
            <a:ext cx="4019550" cy="1015663"/>
          </a:xfrm>
          <a:prstGeom prst="rect">
            <a:avLst/>
          </a:prstGeom>
          <a:noFill/>
        </p:spPr>
        <p:txBody>
          <a:bodyPr wrap="square" rtlCol="0">
            <a:spAutoFit/>
          </a:bodyPr>
          <a:lstStyle/>
          <a:p>
            <a:r>
              <a:rPr lang="en-US" altLang="zh-CN" sz="6000" b="1" dirty="0">
                <a:solidFill>
                  <a:schemeClr val="bg1"/>
                </a:solidFill>
                <a:latin typeface="字魂36号-正文宋楷" panose="02000000000000000000" pitchFamily="2" charset="-122"/>
                <a:ea typeface="字魂36号-正文宋楷" panose="02000000000000000000" pitchFamily="2" charset="-122"/>
              </a:rPr>
              <a:t>NICE DAY</a:t>
            </a:r>
            <a:endParaRPr lang="zh-CN" altLang="en-US" sz="6000" b="1" dirty="0">
              <a:solidFill>
                <a:schemeClr val="bg1"/>
              </a:solidFill>
              <a:latin typeface="字魂36号-正文宋楷" panose="02000000000000000000" pitchFamily="2" charset="-122"/>
              <a:ea typeface="字魂36号-正文宋楷" panose="02000000000000000000" pitchFamily="2" charset="-122"/>
            </a:endParaRPr>
          </a:p>
        </p:txBody>
      </p:sp>
      <p:sp>
        <p:nvSpPr>
          <p:cNvPr id="7" name="等腰三角形 6">
            <a:extLst>
              <a:ext uri="{FF2B5EF4-FFF2-40B4-BE49-F238E27FC236}">
                <a16:creationId xmlns:a16="http://schemas.microsoft.com/office/drawing/2014/main" id="{EE7F9366-7466-471F-8625-D5C851559D2D}"/>
              </a:ext>
            </a:extLst>
          </p:cNvPr>
          <p:cNvSpPr/>
          <p:nvPr/>
        </p:nvSpPr>
        <p:spPr>
          <a:xfrm rot="5400000">
            <a:off x="6320318" y="2778453"/>
            <a:ext cx="1452308" cy="1006552"/>
          </a:xfrm>
          <a:prstGeom prst="triangle">
            <a:avLst/>
          </a:prstGeom>
          <a:solidFill>
            <a:srgbClr val="FFC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nvGrpSpPr>
          <p:cNvPr id="3" name="docshapegroup137">
            <a:extLst>
              <a:ext uri="{FF2B5EF4-FFF2-40B4-BE49-F238E27FC236}">
                <a16:creationId xmlns:a16="http://schemas.microsoft.com/office/drawing/2014/main" id="{14E5B91A-A82D-4854-8E9C-A683A452ADFA}"/>
              </a:ext>
            </a:extLst>
          </p:cNvPr>
          <p:cNvGrpSpPr>
            <a:grpSpLocks/>
          </p:cNvGrpSpPr>
          <p:nvPr/>
        </p:nvGrpSpPr>
        <p:grpSpPr bwMode="auto">
          <a:xfrm>
            <a:off x="177994" y="771323"/>
            <a:ext cx="5708456" cy="5315353"/>
            <a:chOff x="1139" y="162"/>
            <a:chExt cx="4553" cy="3136"/>
          </a:xfrm>
        </p:grpSpPr>
        <p:pic>
          <p:nvPicPr>
            <p:cNvPr id="2051" name="docshape138">
              <a:extLst>
                <a:ext uri="{FF2B5EF4-FFF2-40B4-BE49-F238E27FC236}">
                  <a16:creationId xmlns:a16="http://schemas.microsoft.com/office/drawing/2014/main" id="{41E39A28-F89F-4204-96F5-A3A4F911E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 y="410"/>
              <a:ext cx="4027" cy="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cshape139">
              <a:extLst>
                <a:ext uri="{FF2B5EF4-FFF2-40B4-BE49-F238E27FC236}">
                  <a16:creationId xmlns:a16="http://schemas.microsoft.com/office/drawing/2014/main" id="{7CCE838F-360F-431D-BE39-66BC1EF7AB36}"/>
                </a:ext>
              </a:extLst>
            </p:cNvPr>
            <p:cNvSpPr txBox="1">
              <a:spLocks noChangeArrowheads="1"/>
            </p:cNvSpPr>
            <p:nvPr/>
          </p:nvSpPr>
          <p:spPr bwMode="auto">
            <a:xfrm>
              <a:off x="1144" y="167"/>
              <a:ext cx="4541" cy="3124"/>
            </a:xfrm>
            <a:prstGeom prst="rect">
              <a:avLst/>
            </a:prstGeom>
            <a:noFill/>
            <a:ln w="7201">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2827338" lvl="0" indent="0" algn="ctr" defTabSz="914400" rtl="0" eaLnBrk="0" fontAlgn="base" latinLnBrk="0" hangingPunct="0">
                <a:lnSpc>
                  <a:spcPct val="100000"/>
                </a:lnSpc>
                <a:spcBef>
                  <a:spcPts val="575"/>
                </a:spcBef>
                <a:spcAft>
                  <a:spcPct val="0"/>
                </a:spcAft>
                <a:buClrTx/>
                <a:buSzTx/>
                <a:buFontTx/>
                <a:buNone/>
                <a:tabLst/>
              </a:pPr>
              <a:r>
                <a:rPr kumimoji="0" lang="en-US" altLang="zh-TW" sz="9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ROC Curve</a:t>
              </a:r>
              <a:endParaRPr kumimoji="0" lang="zh-TW" altLang="zh-TW" sz="1800" b="0" i="0" u="none" strike="noStrike" cap="none" normalizeH="0" baseline="0">
                <a:ln>
                  <a:noFill/>
                </a:ln>
                <a:solidFill>
                  <a:schemeClr val="tx1"/>
                </a:solidFill>
                <a:effectLst/>
                <a:latin typeface="Arial" panose="020B0604020202020204" pitchFamily="34" charset="0"/>
              </a:endParaRPr>
            </a:p>
          </p:txBody>
        </p:sp>
      </p:grpSp>
      <p:sp>
        <p:nvSpPr>
          <p:cNvPr id="12" name="TextBox 29">
            <a:extLst>
              <a:ext uri="{FF2B5EF4-FFF2-40B4-BE49-F238E27FC236}">
                <a16:creationId xmlns:a16="http://schemas.microsoft.com/office/drawing/2014/main" id="{4B677D13-7298-4DDF-B27D-0B1FB331552F}"/>
              </a:ext>
            </a:extLst>
          </p:cNvPr>
          <p:cNvSpPr txBox="1"/>
          <p:nvPr/>
        </p:nvSpPr>
        <p:spPr>
          <a:xfrm>
            <a:off x="6000750" y="756265"/>
            <a:ext cx="6191250" cy="5632311"/>
          </a:xfrm>
          <a:prstGeom prst="rect">
            <a:avLst/>
          </a:prstGeom>
          <a:noFill/>
        </p:spPr>
        <p:txBody>
          <a:bodyPr wrap="square">
            <a:spAutoFit/>
          </a:bodyPr>
          <a:lstStyle/>
          <a:p>
            <a:pPr defTabSz="1828434">
              <a:defRPr/>
            </a:pPr>
            <a:r>
              <a:rPr lang="zh-TW" altLang="en-US" sz="2400" spc="300" dirty="0">
                <a:latin typeface="標楷體" panose="03000509000000000000" pitchFamily="65" charset="-120"/>
                <a:ea typeface="標楷體" panose="03000509000000000000" pitchFamily="65" charset="-120"/>
                <a:cs typeface="Montserrat Light" charset="0"/>
              </a:rPr>
              <a:t>    硬膜外分娩鎮痛的無效定義為硬膜外給藥後</a:t>
            </a:r>
            <a:r>
              <a:rPr lang="en-US" altLang="zh-TW" sz="2400" spc="300" dirty="0">
                <a:latin typeface="標楷體" panose="03000509000000000000" pitchFamily="65" charset="-120"/>
                <a:ea typeface="標楷體" panose="03000509000000000000" pitchFamily="65" charset="-120"/>
                <a:cs typeface="Montserrat Light" charset="0"/>
              </a:rPr>
              <a:t>30</a:t>
            </a:r>
            <a:r>
              <a:rPr lang="zh-TW" altLang="en-US" sz="2400" spc="300" dirty="0">
                <a:latin typeface="標楷體" panose="03000509000000000000" pitchFamily="65" charset="-120"/>
                <a:ea typeface="標楷體" panose="03000509000000000000" pitchFamily="65" charset="-120"/>
                <a:cs typeface="Montserrat Light" charset="0"/>
              </a:rPr>
              <a:t>分鐘時</a:t>
            </a:r>
            <a:r>
              <a:rPr lang="en-US" altLang="zh-TW" sz="2400" spc="300" dirty="0">
                <a:latin typeface="標楷體" panose="03000509000000000000" pitchFamily="65" charset="-120"/>
                <a:ea typeface="標楷體" panose="03000509000000000000" pitchFamily="65" charset="-120"/>
                <a:cs typeface="Montserrat Light" charset="0"/>
              </a:rPr>
              <a:t>NRS&gt; 3</a:t>
            </a:r>
            <a:r>
              <a:rPr lang="zh-TW" altLang="en-US" sz="2400" spc="300" dirty="0">
                <a:latin typeface="標楷體" panose="03000509000000000000" pitchFamily="65" charset="-120"/>
                <a:ea typeface="標楷體" panose="03000509000000000000" pitchFamily="65" charset="-120"/>
                <a:cs typeface="Montserrat Light" charset="0"/>
              </a:rPr>
              <a:t>。對照組無效硬膜外鎮痛的潛在單變量相關性通過對</a:t>
            </a:r>
            <a:r>
              <a:rPr lang="zh-TW" altLang="en-US" sz="2400" spc="300" dirty="0">
                <a:solidFill>
                  <a:srgbClr val="C00000"/>
                </a:solidFill>
                <a:latin typeface="標楷體" panose="03000509000000000000" pitchFamily="65" charset="-120"/>
                <a:ea typeface="標楷體" panose="03000509000000000000" pitchFamily="65" charset="-120"/>
                <a:cs typeface="Montserrat Light" charset="0"/>
              </a:rPr>
              <a:t>連續變量採用</a:t>
            </a:r>
            <a:r>
              <a:rPr lang="en-US" altLang="zh-TW" sz="2400" spc="300" dirty="0">
                <a:solidFill>
                  <a:srgbClr val="C00000"/>
                </a:solidFill>
                <a:latin typeface="標楷體" panose="03000509000000000000" pitchFamily="65" charset="-120"/>
                <a:ea typeface="標楷體" panose="03000509000000000000" pitchFamily="65" charset="-120"/>
                <a:cs typeface="Montserrat Light" charset="0"/>
              </a:rPr>
              <a:t>t</a:t>
            </a:r>
            <a:r>
              <a:rPr lang="zh-TW" altLang="en-US" sz="2400" spc="300" dirty="0">
                <a:solidFill>
                  <a:srgbClr val="C00000"/>
                </a:solidFill>
                <a:latin typeface="標楷體" panose="03000509000000000000" pitchFamily="65" charset="-120"/>
                <a:ea typeface="標楷體" panose="03000509000000000000" pitchFamily="65" charset="-120"/>
                <a:cs typeface="Montserrat Light" charset="0"/>
              </a:rPr>
              <a:t>檢定</a:t>
            </a:r>
            <a:r>
              <a:rPr lang="zh-TW" altLang="en-US" sz="2400" spc="300" dirty="0">
                <a:latin typeface="標楷體" panose="03000509000000000000" pitchFamily="65" charset="-120"/>
                <a:ea typeface="標楷體" panose="03000509000000000000" pitchFamily="65" charset="-120"/>
                <a:cs typeface="Montserrat Light" charset="0"/>
              </a:rPr>
              <a:t>，對</a:t>
            </a:r>
            <a:r>
              <a:rPr lang="zh-TW" altLang="en-US" sz="2400" spc="300" dirty="0">
                <a:solidFill>
                  <a:srgbClr val="C00000"/>
                </a:solidFill>
                <a:latin typeface="標楷體" panose="03000509000000000000" pitchFamily="65" charset="-120"/>
                <a:ea typeface="標楷體" panose="03000509000000000000" pitchFamily="65" charset="-120"/>
                <a:cs typeface="Montserrat Light" charset="0"/>
              </a:rPr>
              <a:t>分類變量採用卡方檢驗或</a:t>
            </a:r>
            <a:r>
              <a:rPr lang="en-US" altLang="zh-TW" sz="2400" spc="300" dirty="0">
                <a:solidFill>
                  <a:srgbClr val="C00000"/>
                </a:solidFill>
                <a:latin typeface="標楷體" panose="03000509000000000000" pitchFamily="65" charset="-120"/>
                <a:ea typeface="標楷體" panose="03000509000000000000" pitchFamily="65" charset="-120"/>
                <a:cs typeface="Montserrat Light" charset="0"/>
              </a:rPr>
              <a:t>Fisher‘s exact test</a:t>
            </a:r>
            <a:r>
              <a:rPr lang="zh-TW" altLang="en-US" sz="2400" spc="300" dirty="0">
                <a:latin typeface="標楷體" panose="03000509000000000000" pitchFamily="65" charset="-120"/>
                <a:ea typeface="標楷體" panose="03000509000000000000" pitchFamily="65" charset="-120"/>
                <a:cs typeface="Montserrat Light" charset="0"/>
              </a:rPr>
              <a:t>來確定。</a:t>
            </a:r>
            <a:r>
              <a:rPr lang="en-US" altLang="zh-TW" sz="2400" spc="300" dirty="0">
                <a:latin typeface="標楷體" panose="03000509000000000000" pitchFamily="65" charset="-120"/>
                <a:ea typeface="標楷體" panose="03000509000000000000" pitchFamily="65" charset="-120"/>
                <a:cs typeface="Montserrat Light" charset="0"/>
              </a:rPr>
              <a:t>p</a:t>
            </a:r>
            <a:r>
              <a:rPr lang="zh-TW" altLang="en-US" sz="2400" spc="300" dirty="0">
                <a:latin typeface="標楷體" panose="03000509000000000000" pitchFamily="65" charset="-120"/>
                <a:ea typeface="標楷體" panose="03000509000000000000" pitchFamily="65" charset="-120"/>
                <a:cs typeface="Montserrat Light" charset="0"/>
              </a:rPr>
              <a:t>值小於</a:t>
            </a:r>
            <a:r>
              <a:rPr lang="en-US" altLang="zh-TW" sz="2400" spc="300" dirty="0">
                <a:latin typeface="標楷體" panose="03000509000000000000" pitchFamily="65" charset="-120"/>
                <a:ea typeface="標楷體" panose="03000509000000000000" pitchFamily="65" charset="-120"/>
                <a:cs typeface="Montserrat Light" charset="0"/>
              </a:rPr>
              <a:t>0.1</a:t>
            </a:r>
            <a:r>
              <a:rPr lang="zh-TW" altLang="en-US" sz="2400" spc="300" dirty="0">
                <a:latin typeface="標楷體" panose="03000509000000000000" pitchFamily="65" charset="-120"/>
                <a:ea typeface="標楷體" panose="03000509000000000000" pitchFamily="65" charset="-120"/>
                <a:cs typeface="Montserrat Light" charset="0"/>
              </a:rPr>
              <a:t>的所有變量均納入前向逐步</a:t>
            </a:r>
            <a:r>
              <a:rPr lang="en-US" altLang="zh-TW" sz="2400" spc="300" dirty="0">
                <a:latin typeface="標楷體" panose="03000509000000000000" pitchFamily="65" charset="-120"/>
                <a:ea typeface="標楷體" panose="03000509000000000000" pitchFamily="65" charset="-120"/>
                <a:cs typeface="Montserrat Light" charset="0"/>
              </a:rPr>
              <a:t>Logistic</a:t>
            </a:r>
            <a:r>
              <a:rPr lang="zh-TW" altLang="en-US" sz="2400" spc="300" dirty="0">
                <a:latin typeface="標楷體" panose="03000509000000000000" pitchFamily="65" charset="-120"/>
                <a:ea typeface="標楷體" panose="03000509000000000000" pitchFamily="65" charset="-120"/>
                <a:cs typeface="Montserrat Light" charset="0"/>
              </a:rPr>
              <a:t>回歸分析，以選擇可預測硬膜外無痛分娩無效的重要變量。實驗組用於通過使用不同的截止點估算（</a:t>
            </a:r>
            <a:r>
              <a:rPr lang="en-US" altLang="zh-TW" sz="2400" spc="300" dirty="0">
                <a:latin typeface="標楷體" panose="03000509000000000000" pitchFamily="65" charset="-120"/>
                <a:ea typeface="標楷體" panose="03000509000000000000" pitchFamily="65" charset="-120"/>
                <a:cs typeface="Montserrat Light" charset="0"/>
              </a:rPr>
              <a:t>ROC</a:t>
            </a:r>
            <a:r>
              <a:rPr lang="zh-TW" altLang="en-US" sz="2400" spc="300" dirty="0">
                <a:latin typeface="標楷體" panose="03000509000000000000" pitchFamily="65" charset="-120"/>
                <a:ea typeface="標楷體" panose="03000509000000000000" pitchFamily="65" charset="-120"/>
                <a:cs typeface="Montserrat Light" charset="0"/>
              </a:rPr>
              <a:t>）曲線併計算</a:t>
            </a:r>
            <a:r>
              <a:rPr lang="en-US" altLang="zh-TW" sz="2400" spc="300" dirty="0">
                <a:latin typeface="標楷體" panose="03000509000000000000" pitchFamily="65" charset="-120"/>
                <a:ea typeface="標楷體" panose="03000509000000000000" pitchFamily="65" charset="-120"/>
                <a:cs typeface="Montserrat Light" charset="0"/>
              </a:rPr>
              <a:t>ROC</a:t>
            </a:r>
            <a:r>
              <a:rPr lang="zh-TW" altLang="en-US" sz="2400" spc="300" dirty="0">
                <a:latin typeface="標楷體" panose="03000509000000000000" pitchFamily="65" charset="-120"/>
                <a:ea typeface="標楷體" panose="03000509000000000000" pitchFamily="65" charset="-120"/>
                <a:cs typeface="Montserrat Light" charset="0"/>
              </a:rPr>
              <a:t>曲線下的面積（</a:t>
            </a:r>
            <a:r>
              <a:rPr lang="en-US" altLang="zh-TW" sz="2400" spc="300" dirty="0">
                <a:latin typeface="標楷體" panose="03000509000000000000" pitchFamily="65" charset="-120"/>
                <a:ea typeface="標楷體" panose="03000509000000000000" pitchFamily="65" charset="-120"/>
                <a:cs typeface="Montserrat Light" charset="0"/>
              </a:rPr>
              <a:t>AUC</a:t>
            </a:r>
            <a:r>
              <a:rPr lang="zh-TW" altLang="en-US" sz="2400" spc="300" dirty="0">
                <a:latin typeface="標楷體" panose="03000509000000000000" pitchFamily="65" charset="-120"/>
                <a:ea typeface="標楷體" panose="03000509000000000000" pitchFamily="65" charset="-120"/>
                <a:cs typeface="Montserrat Light" charset="0"/>
              </a:rPr>
              <a:t>）來確認此模型的準確性。概率的臨界點超過</a:t>
            </a:r>
            <a:r>
              <a:rPr lang="en-US" altLang="zh-TW" sz="2400" spc="300" dirty="0">
                <a:latin typeface="標楷體" panose="03000509000000000000" pitchFamily="65" charset="-120"/>
                <a:ea typeface="標楷體" panose="03000509000000000000" pitchFamily="65" charset="-120"/>
                <a:cs typeface="Montserrat Light" charset="0"/>
              </a:rPr>
              <a:t>0.5</a:t>
            </a:r>
            <a:r>
              <a:rPr lang="zh-TW" altLang="en-US" sz="2400" spc="300" dirty="0">
                <a:latin typeface="標楷體" panose="03000509000000000000" pitchFamily="65" charset="-120"/>
                <a:ea typeface="標楷體" panose="03000509000000000000" pitchFamily="65" charset="-120"/>
                <a:cs typeface="Montserrat Light" charset="0"/>
              </a:rPr>
              <a:t>的準確率（正確預測的比率，在所有情況下真陽性和真陰性的百分比）為正。所有統計分析均使用</a:t>
            </a:r>
            <a:r>
              <a:rPr lang="en-US" altLang="zh-TW" sz="2400" spc="300" dirty="0">
                <a:latin typeface="標楷體" panose="03000509000000000000" pitchFamily="65" charset="-120"/>
                <a:ea typeface="標楷體" panose="03000509000000000000" pitchFamily="65" charset="-120"/>
                <a:cs typeface="Montserrat Light" charset="0"/>
              </a:rPr>
              <a:t>SAS</a:t>
            </a:r>
            <a:r>
              <a:rPr lang="zh-TW" altLang="en-US" sz="2400" spc="300" dirty="0">
                <a:latin typeface="標楷體" panose="03000509000000000000" pitchFamily="65" charset="-120"/>
                <a:ea typeface="標楷體" panose="03000509000000000000" pitchFamily="65" charset="-120"/>
                <a:cs typeface="Montserrat Light" charset="0"/>
              </a:rPr>
              <a:t>版本</a:t>
            </a:r>
            <a:r>
              <a:rPr lang="en-US" altLang="zh-TW" sz="2400" spc="300" dirty="0">
                <a:latin typeface="標楷體" panose="03000509000000000000" pitchFamily="65" charset="-120"/>
                <a:ea typeface="標楷體" panose="03000509000000000000" pitchFamily="65" charset="-120"/>
                <a:cs typeface="Montserrat Light" charset="0"/>
              </a:rPr>
              <a:t>9.1</a:t>
            </a:r>
            <a:r>
              <a:rPr lang="zh-TW" altLang="en-US" sz="2400" spc="300" dirty="0">
                <a:latin typeface="標楷體" panose="03000509000000000000" pitchFamily="65" charset="-120"/>
                <a:ea typeface="標楷體" panose="03000509000000000000" pitchFamily="65" charset="-120"/>
                <a:cs typeface="Montserrat Light" charset="0"/>
              </a:rPr>
              <a:t>進行。</a:t>
            </a:r>
            <a:endParaRPr lang="en-US" sz="2400" spc="300" dirty="0">
              <a:latin typeface="標楷體" panose="03000509000000000000" pitchFamily="65" charset="-120"/>
              <a:ea typeface="標楷體" panose="03000509000000000000" pitchFamily="65" charset="-120"/>
              <a:cs typeface="Montserrat Light" charset="0"/>
            </a:endParaRPr>
          </a:p>
        </p:txBody>
      </p:sp>
    </p:spTree>
    <p:extLst>
      <p:ext uri="{BB962C8B-B14F-4D97-AF65-F5344CB8AC3E}">
        <p14:creationId xmlns:p14="http://schemas.microsoft.com/office/powerpoint/2010/main" val="2011749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51F1B58-AFF8-4CC0-A966-9C53E3080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3745" y="193125"/>
            <a:ext cx="3216069" cy="4574370"/>
          </a:xfrm>
          <a:prstGeom prst="rect">
            <a:avLst/>
          </a:prstGeom>
        </p:spPr>
      </p:pic>
      <p:sp>
        <p:nvSpPr>
          <p:cNvPr id="5" name="TextBox 29">
            <a:extLst>
              <a:ext uri="{FF2B5EF4-FFF2-40B4-BE49-F238E27FC236}">
                <a16:creationId xmlns:a16="http://schemas.microsoft.com/office/drawing/2014/main" id="{6545378B-7BC5-4B0C-A6BC-3E17BD9626B3}"/>
              </a:ext>
            </a:extLst>
          </p:cNvPr>
          <p:cNvSpPr txBox="1"/>
          <p:nvPr/>
        </p:nvSpPr>
        <p:spPr>
          <a:xfrm>
            <a:off x="422910" y="1454641"/>
            <a:ext cx="8241030" cy="5013360"/>
          </a:xfrm>
          <a:prstGeom prst="rect">
            <a:avLst/>
          </a:prstGeom>
          <a:noFill/>
        </p:spPr>
        <p:txBody>
          <a:bodyPr wrap="square">
            <a:spAutoFit/>
          </a:bodyPr>
          <a:lstStyle/>
          <a:p>
            <a:pPr defTabSz="1828434">
              <a:lnSpc>
                <a:spcPct val="150000"/>
              </a:lnSpc>
              <a:defRPr/>
            </a:pP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    從</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2005</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年到</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2006</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年，在</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5809</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名分娩的產婦中，有</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1015</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名接受硬膜外無痛分娩。盛行率為</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17.47</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％。實驗組的失敗率為</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26</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％。失敗組的第一產程持續時間較短，</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30</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分鐘內宮頸擴張更多，宮頸擴張進展更快，使用器械較少以及對硬膜外無痛分娩的滿意度較低。與其他藥物相比，</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Ropivacaine</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在鎮痛中的使用顯示鎮痛失敗的發生率低於</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Lidocaine </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及</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 Bupivacaine</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。工作特性曲線下的面積（</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AUC</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）計算為</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0.6712</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。當概率的切入點為</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0.5</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時，驗證組的準確性為</a:t>
            </a:r>
            <a:r>
              <a:rPr lang="en-US" altLang="zh-TW"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0.6873</a:t>
            </a:r>
            <a:r>
              <a:rPr lang="zh-TW" alt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rPr>
              <a:t>。</a:t>
            </a:r>
            <a:endParaRPr lang="en-US" sz="2400" spc="300" dirty="0">
              <a:solidFill>
                <a:schemeClr val="tx1">
                  <a:lumMod val="75000"/>
                  <a:lumOff val="25000"/>
                </a:schemeClr>
              </a:solidFill>
              <a:latin typeface="標楷體" panose="03000509000000000000" pitchFamily="65" charset="-120"/>
              <a:ea typeface="標楷體" panose="03000509000000000000" pitchFamily="65" charset="-120"/>
              <a:cs typeface="Montserrat Light" charset="0"/>
            </a:endParaRPr>
          </a:p>
        </p:txBody>
      </p:sp>
      <p:sp>
        <p:nvSpPr>
          <p:cNvPr id="6" name="矩形 5">
            <a:extLst>
              <a:ext uri="{FF2B5EF4-FFF2-40B4-BE49-F238E27FC236}">
                <a16:creationId xmlns:a16="http://schemas.microsoft.com/office/drawing/2014/main" id="{173501C8-9F5A-4FAD-81C7-9DAEA10E58DB}"/>
              </a:ext>
            </a:extLst>
          </p:cNvPr>
          <p:cNvSpPr/>
          <p:nvPr/>
        </p:nvSpPr>
        <p:spPr>
          <a:xfrm>
            <a:off x="880559" y="1021581"/>
            <a:ext cx="2351902" cy="261610"/>
          </a:xfrm>
          <a:prstGeom prst="rect">
            <a:avLst/>
          </a:prstGeom>
          <a:solidFill>
            <a:srgbClr val="FFD5D7"/>
          </a:solidFill>
          <a:ln>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36号-正文宋楷" panose="02000000000000000000" pitchFamily="2" charset="-122"/>
              <a:ea typeface="字魂36号-正文宋楷" panose="02000000000000000000" pitchFamily="2" charset="-122"/>
            </a:endParaRPr>
          </a:p>
        </p:txBody>
      </p:sp>
      <p:sp>
        <p:nvSpPr>
          <p:cNvPr id="7" name="文字方塊 6">
            <a:extLst>
              <a:ext uri="{FF2B5EF4-FFF2-40B4-BE49-F238E27FC236}">
                <a16:creationId xmlns:a16="http://schemas.microsoft.com/office/drawing/2014/main" id="{D59460E7-2DEC-465C-B6B0-A4E0138217EB}"/>
              </a:ext>
            </a:extLst>
          </p:cNvPr>
          <p:cNvSpPr txBox="1"/>
          <p:nvPr/>
        </p:nvSpPr>
        <p:spPr>
          <a:xfrm>
            <a:off x="1005840" y="278850"/>
            <a:ext cx="2785326" cy="646331"/>
          </a:xfrm>
          <a:prstGeom prst="rect">
            <a:avLst/>
          </a:prstGeom>
          <a:noFill/>
        </p:spPr>
        <p:txBody>
          <a:bodyPr wrap="square" rtlCol="0">
            <a:spAutoFit/>
          </a:bodyPr>
          <a:lstStyle/>
          <a:p>
            <a:r>
              <a:rPr lang="zh-TW" altLang="en-US" sz="36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研究結果</a:t>
            </a:r>
          </a:p>
        </p:txBody>
      </p:sp>
    </p:spTree>
    <p:extLst>
      <p:ext uri="{BB962C8B-B14F-4D97-AF65-F5344CB8AC3E}">
        <p14:creationId xmlns:p14="http://schemas.microsoft.com/office/powerpoint/2010/main" val="4201667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54898C1-D9B1-4D46-96D2-A6A34ACAAAF4}"/>
              </a:ext>
            </a:extLst>
          </p:cNvPr>
          <p:cNvSpPr/>
          <p:nvPr/>
        </p:nvSpPr>
        <p:spPr>
          <a:xfrm>
            <a:off x="6268278" y="0"/>
            <a:ext cx="5923722" cy="6858000"/>
          </a:xfrm>
          <a:prstGeom prst="rect">
            <a:avLst/>
          </a:prstGeom>
          <a:solidFill>
            <a:srgbClr val="FCD6C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 name="矩形 3">
            <a:extLst>
              <a:ext uri="{FF2B5EF4-FFF2-40B4-BE49-F238E27FC236}">
                <a16:creationId xmlns:a16="http://schemas.microsoft.com/office/drawing/2014/main" id="{287ADAB5-728B-491D-B06B-B75D52E73222}"/>
              </a:ext>
            </a:extLst>
          </p:cNvPr>
          <p:cNvSpPr/>
          <p:nvPr/>
        </p:nvSpPr>
        <p:spPr>
          <a:xfrm>
            <a:off x="6268278" y="410497"/>
            <a:ext cx="4763729" cy="6037006"/>
          </a:xfrm>
          <a:prstGeom prst="rect">
            <a:avLst/>
          </a:prstGeom>
          <a:solidFill>
            <a:srgbClr val="FC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6号-正文宋楷" panose="02000000000000000000" pitchFamily="2" charset="-122"/>
              <a:ea typeface="字魂36号-正文宋楷" panose="02000000000000000000" pitchFamily="2" charset="-122"/>
            </a:endParaRPr>
          </a:p>
        </p:txBody>
      </p:sp>
      <p:pic>
        <p:nvPicPr>
          <p:cNvPr id="6" name="图片 5">
            <a:extLst>
              <a:ext uri="{FF2B5EF4-FFF2-40B4-BE49-F238E27FC236}">
                <a16:creationId xmlns:a16="http://schemas.microsoft.com/office/drawing/2014/main" id="{077908BD-5C35-43CA-AB2F-157E36200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3723" y="410497"/>
            <a:ext cx="4692318" cy="6037007"/>
          </a:xfrm>
          <a:prstGeom prst="rect">
            <a:avLst/>
          </a:prstGeom>
        </p:spPr>
      </p:pic>
      <p:sp>
        <p:nvSpPr>
          <p:cNvPr id="9" name="文本框 8">
            <a:extLst>
              <a:ext uri="{FF2B5EF4-FFF2-40B4-BE49-F238E27FC236}">
                <a16:creationId xmlns:a16="http://schemas.microsoft.com/office/drawing/2014/main" id="{CC7BC1A6-5C90-4692-9D53-39713A7EEC74}"/>
              </a:ext>
            </a:extLst>
          </p:cNvPr>
          <p:cNvSpPr txBox="1"/>
          <p:nvPr/>
        </p:nvSpPr>
        <p:spPr>
          <a:xfrm>
            <a:off x="1025929" y="1478816"/>
            <a:ext cx="5452839" cy="1015663"/>
          </a:xfrm>
          <a:prstGeom prst="rect">
            <a:avLst/>
          </a:prstGeom>
          <a:noFill/>
        </p:spPr>
        <p:txBody>
          <a:bodyPr wrap="square" rtlCol="0">
            <a:spAutoFit/>
          </a:bodyPr>
          <a:lstStyle/>
          <a:p>
            <a:r>
              <a:rPr lang="en-US" altLang="zh-CN" sz="6000" b="1" dirty="0">
                <a:solidFill>
                  <a:schemeClr val="bg1">
                    <a:lumMod val="50000"/>
                  </a:schemeClr>
                </a:solidFill>
                <a:latin typeface="字魂36号-正文宋楷" panose="02000000000000000000" pitchFamily="2" charset="-122"/>
                <a:ea typeface="字魂36号-正文宋楷" panose="02000000000000000000" pitchFamily="2" charset="-122"/>
              </a:rPr>
              <a:t>THANKS</a:t>
            </a:r>
            <a:endParaRPr lang="zh-CN" altLang="en-US" sz="6000" b="1" dirty="0">
              <a:solidFill>
                <a:schemeClr val="bg1">
                  <a:lumMod val="50000"/>
                </a:schemeClr>
              </a:solidFill>
              <a:latin typeface="字魂36号-正文宋楷" panose="02000000000000000000" pitchFamily="2" charset="-122"/>
              <a:ea typeface="字魂36号-正文宋楷" panose="02000000000000000000" pitchFamily="2" charset="-122"/>
            </a:endParaRPr>
          </a:p>
        </p:txBody>
      </p:sp>
      <p:sp>
        <p:nvSpPr>
          <p:cNvPr id="11" name="矩形 10">
            <a:extLst>
              <a:ext uri="{FF2B5EF4-FFF2-40B4-BE49-F238E27FC236}">
                <a16:creationId xmlns:a16="http://schemas.microsoft.com/office/drawing/2014/main" id="{E7066F8F-7FAA-4C01-86FD-876758AB8143}"/>
              </a:ext>
            </a:extLst>
          </p:cNvPr>
          <p:cNvSpPr/>
          <p:nvPr/>
        </p:nvSpPr>
        <p:spPr>
          <a:xfrm>
            <a:off x="1159993" y="2607394"/>
            <a:ext cx="2351902" cy="893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36号-正文宋楷" panose="02000000000000000000" pitchFamily="2" charset="-122"/>
              <a:ea typeface="字魂36号-正文宋楷" panose="02000000000000000000" pitchFamily="2" charset="-122"/>
            </a:endParaRPr>
          </a:p>
        </p:txBody>
      </p:sp>
      <p:sp>
        <p:nvSpPr>
          <p:cNvPr id="12" name="矩形: 圆角 11">
            <a:extLst>
              <a:ext uri="{FF2B5EF4-FFF2-40B4-BE49-F238E27FC236}">
                <a16:creationId xmlns:a16="http://schemas.microsoft.com/office/drawing/2014/main" id="{A5FFD67A-34C3-485C-855D-927FAA260B38}"/>
              </a:ext>
            </a:extLst>
          </p:cNvPr>
          <p:cNvSpPr/>
          <p:nvPr/>
        </p:nvSpPr>
        <p:spPr>
          <a:xfrm>
            <a:off x="1159278" y="4784357"/>
            <a:ext cx="2554757" cy="609600"/>
          </a:xfrm>
          <a:prstGeom prst="roundRect">
            <a:avLst>
              <a:gd name="adj" fmla="val 25556"/>
            </a:avLst>
          </a:prstGeom>
          <a:solidFill>
            <a:srgbClr val="FC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3" name="文本框 12">
            <a:extLst>
              <a:ext uri="{FF2B5EF4-FFF2-40B4-BE49-F238E27FC236}">
                <a16:creationId xmlns:a16="http://schemas.microsoft.com/office/drawing/2014/main" id="{B7A8982C-3403-42E8-8C24-8073A81D8110}"/>
              </a:ext>
            </a:extLst>
          </p:cNvPr>
          <p:cNvSpPr txBox="1"/>
          <p:nvPr/>
        </p:nvSpPr>
        <p:spPr>
          <a:xfrm>
            <a:off x="1370483" y="4789253"/>
            <a:ext cx="2688107" cy="646331"/>
          </a:xfrm>
          <a:prstGeom prst="rect">
            <a:avLst/>
          </a:prstGeom>
          <a:noFill/>
        </p:spPr>
        <p:txBody>
          <a:bodyPr wrap="square" rtlCol="0">
            <a:spAutoFit/>
          </a:bodyPr>
          <a:lstStyle/>
          <a:p>
            <a:r>
              <a:rPr lang="en-US" altLang="zh-CN" sz="3600" dirty="0">
                <a:solidFill>
                  <a:schemeClr val="bg1"/>
                </a:solidFill>
                <a:latin typeface="字魂36号-正文宋楷" panose="02000000000000000000" pitchFamily="2" charset="-122"/>
                <a:ea typeface="字魂36号-正文宋楷" panose="02000000000000000000" pitchFamily="2" charset="-122"/>
                <a:cs typeface="Aharoni" panose="02010803020104030203" pitchFamily="2" charset="-79"/>
              </a:rPr>
              <a:t>FANSION</a:t>
            </a:r>
            <a:endParaRPr lang="zh-CN" altLang="en-US" sz="3600" dirty="0">
              <a:solidFill>
                <a:schemeClr val="bg1"/>
              </a:solidFill>
              <a:latin typeface="字魂36号-正文宋楷" panose="02000000000000000000" pitchFamily="2" charset="-122"/>
              <a:ea typeface="字魂36号-正文宋楷" panose="02000000000000000000" pitchFamily="2" charset="-122"/>
              <a:cs typeface="Aharoni" panose="02010803020104030203" pitchFamily="2" charset="-79"/>
            </a:endParaRPr>
          </a:p>
        </p:txBody>
      </p:sp>
    </p:spTree>
    <p:extLst>
      <p:ext uri="{BB962C8B-B14F-4D97-AF65-F5344CB8AC3E}">
        <p14:creationId xmlns:p14="http://schemas.microsoft.com/office/powerpoint/2010/main" val="3543322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4F7B56B-C71B-4FDC-8CAC-A2F322FF03A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2"/>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Theme">
  <a:themeElements>
    <a:clrScheme name="自定义 2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TotalTime>
  <Words>598</Words>
  <Application>Microsoft Office PowerPoint</Application>
  <PresentationFormat>寬螢幕</PresentationFormat>
  <Paragraphs>38</Paragraphs>
  <Slides>9</Slides>
  <Notes>8</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9</vt:i4>
      </vt:variant>
    </vt:vector>
  </HeadingPairs>
  <TitlesOfParts>
    <vt:vector size="18" baseType="lpstr">
      <vt:lpstr>DengXian</vt:lpstr>
      <vt:lpstr>Microsoft YaHei</vt:lpstr>
      <vt:lpstr>字魂36号-正文宋楷</vt:lpstr>
      <vt:lpstr>新細明體</vt:lpstr>
      <vt:lpstr>標楷體</vt:lpstr>
      <vt:lpstr>Arial</vt:lpstr>
      <vt:lpstr>Calibri</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楊子靚</cp:lastModifiedBy>
  <cp:revision>208</cp:revision>
  <dcterms:created xsi:type="dcterms:W3CDTF">2017-08-18T03:02:00Z</dcterms:created>
  <dcterms:modified xsi:type="dcterms:W3CDTF">2021-05-26T17:13:25Z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