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3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98" autoAdjust="0"/>
  </p:normalViewPr>
  <p:slideViewPr>
    <p:cSldViewPr snapToGrid="0">
      <p:cViewPr varScale="1">
        <p:scale>
          <a:sx n="86" d="100"/>
          <a:sy n="86" d="100"/>
        </p:scale>
        <p:origin x="24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66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3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51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726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8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52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070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99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64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4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56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822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314A-C7FD-4F2D-9B97-8CF10738A769}" type="datetimeFigureOut">
              <a:rPr lang="zh-TW" altLang="en-US" smtClean="0"/>
              <a:pPr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179D-2ECF-47D3-974D-3C0B9C9524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339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專題說明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29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D6FF63-969B-4576-84CE-19331B54882F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文獻探討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文獻探討的意義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瞭解前人的觀點是否有再商確的必要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瞭解前人的的成果是否值得參考引用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瞭解先前的研究限制是否也是自己的問題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瞭解本研究的方法是否優於過往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省察自己的研究能力、背景知識是否不足</a:t>
            </a:r>
          </a:p>
          <a:p>
            <a:pPr lvl="1"/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建立初步的參可書目</a:t>
            </a:r>
          </a:p>
        </p:txBody>
      </p:sp>
    </p:spTree>
    <p:extLst>
      <p:ext uri="{BB962C8B-B14F-4D97-AF65-F5344CB8AC3E}">
        <p14:creationId xmlns:p14="http://schemas.microsoft.com/office/powerpoint/2010/main" val="122340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39ACFB-083F-4370-BD4B-5DBA8CB66D2C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文獻探討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文獻探討的來源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期刊目錄或彙報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專業性索引與目錄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博碩士論文目錄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研究報告或專論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政府機關及學術團體所出版的書籍目錄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專業基本參考書目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專業百科全書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各種雜誌及報紙</a:t>
            </a:r>
          </a:p>
        </p:txBody>
      </p:sp>
    </p:spTree>
    <p:extLst>
      <p:ext uri="{BB962C8B-B14F-4D97-AF65-F5344CB8AC3E}">
        <p14:creationId xmlns:p14="http://schemas.microsoft.com/office/powerpoint/2010/main" val="22684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774A41-D5D3-493B-BF17-CC182CAD9719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</a:t>
            </a:r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研究設計可說是研究者進行研究時的地圖，一個研究行動方向的大綱指引</a:t>
            </a:r>
          </a:p>
          <a:p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依性質分類：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探索性研究、敘述性研究、因果性研究</a:t>
            </a:r>
          </a:p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依方法</a:t>
            </a:r>
            <a:r>
              <a:rPr kumimoji="0"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分類：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量化研究方法、質化研究方法、人工科學方法、作業研究方法</a:t>
            </a:r>
          </a:p>
        </p:txBody>
      </p:sp>
    </p:spTree>
    <p:extLst>
      <p:ext uri="{BB962C8B-B14F-4D97-AF65-F5344CB8AC3E}">
        <p14:creationId xmlns:p14="http://schemas.microsoft.com/office/powerpoint/2010/main" val="19567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AA951E-D44D-4DDB-9C7B-7A5C1004CED7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</a:t>
            </a: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探索性研究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(Exploratory Research)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是一種對新的主題或現象進行初次摸索工作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由於研究主題很新，研究者可能對範圍與概念不甚清楚，且可能以往都沒有人研究過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而研究者進行此項研究，主要是要對該主題進行初步的認識，進而歸納出通則，甚至進一步發展成為理論。</a:t>
            </a:r>
          </a:p>
        </p:txBody>
      </p:sp>
    </p:spTree>
    <p:extLst>
      <p:ext uri="{BB962C8B-B14F-4D97-AF65-F5344CB8AC3E}">
        <p14:creationId xmlns:p14="http://schemas.microsoft.com/office/powerpoint/2010/main" val="137608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65F5C7-32FC-4E0C-A6CD-CA17C76C7671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探索性研究方法可分為以下幾類：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觀察法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經驗調查法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次級資料分析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個案研究法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定性分析的先導研究</a:t>
            </a:r>
          </a:p>
          <a:p>
            <a:endParaRPr lang="en-US" altLang="zh-TW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0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5317E0-B766-445C-B5B7-8A379250A65F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4234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</a:t>
            </a:r>
          </a:p>
        </p:txBody>
      </p:sp>
      <p:sp>
        <p:nvSpPr>
          <p:cNvPr id="14234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敘述性研究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(Descriptive Research) 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最主要的目的在敘述一個整體的現象或特色</a:t>
            </a:r>
          </a:p>
          <a:p>
            <a:pPr lvl="1"/>
            <a:r>
              <a:rPr kumimoji="0"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用以描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述某特定群體在各研究變數及因素方面之特質 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藉由和母體具有同一特質的特定群體去推斷母體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進行某種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預測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1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E49861-CA6A-4A88-B222-C36437792E7F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4542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研究設計</a:t>
            </a:r>
          </a:p>
        </p:txBody>
      </p:sp>
      <p:sp>
        <p:nvSpPr>
          <p:cNvPr id="145421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因果性研究 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(Causal Research)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因果性研究的主要目標是要辨認變項之間的因果關係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因果關係：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是造成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的原因，或者是說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迫使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發生。那麼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就是因，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就是果。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相關與因果關係：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在統計上的相關並不是判定因果關係的標準。確立兩個變項間有關係存在，是證實因果關係的必要條件，但並不是充份條件。</a:t>
            </a:r>
          </a:p>
        </p:txBody>
      </p:sp>
    </p:spTree>
    <p:extLst>
      <p:ext uri="{BB962C8B-B14F-4D97-AF65-F5344CB8AC3E}">
        <p14:creationId xmlns:p14="http://schemas.microsoft.com/office/powerpoint/2010/main" val="192157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906713-15DA-4D57-8839-58A881EE7BC5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參考性資料</a:t>
            </a:r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期刊報章論文</a:t>
            </a:r>
          </a:p>
          <a:p>
            <a:pPr lvl="1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格式如下：</a:t>
            </a:r>
          </a:p>
          <a:p>
            <a:pPr lvl="2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著者姓名，合著名，篇名，叢刊名及刊期，卷，期，叢刊發行，發行年月，頁次</a:t>
            </a:r>
          </a:p>
          <a:p>
            <a:pPr lvl="1">
              <a:lnSpc>
                <a:spcPct val="90000"/>
              </a:lnSpc>
            </a:pPr>
            <a:r>
              <a:rPr kumimoji="0"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範例：</a:t>
            </a:r>
          </a:p>
          <a:p>
            <a:pPr lvl="2">
              <a:lnSpc>
                <a:spcPct val="90000"/>
              </a:lnSpc>
            </a:pP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林紹威，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台灣民營電信業發展介紹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資訊經理人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，民國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86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月，第</a:t>
            </a:r>
            <a:r>
              <a:rPr lang="en-US" altLang="zh-TW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31-34</a:t>
            </a:r>
            <a:r>
              <a:rPr lang="zh-TW" altLang="en-US" sz="1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頁。</a:t>
            </a:r>
          </a:p>
          <a:p>
            <a:pPr lvl="2">
              <a:lnSpc>
                <a:spcPct val="9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Swanson, Don, “Dialogue with A Catalogue”, Library Quarterly, December 1963, 34, pp.13-25.</a:t>
            </a:r>
          </a:p>
          <a:p>
            <a:pPr lvl="2">
              <a:lnSpc>
                <a:spcPct val="9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萬以寧，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決策的智慧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能力誌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，民國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月，第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期，第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66-67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頁。 </a:t>
            </a:r>
          </a:p>
        </p:txBody>
      </p:sp>
    </p:spTree>
    <p:extLst>
      <p:ext uri="{BB962C8B-B14F-4D97-AF65-F5344CB8AC3E}">
        <p14:creationId xmlns:p14="http://schemas.microsoft.com/office/powerpoint/2010/main" val="28211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EFB092-95C3-4513-A35B-56358094B501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0036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參考性資料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會議論文集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格式如下：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著者姓名，篇名， 論文集名稱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會議名稱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，會議地名、國名，發行年月，頁次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範例：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陳啟民，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〈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中南美洲水產養殖現況及產銷問題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〉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，國際技術合作研究會報，台北，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86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月，第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35-42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頁。</a:t>
            </a:r>
          </a:p>
        </p:txBody>
      </p:sp>
    </p:spTree>
    <p:extLst>
      <p:ext uri="{BB962C8B-B14F-4D97-AF65-F5344CB8AC3E}">
        <p14:creationId xmlns:p14="http://schemas.microsoft.com/office/powerpoint/2010/main" val="189012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AF0BF4-52EE-4D7A-ABE5-777FAD489409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參考性資料</a:t>
            </a:r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學位論文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格式如下：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著者姓名，「篇名」， 畢業學校，論文學位，畢業年月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範例：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吳思華、楊晉山，「資訊不對稱與企業策略」，國立政治大學，未出版碩士論文，民國</a:t>
            </a:r>
            <a:r>
              <a:rPr lang="en-US" altLang="zh-TW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82</a:t>
            </a:r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年。  </a:t>
            </a:r>
          </a:p>
        </p:txBody>
      </p:sp>
    </p:spTree>
    <p:extLst>
      <p:ext uri="{BB962C8B-B14F-4D97-AF65-F5344CB8AC3E}">
        <p14:creationId xmlns:p14="http://schemas.microsoft.com/office/powerpoint/2010/main" val="139170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本課程旨在協助學生統整專業課程理論於實作經驗，以完成一個專題。課程分上、下學期兩階段完成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kumimoji="1"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實務專題以一問題或現象進行研究，不特別強調理論或模式的發展，只需將合理的研究方法列出，能夠解決問題並適度</a:t>
            </a:r>
            <a:r>
              <a:rPr kumimoji="1"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表達完成一份書面報告為主。</a:t>
            </a:r>
            <a:endParaRPr kumimoji="1"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991A2D-B65F-4DC7-832A-2530F7BD2F8C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附錄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支持論點的各種表格。</a:t>
            </a:r>
          </a:p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與論文有關的各項測驗、文件等。</a:t>
            </a:r>
          </a:p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所使用資料的原始資料。</a:t>
            </a:r>
          </a:p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論文中曾提及，但需要更詳細說明的資料。</a:t>
            </a:r>
          </a:p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繁鎖而冗長之定理證明。</a:t>
            </a:r>
          </a:p>
        </p:txBody>
      </p:sp>
    </p:spTree>
    <p:extLst>
      <p:ext uri="{BB962C8B-B14F-4D97-AF65-F5344CB8AC3E}">
        <p14:creationId xmlns:p14="http://schemas.microsoft.com/office/powerpoint/2010/main" val="327619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106-2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專題題目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43AB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49775"/>
              </p:ext>
            </p:extLst>
          </p:nvPr>
        </p:nvGraphicFramePr>
        <p:xfrm>
          <a:off x="838199" y="1326997"/>
          <a:ext cx="10725615" cy="5051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034">
                  <a:extLst>
                    <a:ext uri="{9D8B030D-6E8A-4147-A177-3AD203B41FA5}">
                      <a16:colId xmlns:a16="http://schemas.microsoft.com/office/drawing/2014/main" val="3905653501"/>
                    </a:ext>
                  </a:extLst>
                </a:gridCol>
                <a:gridCol w="7519773">
                  <a:extLst>
                    <a:ext uri="{9D8B030D-6E8A-4147-A177-3AD203B41FA5}">
                      <a16:colId xmlns:a16="http://schemas.microsoft.com/office/drawing/2014/main" val="1128442881"/>
                    </a:ext>
                  </a:extLst>
                </a:gridCol>
                <a:gridCol w="1937808">
                  <a:extLst>
                    <a:ext uri="{9D8B030D-6E8A-4147-A177-3AD203B41FA5}">
                      <a16:colId xmlns:a16="http://schemas.microsoft.com/office/drawing/2014/main" val="3816426319"/>
                    </a:ext>
                  </a:extLst>
                </a:gridCol>
              </a:tblGrid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教師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題目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名額</a:t>
                      </a:r>
                      <a:r>
                        <a:rPr lang="en-US" sz="1600" kern="100">
                          <a:effectLst/>
                        </a:rPr>
                        <a:t>  103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4928548"/>
                  </a:ext>
                </a:extLst>
              </a:tr>
              <a:tr h="59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李麗惠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r>
                        <a:rPr lang="zh-TW" sz="1600" kern="100" dirty="0">
                          <a:effectLst/>
                        </a:rPr>
                        <a:t>、醫療品質指標彙整效率提升及評估方法之探討：以台北醫院為</a:t>
                      </a:r>
                      <a:r>
                        <a:rPr lang="zh-TW" sz="1600" kern="100" dirty="0" smtClean="0">
                          <a:effectLst/>
                        </a:rPr>
                        <a:t>例</a:t>
                      </a:r>
                      <a:r>
                        <a:rPr lang="en-US" altLang="zh-TW" sz="1600" kern="100" dirty="0" smtClean="0">
                          <a:effectLst/>
                        </a:rPr>
                        <a:t> </a:t>
                      </a:r>
                      <a:r>
                        <a:rPr lang="en-US" altLang="zh-TW" sz="1600" kern="10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</a:t>
                      </a:r>
                      <a:r>
                        <a:rPr lang="zh-TW" sz="1600" kern="100" dirty="0">
                          <a:effectLst/>
                        </a:rPr>
                        <a:t>、</a:t>
                      </a:r>
                      <a:r>
                        <a:rPr lang="zh-TW" sz="1600" kern="100" spc="25" dirty="0">
                          <a:effectLst/>
                        </a:rPr>
                        <a:t>健康事業管理之科技應用：回顧性</a:t>
                      </a:r>
                      <a:r>
                        <a:rPr lang="zh-TW" sz="1600" kern="100" spc="25" dirty="0" smtClean="0">
                          <a:effectLst/>
                        </a:rPr>
                        <a:t>研究</a:t>
                      </a:r>
                      <a:r>
                        <a:rPr lang="en-US" altLang="zh-TW" sz="1600" kern="100" spc="25" dirty="0" smtClean="0">
                          <a:effectLst/>
                        </a:rPr>
                        <a:t> </a:t>
                      </a:r>
                      <a:r>
                        <a:rPr lang="en-US" altLang="zh-TW" sz="1600" kern="100" spc="25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857278"/>
                  </a:ext>
                </a:extLst>
              </a:tr>
              <a:tr h="59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李佩珍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indent="-22669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1.  </a:t>
                      </a:r>
                      <a:r>
                        <a:rPr lang="zh-TW" sz="1600" kern="100" dirty="0">
                          <a:effectLst/>
                        </a:rPr>
                        <a:t>智慧型裝置</a:t>
                      </a:r>
                      <a:r>
                        <a:rPr lang="en-US" sz="1600" kern="100" dirty="0">
                          <a:effectLst/>
                        </a:rPr>
                        <a:t>/</a:t>
                      </a:r>
                      <a:r>
                        <a:rPr lang="zh-TW" sz="1600" kern="100" dirty="0">
                          <a:effectLst/>
                        </a:rPr>
                        <a:t>服務，應用於社區照護之初</a:t>
                      </a:r>
                      <a:r>
                        <a:rPr lang="zh-TW" sz="1600" kern="100" dirty="0" smtClean="0">
                          <a:effectLst/>
                        </a:rPr>
                        <a:t>探</a:t>
                      </a:r>
                      <a:r>
                        <a:rPr lang="en-US" altLang="zh-TW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</a:endParaRPr>
                    </a:p>
                    <a:p>
                      <a:pPr marL="226695" indent="-226695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 </a:t>
                      </a:r>
                      <a:r>
                        <a:rPr lang="zh-TW" sz="1600" kern="100" dirty="0">
                          <a:effectLst/>
                        </a:rPr>
                        <a:t>流行病學因果推論應用於命理學之</a:t>
                      </a:r>
                      <a:r>
                        <a:rPr lang="zh-TW" sz="1600" kern="100" dirty="0" smtClean="0">
                          <a:effectLst/>
                        </a:rPr>
                        <a:t>預測</a:t>
                      </a:r>
                      <a:r>
                        <a:rPr lang="en-US" altLang="zh-TW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654764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高鳳霞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職場健康、組織領導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10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364786"/>
                  </a:ext>
                </a:extLst>
              </a:tr>
              <a:tr h="59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邱尚志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1. </a:t>
                      </a:r>
                      <a:r>
                        <a:rPr lang="zh-TW" sz="1600" kern="100" dirty="0">
                          <a:effectLst/>
                        </a:rPr>
                        <a:t>醫院管理決策</a:t>
                      </a:r>
                      <a:r>
                        <a:rPr lang="zh-TW" sz="1600" kern="100" dirty="0" smtClean="0">
                          <a:effectLst/>
                        </a:rPr>
                        <a:t>視覺化</a:t>
                      </a:r>
                      <a:r>
                        <a:rPr lang="en-US" altLang="zh-TW" sz="1600" kern="100" dirty="0" smtClean="0">
                          <a:effectLst/>
                        </a:rPr>
                        <a:t>  </a:t>
                      </a:r>
                      <a:r>
                        <a:rPr lang="en-US" altLang="zh-TW" sz="1600" kern="10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2. </a:t>
                      </a:r>
                      <a:r>
                        <a:rPr lang="zh-TW" sz="1600" kern="100" dirty="0">
                          <a:effectLst/>
                        </a:rPr>
                        <a:t>健保病人經驗測量</a:t>
                      </a:r>
                      <a:r>
                        <a:rPr lang="zh-TW" sz="1600" kern="100" dirty="0" smtClean="0">
                          <a:effectLst/>
                        </a:rPr>
                        <a:t>視覺化</a:t>
                      </a:r>
                      <a:r>
                        <a:rPr lang="en-US" altLang="zh-TW" sz="1600" kern="100" dirty="0" smtClean="0">
                          <a:effectLst/>
                        </a:rPr>
                        <a:t> </a:t>
                      </a:r>
                      <a:r>
                        <a:rPr lang="en-US" altLang="zh-TW" sz="1600" kern="10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10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601493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陳依兌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台灣各縣市醫療資源利用的分析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9380632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陳楚杰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台灣地區中老年人青光眼及白內障門診就診率之趨勢研究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9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672277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陳世欣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女大生藥妝市場區隔與身體</a:t>
                      </a:r>
                      <a:r>
                        <a:rPr lang="zh-TW" altLang="zh-TW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意</a:t>
                      </a:r>
                      <a:r>
                        <a:rPr lang="zh-TW" alt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象與購買行為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1719195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陳素秋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臺灣失智照護政策及失智老齡人口趨勢分析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899758"/>
                  </a:ext>
                </a:extLst>
              </a:tr>
              <a:tr h="59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徐瑋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1. </a:t>
                      </a:r>
                      <a:r>
                        <a:rPr lang="zh-TW" sz="1600" kern="0" dirty="0">
                          <a:effectLst/>
                        </a:rPr>
                        <a:t>探討線上健康社群之社會支持與服務</a:t>
                      </a:r>
                      <a:r>
                        <a:rPr lang="zh-TW" sz="1600" kern="0" dirty="0" smtClean="0">
                          <a:effectLst/>
                        </a:rPr>
                        <a:t>品質</a:t>
                      </a:r>
                      <a:r>
                        <a:rPr lang="en-US" altLang="zh-TW" sz="1600" kern="0" dirty="0" smtClean="0">
                          <a:effectLst/>
                        </a:rPr>
                        <a:t>  (5)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2. </a:t>
                      </a:r>
                      <a:r>
                        <a:rPr lang="zh-TW" sz="1600" kern="0" dirty="0">
                          <a:effectLst/>
                        </a:rPr>
                        <a:t>探討美容職業訓練課程之品質與</a:t>
                      </a:r>
                      <a:r>
                        <a:rPr lang="zh-TW" sz="1600" kern="0" dirty="0" smtClean="0">
                          <a:effectLst/>
                        </a:rPr>
                        <a:t>成效</a:t>
                      </a:r>
                      <a:r>
                        <a:rPr lang="en-US" altLang="zh-TW" sz="1600" kern="0" dirty="0" smtClean="0">
                          <a:effectLst/>
                        </a:rPr>
                        <a:t> (4)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4202003"/>
                  </a:ext>
                </a:extLst>
              </a:tr>
              <a:tr h="594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游宗憲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1.</a:t>
                      </a:r>
                      <a:r>
                        <a:rPr lang="zh-TW" sz="1600" kern="0" dirty="0">
                          <a:effectLst/>
                        </a:rPr>
                        <a:t>民眾對於醫療品質報告卡的</a:t>
                      </a:r>
                      <a:r>
                        <a:rPr lang="zh-TW" sz="1600" kern="0" dirty="0" smtClean="0">
                          <a:effectLst/>
                        </a:rPr>
                        <a:t>看法</a:t>
                      </a:r>
                      <a:r>
                        <a:rPr lang="en-US" altLang="zh-TW" sz="1600" kern="0" dirty="0" smtClean="0">
                          <a:effectLst/>
                        </a:rPr>
                        <a:t> </a:t>
                      </a:r>
                      <a:r>
                        <a:rPr lang="en-US" altLang="zh-TW" sz="1600" kern="0" dirty="0" smtClean="0">
                          <a:effectLst/>
                        </a:rPr>
                        <a:t>(5)</a:t>
                      </a:r>
                      <a:endParaRPr lang="zh-TW" sz="1600" kern="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</a:rPr>
                        <a:t>2.</a:t>
                      </a:r>
                      <a:r>
                        <a:rPr lang="zh-TW" sz="1600" kern="0" dirty="0">
                          <a:effectLst/>
                        </a:rPr>
                        <a:t>民眾如何獲取醫療品質</a:t>
                      </a:r>
                      <a:r>
                        <a:rPr lang="zh-TW" sz="1600" kern="0" dirty="0" smtClean="0">
                          <a:effectLst/>
                        </a:rPr>
                        <a:t>資訊</a:t>
                      </a:r>
                      <a:r>
                        <a:rPr lang="en-US" altLang="zh-TW" sz="1600" kern="0" smtClean="0">
                          <a:effectLst/>
                        </a:rPr>
                        <a:t> </a:t>
                      </a:r>
                      <a:r>
                        <a:rPr lang="en-US" altLang="zh-TW" sz="1600" kern="0" smtClean="0">
                          <a:effectLst/>
                        </a:rPr>
                        <a:t>(4)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26460"/>
                  </a:ext>
                </a:extLst>
              </a:tr>
              <a:tr h="29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</a:rPr>
                        <a:t>楊長興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?</a:t>
                      </a:r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9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336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9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第一階段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上學期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確立實務專題的題目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主動與教師、實務專家及專題小組組員溝通與合作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應用專業課程之理論與知識於實務專題實作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蒐集與整理實務專題相關的現況與文獻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依據專題目的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研究目的研擬合宜的解決方案或研究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方法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有效執行資料收集與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資料分析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完成現階段實務專題的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初稿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第二階段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下學期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分析專題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研究結果 </a:t>
            </a:r>
          </a:p>
          <a:p>
            <a:pPr lvl="0" fontAlgn="base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能撰寫專題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 fontAlgn="base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能了解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執行口頭發表與海報發表之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技巧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705225"/>
              </p:ext>
            </p:extLst>
          </p:nvPr>
        </p:nvGraphicFramePr>
        <p:xfrm>
          <a:off x="1" y="-6"/>
          <a:ext cx="12191999" cy="6858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2653">
                  <a:extLst>
                    <a:ext uri="{9D8B030D-6E8A-4147-A177-3AD203B41FA5}">
                      <a16:colId xmlns:a16="http://schemas.microsoft.com/office/drawing/2014/main" val="5050765"/>
                    </a:ext>
                  </a:extLst>
                </a:gridCol>
                <a:gridCol w="1040734">
                  <a:extLst>
                    <a:ext uri="{9D8B030D-6E8A-4147-A177-3AD203B41FA5}">
                      <a16:colId xmlns:a16="http://schemas.microsoft.com/office/drawing/2014/main" val="1350271221"/>
                    </a:ext>
                  </a:extLst>
                </a:gridCol>
                <a:gridCol w="4240694">
                  <a:extLst>
                    <a:ext uri="{9D8B030D-6E8A-4147-A177-3AD203B41FA5}">
                      <a16:colId xmlns:a16="http://schemas.microsoft.com/office/drawing/2014/main" val="3131762097"/>
                    </a:ext>
                  </a:extLst>
                </a:gridCol>
                <a:gridCol w="2196815">
                  <a:extLst>
                    <a:ext uri="{9D8B030D-6E8A-4147-A177-3AD203B41FA5}">
                      <a16:colId xmlns:a16="http://schemas.microsoft.com/office/drawing/2014/main" val="1305627911"/>
                    </a:ext>
                  </a:extLst>
                </a:gridCol>
                <a:gridCol w="918904">
                  <a:extLst>
                    <a:ext uri="{9D8B030D-6E8A-4147-A177-3AD203B41FA5}">
                      <a16:colId xmlns:a16="http://schemas.microsoft.com/office/drawing/2014/main" val="4182515496"/>
                    </a:ext>
                  </a:extLst>
                </a:gridCol>
                <a:gridCol w="1101649">
                  <a:extLst>
                    <a:ext uri="{9D8B030D-6E8A-4147-A177-3AD203B41FA5}">
                      <a16:colId xmlns:a16="http://schemas.microsoft.com/office/drawing/2014/main" val="3321643026"/>
                    </a:ext>
                  </a:extLst>
                </a:gridCol>
                <a:gridCol w="2020550">
                  <a:extLst>
                    <a:ext uri="{9D8B030D-6E8A-4147-A177-3AD203B41FA5}">
                      <a16:colId xmlns:a16="http://schemas.microsoft.com/office/drawing/2014/main" val="1690221906"/>
                    </a:ext>
                  </a:extLst>
                </a:gridCol>
              </a:tblGrid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週次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日期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單元名稱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主要教學活動及作業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時數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授課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教室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480382757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3/3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課程介紹</a:t>
                      </a:r>
                      <a:endParaRPr lang="zh-TW" sz="1200" kern="100">
                        <a:effectLst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  </a:t>
                      </a: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實務專題主題確立</a:t>
                      </a: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C301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必要時可請老師簡介專題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23420568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3/10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實務實務主題確立</a:t>
                      </a: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(2)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594278618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3/17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highlight>
                            <a:srgbClr val="00FFFF"/>
                          </a:highlight>
                        </a:rPr>
                        <a:t>現況</a:t>
                      </a:r>
                      <a:r>
                        <a:rPr lang="en-US" sz="1200" kern="0">
                          <a:effectLst/>
                          <a:highlight>
                            <a:srgbClr val="00FFFF"/>
                          </a:highlight>
                        </a:rPr>
                        <a:t>/</a:t>
                      </a:r>
                      <a:r>
                        <a:rPr lang="zh-TW" sz="1200" kern="0">
                          <a:effectLst/>
                          <a:highlight>
                            <a:srgbClr val="00FFFF"/>
                          </a:highlight>
                        </a:rPr>
                        <a:t>背景與動機蒐集</a:t>
                      </a:r>
                      <a:r>
                        <a:rPr lang="en-US" sz="1200" kern="0">
                          <a:effectLst/>
                          <a:highlight>
                            <a:srgbClr val="00FFFF"/>
                          </a:highlight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繳分組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名單</a:t>
                      </a: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小老師</a:t>
                      </a: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  <a:sym typeface="Wingdings" panose="05000000000000000000" pitchFamily="2" charset="2"/>
                        </a:rPr>
                        <a:t></a:t>
                      </a:r>
                      <a:r>
                        <a:rPr lang="zh-TW" sz="1200" kern="100">
                          <a:effectLst/>
                          <a:highlight>
                            <a:srgbClr val="00FFFF"/>
                          </a:highlight>
                        </a:rPr>
                        <a:t>開課老師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12242900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3/24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現況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背景與動機蒐集</a:t>
                      </a:r>
                      <a:r>
                        <a:rPr lang="en-US" sz="1200" kern="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教學與討論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</a:t>
                      </a:r>
                      <a:endParaRPr lang="zh-TW" sz="1200" kern="10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 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3840441069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3/31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現況</a:t>
                      </a:r>
                      <a:r>
                        <a:rPr lang="en-US" sz="1200" kern="0" dirty="0">
                          <a:effectLst/>
                        </a:rPr>
                        <a:t>/</a:t>
                      </a:r>
                      <a:r>
                        <a:rPr lang="zh-TW" sz="1200" kern="0" dirty="0">
                          <a:effectLst/>
                        </a:rPr>
                        <a:t>背景與動機蒐集</a:t>
                      </a:r>
                      <a:r>
                        <a:rPr lang="en-US" sz="1200" kern="0" dirty="0">
                          <a:effectLst/>
                        </a:rPr>
                        <a:t>(3)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381419009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4/7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現況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背景與動機蒐集</a:t>
                      </a:r>
                      <a:r>
                        <a:rPr lang="en-US" sz="1200" kern="0">
                          <a:effectLst/>
                        </a:rPr>
                        <a:t>(4)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4147424274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4/14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進度報告與討論</a:t>
                      </a:r>
                      <a:r>
                        <a:rPr lang="en-US" sz="1200" kern="0" dirty="0">
                          <a:effectLst/>
                        </a:rPr>
                        <a:t>(I)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056150884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4/21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文獻回顧</a:t>
                      </a:r>
                      <a:r>
                        <a:rPr lang="en-US" sz="1200" kern="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44359522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4/28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文獻回顧</a:t>
                      </a:r>
                      <a:r>
                        <a:rPr lang="en-US" sz="1200" kern="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小組討論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801991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5/5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168910" fontAlgn="b">
                        <a:spcAft>
                          <a:spcPts val="0"/>
                        </a:spcAft>
                      </a:pPr>
                      <a:r>
                        <a:rPr lang="zh-TW" sz="1200" kern="0" dirty="0">
                          <a:effectLst/>
                        </a:rPr>
                        <a:t>文獻回顧</a:t>
                      </a:r>
                      <a:r>
                        <a:rPr lang="en-US" sz="1200" kern="0" dirty="0">
                          <a:effectLst/>
                        </a:rPr>
                        <a:t>(3)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608092185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5/12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進度報告與討論</a:t>
                      </a:r>
                      <a:r>
                        <a:rPr lang="en-US" sz="1200" kern="0">
                          <a:effectLst/>
                        </a:rPr>
                        <a:t>(II)</a:t>
                      </a:r>
                      <a:r>
                        <a:rPr lang="en-US" sz="1200" kern="100">
                          <a:effectLst/>
                        </a:rPr>
                        <a:t> 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3121417838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5/19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036006384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5/26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389775007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6/2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(3)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498061034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6/9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(4)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439628756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6/16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(5)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821338177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6/23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marL="79375"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解決方案</a:t>
                      </a:r>
                      <a:r>
                        <a:rPr lang="en-US" sz="1200" kern="0">
                          <a:effectLst/>
                        </a:rPr>
                        <a:t>/</a:t>
                      </a:r>
                      <a:r>
                        <a:rPr lang="zh-TW" sz="1200" kern="0">
                          <a:effectLst/>
                        </a:rPr>
                        <a:t>研究方法</a:t>
                      </a:r>
                      <a:r>
                        <a:rPr lang="en-US" sz="1200" kern="0">
                          <a:effectLst/>
                        </a:rPr>
                        <a:t>(6)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小組討論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2976347364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6/30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</a:rPr>
                        <a:t>進度報告與討論</a:t>
                      </a:r>
                      <a:r>
                        <a:rPr lang="en-US" sz="1200" kern="0">
                          <a:effectLst/>
                        </a:rPr>
                        <a:t>(III) 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highlight>
                            <a:srgbClr val="00FFFF"/>
                          </a:highlight>
                        </a:rPr>
                        <a:t>繳實務專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highlight>
                            <a:srgbClr val="00FFFF"/>
                          </a:highlight>
                        </a:rPr>
                        <a:t>題初稿</a:t>
                      </a:r>
                      <a:r>
                        <a:rPr lang="en-US" sz="1200" kern="100" dirty="0">
                          <a:effectLst/>
                          <a:highlight>
                            <a:srgbClr val="00FFFF"/>
                          </a:highlight>
                        </a:rPr>
                        <a:t>(</a:t>
                      </a:r>
                      <a:r>
                        <a:rPr lang="zh-TW" sz="1200" kern="100" dirty="0">
                          <a:effectLst/>
                          <a:highlight>
                            <a:srgbClr val="00FFFF"/>
                          </a:highlight>
                        </a:rPr>
                        <a:t>最遲</a:t>
                      </a:r>
                      <a:r>
                        <a:rPr lang="en-US" sz="1200" kern="100" dirty="0">
                          <a:effectLst/>
                          <a:highlight>
                            <a:srgbClr val="00FFFF"/>
                          </a:highlight>
                        </a:rPr>
                        <a:t>7/6)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0693" marR="10693" marT="0" marB="0"/>
                </a:tc>
                <a:extLst>
                  <a:ext uri="{0D108BD9-81ED-4DB2-BD59-A6C34878D82A}">
                    <a16:rowId xmlns:a16="http://schemas.microsoft.com/office/drawing/2014/main" val="167562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73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041905"/>
              </p:ext>
            </p:extLst>
          </p:nvPr>
        </p:nvGraphicFramePr>
        <p:xfrm>
          <a:off x="-1" y="0"/>
          <a:ext cx="12192002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1473">
                  <a:extLst>
                    <a:ext uri="{9D8B030D-6E8A-4147-A177-3AD203B41FA5}">
                      <a16:colId xmlns:a16="http://schemas.microsoft.com/office/drawing/2014/main" val="3813575704"/>
                    </a:ext>
                  </a:extLst>
                </a:gridCol>
                <a:gridCol w="1023434">
                  <a:extLst>
                    <a:ext uri="{9D8B030D-6E8A-4147-A177-3AD203B41FA5}">
                      <a16:colId xmlns:a16="http://schemas.microsoft.com/office/drawing/2014/main" val="1408577790"/>
                    </a:ext>
                  </a:extLst>
                </a:gridCol>
                <a:gridCol w="4351191">
                  <a:extLst>
                    <a:ext uri="{9D8B030D-6E8A-4147-A177-3AD203B41FA5}">
                      <a16:colId xmlns:a16="http://schemas.microsoft.com/office/drawing/2014/main" val="475423934"/>
                    </a:ext>
                  </a:extLst>
                </a:gridCol>
                <a:gridCol w="1986969">
                  <a:extLst>
                    <a:ext uri="{9D8B030D-6E8A-4147-A177-3AD203B41FA5}">
                      <a16:colId xmlns:a16="http://schemas.microsoft.com/office/drawing/2014/main" val="1986164748"/>
                    </a:ext>
                  </a:extLst>
                </a:gridCol>
                <a:gridCol w="903630">
                  <a:extLst>
                    <a:ext uri="{9D8B030D-6E8A-4147-A177-3AD203B41FA5}">
                      <a16:colId xmlns:a16="http://schemas.microsoft.com/office/drawing/2014/main" val="4196287676"/>
                    </a:ext>
                  </a:extLst>
                </a:gridCol>
                <a:gridCol w="1083336">
                  <a:extLst>
                    <a:ext uri="{9D8B030D-6E8A-4147-A177-3AD203B41FA5}">
                      <a16:colId xmlns:a16="http://schemas.microsoft.com/office/drawing/2014/main" val="2330845647"/>
                    </a:ext>
                  </a:extLst>
                </a:gridCol>
                <a:gridCol w="2181969">
                  <a:extLst>
                    <a:ext uri="{9D8B030D-6E8A-4147-A177-3AD203B41FA5}">
                      <a16:colId xmlns:a16="http://schemas.microsoft.com/office/drawing/2014/main" val="1382850847"/>
                    </a:ext>
                  </a:extLst>
                </a:gridCol>
              </a:tblGrid>
              <a:tr h="526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週次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日期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單元名稱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主要教學活動及作業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時數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授課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教室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備註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243593593"/>
                  </a:ext>
                </a:extLst>
              </a:tr>
              <a:tr h="894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9/15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『延續上學期實務專題或研究進度』</a:t>
                      </a: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執行解決方案及監測成效</a:t>
                      </a:r>
                      <a:r>
                        <a:rPr lang="en-US" sz="1200" kern="100">
                          <a:effectLst/>
                        </a:rPr>
                        <a:t>(1)</a:t>
                      </a:r>
                      <a:endParaRPr lang="zh-TW" sz="1200" kern="100">
                        <a:effectLst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執行研究資料蒐集及統計分析</a:t>
                      </a:r>
                      <a:r>
                        <a:rPr lang="en-US" sz="1200" kern="10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C301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FFFF00"/>
                          </a:highlight>
                        </a:rPr>
                        <a:t>學生不需到課，小組繼續</a:t>
                      </a:r>
                      <a:endParaRPr lang="zh-TW" sz="12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highlight>
                            <a:srgbClr val="FFFF00"/>
                          </a:highlight>
                        </a:rPr>
                        <a:t>自行運作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286333096"/>
                  </a:ext>
                </a:extLst>
              </a:tr>
              <a:tr h="7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9/22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執行解決方案及監測成效</a:t>
                      </a:r>
                      <a:r>
                        <a:rPr lang="en-US" sz="1200" kern="100">
                          <a:effectLst/>
                        </a:rPr>
                        <a:t>(2)</a:t>
                      </a:r>
                      <a:endParaRPr lang="zh-TW" sz="1200" kern="100">
                        <a:effectLst/>
                      </a:endParaRPr>
                    </a:p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執行研究資料蒐集及統計分析</a:t>
                      </a:r>
                      <a:r>
                        <a:rPr lang="en-US" sz="1200" kern="100">
                          <a:effectLst/>
                        </a:rPr>
                        <a:t>(2)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1258002141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9/29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專題成效</a:t>
                      </a:r>
                      <a:r>
                        <a:rPr lang="en-US" sz="1200" kern="100">
                          <a:effectLst/>
                        </a:rPr>
                        <a:t>/</a:t>
                      </a:r>
                      <a:r>
                        <a:rPr lang="zh-TW" sz="1200" kern="100">
                          <a:effectLst/>
                        </a:rPr>
                        <a:t>研究結果撰寫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535757878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10/6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實務專題報告</a:t>
                      </a:r>
                      <a:r>
                        <a:rPr lang="en-US" sz="1200" kern="100">
                          <a:effectLst/>
                        </a:rPr>
                        <a:t>/</a:t>
                      </a:r>
                      <a:r>
                        <a:rPr lang="zh-TW" sz="1200" kern="100">
                          <a:effectLst/>
                        </a:rPr>
                        <a:t>研究報告撰寫</a:t>
                      </a:r>
                      <a:r>
                        <a:rPr lang="en-US" sz="1200" kern="100">
                          <a:effectLst/>
                        </a:rPr>
                        <a:t>(1)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教學與討論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651361878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10/13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實務專題報告</a:t>
                      </a:r>
                      <a:r>
                        <a:rPr lang="en-US" sz="1200" kern="100" dirty="0">
                          <a:effectLst/>
                        </a:rPr>
                        <a:t>/</a:t>
                      </a:r>
                      <a:r>
                        <a:rPr lang="zh-TW" sz="1200" kern="100" dirty="0">
                          <a:effectLst/>
                        </a:rPr>
                        <a:t>研究報告撰寫</a:t>
                      </a:r>
                      <a:r>
                        <a:rPr lang="en-US" sz="1200" kern="100" dirty="0">
                          <a:effectLst/>
                        </a:rPr>
                        <a:t>(2)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295221368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10/20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專題口頭報告及海報之準備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665207865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10/27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專題口頭報告及海報之準備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399554461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11/3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340411857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11/10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815402127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10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11/17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1513956798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11/24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559231860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12/1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1116888175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13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12/8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2942162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14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12/15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小組討論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710561631"/>
                  </a:ext>
                </a:extLst>
              </a:tr>
              <a:tr h="526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zh-TW" sz="1200" kern="0">
                          <a:effectLst/>
                          <a:highlight>
                            <a:srgbClr val="FFFF00"/>
                          </a:highlight>
                        </a:rPr>
                        <a:t>實務專題發表會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小組報告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C301</a:t>
                      </a:r>
                      <a:endParaRPr lang="zh-TW" sz="12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C401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C301(</a:t>
                      </a:r>
                      <a:r>
                        <a:rPr lang="zh-TW" sz="1200" kern="100">
                          <a:effectLst/>
                        </a:rPr>
                        <a:t>海報展示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endParaRPr lang="zh-TW" sz="12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C401(</a:t>
                      </a:r>
                      <a:r>
                        <a:rPr lang="zh-TW" sz="1200" kern="100">
                          <a:effectLst/>
                        </a:rPr>
                        <a:t>口頭發表</a:t>
                      </a:r>
                      <a:r>
                        <a:rPr lang="en-US" sz="1200" kern="100">
                          <a:effectLst/>
                        </a:rPr>
                        <a:t>)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3659717985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16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12/29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795368960"/>
                  </a:ext>
                </a:extLst>
              </a:tr>
              <a:tr h="263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17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1/5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581053535"/>
                  </a:ext>
                </a:extLst>
              </a:tr>
              <a:tr h="526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18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1/12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highlight>
                            <a:srgbClr val="FFFF00"/>
                          </a:highlight>
                        </a:rPr>
                        <a:t>繳實務專題完稿</a:t>
                      </a:r>
                      <a:r>
                        <a:rPr lang="en-US" sz="1200" kern="100" dirty="0">
                          <a:effectLst/>
                          <a:highlight>
                            <a:srgbClr val="FFFF00"/>
                          </a:highlight>
                        </a:rPr>
                        <a:t>(</a:t>
                      </a:r>
                      <a:r>
                        <a:rPr lang="zh-TW" sz="1200" kern="100" dirty="0">
                          <a:effectLst/>
                          <a:highlight>
                            <a:srgbClr val="FFFF00"/>
                          </a:highlight>
                        </a:rPr>
                        <a:t>最遲</a:t>
                      </a:r>
                      <a:r>
                        <a:rPr lang="en-US" sz="1200" kern="100" dirty="0">
                          <a:effectLst/>
                          <a:highlight>
                            <a:srgbClr val="FFFF00"/>
                          </a:highlight>
                        </a:rPr>
                        <a:t>1/18)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15766" marR="15766" marT="0" marB="0"/>
                </a:tc>
                <a:extLst>
                  <a:ext uri="{0D108BD9-81ED-4DB2-BD59-A6C34878D82A}">
                    <a16:rowId xmlns:a16="http://schemas.microsoft.com/office/drawing/2014/main" val="240694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2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報告必須具有下列特性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連續性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完整性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正確性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簡潔性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可讀性</a:t>
            </a: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應用性</a:t>
            </a:r>
          </a:p>
          <a:p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3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27001-EA9C-495F-B249-E63F50DD727E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緒論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對研究背景、問題陳述、動機、研究目的、研究過程等做一概略性介紹，使讀者能大致瞭解整篇報告的架構與內容。</a:t>
            </a:r>
          </a:p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應該注意到幾個重要目的：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以合適的文字敘述，有系統性的提出問題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讓讀者瞭解整篇專題研究的概況及重點所在</a:t>
            </a: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將研究目的明確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指出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5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FDCE80-B8B5-47DF-B911-7CD497E1D31E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緒論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研究背景（問題陳述）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介紹研究主題所在的環境特質或歷史沿革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介紹所面臨的關鍵問題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對問題作明確的操作性定義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研究動機（問題重要性與可能解決方案）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突顯研究主題的重要性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傳統的解決方法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仍存在的問題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可用以解決問題的新方法或概念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研究目的</a:t>
            </a:r>
          </a:p>
          <a:p>
            <a:pPr lvl="2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希望以新方法解決那些問題，得到那些成果</a:t>
            </a:r>
          </a:p>
          <a:p>
            <a:pPr lvl="1"/>
            <a:r>
              <a:rPr lang="zh-TW" altLang="en-US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研究範圍</a:t>
            </a:r>
          </a:p>
        </p:txBody>
      </p:sp>
    </p:spTree>
    <p:extLst>
      <p:ext uri="{BB962C8B-B14F-4D97-AF65-F5344CB8AC3E}">
        <p14:creationId xmlns:p14="http://schemas.microsoft.com/office/powerpoint/2010/main" val="72357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1686</Words>
  <Application>Microsoft Office PowerPoint</Application>
  <PresentationFormat>寬螢幕</PresentationFormat>
  <Paragraphs>466</Paragraphs>
  <Slides>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專題說明</vt:lpstr>
      <vt:lpstr>PowerPoint 簡報</vt:lpstr>
      <vt:lpstr>第一階段(上學期)</vt:lpstr>
      <vt:lpstr>第二階段(下學期)</vt:lpstr>
      <vt:lpstr>PowerPoint 簡報</vt:lpstr>
      <vt:lpstr>PowerPoint 簡報</vt:lpstr>
      <vt:lpstr>報告必須具有下列特性</vt:lpstr>
      <vt:lpstr>緒論</vt:lpstr>
      <vt:lpstr>緒論</vt:lpstr>
      <vt:lpstr>文獻探討</vt:lpstr>
      <vt:lpstr>文獻探討</vt:lpstr>
      <vt:lpstr>研究設計</vt:lpstr>
      <vt:lpstr>研究設計</vt:lpstr>
      <vt:lpstr>研究設計</vt:lpstr>
      <vt:lpstr>研究設計</vt:lpstr>
      <vt:lpstr>研究設計</vt:lpstr>
      <vt:lpstr>參考性資料</vt:lpstr>
      <vt:lpstr>參考性資料</vt:lpstr>
      <vt:lpstr>參考性資料</vt:lpstr>
      <vt:lpstr>附錄 </vt:lpstr>
      <vt:lpstr>106-2專題題目: 43AB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Ernest Chiou</dc:creator>
  <cp:lastModifiedBy>Ernest Chiou</cp:lastModifiedBy>
  <cp:revision>9</cp:revision>
  <dcterms:created xsi:type="dcterms:W3CDTF">2017-02-21T00:43:14Z</dcterms:created>
  <dcterms:modified xsi:type="dcterms:W3CDTF">2018-03-07T05:16:47Z</dcterms:modified>
</cp:coreProperties>
</file>