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87" r:id="rId3"/>
    <p:sldId id="258" r:id="rId4"/>
    <p:sldId id="284" r:id="rId5"/>
    <p:sldId id="285" r:id="rId6"/>
    <p:sldId id="280" r:id="rId7"/>
    <p:sldId id="282" r:id="rId8"/>
    <p:sldId id="266" r:id="rId9"/>
    <p:sldId id="286" r:id="rId10"/>
    <p:sldId id="257" r:id="rId11"/>
    <p:sldId id="261" r:id="rId12"/>
    <p:sldId id="26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77B65-353B-44F6-87D8-3DEC03EEF186}" type="doc">
      <dgm:prSet loTypeId="urn:microsoft.com/office/officeart/2005/8/layout/bProcess2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45F03EAB-0188-48B9-B5FC-44FEB6D766B6}" type="pres">
      <dgm:prSet presAssocID="{5F277B65-353B-44F6-87D8-3DEC03EEF186}" presName="diagram" presStyleCnt="0">
        <dgm:presLayoutVars>
          <dgm:dir/>
          <dgm:resizeHandles/>
        </dgm:presLayoutVars>
      </dgm:prSet>
      <dgm:spPr/>
    </dgm:pt>
  </dgm:ptLst>
  <dgm:cxnLst>
    <dgm:cxn modelId="{78CCF49A-7194-4A74-9534-B2409CB3E669}" type="presOf" srcId="{5F277B65-353B-44F6-87D8-3DEC03EEF186}" destId="{45F03EAB-0188-48B9-B5FC-44FEB6D766B6}" srcOrd="0" destOrd="0" presId="urn:microsoft.com/office/officeart/2005/8/layout/bProcess2"/>
  </dgm:cxnLst>
  <dgm:bg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8C49-B029-4619-BF37-D81BD142CEBF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DEE9-18FC-491A-9513-9380999BA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21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2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2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2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2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2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2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2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2E49B-E9B3-4BC0-85E1-7FAF003920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2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68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7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36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68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5A127-9C4E-429A-AF2D-4912F99C1982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14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89951E-EF2D-4620-BDC7-01AA565EC325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40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CC7D7B-37F6-4EC4-84E2-16B98549335F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57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ADB25-E59C-4934-A7D5-C63F54278D28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1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03251-4DFE-459C-81D9-5A947E33F01F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43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A84C4-A109-47E9-BD27-7DCA6DCCF006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6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062111-AC9B-408A-8520-C95C060EA391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50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027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9A0BD-2B82-4E24-986E-7B29445249A8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369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3068D-1D84-4168-B17E-672EBC8545A8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28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3A3C3-0B3E-446F-8B26-8F1A34D23AD3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39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7C827-9972-40F4-A2D8-C5A625499EC8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99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7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4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8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22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53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2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29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B4DC9-6268-4EFB-9C69-86C85191117C}" type="datetimeFigureOut">
              <a:rPr lang="zh-TW" altLang="en-US" smtClean="0"/>
              <a:t>2022/10/10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B466-F5F6-4705-A110-4FB856F2FF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6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/>
              <a:t>Haga clic para modificar el estilo de texto del patrón</a:t>
            </a:r>
          </a:p>
          <a:p>
            <a:pPr lvl="1"/>
            <a:r>
              <a:rPr lang="es-ES" altLang="zh-TW"/>
              <a:t>Segundo nivel</a:t>
            </a:r>
          </a:p>
          <a:p>
            <a:pPr lvl="2"/>
            <a:r>
              <a:rPr lang="es-ES" altLang="zh-TW"/>
              <a:t>Tercer nivel</a:t>
            </a:r>
          </a:p>
          <a:p>
            <a:pPr lvl="3"/>
            <a:r>
              <a:rPr lang="es-ES" altLang="zh-TW"/>
              <a:t>Cuarto nivel</a:t>
            </a:r>
          </a:p>
          <a:p>
            <a:pPr lvl="4"/>
            <a:r>
              <a:rPr lang="es-ES" altLang="zh-TW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BFF0A-0D7C-4473-B498-8C5CC9D7529B}" type="slidenum">
              <a:rPr kumimoji="0" lang="es-E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anose="02020500000000000000" pitchFamily="18" charset="-120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 panose="02020500000000000000" pitchFamily="18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5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diagramData" Target="../diagrams/data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43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ea typeface="新細明體" panose="02020500000000000000" pitchFamily="18" charset="-120"/>
              </a:rPr>
              <a:t>正向班級文化指標 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sz="3200" dirty="0">
                <a:ea typeface="新細明體" panose="02020500000000000000" pitchFamily="18" charset="-120"/>
              </a:rPr>
              <a:t>(</a:t>
            </a:r>
            <a:r>
              <a:rPr lang="zh-TW" altLang="en-US" sz="3200" dirty="0">
                <a:ea typeface="新細明體" panose="02020500000000000000" pitchFamily="18" charset="-120"/>
              </a:rPr>
              <a:t>摘自幼兒園課程與教學評估表</a:t>
            </a:r>
            <a:r>
              <a:rPr lang="en-US" altLang="zh-TW" sz="3200" dirty="0">
                <a:ea typeface="新細明體" panose="02020500000000000000" pitchFamily="18" charset="-120"/>
              </a:rPr>
              <a:t>)</a:t>
            </a:r>
            <a:endParaRPr lang="zh-TW" altLang="zh-TW" sz="3200" dirty="0">
              <a:ea typeface="新細明體" panose="02020500000000000000" pitchFamily="18" charset="-12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3700" b="1" dirty="0">
                <a:ea typeface="新細明體" panose="02020500000000000000" pitchFamily="18" charset="-120"/>
              </a:rPr>
              <a:t>2.5.1  </a:t>
            </a:r>
            <a:r>
              <a:rPr lang="zh-TW" altLang="en-US" sz="3700" b="1" dirty="0">
                <a:ea typeface="新細明體" panose="02020500000000000000" pitchFamily="18" charset="-120"/>
              </a:rPr>
              <a:t>建立尊重差異的班級文化</a:t>
            </a:r>
            <a:endParaRPr lang="en-US" altLang="zh-TW" sz="3700" b="1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3700" b="1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3700" b="1" dirty="0">
                <a:ea typeface="新細明體" panose="02020500000000000000" pitchFamily="18" charset="-120"/>
              </a:rPr>
              <a:t>2.5.2</a:t>
            </a:r>
            <a:r>
              <a:rPr lang="zh-TW" altLang="en-US" sz="3700" b="1" dirty="0">
                <a:ea typeface="新細明體" panose="02020500000000000000" pitchFamily="18" charset="-120"/>
              </a:rPr>
              <a:t>  形塑互動良好的班級氣氛</a:t>
            </a:r>
            <a:endParaRPr lang="en-US" altLang="zh-TW" sz="3700" b="1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3700" b="1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3700" b="1" dirty="0">
                <a:ea typeface="新細明體" panose="02020500000000000000" pitchFamily="18" charset="-120"/>
              </a:rPr>
              <a:t>2.5.3</a:t>
            </a:r>
            <a:r>
              <a:rPr lang="zh-TW" altLang="en-US" sz="3700" b="1" dirty="0">
                <a:ea typeface="新細明體" panose="02020500000000000000" pitchFamily="18" charset="-120"/>
              </a:rPr>
              <a:t>  營造自學</a:t>
            </a:r>
            <a:r>
              <a:rPr lang="en-US" altLang="zh-TW" sz="3700" b="1" dirty="0">
                <a:ea typeface="新細明體" panose="02020500000000000000" pitchFamily="18" charset="-120"/>
              </a:rPr>
              <a:t>.</a:t>
            </a:r>
            <a:r>
              <a:rPr lang="zh-TW" altLang="en-US" sz="3700" b="1" dirty="0">
                <a:ea typeface="新細明體" panose="02020500000000000000" pitchFamily="18" charset="-120"/>
              </a:rPr>
              <a:t>互學</a:t>
            </a:r>
            <a:r>
              <a:rPr lang="en-US" altLang="zh-TW" sz="3700" b="1" dirty="0">
                <a:ea typeface="新細明體" panose="02020500000000000000" pitchFamily="18" charset="-120"/>
              </a:rPr>
              <a:t>.</a:t>
            </a:r>
            <a:r>
              <a:rPr lang="zh-TW" altLang="en-US" sz="3700" b="1" dirty="0">
                <a:ea typeface="新細明體" panose="02020500000000000000" pitchFamily="18" charset="-120"/>
              </a:rPr>
              <a:t>共學的班級情境</a:t>
            </a:r>
            <a:endParaRPr lang="en-US" altLang="zh-TW" sz="3700" b="1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3700" b="1" dirty="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3700" b="1" dirty="0">
                <a:ea typeface="新細明體" panose="02020500000000000000" pitchFamily="18" charset="-120"/>
              </a:rPr>
              <a:t>2.5.4</a:t>
            </a:r>
            <a:r>
              <a:rPr lang="zh-TW" altLang="en-US" sz="3700" b="1" dirty="0">
                <a:ea typeface="新細明體" panose="02020500000000000000" pitchFamily="18" charset="-120"/>
              </a:rPr>
              <a:t>  引導幼兒參與公共事務</a:t>
            </a:r>
          </a:p>
        </p:txBody>
      </p:sp>
    </p:spTree>
    <p:extLst>
      <p:ext uri="{BB962C8B-B14F-4D97-AF65-F5344CB8AC3E}">
        <p14:creationId xmlns:p14="http://schemas.microsoft.com/office/powerpoint/2010/main" val="405983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96474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 descr="用餐_181107_0003_0.jpg"/>
          <p:cNvPicPr>
            <a:picLocks noChangeAspect="1"/>
          </p:cNvPicPr>
          <p:nvPr/>
        </p:nvPicPr>
        <p:blipFill>
          <a:blip r:embed="rId7" cstate="print"/>
          <a:srcRect l="37500" t="7272" r="19531" b="23946"/>
          <a:stretch>
            <a:fillRect/>
          </a:stretch>
        </p:blipFill>
        <p:spPr>
          <a:xfrm>
            <a:off x="8198854" y="304663"/>
            <a:ext cx="2188115" cy="16925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圖片 7" descr="用餐_181107_0007.jpg"/>
          <p:cNvPicPr>
            <a:picLocks noChangeAspect="1"/>
          </p:cNvPicPr>
          <p:nvPr/>
        </p:nvPicPr>
        <p:blipFill>
          <a:blip r:embed="rId8" cstate="print"/>
          <a:srcRect t="16651" r="44531" b="4145"/>
          <a:stretch>
            <a:fillRect/>
          </a:stretch>
        </p:blipFill>
        <p:spPr>
          <a:xfrm>
            <a:off x="1376953" y="334270"/>
            <a:ext cx="2190572" cy="17009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圖片 8" descr="用餐_181107_0004_0.jpg"/>
          <p:cNvPicPr>
            <a:picLocks noChangeAspect="1"/>
          </p:cNvPicPr>
          <p:nvPr/>
        </p:nvPicPr>
        <p:blipFill>
          <a:blip r:embed="rId9" cstate="print"/>
          <a:srcRect l="2756" t="23958" r="13872" b="5208"/>
          <a:stretch>
            <a:fillRect/>
          </a:stretch>
        </p:blipFill>
        <p:spPr>
          <a:xfrm>
            <a:off x="4581144" y="646847"/>
            <a:ext cx="2509752" cy="17401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 descr="用餐_181107_0001.jpg"/>
          <p:cNvPicPr>
            <a:picLocks noChangeAspect="1"/>
          </p:cNvPicPr>
          <p:nvPr/>
        </p:nvPicPr>
        <p:blipFill>
          <a:blip r:embed="rId10" cstate="print"/>
          <a:srcRect l="1334" t="13541" r="13848" b="7291"/>
          <a:stretch>
            <a:fillRect/>
          </a:stretch>
        </p:blipFill>
        <p:spPr>
          <a:xfrm>
            <a:off x="8198855" y="2616022"/>
            <a:ext cx="2280170" cy="1750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圖片 10" descr="用餐_181107_0008.jpg"/>
          <p:cNvPicPr>
            <a:picLocks noChangeAspect="1"/>
          </p:cNvPicPr>
          <p:nvPr/>
        </p:nvPicPr>
        <p:blipFill>
          <a:blip r:embed="rId11" cstate="print"/>
          <a:srcRect l="20800" r="1334" b="16666"/>
          <a:stretch>
            <a:fillRect/>
          </a:stretch>
        </p:blipFill>
        <p:spPr>
          <a:xfrm>
            <a:off x="4581144" y="2693448"/>
            <a:ext cx="2578607" cy="18528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圖片 11" descr="用餐_181107_0006.jpg"/>
          <p:cNvPicPr>
            <a:picLocks noChangeAspect="1"/>
          </p:cNvPicPr>
          <p:nvPr/>
        </p:nvPicPr>
        <p:blipFill>
          <a:blip r:embed="rId12" cstate="print"/>
          <a:srcRect l="-57" t="25000" r="16629"/>
          <a:stretch>
            <a:fillRect/>
          </a:stretch>
        </p:blipFill>
        <p:spPr>
          <a:xfrm>
            <a:off x="6831583" y="4628413"/>
            <a:ext cx="2155687" cy="15936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圖片 12" descr="用餐_181107_00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6170" y="2630332"/>
            <a:ext cx="2300264" cy="16876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圖片 13" descr="用餐_181107_0012.jpg"/>
          <p:cNvPicPr>
            <a:picLocks noChangeAspect="1"/>
          </p:cNvPicPr>
          <p:nvPr/>
        </p:nvPicPr>
        <p:blipFill>
          <a:blip r:embed="rId14" cstate="print"/>
          <a:srcRect l="16629" t="8333" r="15239" b="15624"/>
          <a:stretch>
            <a:fillRect/>
          </a:stretch>
        </p:blipFill>
        <p:spPr>
          <a:xfrm>
            <a:off x="2929898" y="4633274"/>
            <a:ext cx="2158713" cy="16729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向右箭號 14"/>
          <p:cNvSpPr/>
          <p:nvPr/>
        </p:nvSpPr>
        <p:spPr>
          <a:xfrm>
            <a:off x="3965066" y="1024848"/>
            <a:ext cx="475447" cy="2024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7482206" y="1083444"/>
            <a:ext cx="476253" cy="1936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>
            <a:off x="9217031" y="2351929"/>
            <a:ext cx="275597" cy="285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左箭號 17"/>
          <p:cNvSpPr/>
          <p:nvPr/>
        </p:nvSpPr>
        <p:spPr>
          <a:xfrm>
            <a:off x="7475674" y="3468713"/>
            <a:ext cx="482785" cy="2103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左箭號 18"/>
          <p:cNvSpPr/>
          <p:nvPr/>
        </p:nvSpPr>
        <p:spPr>
          <a:xfrm>
            <a:off x="3766551" y="3468714"/>
            <a:ext cx="485409" cy="24603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2157426">
            <a:off x="2127350" y="5079429"/>
            <a:ext cx="486802" cy="2734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5643565" y="5297642"/>
            <a:ext cx="592643" cy="2753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552330" y="2044875"/>
            <a:ext cx="174650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小桌長點數人數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945606" y="2386998"/>
            <a:ext cx="194961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小桌長排隊領取餐點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070388" y="1997233"/>
            <a:ext cx="2293285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幼兒自行夾取餐點到碗中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8448646" y="4408517"/>
            <a:ext cx="181236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小桌長領取各桌飲品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862990" y="4556697"/>
            <a:ext cx="2227907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幼兒自行將飲品倒入杯中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6880615" y="6278305"/>
            <a:ext cx="2155687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轉銜時間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教玩具操作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465862" y="4352894"/>
            <a:ext cx="201275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各桌幼兒為大家夾水果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818270" y="6353999"/>
            <a:ext cx="216712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幼兒自行夾取水果到碗中</a:t>
            </a:r>
          </a:p>
        </p:txBody>
      </p:sp>
      <p:sp>
        <p:nvSpPr>
          <p:cNvPr id="32" name="矩形 31"/>
          <p:cNvSpPr/>
          <p:nvPr/>
        </p:nvSpPr>
        <p:spPr>
          <a:xfrm>
            <a:off x="344170" y="237744"/>
            <a:ext cx="11502390" cy="6424032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5" y="203327"/>
            <a:ext cx="10795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组合 19"/>
          <p:cNvGrpSpPr/>
          <p:nvPr/>
        </p:nvGrpSpPr>
        <p:grpSpPr>
          <a:xfrm>
            <a:off x="10828973" y="163359"/>
            <a:ext cx="1077595" cy="1021080"/>
            <a:chOff x="17053" y="435"/>
            <a:chExt cx="1697" cy="1608"/>
          </a:xfrm>
        </p:grpSpPr>
        <p:sp>
          <p:nvSpPr>
            <p:cNvPr id="34" name="矩形 33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23"/>
          <p:cNvGrpSpPr/>
          <p:nvPr/>
        </p:nvGrpSpPr>
        <p:grpSpPr>
          <a:xfrm flipH="1" flipV="1">
            <a:off x="278575" y="5711534"/>
            <a:ext cx="1077595" cy="1021080"/>
            <a:chOff x="17053" y="435"/>
            <a:chExt cx="1697" cy="1608"/>
          </a:xfrm>
        </p:grpSpPr>
        <p:sp>
          <p:nvSpPr>
            <p:cNvPr id="37" name="矩形 36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973" y="5708677"/>
            <a:ext cx="10795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组合 34"/>
          <p:cNvGrpSpPr/>
          <p:nvPr/>
        </p:nvGrpSpPr>
        <p:grpSpPr>
          <a:xfrm>
            <a:off x="4696783" y="236220"/>
            <a:ext cx="2560320" cy="410627"/>
            <a:chOff x="7584" y="527"/>
            <a:chExt cx="4032" cy="978"/>
          </a:xfrm>
        </p:grpSpPr>
        <p:sp>
          <p:nvSpPr>
            <p:cNvPr id="40" name="矩形 39"/>
            <p:cNvSpPr/>
            <p:nvPr/>
          </p:nvSpPr>
          <p:spPr>
            <a:xfrm>
              <a:off x="7584" y="913"/>
              <a:ext cx="403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用餐程序</a:t>
              </a:r>
              <a:endParaRPr lang="zh-CN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15840" y="334645"/>
            <a:ext cx="2560320" cy="621030"/>
            <a:chOff x="7584" y="527"/>
            <a:chExt cx="4032" cy="978"/>
          </a:xfrm>
        </p:grpSpPr>
        <p:sp>
          <p:nvSpPr>
            <p:cNvPr id="2" name="矩形 1"/>
            <p:cNvSpPr/>
            <p:nvPr/>
          </p:nvSpPr>
          <p:spPr>
            <a:xfrm>
              <a:off x="7584" y="913"/>
              <a:ext cx="403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餐後收拾</a:t>
              </a:r>
              <a:endParaRPr lang="zh-CN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8" y="1783080"/>
            <a:ext cx="3409996" cy="434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圖片 42" descr="用餐_181107_0014.jpg"/>
          <p:cNvPicPr>
            <a:picLocks noChangeAspect="1"/>
          </p:cNvPicPr>
          <p:nvPr/>
        </p:nvPicPr>
        <p:blipFill>
          <a:blip r:embed="rId4"/>
          <a:srcRect l="1334" t="13541" r="24972"/>
          <a:stretch>
            <a:fillRect/>
          </a:stretch>
        </p:blipFill>
        <p:spPr>
          <a:xfrm>
            <a:off x="4498454" y="1739609"/>
            <a:ext cx="3356242" cy="31906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圖片 43" descr="用餐_181107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9649" y="1783080"/>
            <a:ext cx="3363162" cy="31471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文字方塊 44"/>
          <p:cNvSpPr txBox="1"/>
          <p:nvPr/>
        </p:nvSpPr>
        <p:spPr>
          <a:xfrm>
            <a:off x="859352" y="5035154"/>
            <a:ext cx="313880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幼兒整理桌面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紅色抹布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4616173" y="5015821"/>
            <a:ext cx="323852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幼兒清掃桌底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8524790" y="5015821"/>
            <a:ext cx="3048021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幼兒擦拭桌底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藍色抹布</a:t>
            </a:r>
          </a:p>
        </p:txBody>
      </p:sp>
    </p:spTree>
    <p:extLst>
      <p:ext uri="{BB962C8B-B14F-4D97-AF65-F5344CB8AC3E}">
        <p14:creationId xmlns:p14="http://schemas.microsoft.com/office/powerpoint/2010/main" val="28324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362075" y="1551294"/>
            <a:ext cx="978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如何在例行性活動中</a:t>
            </a:r>
            <a:endParaRPr lang="en-US" altLang="zh-TW" sz="48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建立正向班級文化</a:t>
            </a:r>
            <a:endParaRPr lang="en-US" altLang="zh-TW" sz="48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en-US" altLang="zh-TW" sz="3600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TW" altLang="en-US" sz="3600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以臺北市立大同幼兒園為例</a:t>
            </a:r>
            <a:endParaRPr lang="en-US" altLang="zh-TW" sz="3600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48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53739" y="4654648"/>
            <a:ext cx="618617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TW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1071109</a:t>
            </a:r>
            <a:endParaRPr lang="zh-TW" altLang="en-US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20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45920" y="2129790"/>
            <a:ext cx="978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臺北市立大同幼兒園</a:t>
            </a:r>
            <a:r>
              <a:rPr lang="en-US" altLang="zh-TW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-____</a:t>
            </a:r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班</a:t>
            </a:r>
            <a:endParaRPr lang="zh-CN" altLang="en-US" sz="48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1856422" y="3416300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8363267" y="3410887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690189" y="3198098"/>
            <a:ext cx="4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馬偕醫護管理專科學校 幼兒保育科</a:t>
            </a:r>
            <a:r>
              <a:rPr lang="en-US" altLang="zh-TW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林珈如</a:t>
            </a:r>
            <a:endParaRPr lang="zh-CN" altLang="en-US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3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7112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15840" y="334645"/>
            <a:ext cx="2560320" cy="621030"/>
            <a:chOff x="7584" y="527"/>
            <a:chExt cx="4032" cy="978"/>
          </a:xfrm>
        </p:grpSpPr>
        <p:sp>
          <p:nvSpPr>
            <p:cNvPr id="2" name="矩形 1"/>
            <p:cNvSpPr/>
            <p:nvPr/>
          </p:nvSpPr>
          <p:spPr>
            <a:xfrm>
              <a:off x="7584" y="913"/>
              <a:ext cx="403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入班流程</a:t>
              </a:r>
              <a:endParaRPr lang="zh-CN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向右箭號 31"/>
          <p:cNvSpPr/>
          <p:nvPr/>
        </p:nvSpPr>
        <p:spPr>
          <a:xfrm>
            <a:off x="5714763" y="1727767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6" y="1085717"/>
            <a:ext cx="2179834" cy="196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1543" y="1072080"/>
            <a:ext cx="2078618" cy="210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59" y="1085717"/>
            <a:ext cx="2195481" cy="207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50" y="1048498"/>
            <a:ext cx="2255518" cy="207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6" y="3661787"/>
            <a:ext cx="2241359" cy="175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8745" y="3481960"/>
            <a:ext cx="1759914" cy="223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59" y="3689597"/>
            <a:ext cx="2265992" cy="175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52" y="3679043"/>
            <a:ext cx="2239816" cy="175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向右箭號 74"/>
          <p:cNvSpPr/>
          <p:nvPr/>
        </p:nvSpPr>
        <p:spPr>
          <a:xfrm>
            <a:off x="2948874" y="1839979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向右箭號 75"/>
          <p:cNvSpPr/>
          <p:nvPr/>
        </p:nvSpPr>
        <p:spPr>
          <a:xfrm>
            <a:off x="8597586" y="1800736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向右箭號 76"/>
          <p:cNvSpPr/>
          <p:nvPr/>
        </p:nvSpPr>
        <p:spPr>
          <a:xfrm>
            <a:off x="5770395" y="4396237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向右箭號 77"/>
          <p:cNvSpPr/>
          <p:nvPr/>
        </p:nvSpPr>
        <p:spPr>
          <a:xfrm>
            <a:off x="8613288" y="4378981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向右箭號 78"/>
          <p:cNvSpPr/>
          <p:nvPr/>
        </p:nvSpPr>
        <p:spPr>
          <a:xfrm>
            <a:off x="2924795" y="4418000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文字方塊 79"/>
          <p:cNvSpPr txBox="1"/>
          <p:nvPr/>
        </p:nvSpPr>
        <p:spPr>
          <a:xfrm>
            <a:off x="780452" y="3127116"/>
            <a:ext cx="205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與老師說早安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3557907" y="3173282"/>
            <a:ext cx="210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書包放在書包櫃上整理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6346459" y="3184655"/>
            <a:ext cx="2324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餐袋放在餐袋櫃上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9173650" y="3243064"/>
            <a:ext cx="236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杯子掛在小動物上</a:t>
            </a:r>
          </a:p>
        </p:txBody>
      </p:sp>
      <p:sp>
        <p:nvSpPr>
          <p:cNvPr id="7" name="矩形 6"/>
          <p:cNvSpPr/>
          <p:nvPr/>
        </p:nvSpPr>
        <p:spPr>
          <a:xfrm>
            <a:off x="482956" y="5580697"/>
            <a:ext cx="2874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餐袋回到小動物家 米奇要看外面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3357461" y="5580697"/>
            <a:ext cx="291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拿圍兜 手抓白色線 手要過山洞</a:t>
            </a:r>
          </a:p>
        </p:txBody>
      </p:sp>
      <p:sp>
        <p:nvSpPr>
          <p:cNvPr id="86" name="文字方塊 85"/>
          <p:cNvSpPr txBox="1"/>
          <p:nvPr/>
        </p:nvSpPr>
        <p:spPr>
          <a:xfrm>
            <a:off x="6346460" y="5580697"/>
            <a:ext cx="287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放書包口訣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黃色要看書包櫃、兩隻手 抱起來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放平推進書包櫃、繩子記得要檢查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9217719" y="5488364"/>
            <a:ext cx="2239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掛外套口訣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把門關起來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握握手、  點點頭、敬個禮  完成囉</a:t>
            </a:r>
          </a:p>
        </p:txBody>
      </p:sp>
    </p:spTree>
    <p:extLst>
      <p:ext uri="{BB962C8B-B14F-4D97-AF65-F5344CB8AC3E}">
        <p14:creationId xmlns:p14="http://schemas.microsoft.com/office/powerpoint/2010/main" val="21270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45920" y="2129790"/>
            <a:ext cx="978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臺北市立大同幼兒園</a:t>
            </a:r>
            <a:r>
              <a:rPr lang="en-US" altLang="zh-TW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-______</a:t>
            </a:r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班</a:t>
            </a:r>
            <a:endParaRPr lang="zh-CN" altLang="en-US" sz="48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1856422" y="3416300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8363267" y="3410887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690189" y="3198098"/>
            <a:ext cx="4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馬偕醫護管理專科學校 幼兒保育科</a:t>
            </a:r>
            <a:r>
              <a:rPr lang="en-US" altLang="zh-TW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鄭子暄</a:t>
            </a:r>
            <a:endParaRPr lang="zh-CN" altLang="en-US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93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15840" y="334645"/>
            <a:ext cx="2560320" cy="621030"/>
            <a:chOff x="7584" y="527"/>
            <a:chExt cx="4032" cy="978"/>
          </a:xfrm>
        </p:grpSpPr>
        <p:sp>
          <p:nvSpPr>
            <p:cNvPr id="2" name="矩形 1"/>
            <p:cNvSpPr/>
            <p:nvPr/>
          </p:nvSpPr>
          <p:spPr>
            <a:xfrm>
              <a:off x="7584" y="913"/>
              <a:ext cx="403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入班流程</a:t>
              </a:r>
              <a:endParaRPr lang="zh-CN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標題 1"/>
          <p:cNvSpPr txBox="1">
            <a:spLocks/>
          </p:cNvSpPr>
          <p:nvPr/>
        </p:nvSpPr>
        <p:spPr>
          <a:xfrm>
            <a:off x="467023" y="23137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5400" dirty="0"/>
          </a:p>
        </p:txBody>
      </p:sp>
      <p:pic>
        <p:nvPicPr>
          <p:cNvPr id="23" name="Picture 2" descr="C:\Users\s50315010\Desktop\42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7" y="1657945"/>
            <a:ext cx="2586214" cy="109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3" descr="C:\Users\s50315010\Desktop\42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61" y="1673106"/>
            <a:ext cx="1986442" cy="113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4" descr="C:\Users\s50315010\Desktop\42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68" y="3097851"/>
            <a:ext cx="2600784" cy="142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6" descr="C:\Users\s50315010\Desktop\42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82" y="1588743"/>
            <a:ext cx="1916248" cy="122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7" descr="C:\Users\s50315010\Desktop\429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95" y="4980234"/>
            <a:ext cx="3242073" cy="1368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9" descr="C:\Users\s50315010\Desktop\429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394" y="1593447"/>
            <a:ext cx="2199075" cy="1224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10" descr="C:\Users\s50315010\Desktop\429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94" y="3086270"/>
            <a:ext cx="3299047" cy="139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向右箭號 36"/>
          <p:cNvSpPr/>
          <p:nvPr/>
        </p:nvSpPr>
        <p:spPr>
          <a:xfrm>
            <a:off x="3513091" y="2167552"/>
            <a:ext cx="155190" cy="20208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46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142" y="5141081"/>
            <a:ext cx="1499607" cy="10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文字方塊 47"/>
          <p:cNvSpPr txBox="1"/>
          <p:nvPr/>
        </p:nvSpPr>
        <p:spPr>
          <a:xfrm>
            <a:off x="1299095" y="1172934"/>
            <a:ext cx="16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早安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向右箭號 52"/>
          <p:cNvSpPr/>
          <p:nvPr/>
        </p:nvSpPr>
        <p:spPr>
          <a:xfrm>
            <a:off x="6234665" y="1708870"/>
            <a:ext cx="175630" cy="20208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3084" y="3756316"/>
            <a:ext cx="1063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掛外套</a:t>
            </a:r>
          </a:p>
        </p:txBody>
      </p:sp>
      <p:sp>
        <p:nvSpPr>
          <p:cNvPr id="12" name="矩形 11"/>
          <p:cNvSpPr/>
          <p:nvPr/>
        </p:nvSpPr>
        <p:spPr>
          <a:xfrm>
            <a:off x="7376160" y="1136709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放餐袋、拿碗及水杯</a:t>
            </a:r>
          </a:p>
        </p:txBody>
      </p:sp>
      <p:sp>
        <p:nvSpPr>
          <p:cNvPr id="13" name="矩形 12"/>
          <p:cNvSpPr/>
          <p:nvPr/>
        </p:nvSpPr>
        <p:spPr>
          <a:xfrm>
            <a:off x="3097471" y="1234971"/>
            <a:ext cx="3863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從書包拿餐袋</a:t>
            </a:r>
          </a:p>
        </p:txBody>
      </p:sp>
      <p:sp>
        <p:nvSpPr>
          <p:cNvPr id="41" name="向右箭號 53">
            <a:extLst>
              <a:ext uri="{FF2B5EF4-FFF2-40B4-BE49-F238E27FC236}">
                <a16:creationId xmlns:a16="http://schemas.microsoft.com/office/drawing/2014/main" id="{D0F0E2CF-C423-4807-9986-B352ACEE7853}"/>
              </a:ext>
            </a:extLst>
          </p:cNvPr>
          <p:cNvSpPr/>
          <p:nvPr/>
        </p:nvSpPr>
        <p:spPr>
          <a:xfrm>
            <a:off x="3513091" y="3811076"/>
            <a:ext cx="155190" cy="20208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7112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15840" y="334645"/>
            <a:ext cx="2560320" cy="621030"/>
            <a:chOff x="7584" y="527"/>
            <a:chExt cx="4032" cy="978"/>
          </a:xfrm>
        </p:grpSpPr>
        <p:sp>
          <p:nvSpPr>
            <p:cNvPr id="2" name="矩形 1"/>
            <p:cNvSpPr/>
            <p:nvPr/>
          </p:nvSpPr>
          <p:spPr>
            <a:xfrm>
              <a:off x="7584" y="913"/>
              <a:ext cx="403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用餐流程</a:t>
              </a:r>
              <a:endParaRPr lang="zh-CN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圖片 2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5" y="939927"/>
            <a:ext cx="1571023" cy="1248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圖片 2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28" y="993335"/>
            <a:ext cx="1659694" cy="1141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圖片 3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68" y="1005628"/>
            <a:ext cx="1742884" cy="1155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向右箭號 31"/>
          <p:cNvSpPr/>
          <p:nvPr/>
        </p:nvSpPr>
        <p:spPr>
          <a:xfrm>
            <a:off x="5563360" y="1484684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2982175" y="1389888"/>
            <a:ext cx="426572" cy="375417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圖片 3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0" y="973004"/>
            <a:ext cx="1754900" cy="1209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向右箭號 37"/>
          <p:cNvSpPr/>
          <p:nvPr/>
        </p:nvSpPr>
        <p:spPr>
          <a:xfrm>
            <a:off x="8232272" y="1484704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605879" y="3393016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圖片 4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08" y="2853036"/>
            <a:ext cx="1559021" cy="1316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向右箭號 44"/>
          <p:cNvSpPr/>
          <p:nvPr/>
        </p:nvSpPr>
        <p:spPr>
          <a:xfrm>
            <a:off x="2930063" y="3375864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6" name="圖片 4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66" y="2791350"/>
            <a:ext cx="1667056" cy="1277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圖片 4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74" y="2833129"/>
            <a:ext cx="1699678" cy="1259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向右箭號 47"/>
          <p:cNvSpPr/>
          <p:nvPr/>
        </p:nvSpPr>
        <p:spPr>
          <a:xfrm>
            <a:off x="5519301" y="3331330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右箭號 48"/>
          <p:cNvSpPr/>
          <p:nvPr/>
        </p:nvSpPr>
        <p:spPr>
          <a:xfrm>
            <a:off x="1652416" y="5297958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0" name="圖片 4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19" y="2854785"/>
            <a:ext cx="1754900" cy="1216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向右箭號 50"/>
          <p:cNvSpPr/>
          <p:nvPr/>
        </p:nvSpPr>
        <p:spPr>
          <a:xfrm>
            <a:off x="8232272" y="3331330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5" y="4676417"/>
            <a:ext cx="2574808" cy="1315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" name="文字方塊 52"/>
          <p:cNvSpPr txBox="1"/>
          <p:nvPr/>
        </p:nvSpPr>
        <p:spPr>
          <a:xfrm>
            <a:off x="1181943" y="2256927"/>
            <a:ext cx="1571024" cy="307777"/>
          </a:xfrm>
          <a:prstGeom prst="rect">
            <a:avLst/>
          </a:prstGeom>
          <a:noFill/>
          <a:ln w="28575"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洗手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3594241" y="2256925"/>
            <a:ext cx="165647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拿碗、放蓋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6260274" y="2316171"/>
            <a:ext cx="165647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拉椅子坐下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9002420" y="2316171"/>
            <a:ext cx="171740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拿餐點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1181943" y="4251501"/>
            <a:ext cx="151701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開始用餐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3623928" y="4184832"/>
            <a:ext cx="165969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倒飲品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6324893" y="4181712"/>
            <a:ext cx="1591853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擦碗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8956573" y="4184832"/>
            <a:ext cx="176324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蓋子放回餐袋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6528123" y="6127082"/>
            <a:ext cx="2152205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漱口</a:t>
            </a:r>
          </a:p>
        </p:txBody>
      </p:sp>
      <p:pic>
        <p:nvPicPr>
          <p:cNvPr id="62" name="圖片 6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6" y="4659411"/>
            <a:ext cx="2218314" cy="1349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向右箭號 62"/>
          <p:cNvSpPr/>
          <p:nvPr/>
        </p:nvSpPr>
        <p:spPr>
          <a:xfrm>
            <a:off x="5356860" y="5153978"/>
            <a:ext cx="576064" cy="360040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2752967" y="6141277"/>
            <a:ext cx="2218314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擦桌</a:t>
            </a:r>
          </a:p>
        </p:txBody>
      </p:sp>
    </p:spTree>
    <p:extLst>
      <p:ext uri="{BB962C8B-B14F-4D97-AF65-F5344CB8AC3E}">
        <p14:creationId xmlns:p14="http://schemas.microsoft.com/office/powerpoint/2010/main" val="17794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" y="-4445"/>
            <a:ext cx="4022725" cy="3571875"/>
          </a:xfrm>
          <a:prstGeom prst="rect">
            <a:avLst/>
          </a:prstGeom>
        </p:spPr>
      </p:pic>
      <p:pic>
        <p:nvPicPr>
          <p:cNvPr id="5" name="图片 4" descr="花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9496425" y="2910840"/>
            <a:ext cx="2696845" cy="3946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90365" y="276225"/>
            <a:ext cx="7716520" cy="2592070"/>
            <a:chOff x="6578" y="580"/>
            <a:chExt cx="12152" cy="4082"/>
          </a:xfrm>
        </p:grpSpPr>
        <p:sp>
          <p:nvSpPr>
            <p:cNvPr id="6" name="椭圆 5"/>
            <p:cNvSpPr/>
            <p:nvPr/>
          </p:nvSpPr>
          <p:spPr>
            <a:xfrm>
              <a:off x="6578" y="580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6"/>
            </p:cNvCxnSpPr>
            <p:nvPr/>
          </p:nvCxnSpPr>
          <p:spPr>
            <a:xfrm>
              <a:off x="6758" y="670"/>
              <a:ext cx="11881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 flipV="1">
            <a:off x="285115" y="3975100"/>
            <a:ext cx="8950325" cy="2591435"/>
            <a:chOff x="4635" y="581"/>
            <a:chExt cx="14095" cy="4081"/>
          </a:xfrm>
        </p:grpSpPr>
        <p:sp>
          <p:nvSpPr>
            <p:cNvPr id="12" name="椭圆 11"/>
            <p:cNvSpPr/>
            <p:nvPr/>
          </p:nvSpPr>
          <p:spPr>
            <a:xfrm>
              <a:off x="4635" y="581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>
              <a:stCxn id="12" idx="6"/>
            </p:cNvCxnSpPr>
            <p:nvPr/>
          </p:nvCxnSpPr>
          <p:spPr>
            <a:xfrm>
              <a:off x="4815" y="671"/>
              <a:ext cx="13839" cy="1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8640" y="670"/>
              <a:ext cx="1" cy="3812"/>
            </a:xfrm>
            <a:prstGeom prst="line">
              <a:avLst/>
            </a:prstGeom>
            <a:ln w="15875">
              <a:solidFill>
                <a:srgbClr val="6B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8550" y="4482"/>
              <a:ext cx="180" cy="180"/>
            </a:xfrm>
            <a:prstGeom prst="ellipse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4482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571355" y="27622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38605" y="6566535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11254740" y="210439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5400000">
            <a:off x="-139065" y="4817110"/>
            <a:ext cx="1075690" cy="0"/>
          </a:xfrm>
          <a:prstGeom prst="line">
            <a:avLst/>
          </a:prstGeom>
          <a:ln>
            <a:solidFill>
              <a:srgbClr val="6B9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645920" y="2129790"/>
            <a:ext cx="978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臺北市立大同幼兒園</a:t>
            </a:r>
            <a:r>
              <a:rPr lang="en-US" altLang="zh-TW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TW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_____</a:t>
            </a:r>
            <a:r>
              <a:rPr lang="zh-TW" altLang="en-US" sz="4800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班</a:t>
            </a:r>
            <a:endParaRPr lang="zh-CN" altLang="en-US" sz="4800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34969" y="3832528"/>
            <a:ext cx="6186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國立台北健康護理大學 嬰幼兒保育系</a:t>
            </a:r>
            <a:r>
              <a:rPr lang="en-US" altLang="zh-TW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蘇詠萱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1856422" y="3416300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8477567" y="3410887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690189" y="3198098"/>
            <a:ext cx="4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馬偕醫護管理專科學校 幼兒保育科</a:t>
            </a:r>
            <a:r>
              <a:rPr lang="en-US" altLang="zh-TW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TW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rPr>
              <a:t>簡家馨</a:t>
            </a:r>
            <a:endParaRPr lang="zh-CN" altLang="en-US" b="1" dirty="0">
              <a:solidFill>
                <a:srgbClr val="2053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3" name="直接连接符 36"/>
          <p:cNvCxnSpPr/>
          <p:nvPr/>
        </p:nvCxnSpPr>
        <p:spPr>
          <a:xfrm flipV="1">
            <a:off x="8515666" y="4085809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4"/>
          <p:cNvCxnSpPr/>
          <p:nvPr/>
        </p:nvCxnSpPr>
        <p:spPr>
          <a:xfrm flipV="1">
            <a:off x="1856422" y="4084539"/>
            <a:ext cx="1515745" cy="1270"/>
          </a:xfrm>
          <a:prstGeom prst="line">
            <a:avLst/>
          </a:prstGeom>
          <a:ln w="15875">
            <a:solidFill>
              <a:srgbClr val="205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4170" y="334010"/>
            <a:ext cx="11502390" cy="6187440"/>
          </a:xfrm>
          <a:prstGeom prst="rect">
            <a:avLst/>
          </a:prstGeom>
          <a:noFill/>
          <a:ln w="19050">
            <a:solidFill>
              <a:srgbClr val="6B9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828655" y="276225"/>
            <a:ext cx="1077595" cy="1021080"/>
            <a:chOff x="17053" y="435"/>
            <a:chExt cx="1697" cy="1608"/>
          </a:xfrm>
        </p:grpSpPr>
        <p:sp>
          <p:nvSpPr>
            <p:cNvPr id="16" name="矩形 15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>
            <a:off x="284480" y="5562600"/>
            <a:ext cx="1077595" cy="1021080"/>
            <a:chOff x="17053" y="435"/>
            <a:chExt cx="1697" cy="1608"/>
          </a:xfrm>
        </p:grpSpPr>
        <p:sp>
          <p:nvSpPr>
            <p:cNvPr id="25" name="矩形 2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288290" y="276225"/>
            <a:ext cx="1077595" cy="1021080"/>
            <a:chOff x="17053" y="435"/>
            <a:chExt cx="1697" cy="1608"/>
          </a:xfrm>
        </p:grpSpPr>
        <p:sp>
          <p:nvSpPr>
            <p:cNvPr id="5" name="矩形 4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10824845" y="5562600"/>
            <a:ext cx="1077595" cy="1021080"/>
            <a:chOff x="17053" y="435"/>
            <a:chExt cx="1697" cy="1608"/>
          </a:xfrm>
        </p:grpSpPr>
        <p:sp>
          <p:nvSpPr>
            <p:cNvPr id="10" name="矩形 9"/>
            <p:cNvSpPr/>
            <p:nvPr/>
          </p:nvSpPr>
          <p:spPr>
            <a:xfrm>
              <a:off x="17053" y="435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17856" y="1149"/>
              <a:ext cx="1609" cy="180"/>
            </a:xfrm>
            <a:prstGeom prst="rect">
              <a:avLst/>
            </a:prstGeom>
            <a:solidFill>
              <a:srgbClr val="6B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15840" y="334645"/>
            <a:ext cx="2560320" cy="621030"/>
            <a:chOff x="7584" y="527"/>
            <a:chExt cx="4032" cy="978"/>
          </a:xfrm>
        </p:grpSpPr>
        <p:sp>
          <p:nvSpPr>
            <p:cNvPr id="2" name="矩形 1"/>
            <p:cNvSpPr/>
            <p:nvPr/>
          </p:nvSpPr>
          <p:spPr>
            <a:xfrm>
              <a:off x="7584" y="913"/>
              <a:ext cx="4032" cy="593"/>
            </a:xfrm>
            <a:prstGeom prst="rect">
              <a:avLst/>
            </a:prstGeom>
            <a:noFill/>
            <a:ln>
              <a:solidFill>
                <a:srgbClr val="2053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205337"/>
                  </a:solidFill>
                  <a:latin typeface="微软雅黑" panose="020B0503020204020204" charset="-122"/>
                  <a:ea typeface="微软雅黑" panose="020B0503020204020204" charset="-122"/>
                </a:rPr>
                <a:t>入班流程</a:t>
              </a:r>
              <a:endParaRPr lang="zh-CN" altLang="en-US" b="1" dirty="0">
                <a:solidFill>
                  <a:srgbClr val="20533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436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749" y="527"/>
              <a:ext cx="0" cy="395"/>
            </a:xfrm>
            <a:prstGeom prst="line">
              <a:avLst/>
            </a:prstGeom>
            <a:ln w="12700">
              <a:solidFill>
                <a:srgbClr val="2053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6"/>
          <p:cNvSpPr txBox="1"/>
          <p:nvPr/>
        </p:nvSpPr>
        <p:spPr>
          <a:xfrm>
            <a:off x="622772" y="3333833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打招呼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3289110" y="3279012"/>
            <a:ext cx="218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②超級任務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整理書包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395458" y="3258453"/>
            <a:ext cx="210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③超級任務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放水杯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59" y="1055478"/>
            <a:ext cx="2759028" cy="2147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t="21214" r="9878"/>
          <a:stretch/>
        </p:blipFill>
        <p:spPr>
          <a:xfrm>
            <a:off x="694646" y="1055478"/>
            <a:ext cx="1811536" cy="2177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69" y="1045318"/>
            <a:ext cx="2863531" cy="2147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25" y="1045318"/>
            <a:ext cx="2775024" cy="2157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" name="TextBox 76"/>
          <p:cNvSpPr txBox="1"/>
          <p:nvPr/>
        </p:nvSpPr>
        <p:spPr>
          <a:xfrm>
            <a:off x="9232582" y="3232824"/>
            <a:ext cx="210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④超級任務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放餐袋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7" y="3898348"/>
            <a:ext cx="2461146" cy="1845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" b="9965"/>
          <a:stretch/>
        </p:blipFill>
        <p:spPr>
          <a:xfrm>
            <a:off x="3289110" y="3706444"/>
            <a:ext cx="2067750" cy="2197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2" y="3706444"/>
            <a:ext cx="2808038" cy="2064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54" y="3699573"/>
            <a:ext cx="2738165" cy="2078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" name="TextBox 76"/>
          <p:cNvSpPr txBox="1"/>
          <p:nvPr/>
        </p:nvSpPr>
        <p:spPr>
          <a:xfrm>
            <a:off x="658708" y="5843142"/>
            <a:ext cx="199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⑤超級任務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放書包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3395470" y="5972932"/>
            <a:ext cx="196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⑥超級任務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掛外套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6395458" y="5918200"/>
            <a:ext cx="188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⑦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選擇整潔工作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9052474" y="5843142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⑧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我們的教室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9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27" grpId="0"/>
      <p:bldP spid="17" grpId="0"/>
      <p:bldP spid="22" grpId="0"/>
      <p:bldP spid="36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425</Words>
  <Application>Microsoft Office PowerPoint</Application>
  <PresentationFormat>寬螢幕</PresentationFormat>
  <Paragraphs>80</Paragraphs>
  <Slides>11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Microsoft YaHei</vt:lpstr>
      <vt:lpstr>微軟正黑體</vt:lpstr>
      <vt:lpstr>標楷體</vt:lpstr>
      <vt:lpstr>Arial</vt:lpstr>
      <vt:lpstr>Calibri</vt:lpstr>
      <vt:lpstr>Calibri Light</vt:lpstr>
      <vt:lpstr>Office 佈景主題</vt:lpstr>
      <vt:lpstr>Diseño predeterminado</vt:lpstr>
      <vt:lpstr>正向班級文化指標  (摘自幼兒園課程與教學評估表)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jia-xin Jian</dc:creator>
  <cp:lastModifiedBy>Windows 使用者</cp:lastModifiedBy>
  <cp:revision>31</cp:revision>
  <dcterms:created xsi:type="dcterms:W3CDTF">2018-11-07T13:07:30Z</dcterms:created>
  <dcterms:modified xsi:type="dcterms:W3CDTF">2022-10-10T15:36:21Z</dcterms:modified>
</cp:coreProperties>
</file>