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57" r:id="rId3"/>
    <p:sldId id="299" r:id="rId4"/>
    <p:sldId id="258" r:id="rId5"/>
    <p:sldId id="259" r:id="rId6"/>
    <p:sldId id="300" r:id="rId7"/>
    <p:sldId id="260" r:id="rId8"/>
    <p:sldId id="261" r:id="rId9"/>
    <p:sldId id="301" r:id="rId10"/>
    <p:sldId id="262" r:id="rId11"/>
    <p:sldId id="263" r:id="rId12"/>
    <p:sldId id="264" r:id="rId13"/>
    <p:sldId id="265" r:id="rId14"/>
    <p:sldId id="303" r:id="rId15"/>
    <p:sldId id="266" r:id="rId16"/>
    <p:sldId id="267" r:id="rId17"/>
    <p:sldId id="304" r:id="rId18"/>
    <p:sldId id="268" r:id="rId19"/>
    <p:sldId id="269" r:id="rId20"/>
    <p:sldId id="270" r:id="rId21"/>
    <p:sldId id="271" r:id="rId22"/>
    <p:sldId id="305" r:id="rId23"/>
    <p:sldId id="272" r:id="rId24"/>
    <p:sldId id="306" r:id="rId25"/>
    <p:sldId id="273" r:id="rId26"/>
    <p:sldId id="307" r:id="rId27"/>
    <p:sldId id="274" r:id="rId28"/>
    <p:sldId id="308" r:id="rId29"/>
    <p:sldId id="275" r:id="rId30"/>
    <p:sldId id="309" r:id="rId31"/>
    <p:sldId id="276" r:id="rId32"/>
    <p:sldId id="310" r:id="rId33"/>
    <p:sldId id="277" r:id="rId34"/>
    <p:sldId id="311" r:id="rId35"/>
    <p:sldId id="278" r:id="rId36"/>
    <p:sldId id="312" r:id="rId37"/>
    <p:sldId id="279" r:id="rId38"/>
    <p:sldId id="280" r:id="rId39"/>
    <p:sldId id="281" r:id="rId40"/>
    <p:sldId id="313" r:id="rId41"/>
    <p:sldId id="282" r:id="rId42"/>
    <p:sldId id="314" r:id="rId43"/>
    <p:sldId id="283" r:id="rId44"/>
    <p:sldId id="315" r:id="rId45"/>
    <p:sldId id="284" r:id="rId46"/>
    <p:sldId id="285" r:id="rId47"/>
    <p:sldId id="317" r:id="rId48"/>
    <p:sldId id="316" r:id="rId49"/>
    <p:sldId id="286" r:id="rId50"/>
    <p:sldId id="318" r:id="rId51"/>
    <p:sldId id="287" r:id="rId52"/>
    <p:sldId id="319" r:id="rId53"/>
    <p:sldId id="320" r:id="rId54"/>
    <p:sldId id="321" r:id="rId55"/>
    <p:sldId id="288" r:id="rId56"/>
    <p:sldId id="289" r:id="rId57"/>
    <p:sldId id="290" r:id="rId58"/>
    <p:sldId id="322" r:id="rId59"/>
    <p:sldId id="291" r:id="rId60"/>
    <p:sldId id="323" r:id="rId61"/>
    <p:sldId id="292" r:id="rId62"/>
    <p:sldId id="324" r:id="rId63"/>
    <p:sldId id="293" r:id="rId64"/>
    <p:sldId id="294" r:id="rId65"/>
    <p:sldId id="295" r:id="rId66"/>
    <p:sldId id="325" r:id="rId67"/>
    <p:sldId id="296" r:id="rId68"/>
    <p:sldId id="297" r:id="rId69"/>
    <p:sldId id="326" r:id="rId70"/>
    <p:sldId id="298" r:id="rId71"/>
    <p:sldId id="327" r:id="rId7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5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EA375-E8B9-4E6A-8A6A-B53116943806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8C92C-3E8F-4EE3-A786-51E7C1233D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325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62F3EF-C290-490E-A04A-C27C5B4398ED}" type="slidenum">
              <a:rPr lang="zh-TW" altLang="en-US"/>
              <a:pPr eaLnBrk="1" hangingPunct="1"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343886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9A12AF-1F31-49BB-A468-C729F0AF3992}" type="slidenum">
              <a:rPr lang="zh-TW" altLang="en-US"/>
              <a:pPr eaLnBrk="1" hangingPunct="1"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9578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透明軟骨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C92C-3E8F-4EE3-A786-51E7C1233DA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0486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F30A8B-D10E-4B43-9E2A-22539A1FF18E}" type="slidenum">
              <a:rPr lang="zh-TW" altLang="en-US"/>
              <a:pPr eaLnBrk="1" hangingPunct="1"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11415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62F3EF-C290-490E-A04A-C27C5B4398ED}" type="slidenum">
              <a:rPr lang="zh-TW" altLang="en-US"/>
              <a:pPr eaLnBrk="1" hangingPunct="1"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3392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C92C-3E8F-4EE3-A786-51E7C1233DA5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310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123~164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8C92C-3E8F-4EE3-A786-51E7C1233DA5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349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4042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2891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50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27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207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137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502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62691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1845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266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772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C22BD2-0BED-4605-A827-801B96E9C4A9}" type="datetimeFigureOut">
              <a:rPr lang="zh-TW" altLang="en-US" smtClean="0"/>
              <a:pPr/>
              <a:t>2014/12/22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60015B8-2A7A-45FE-B867-FBED21FE9BB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33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第二十五單元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0848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6(C)</a:t>
            </a:r>
            <a:r>
              <a:rPr lang="zh-TW" altLang="zh-TW" dirty="0"/>
              <a:t>病人因肺癌切除右中肺葉，請問術後左、右肺臟各剩下多少葉？</a:t>
            </a:r>
            <a:r>
              <a:rPr lang="en-US" altLang="zh-TW" dirty="0"/>
              <a:t>  (A)</a:t>
            </a:r>
            <a:r>
              <a:rPr lang="zh-TW" altLang="zh-TW" dirty="0"/>
              <a:t>左肺</a:t>
            </a:r>
            <a:r>
              <a:rPr lang="en-US" altLang="zh-TW" dirty="0"/>
              <a:t>2</a:t>
            </a:r>
            <a:r>
              <a:rPr lang="zh-TW" altLang="zh-TW" dirty="0"/>
              <a:t>葉；右肺</a:t>
            </a:r>
            <a:r>
              <a:rPr lang="en-US" altLang="zh-TW" dirty="0"/>
              <a:t>1</a:t>
            </a:r>
            <a:r>
              <a:rPr lang="zh-TW" altLang="zh-TW" dirty="0"/>
              <a:t>葉</a:t>
            </a:r>
            <a:r>
              <a:rPr lang="en-US" altLang="zh-TW" dirty="0"/>
              <a:t>  (B)</a:t>
            </a:r>
            <a:r>
              <a:rPr lang="zh-TW" altLang="zh-TW" dirty="0"/>
              <a:t>左肺</a:t>
            </a:r>
            <a:r>
              <a:rPr lang="en-US" altLang="zh-TW" dirty="0"/>
              <a:t>3</a:t>
            </a:r>
            <a:r>
              <a:rPr lang="zh-TW" altLang="zh-TW" dirty="0"/>
              <a:t>葉；右肺</a:t>
            </a:r>
            <a:r>
              <a:rPr lang="en-US" altLang="zh-TW" dirty="0"/>
              <a:t>1</a:t>
            </a:r>
            <a:r>
              <a:rPr lang="zh-TW" altLang="zh-TW" dirty="0"/>
              <a:t>葉</a:t>
            </a:r>
            <a:r>
              <a:rPr lang="en-US" altLang="zh-TW" dirty="0"/>
              <a:t>  (C)</a:t>
            </a:r>
            <a:r>
              <a:rPr lang="zh-TW" altLang="zh-TW" dirty="0"/>
              <a:t>左肺</a:t>
            </a:r>
            <a:r>
              <a:rPr lang="en-US" altLang="zh-TW" dirty="0"/>
              <a:t>2</a:t>
            </a:r>
            <a:r>
              <a:rPr lang="zh-TW" altLang="zh-TW" dirty="0"/>
              <a:t>葉；右肺</a:t>
            </a:r>
            <a:r>
              <a:rPr lang="en-US" altLang="zh-TW" dirty="0"/>
              <a:t>2</a:t>
            </a:r>
            <a:r>
              <a:rPr lang="zh-TW" altLang="zh-TW" dirty="0"/>
              <a:t>葉</a:t>
            </a:r>
            <a:r>
              <a:rPr lang="en-US" altLang="zh-TW" dirty="0"/>
              <a:t>  (D)</a:t>
            </a:r>
            <a:r>
              <a:rPr lang="zh-TW" altLang="zh-TW" dirty="0"/>
              <a:t>左肺</a:t>
            </a:r>
            <a:r>
              <a:rPr lang="en-US" altLang="zh-TW" dirty="0"/>
              <a:t>3</a:t>
            </a:r>
            <a:r>
              <a:rPr lang="zh-TW" altLang="zh-TW" dirty="0"/>
              <a:t>葉；右肺</a:t>
            </a:r>
            <a:r>
              <a:rPr lang="en-US" altLang="zh-TW" dirty="0"/>
              <a:t>2</a:t>
            </a:r>
            <a:r>
              <a:rPr lang="zh-TW" altLang="zh-TW" dirty="0"/>
              <a:t>葉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33063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7(C)</a:t>
            </a:r>
            <a:r>
              <a:rPr lang="zh-TW" altLang="zh-TW" dirty="0"/>
              <a:t>病人因肺癌切除右中肺葉，請問術後左、右肺臟各剩下多少葉？</a:t>
            </a:r>
            <a:r>
              <a:rPr lang="en-US" altLang="zh-TW" dirty="0"/>
              <a:t>  (A)</a:t>
            </a:r>
            <a:r>
              <a:rPr lang="zh-TW" altLang="zh-TW" dirty="0"/>
              <a:t>左肺</a:t>
            </a:r>
            <a:r>
              <a:rPr lang="en-US" altLang="zh-TW" dirty="0"/>
              <a:t>2</a:t>
            </a:r>
            <a:r>
              <a:rPr lang="zh-TW" altLang="zh-TW" dirty="0"/>
              <a:t>葉；右肺</a:t>
            </a:r>
            <a:r>
              <a:rPr lang="en-US" altLang="zh-TW" dirty="0"/>
              <a:t>1</a:t>
            </a:r>
            <a:r>
              <a:rPr lang="zh-TW" altLang="zh-TW" dirty="0"/>
              <a:t>葉</a:t>
            </a:r>
            <a:r>
              <a:rPr lang="en-US" altLang="zh-TW" dirty="0"/>
              <a:t>  (B)</a:t>
            </a:r>
            <a:r>
              <a:rPr lang="zh-TW" altLang="zh-TW" dirty="0"/>
              <a:t>左肺</a:t>
            </a:r>
            <a:r>
              <a:rPr lang="en-US" altLang="zh-TW" dirty="0"/>
              <a:t>3</a:t>
            </a:r>
            <a:r>
              <a:rPr lang="zh-TW" altLang="zh-TW" dirty="0"/>
              <a:t>葉；右肺</a:t>
            </a:r>
            <a:r>
              <a:rPr lang="en-US" altLang="zh-TW" dirty="0"/>
              <a:t>1</a:t>
            </a:r>
            <a:r>
              <a:rPr lang="zh-TW" altLang="zh-TW" dirty="0"/>
              <a:t>葉</a:t>
            </a:r>
            <a:r>
              <a:rPr lang="en-US" altLang="zh-TW" dirty="0"/>
              <a:t>  (C)</a:t>
            </a:r>
            <a:r>
              <a:rPr lang="zh-TW" altLang="zh-TW" dirty="0"/>
              <a:t>左肺</a:t>
            </a:r>
            <a:r>
              <a:rPr lang="en-US" altLang="zh-TW" dirty="0"/>
              <a:t>2</a:t>
            </a:r>
            <a:r>
              <a:rPr lang="zh-TW" altLang="zh-TW" dirty="0"/>
              <a:t>葉；右肺</a:t>
            </a:r>
            <a:r>
              <a:rPr lang="en-US" altLang="zh-TW" dirty="0"/>
              <a:t>2</a:t>
            </a:r>
            <a:r>
              <a:rPr lang="zh-TW" altLang="zh-TW" dirty="0"/>
              <a:t>葉</a:t>
            </a:r>
            <a:r>
              <a:rPr lang="en-US" altLang="zh-TW" dirty="0"/>
              <a:t>  (D)</a:t>
            </a:r>
            <a:r>
              <a:rPr lang="zh-TW" altLang="zh-TW" dirty="0"/>
              <a:t>左肺</a:t>
            </a:r>
            <a:r>
              <a:rPr lang="en-US" altLang="zh-TW" dirty="0"/>
              <a:t>3</a:t>
            </a:r>
            <a:r>
              <a:rPr lang="zh-TW" altLang="zh-TW" dirty="0"/>
              <a:t>葉；右肺</a:t>
            </a:r>
            <a:r>
              <a:rPr lang="en-US" altLang="zh-TW" dirty="0"/>
              <a:t>2</a:t>
            </a:r>
            <a:r>
              <a:rPr lang="zh-TW" altLang="zh-TW" dirty="0"/>
              <a:t>葉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4347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8(C)</a:t>
            </a:r>
            <a:r>
              <a:rPr lang="zh-TW" altLang="zh-TW" dirty="0"/>
              <a:t>“眼淚往肚子裏吞”，是因為鼻淚管（</a:t>
            </a:r>
            <a:r>
              <a:rPr lang="en-US" altLang="zh-TW" dirty="0"/>
              <a:t>nasolacrimal duct</a:t>
            </a:r>
            <a:r>
              <a:rPr lang="zh-TW" altLang="zh-TW" dirty="0"/>
              <a:t>）的開口位於下列何處？</a:t>
            </a:r>
            <a:r>
              <a:rPr lang="en-US" altLang="zh-TW" dirty="0"/>
              <a:t>  (A)</a:t>
            </a:r>
            <a:r>
              <a:rPr lang="zh-TW" altLang="zh-TW" dirty="0"/>
              <a:t>上鼻道</a:t>
            </a:r>
            <a:r>
              <a:rPr lang="en-US" altLang="zh-TW" dirty="0"/>
              <a:t>  (B)</a:t>
            </a:r>
            <a:r>
              <a:rPr lang="zh-TW" altLang="zh-TW" dirty="0"/>
              <a:t>中鼻道</a:t>
            </a:r>
            <a:r>
              <a:rPr lang="en-US" altLang="zh-TW" dirty="0"/>
              <a:t>  (C)</a:t>
            </a:r>
            <a:r>
              <a:rPr lang="zh-TW" altLang="zh-TW" dirty="0"/>
              <a:t>下鼻道</a:t>
            </a:r>
            <a:r>
              <a:rPr lang="en-US" altLang="zh-TW" dirty="0"/>
              <a:t>  (D)</a:t>
            </a:r>
            <a:r>
              <a:rPr lang="zh-TW" altLang="zh-TW" dirty="0"/>
              <a:t>口咽部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664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9(B)</a:t>
            </a:r>
            <a:r>
              <a:rPr lang="zh-TW" altLang="zh-TW" dirty="0"/>
              <a:t>依據解剖學位置下列何者位於最下方？</a:t>
            </a:r>
            <a:r>
              <a:rPr lang="en-US" altLang="zh-TW" dirty="0"/>
              <a:t>  (A)</a:t>
            </a:r>
            <a:r>
              <a:rPr lang="zh-TW" altLang="zh-TW" dirty="0"/>
              <a:t>會厭軟骨（</a:t>
            </a:r>
            <a:r>
              <a:rPr lang="en-US" altLang="zh-TW" dirty="0"/>
              <a:t>epiglottis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環狀軟骨（</a:t>
            </a:r>
            <a:r>
              <a:rPr lang="en-US" altLang="zh-TW" dirty="0"/>
              <a:t>cricoid cartilage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甲狀軟骨（</a:t>
            </a:r>
            <a:r>
              <a:rPr lang="en-US" altLang="zh-TW" dirty="0"/>
              <a:t>thyroid cartilage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杓狀軟骨（</a:t>
            </a:r>
            <a:r>
              <a:rPr lang="en-US" altLang="zh-TW" dirty="0"/>
              <a:t>arytenoid cartilage</a:t>
            </a:r>
            <a:r>
              <a:rPr lang="zh-TW" altLang="zh-TW" dirty="0"/>
              <a:t>）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048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Major Cartilages of the Larynx</a:t>
            </a:r>
          </a:p>
        </p:txBody>
      </p:sp>
      <p:pic>
        <p:nvPicPr>
          <p:cNvPr id="24579" name="Picture 5" descr="mck65495_2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8" y="1356910"/>
            <a:ext cx="9082488" cy="53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00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10(D)</a:t>
            </a:r>
            <a:r>
              <a:rPr lang="zh-TW" altLang="zh-TW" dirty="0"/>
              <a:t>下列何者為氣管的黏膜層皮膜？</a:t>
            </a:r>
            <a:r>
              <a:rPr lang="en-US" altLang="zh-TW" dirty="0"/>
              <a:t>  (A)</a:t>
            </a:r>
            <a:r>
              <a:rPr lang="zh-TW" altLang="zh-TW" dirty="0"/>
              <a:t>移形皮膜</a:t>
            </a:r>
            <a:r>
              <a:rPr lang="en-US" altLang="zh-TW" dirty="0"/>
              <a:t>  (B)</a:t>
            </a:r>
            <a:r>
              <a:rPr lang="zh-TW" altLang="zh-TW" dirty="0"/>
              <a:t>單層柱狀皮膜</a:t>
            </a:r>
            <a:r>
              <a:rPr lang="en-US" altLang="zh-TW" dirty="0"/>
              <a:t>  (C)</a:t>
            </a:r>
            <a:r>
              <a:rPr lang="zh-TW" altLang="zh-TW" dirty="0"/>
              <a:t>多層扁平皮膜</a:t>
            </a:r>
            <a:r>
              <a:rPr lang="en-US" altLang="zh-TW" dirty="0"/>
              <a:t>  (D)</a:t>
            </a:r>
            <a:r>
              <a:rPr lang="zh-TW" altLang="zh-TW" dirty="0"/>
              <a:t>假多層柱狀皮膜</a:t>
            </a:r>
            <a:r>
              <a:rPr lang="en-US" altLang="zh-TW" dirty="0"/>
              <a:t>	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35687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11(B)</a:t>
            </a:r>
            <a:r>
              <a:rPr lang="zh-TW" altLang="zh-TW" dirty="0"/>
              <a:t>自舌繫帶（</a:t>
            </a:r>
            <a:r>
              <a:rPr lang="en-US" altLang="zh-TW" dirty="0"/>
              <a:t>lingual frenulum</a:t>
            </a:r>
            <a:r>
              <a:rPr lang="zh-TW" altLang="zh-TW" dirty="0"/>
              <a:t>）相鄰兩側送出的消化液是源自下列何種構造？</a:t>
            </a:r>
            <a:r>
              <a:rPr lang="en-US" altLang="zh-TW" dirty="0"/>
              <a:t>  (A)</a:t>
            </a:r>
            <a:r>
              <a:rPr lang="zh-TW" altLang="zh-TW" dirty="0"/>
              <a:t>腮腺（</a:t>
            </a:r>
            <a:r>
              <a:rPr lang="en-US" altLang="zh-TW" dirty="0"/>
              <a:t>parotid gland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舌下腺（</a:t>
            </a:r>
            <a:r>
              <a:rPr lang="en-US" altLang="zh-TW" dirty="0"/>
              <a:t>sublingual gland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下頜下腺（</a:t>
            </a:r>
            <a:r>
              <a:rPr lang="en-US" altLang="zh-TW" dirty="0"/>
              <a:t>submandibular gland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胰臟（</a:t>
            </a:r>
            <a:r>
              <a:rPr lang="en-US" altLang="zh-TW" dirty="0"/>
              <a:t>pancreas</a:t>
            </a:r>
            <a:r>
              <a:rPr lang="zh-TW" altLang="zh-TW" dirty="0"/>
              <a:t>）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52118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Salivary Glands</a:t>
            </a:r>
          </a:p>
        </p:txBody>
      </p:sp>
      <p:pic>
        <p:nvPicPr>
          <p:cNvPr id="22531" name="Picture 5" descr="mck65495_26_01_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183" y="1465799"/>
            <a:ext cx="7457455" cy="529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50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12(C)</a:t>
            </a:r>
            <a:r>
              <a:rPr lang="zh-TW" altLang="zh-TW" dirty="0"/>
              <a:t>下列關於氣管與支氣管的敘述，何者正確？ </a:t>
            </a:r>
            <a:r>
              <a:rPr lang="en-US" altLang="zh-TW" dirty="0"/>
              <a:t>  (A)</a:t>
            </a:r>
            <a:r>
              <a:rPr lang="zh-TW" altLang="zh-TW" dirty="0"/>
              <a:t>氣管位於環狀軟骨</a:t>
            </a:r>
            <a:r>
              <a:rPr lang="en-US" altLang="zh-TW" dirty="0"/>
              <a:t> (cricoid cartilage) </a:t>
            </a:r>
            <a:r>
              <a:rPr lang="zh-TW" altLang="zh-TW" dirty="0"/>
              <a:t>下方、食道的後方</a:t>
            </a:r>
            <a:r>
              <a:rPr lang="en-US" altLang="zh-TW" dirty="0"/>
              <a:t>  (B)</a:t>
            </a:r>
            <a:r>
              <a:rPr lang="zh-TW" altLang="zh-TW" dirty="0"/>
              <a:t>氣管主要由</a:t>
            </a:r>
            <a:r>
              <a:rPr lang="en-US" altLang="zh-TW" dirty="0"/>
              <a:t>C</a:t>
            </a:r>
            <a:r>
              <a:rPr lang="zh-TW" altLang="zh-TW" dirty="0"/>
              <a:t>形的纖維軟骨所構成，</a:t>
            </a:r>
            <a:r>
              <a:rPr lang="en-US" altLang="zh-TW" dirty="0"/>
              <a:t>C</a:t>
            </a:r>
            <a:r>
              <a:rPr lang="zh-TW" altLang="zh-TW" dirty="0"/>
              <a:t>形開口有平滑肌連結</a:t>
            </a:r>
            <a:r>
              <a:rPr lang="en-US" altLang="zh-TW" dirty="0"/>
              <a:t>  (C)</a:t>
            </a:r>
            <a:r>
              <a:rPr lang="zh-TW" altLang="zh-TW" dirty="0"/>
              <a:t>右邊的初級支氣管</a:t>
            </a:r>
            <a:r>
              <a:rPr lang="en-US" altLang="zh-TW" dirty="0"/>
              <a:t> (primary bronchus) </a:t>
            </a:r>
            <a:r>
              <a:rPr lang="zh-TW" altLang="zh-TW" dirty="0"/>
              <a:t>較垂直且粗短，異物較易掉入右邊</a:t>
            </a:r>
            <a:r>
              <a:rPr lang="en-US" altLang="zh-TW" dirty="0"/>
              <a:t>  (D)</a:t>
            </a:r>
            <a:r>
              <a:rPr lang="zh-TW" altLang="zh-TW" dirty="0"/>
              <a:t>供應支氣管之血液主要來自肺動脈的分支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6539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13(D)</a:t>
            </a:r>
            <a:r>
              <a:rPr lang="zh-TW" altLang="zh-TW" dirty="0"/>
              <a:t>淚液由淚腺排出後，可經鼻淚管引導至何處？</a:t>
            </a:r>
            <a:r>
              <a:rPr lang="en-US" altLang="zh-TW" dirty="0"/>
              <a:t>  (A)</a:t>
            </a:r>
            <a:r>
              <a:rPr lang="zh-TW" altLang="zh-TW" dirty="0"/>
              <a:t>最上鼻道</a:t>
            </a:r>
            <a:r>
              <a:rPr lang="en-US" altLang="zh-TW" dirty="0"/>
              <a:t>  (B)</a:t>
            </a:r>
            <a:r>
              <a:rPr lang="zh-TW" altLang="zh-TW" dirty="0"/>
              <a:t>上鼻道</a:t>
            </a:r>
            <a:r>
              <a:rPr lang="en-US" altLang="zh-TW" dirty="0"/>
              <a:t>  (C)</a:t>
            </a:r>
            <a:r>
              <a:rPr lang="zh-TW" altLang="zh-TW" dirty="0"/>
              <a:t>中鼻道</a:t>
            </a:r>
            <a:r>
              <a:rPr lang="en-US" altLang="zh-TW" dirty="0"/>
              <a:t>  (D)</a:t>
            </a:r>
            <a:r>
              <a:rPr lang="zh-TW" altLang="zh-TW" dirty="0"/>
              <a:t>下鼻道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6682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1(A)</a:t>
            </a:r>
            <a:r>
              <a:rPr lang="zh-TW" altLang="zh-TW" dirty="0"/>
              <a:t>有關支氣管樹的敘述，下列何者正確？</a:t>
            </a:r>
            <a:r>
              <a:rPr lang="en-US" altLang="zh-TW" dirty="0"/>
              <a:t>  (A)</a:t>
            </a:r>
            <a:r>
              <a:rPr lang="zh-TW" altLang="zh-TW" dirty="0"/>
              <a:t>右側的主支氣管管徑較左側粗</a:t>
            </a:r>
            <a:r>
              <a:rPr lang="en-US" altLang="zh-TW" dirty="0"/>
              <a:t>  (B)</a:t>
            </a:r>
            <a:r>
              <a:rPr lang="zh-TW" altLang="zh-TW" dirty="0"/>
              <a:t>左右肺各有</a:t>
            </a:r>
            <a:r>
              <a:rPr lang="en-US" altLang="zh-TW" dirty="0"/>
              <a:t>3</a:t>
            </a:r>
            <a:r>
              <a:rPr lang="zh-TW" altLang="zh-TW" dirty="0"/>
              <a:t>條二級支氣管</a:t>
            </a:r>
            <a:r>
              <a:rPr lang="en-US" altLang="zh-TW" dirty="0"/>
              <a:t>  (C)</a:t>
            </a:r>
            <a:r>
              <a:rPr lang="zh-TW" altLang="zh-TW" dirty="0"/>
              <a:t>左肺的節支氣管有</a:t>
            </a:r>
            <a:r>
              <a:rPr lang="en-US" altLang="zh-TW" dirty="0"/>
              <a:t>9</a:t>
            </a:r>
            <a:r>
              <a:rPr lang="zh-TW" altLang="zh-TW" dirty="0"/>
              <a:t>條，右肺有</a:t>
            </a:r>
            <a:r>
              <a:rPr lang="en-US" altLang="zh-TW" dirty="0"/>
              <a:t>10</a:t>
            </a:r>
            <a:r>
              <a:rPr lang="zh-TW" altLang="zh-TW" dirty="0"/>
              <a:t>條</a:t>
            </a:r>
            <a:r>
              <a:rPr lang="en-US" altLang="zh-TW" dirty="0"/>
              <a:t>  (D)</a:t>
            </a:r>
            <a:r>
              <a:rPr lang="zh-TW" altLang="zh-TW" dirty="0"/>
              <a:t>節支氣管即相當於二級支氣管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703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14(D)</a:t>
            </a:r>
            <a:r>
              <a:rPr lang="zh-TW" altLang="zh-TW" dirty="0"/>
              <a:t>下列有關胸膜（</a:t>
            </a:r>
            <a:r>
              <a:rPr lang="en-US" altLang="zh-TW" dirty="0"/>
              <a:t>pleura</a:t>
            </a:r>
            <a:r>
              <a:rPr lang="zh-TW" altLang="zh-TW" dirty="0"/>
              <a:t>）的敘述，何者錯誤？</a:t>
            </a:r>
            <a:r>
              <a:rPr lang="en-US" altLang="zh-TW" dirty="0"/>
              <a:t>  (A)</a:t>
            </a:r>
            <a:r>
              <a:rPr lang="zh-TW" altLang="zh-TW" dirty="0"/>
              <a:t>貼襯在肺臟外的是臟壁胸膜（</a:t>
            </a:r>
            <a:r>
              <a:rPr lang="en-US" altLang="zh-TW" dirty="0"/>
              <a:t>visceral pleura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貼襯在體壁內的是體壁胸膜（</a:t>
            </a:r>
            <a:r>
              <a:rPr lang="en-US" altLang="zh-TW" dirty="0"/>
              <a:t>parietal pleura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臟壁胸膜與體壁胸膜間有一胸膜腔（</a:t>
            </a:r>
            <a:r>
              <a:rPr lang="en-US" altLang="zh-TW" dirty="0" err="1"/>
              <a:t>intrapleural</a:t>
            </a:r>
            <a:r>
              <a:rPr lang="en-US" altLang="zh-TW" dirty="0"/>
              <a:t> space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貼襯在左右肺臟外的胸膜腔是可以相通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3213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15(B)</a:t>
            </a:r>
            <a:r>
              <a:rPr lang="zh-TW" altLang="zh-TW" dirty="0"/>
              <a:t>腭扁桃體和舌扁桃體（</a:t>
            </a:r>
            <a:r>
              <a:rPr lang="en-US" altLang="zh-TW" dirty="0"/>
              <a:t>palatine and lingual tonsils</a:t>
            </a:r>
            <a:r>
              <a:rPr lang="zh-TW" altLang="zh-TW" dirty="0"/>
              <a:t>）係位於下列何處？</a:t>
            </a:r>
            <a:r>
              <a:rPr lang="en-US" altLang="zh-TW" dirty="0"/>
              <a:t>  (A)</a:t>
            </a:r>
            <a:r>
              <a:rPr lang="zh-TW" altLang="zh-TW" dirty="0"/>
              <a:t>鼻咽（</a:t>
            </a:r>
            <a:r>
              <a:rPr lang="en-US" altLang="zh-TW" dirty="0"/>
              <a:t>nasopharynx</a:t>
            </a:r>
            <a:r>
              <a:rPr lang="zh-TW" altLang="zh-TW" dirty="0"/>
              <a:t>）</a:t>
            </a:r>
            <a:r>
              <a:rPr lang="en-US" altLang="zh-TW" dirty="0"/>
              <a:t>  (B)</a:t>
            </a:r>
            <a:r>
              <a:rPr lang="zh-TW" altLang="zh-TW" dirty="0"/>
              <a:t>口咽（</a:t>
            </a:r>
            <a:r>
              <a:rPr lang="en-US" altLang="zh-TW" dirty="0"/>
              <a:t>oropharynx</a:t>
            </a:r>
            <a:r>
              <a:rPr lang="zh-TW" altLang="zh-TW" dirty="0"/>
              <a:t>）</a:t>
            </a:r>
            <a:r>
              <a:rPr lang="en-US" altLang="zh-TW" dirty="0"/>
              <a:t>  (C)</a:t>
            </a:r>
            <a:r>
              <a:rPr lang="zh-TW" altLang="zh-TW" dirty="0"/>
              <a:t>喉咽（</a:t>
            </a:r>
            <a:r>
              <a:rPr lang="en-US" altLang="zh-TW" dirty="0"/>
              <a:t>laryngopharynx</a:t>
            </a:r>
            <a:r>
              <a:rPr lang="zh-TW" altLang="zh-TW" dirty="0"/>
              <a:t>）</a:t>
            </a:r>
            <a:r>
              <a:rPr lang="en-US" altLang="zh-TW" dirty="0"/>
              <a:t>  (D)</a:t>
            </a:r>
            <a:r>
              <a:rPr lang="zh-TW" altLang="zh-TW" dirty="0"/>
              <a:t>喉（</a:t>
            </a:r>
            <a:r>
              <a:rPr lang="en-US" altLang="zh-TW" dirty="0"/>
              <a:t>larynx</a:t>
            </a:r>
            <a:r>
              <a:rPr lang="zh-TW" altLang="zh-TW" dirty="0"/>
              <a:t>）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4432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0" t="30009" r="11100" b="27096"/>
          <a:stretch/>
        </p:blipFill>
        <p:spPr>
          <a:xfrm>
            <a:off x="2456761" y="440674"/>
            <a:ext cx="6610121" cy="620323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8973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16(A)</a:t>
            </a:r>
            <a:r>
              <a:rPr lang="zh-TW" altLang="zh-TW" dirty="0"/>
              <a:t>呼吸膜</a:t>
            </a:r>
            <a:r>
              <a:rPr lang="en-US" altLang="zh-TW" dirty="0"/>
              <a:t> (respiratory membrane) </a:t>
            </a:r>
            <a:r>
              <a:rPr lang="zh-TW" altLang="zh-TW" dirty="0"/>
              <a:t>為肺與血液間的交換場所，其由大氣進入肺的排列順序應為：</a:t>
            </a:r>
            <a:r>
              <a:rPr lang="en-US" altLang="zh-TW" dirty="0"/>
              <a:t>  (A)</a:t>
            </a:r>
            <a:r>
              <a:rPr lang="zh-TW" altLang="zh-TW" dirty="0"/>
              <a:t>肺泡上皮細胞－基底膜－微血管內皮細胞</a:t>
            </a:r>
            <a:r>
              <a:rPr lang="en-US" altLang="zh-TW" dirty="0"/>
              <a:t>  (B)</a:t>
            </a:r>
            <a:r>
              <a:rPr lang="zh-TW" altLang="zh-TW" dirty="0"/>
              <a:t>肺泡上皮細胞－微血管內皮細胞－基底膜</a:t>
            </a:r>
            <a:r>
              <a:rPr lang="en-US" altLang="zh-TW" dirty="0"/>
              <a:t>  (C)</a:t>
            </a:r>
            <a:r>
              <a:rPr lang="zh-TW" altLang="zh-TW" dirty="0"/>
              <a:t>基底膜－肺泡上皮細胞－微血管內皮細胞</a:t>
            </a:r>
            <a:r>
              <a:rPr lang="en-US" altLang="zh-TW" dirty="0"/>
              <a:t>  (D)</a:t>
            </a:r>
            <a:r>
              <a:rPr lang="zh-TW" altLang="zh-TW" dirty="0"/>
              <a:t>微血管內皮細胞－基底膜－肺泡上皮細胞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73484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Respiratory Membrane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2133600" y="58674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Figure 25.10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0" y="1266826"/>
            <a:ext cx="6096000" cy="2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33" tIns="51417" rIns="102833" bIns="51417">
            <a:spAutoFit/>
          </a:bodyPr>
          <a:lstStyle>
            <a:lvl1pPr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28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800">
                <a:ea typeface="新細明體" panose="02020500000000000000" pitchFamily="18" charset="-120"/>
              </a:rPr>
              <a:t>Copyright </a:t>
            </a:r>
            <a:r>
              <a:rPr lang="en-US" altLang="zh-TW" sz="800">
                <a:ea typeface="新細明體" panose="02020500000000000000" pitchFamily="18" charset="-120"/>
                <a:cs typeface="Times New Roman" panose="02020603050405020304" pitchFamily="18" charset="0"/>
              </a:rPr>
              <a:t>© </a:t>
            </a:r>
            <a:r>
              <a:rPr lang="en-US" altLang="zh-TW" sz="800">
                <a:ea typeface="新細明體" panose="02020500000000000000" pitchFamily="18" charset="-120"/>
              </a:rPr>
              <a:t>The McGraw-Hill Companies, Inc. Permission required for reproduction or display.</a:t>
            </a:r>
          </a:p>
        </p:txBody>
      </p:sp>
      <p:pic>
        <p:nvPicPr>
          <p:cNvPr id="49157" name="Picture 167" descr="mck78097_25_10_unlabe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01" t="32344" b="22327"/>
          <a:stretch>
            <a:fillRect/>
          </a:stretch>
        </p:blipFill>
        <p:spPr bwMode="auto">
          <a:xfrm>
            <a:off x="4140200" y="2359026"/>
            <a:ext cx="4775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ctangle 92"/>
          <p:cNvSpPr>
            <a:spLocks noChangeArrowheads="1"/>
          </p:cNvSpPr>
          <p:nvPr/>
        </p:nvSpPr>
        <p:spPr bwMode="auto">
          <a:xfrm>
            <a:off x="6875464" y="2105025"/>
            <a:ext cx="7762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Erythrocyte</a:t>
            </a:r>
            <a:endParaRPr lang="en-US" altLang="zh-TW" sz="4400">
              <a:ea typeface="新細明體" panose="02020500000000000000" pitchFamily="18" charset="-120"/>
            </a:endParaRPr>
          </a:p>
        </p:txBody>
      </p:sp>
      <p:sp>
        <p:nvSpPr>
          <p:cNvPr id="49159" name="Rectangle 93"/>
          <p:cNvSpPr>
            <a:spLocks noChangeArrowheads="1"/>
          </p:cNvSpPr>
          <p:nvPr/>
        </p:nvSpPr>
        <p:spPr bwMode="auto">
          <a:xfrm>
            <a:off x="6623050" y="3879850"/>
            <a:ext cx="9858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Diffusion of O</a:t>
            </a:r>
            <a:r>
              <a:rPr lang="en-US" altLang="zh-TW" sz="1200" baseline="-25000">
                <a:solidFill>
                  <a:srgbClr val="000000"/>
                </a:solidFill>
                <a:ea typeface="新細明體" panose="02020500000000000000" pitchFamily="18" charset="-120"/>
              </a:rPr>
              <a:t>2</a:t>
            </a:r>
            <a:endParaRPr lang="en-US" altLang="zh-TW" sz="4400" baseline="-25000">
              <a:ea typeface="新細明體" panose="02020500000000000000" pitchFamily="18" charset="-120"/>
            </a:endParaRPr>
          </a:p>
        </p:txBody>
      </p:sp>
      <p:sp>
        <p:nvSpPr>
          <p:cNvPr id="49160" name="Rectangle 95"/>
          <p:cNvSpPr>
            <a:spLocks noChangeArrowheads="1"/>
          </p:cNvSpPr>
          <p:nvPr/>
        </p:nvSpPr>
        <p:spPr bwMode="auto">
          <a:xfrm>
            <a:off x="5319713" y="3879850"/>
            <a:ext cx="10969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Diffusion of CO</a:t>
            </a:r>
            <a:r>
              <a:rPr lang="en-US" altLang="zh-TW" sz="1200" baseline="-25000">
                <a:solidFill>
                  <a:srgbClr val="000000"/>
                </a:solidFill>
                <a:ea typeface="新細明體" panose="02020500000000000000" pitchFamily="18" charset="-120"/>
              </a:rPr>
              <a:t>2</a:t>
            </a:r>
            <a:endParaRPr lang="en-US" altLang="zh-TW" sz="4400" baseline="-25000">
              <a:ea typeface="新細明體" panose="02020500000000000000" pitchFamily="18" charset="-120"/>
            </a:endParaRPr>
          </a:p>
        </p:txBody>
      </p:sp>
      <p:sp>
        <p:nvSpPr>
          <p:cNvPr id="49161" name="Rectangle 97"/>
          <p:cNvSpPr>
            <a:spLocks noChangeArrowheads="1"/>
          </p:cNvSpPr>
          <p:nvPr/>
        </p:nvSpPr>
        <p:spPr bwMode="auto">
          <a:xfrm>
            <a:off x="8120064" y="2105025"/>
            <a:ext cx="59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Capillary</a:t>
            </a:r>
            <a:endParaRPr lang="en-US" altLang="zh-TW" sz="4400">
              <a:ea typeface="新細明體" panose="02020500000000000000" pitchFamily="18" charset="-120"/>
            </a:endParaRPr>
          </a:p>
        </p:txBody>
      </p:sp>
      <p:sp>
        <p:nvSpPr>
          <p:cNvPr id="49162" name="Rectangle 106"/>
          <p:cNvSpPr>
            <a:spLocks noChangeArrowheads="1"/>
          </p:cNvSpPr>
          <p:nvPr/>
        </p:nvSpPr>
        <p:spPr bwMode="auto">
          <a:xfrm>
            <a:off x="4348163" y="5160963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Alveolus</a:t>
            </a:r>
            <a:endParaRPr lang="en-US" altLang="zh-TW" sz="4400">
              <a:ea typeface="新細明體" panose="02020500000000000000" pitchFamily="18" charset="-120"/>
            </a:endParaRPr>
          </a:p>
        </p:txBody>
      </p:sp>
      <p:sp>
        <p:nvSpPr>
          <p:cNvPr id="49163" name="Rectangle 109"/>
          <p:cNvSpPr>
            <a:spLocks noChangeArrowheads="1"/>
          </p:cNvSpPr>
          <p:nvPr/>
        </p:nvSpPr>
        <p:spPr bwMode="auto">
          <a:xfrm>
            <a:off x="5507038" y="5202238"/>
            <a:ext cx="12938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Alveolar epithelium</a:t>
            </a:r>
            <a:endParaRPr lang="en-US" altLang="zh-TW" sz="4400">
              <a:ea typeface="新細明體" panose="02020500000000000000" pitchFamily="18" charset="-120"/>
            </a:endParaRPr>
          </a:p>
        </p:txBody>
      </p:sp>
      <p:sp>
        <p:nvSpPr>
          <p:cNvPr id="49164" name="Rectangle 113"/>
          <p:cNvSpPr>
            <a:spLocks noChangeArrowheads="1"/>
          </p:cNvSpPr>
          <p:nvPr/>
        </p:nvSpPr>
        <p:spPr bwMode="auto">
          <a:xfrm>
            <a:off x="5600701" y="6084888"/>
            <a:ext cx="1471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Capillary endothelium</a:t>
            </a:r>
            <a:endParaRPr lang="en-US" altLang="zh-TW" sz="4400">
              <a:ea typeface="新細明體" panose="02020500000000000000" pitchFamily="18" charset="-120"/>
            </a:endParaRPr>
          </a:p>
        </p:txBody>
      </p:sp>
      <p:sp>
        <p:nvSpPr>
          <p:cNvPr id="49165" name="Rectangle 115"/>
          <p:cNvSpPr>
            <a:spLocks noChangeArrowheads="1"/>
          </p:cNvSpPr>
          <p:nvPr/>
        </p:nvSpPr>
        <p:spPr bwMode="auto">
          <a:xfrm>
            <a:off x="4140201" y="6375400"/>
            <a:ext cx="1873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solidFill>
                  <a:srgbClr val="000000"/>
                </a:solidFill>
                <a:ea typeface="新細明體" panose="02020500000000000000" pitchFamily="18" charset="-120"/>
              </a:rPr>
              <a:t>(b)</a:t>
            </a:r>
            <a:endParaRPr lang="en-US" altLang="zh-TW" sz="4400">
              <a:ea typeface="新細明體" panose="02020500000000000000" pitchFamily="18" charset="-120"/>
            </a:endParaRPr>
          </a:p>
        </p:txBody>
      </p:sp>
      <p:sp>
        <p:nvSpPr>
          <p:cNvPr id="49166" name="Freeform 116"/>
          <p:cNvSpPr>
            <a:spLocks/>
          </p:cNvSpPr>
          <p:nvPr/>
        </p:nvSpPr>
        <p:spPr bwMode="auto">
          <a:xfrm>
            <a:off x="7234238" y="4429126"/>
            <a:ext cx="590550" cy="1787525"/>
          </a:xfrm>
          <a:custGeom>
            <a:avLst/>
            <a:gdLst>
              <a:gd name="T0" fmla="*/ 0 w 241"/>
              <a:gd name="T1" fmla="*/ 749 h 749"/>
              <a:gd name="T2" fmla="*/ 241 w 241"/>
              <a:gd name="T3" fmla="*/ 749 h 749"/>
              <a:gd name="T4" fmla="*/ 241 w 241"/>
              <a:gd name="T5" fmla="*/ 15 h 749"/>
              <a:gd name="T6" fmla="*/ 195 w 241"/>
              <a:gd name="T7" fmla="*/ 0 h 749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749"/>
              <a:gd name="T14" fmla="*/ 241 w 241"/>
              <a:gd name="T15" fmla="*/ 749 h 7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749">
                <a:moveTo>
                  <a:pt x="0" y="749"/>
                </a:moveTo>
                <a:lnTo>
                  <a:pt x="241" y="749"/>
                </a:lnTo>
                <a:lnTo>
                  <a:pt x="241" y="15"/>
                </a:lnTo>
                <a:lnTo>
                  <a:pt x="195" y="0"/>
                </a:lnTo>
              </a:path>
            </a:pathLst>
          </a:cu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7" name="Freeform 117"/>
          <p:cNvSpPr>
            <a:spLocks/>
          </p:cNvSpPr>
          <p:nvPr/>
        </p:nvSpPr>
        <p:spPr bwMode="auto">
          <a:xfrm>
            <a:off x="7580314" y="4262438"/>
            <a:ext cx="179387" cy="311150"/>
          </a:xfrm>
          <a:custGeom>
            <a:avLst/>
            <a:gdLst>
              <a:gd name="T0" fmla="*/ 44 w 73"/>
              <a:gd name="T1" fmla="*/ 0 h 130"/>
              <a:gd name="T2" fmla="*/ 73 w 73"/>
              <a:gd name="T3" fmla="*/ 11 h 130"/>
              <a:gd name="T4" fmla="*/ 30 w 73"/>
              <a:gd name="T5" fmla="*/ 130 h 130"/>
              <a:gd name="T6" fmla="*/ 0 w 73"/>
              <a:gd name="T7" fmla="*/ 120 h 130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130"/>
              <a:gd name="T14" fmla="*/ 73 w 73"/>
              <a:gd name="T15" fmla="*/ 130 h 1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130">
                <a:moveTo>
                  <a:pt x="44" y="0"/>
                </a:moveTo>
                <a:lnTo>
                  <a:pt x="73" y="11"/>
                </a:lnTo>
                <a:lnTo>
                  <a:pt x="30" y="130"/>
                </a:lnTo>
                <a:lnTo>
                  <a:pt x="0" y="120"/>
                </a:lnTo>
              </a:path>
            </a:pathLst>
          </a:cu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8" name="Freeform 118"/>
          <p:cNvSpPr>
            <a:spLocks/>
          </p:cNvSpPr>
          <p:nvPr/>
        </p:nvSpPr>
        <p:spPr bwMode="auto">
          <a:xfrm>
            <a:off x="6481763" y="4154488"/>
            <a:ext cx="285750" cy="387350"/>
          </a:xfrm>
          <a:custGeom>
            <a:avLst/>
            <a:gdLst>
              <a:gd name="T0" fmla="*/ 91 w 117"/>
              <a:gd name="T1" fmla="*/ 0 h 162"/>
              <a:gd name="T2" fmla="*/ 117 w 117"/>
              <a:gd name="T3" fmla="*/ 17 h 162"/>
              <a:gd name="T4" fmla="*/ 26 w 117"/>
              <a:gd name="T5" fmla="*/ 162 h 162"/>
              <a:gd name="T6" fmla="*/ 0 w 117"/>
              <a:gd name="T7" fmla="*/ 146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162"/>
              <a:gd name="T14" fmla="*/ 117 w 11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162">
                <a:moveTo>
                  <a:pt x="91" y="0"/>
                </a:moveTo>
                <a:lnTo>
                  <a:pt x="117" y="17"/>
                </a:lnTo>
                <a:lnTo>
                  <a:pt x="26" y="162"/>
                </a:lnTo>
                <a:lnTo>
                  <a:pt x="0" y="146"/>
                </a:lnTo>
              </a:path>
            </a:pathLst>
          </a:custGeom>
          <a:noFill/>
          <a:ln w="11113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69" name="Line 124"/>
          <p:cNvSpPr>
            <a:spLocks noChangeShapeType="1"/>
          </p:cNvSpPr>
          <p:nvPr/>
        </p:nvSpPr>
        <p:spPr bwMode="auto">
          <a:xfrm>
            <a:off x="4673600" y="4449764"/>
            <a:ext cx="0" cy="70167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0" name="Line 125"/>
          <p:cNvSpPr>
            <a:spLocks noChangeShapeType="1"/>
          </p:cNvSpPr>
          <p:nvPr/>
        </p:nvSpPr>
        <p:spPr bwMode="auto">
          <a:xfrm>
            <a:off x="5284788" y="2312988"/>
            <a:ext cx="0" cy="127476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1" name="Line 126"/>
          <p:cNvSpPr>
            <a:spLocks noChangeShapeType="1"/>
          </p:cNvSpPr>
          <p:nvPr/>
        </p:nvSpPr>
        <p:spPr bwMode="auto">
          <a:xfrm>
            <a:off x="7237413" y="2295525"/>
            <a:ext cx="0" cy="609600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2" name="Line 127"/>
          <p:cNvSpPr>
            <a:spLocks noChangeShapeType="1"/>
          </p:cNvSpPr>
          <p:nvPr/>
        </p:nvSpPr>
        <p:spPr bwMode="auto">
          <a:xfrm>
            <a:off x="8440738" y="2297113"/>
            <a:ext cx="0" cy="53181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3" name="Line 137"/>
          <p:cNvSpPr>
            <a:spLocks noChangeShapeType="1"/>
          </p:cNvSpPr>
          <p:nvPr/>
        </p:nvSpPr>
        <p:spPr bwMode="auto">
          <a:xfrm flipH="1">
            <a:off x="5297489" y="5745163"/>
            <a:ext cx="98425" cy="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4" name="Freeform 138"/>
          <p:cNvSpPr>
            <a:spLocks/>
          </p:cNvSpPr>
          <p:nvPr/>
        </p:nvSpPr>
        <p:spPr bwMode="auto">
          <a:xfrm>
            <a:off x="5402264" y="5141914"/>
            <a:ext cx="123825" cy="1133475"/>
          </a:xfrm>
          <a:custGeom>
            <a:avLst/>
            <a:gdLst>
              <a:gd name="T0" fmla="*/ 51 w 51"/>
              <a:gd name="T1" fmla="*/ 474 h 474"/>
              <a:gd name="T2" fmla="*/ 0 w 51"/>
              <a:gd name="T3" fmla="*/ 474 h 474"/>
              <a:gd name="T4" fmla="*/ 0 w 51"/>
              <a:gd name="T5" fmla="*/ 0 h 474"/>
              <a:gd name="T6" fmla="*/ 39 w 51"/>
              <a:gd name="T7" fmla="*/ 0 h 47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474"/>
              <a:gd name="T14" fmla="*/ 51 w 51"/>
              <a:gd name="T15" fmla="*/ 474 h 4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474">
                <a:moveTo>
                  <a:pt x="51" y="474"/>
                </a:moveTo>
                <a:lnTo>
                  <a:pt x="0" y="474"/>
                </a:lnTo>
                <a:lnTo>
                  <a:pt x="0" y="0"/>
                </a:lnTo>
                <a:lnTo>
                  <a:pt x="39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5" name="Line 139"/>
          <p:cNvSpPr>
            <a:spLocks noChangeShapeType="1"/>
          </p:cNvSpPr>
          <p:nvPr/>
        </p:nvSpPr>
        <p:spPr bwMode="auto">
          <a:xfrm>
            <a:off x="4673600" y="4449764"/>
            <a:ext cx="0" cy="7016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6" name="Line 140"/>
          <p:cNvSpPr>
            <a:spLocks noChangeShapeType="1"/>
          </p:cNvSpPr>
          <p:nvPr/>
        </p:nvSpPr>
        <p:spPr bwMode="auto">
          <a:xfrm>
            <a:off x="5284788" y="2312988"/>
            <a:ext cx="0" cy="12747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7" name="Line 141"/>
          <p:cNvSpPr>
            <a:spLocks noChangeShapeType="1"/>
          </p:cNvSpPr>
          <p:nvPr/>
        </p:nvSpPr>
        <p:spPr bwMode="auto">
          <a:xfrm>
            <a:off x="4483100" y="2054226"/>
            <a:ext cx="0" cy="671513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8" name="Line 142"/>
          <p:cNvSpPr>
            <a:spLocks noChangeShapeType="1"/>
          </p:cNvSpPr>
          <p:nvPr/>
        </p:nvSpPr>
        <p:spPr bwMode="auto">
          <a:xfrm>
            <a:off x="4483100" y="2054226"/>
            <a:ext cx="0" cy="6715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79" name="Line 143"/>
          <p:cNvSpPr>
            <a:spLocks noChangeShapeType="1"/>
          </p:cNvSpPr>
          <p:nvPr/>
        </p:nvSpPr>
        <p:spPr bwMode="auto">
          <a:xfrm>
            <a:off x="7237413" y="2295525"/>
            <a:ext cx="0" cy="6096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0" name="Line 144"/>
          <p:cNvSpPr>
            <a:spLocks noChangeShapeType="1"/>
          </p:cNvSpPr>
          <p:nvPr/>
        </p:nvSpPr>
        <p:spPr bwMode="auto">
          <a:xfrm>
            <a:off x="8440738" y="2297113"/>
            <a:ext cx="0" cy="5318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1" name="Line 145"/>
          <p:cNvSpPr>
            <a:spLocks noChangeShapeType="1"/>
          </p:cNvSpPr>
          <p:nvPr/>
        </p:nvSpPr>
        <p:spPr bwMode="auto">
          <a:xfrm>
            <a:off x="5937250" y="1906589"/>
            <a:ext cx="0" cy="744537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2" name="Line 146"/>
          <p:cNvSpPr>
            <a:spLocks noChangeShapeType="1"/>
          </p:cNvSpPr>
          <p:nvPr/>
        </p:nvSpPr>
        <p:spPr bwMode="auto">
          <a:xfrm>
            <a:off x="5937250" y="1885951"/>
            <a:ext cx="0" cy="765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3" name="Line 151"/>
          <p:cNvSpPr>
            <a:spLocks noChangeShapeType="1"/>
          </p:cNvSpPr>
          <p:nvPr/>
        </p:nvSpPr>
        <p:spPr bwMode="auto">
          <a:xfrm>
            <a:off x="6665913" y="4359276"/>
            <a:ext cx="0" cy="822325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4" name="Line 152"/>
          <p:cNvSpPr>
            <a:spLocks noChangeShapeType="1"/>
          </p:cNvSpPr>
          <p:nvPr/>
        </p:nvSpPr>
        <p:spPr bwMode="auto">
          <a:xfrm>
            <a:off x="6665913" y="4359276"/>
            <a:ext cx="0" cy="8223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5" name="Freeform 153"/>
          <p:cNvSpPr>
            <a:spLocks/>
          </p:cNvSpPr>
          <p:nvPr/>
        </p:nvSpPr>
        <p:spPr bwMode="auto">
          <a:xfrm>
            <a:off x="7234238" y="4429126"/>
            <a:ext cx="590550" cy="1787525"/>
          </a:xfrm>
          <a:custGeom>
            <a:avLst/>
            <a:gdLst>
              <a:gd name="T0" fmla="*/ 0 w 241"/>
              <a:gd name="T1" fmla="*/ 749 h 749"/>
              <a:gd name="T2" fmla="*/ 241 w 241"/>
              <a:gd name="T3" fmla="*/ 749 h 749"/>
              <a:gd name="T4" fmla="*/ 241 w 241"/>
              <a:gd name="T5" fmla="*/ 15 h 749"/>
              <a:gd name="T6" fmla="*/ 195 w 241"/>
              <a:gd name="T7" fmla="*/ 0 h 749"/>
              <a:gd name="T8" fmla="*/ 0 60000 65536"/>
              <a:gd name="T9" fmla="*/ 0 60000 65536"/>
              <a:gd name="T10" fmla="*/ 0 60000 65536"/>
              <a:gd name="T11" fmla="*/ 0 60000 65536"/>
              <a:gd name="T12" fmla="*/ 0 w 241"/>
              <a:gd name="T13" fmla="*/ 0 h 749"/>
              <a:gd name="T14" fmla="*/ 241 w 241"/>
              <a:gd name="T15" fmla="*/ 749 h 7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1" h="749">
                <a:moveTo>
                  <a:pt x="0" y="749"/>
                </a:moveTo>
                <a:lnTo>
                  <a:pt x="241" y="749"/>
                </a:lnTo>
                <a:lnTo>
                  <a:pt x="241" y="15"/>
                </a:lnTo>
                <a:lnTo>
                  <a:pt x="195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6" name="Line 154"/>
          <p:cNvSpPr>
            <a:spLocks noChangeShapeType="1"/>
          </p:cNvSpPr>
          <p:nvPr/>
        </p:nvSpPr>
        <p:spPr bwMode="auto">
          <a:xfrm>
            <a:off x="7278688" y="4421188"/>
            <a:ext cx="0" cy="1084262"/>
          </a:xfrm>
          <a:prstGeom prst="line">
            <a:avLst/>
          </a:prstGeom>
          <a:noFill/>
          <a:ln w="11113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7" name="Line 155"/>
          <p:cNvSpPr>
            <a:spLocks noChangeShapeType="1"/>
          </p:cNvSpPr>
          <p:nvPr/>
        </p:nvSpPr>
        <p:spPr bwMode="auto">
          <a:xfrm>
            <a:off x="7278688" y="4421188"/>
            <a:ext cx="0" cy="10842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8" name="Freeform 156"/>
          <p:cNvSpPr>
            <a:spLocks/>
          </p:cNvSpPr>
          <p:nvPr/>
        </p:nvSpPr>
        <p:spPr bwMode="auto">
          <a:xfrm>
            <a:off x="7580314" y="4262438"/>
            <a:ext cx="179387" cy="311150"/>
          </a:xfrm>
          <a:custGeom>
            <a:avLst/>
            <a:gdLst>
              <a:gd name="T0" fmla="*/ 44 w 73"/>
              <a:gd name="T1" fmla="*/ 0 h 130"/>
              <a:gd name="T2" fmla="*/ 73 w 73"/>
              <a:gd name="T3" fmla="*/ 11 h 130"/>
              <a:gd name="T4" fmla="*/ 30 w 73"/>
              <a:gd name="T5" fmla="*/ 130 h 130"/>
              <a:gd name="T6" fmla="*/ 0 w 73"/>
              <a:gd name="T7" fmla="*/ 120 h 130"/>
              <a:gd name="T8" fmla="*/ 0 60000 65536"/>
              <a:gd name="T9" fmla="*/ 0 60000 65536"/>
              <a:gd name="T10" fmla="*/ 0 60000 65536"/>
              <a:gd name="T11" fmla="*/ 0 60000 65536"/>
              <a:gd name="T12" fmla="*/ 0 w 73"/>
              <a:gd name="T13" fmla="*/ 0 h 130"/>
              <a:gd name="T14" fmla="*/ 73 w 73"/>
              <a:gd name="T15" fmla="*/ 130 h 1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" h="130">
                <a:moveTo>
                  <a:pt x="44" y="0"/>
                </a:moveTo>
                <a:lnTo>
                  <a:pt x="73" y="11"/>
                </a:lnTo>
                <a:lnTo>
                  <a:pt x="30" y="130"/>
                </a:lnTo>
                <a:lnTo>
                  <a:pt x="0" y="12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89" name="Freeform 157"/>
          <p:cNvSpPr>
            <a:spLocks/>
          </p:cNvSpPr>
          <p:nvPr/>
        </p:nvSpPr>
        <p:spPr bwMode="auto">
          <a:xfrm>
            <a:off x="6481763" y="4154488"/>
            <a:ext cx="285750" cy="387350"/>
          </a:xfrm>
          <a:custGeom>
            <a:avLst/>
            <a:gdLst>
              <a:gd name="T0" fmla="*/ 91 w 117"/>
              <a:gd name="T1" fmla="*/ 0 h 162"/>
              <a:gd name="T2" fmla="*/ 117 w 117"/>
              <a:gd name="T3" fmla="*/ 17 h 162"/>
              <a:gd name="T4" fmla="*/ 26 w 117"/>
              <a:gd name="T5" fmla="*/ 162 h 162"/>
              <a:gd name="T6" fmla="*/ 0 w 117"/>
              <a:gd name="T7" fmla="*/ 146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162"/>
              <a:gd name="T14" fmla="*/ 117 w 117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162">
                <a:moveTo>
                  <a:pt x="91" y="0"/>
                </a:moveTo>
                <a:lnTo>
                  <a:pt x="117" y="17"/>
                </a:lnTo>
                <a:lnTo>
                  <a:pt x="26" y="162"/>
                </a:lnTo>
                <a:lnTo>
                  <a:pt x="0" y="14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90" name="Text Box 158"/>
          <p:cNvSpPr txBox="1">
            <a:spLocks noChangeArrowheads="1"/>
          </p:cNvSpPr>
          <p:nvPr/>
        </p:nvSpPr>
        <p:spPr bwMode="auto">
          <a:xfrm>
            <a:off x="4086226" y="1504950"/>
            <a:ext cx="823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Alveolar</a:t>
            </a:r>
          </a:p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connective</a:t>
            </a:r>
          </a:p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tissue</a:t>
            </a:r>
          </a:p>
        </p:txBody>
      </p:sp>
      <p:sp>
        <p:nvSpPr>
          <p:cNvPr id="49191" name="Text Box 159"/>
          <p:cNvSpPr txBox="1">
            <a:spLocks noChangeArrowheads="1"/>
          </p:cNvSpPr>
          <p:nvPr/>
        </p:nvSpPr>
        <p:spPr bwMode="auto">
          <a:xfrm>
            <a:off x="4951413" y="1754189"/>
            <a:ext cx="798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Nucleus</a:t>
            </a:r>
          </a:p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of alveolar</a:t>
            </a:r>
          </a:p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type I cell</a:t>
            </a:r>
          </a:p>
        </p:txBody>
      </p:sp>
      <p:sp>
        <p:nvSpPr>
          <p:cNvPr id="49192" name="Text Box 160"/>
          <p:cNvSpPr txBox="1">
            <a:spLocks noChangeArrowheads="1"/>
          </p:cNvSpPr>
          <p:nvPr/>
        </p:nvSpPr>
        <p:spPr bwMode="auto">
          <a:xfrm>
            <a:off x="5681663" y="1504950"/>
            <a:ext cx="142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Nucleus of capillary</a:t>
            </a:r>
          </a:p>
          <a:p>
            <a:pPr algn="ctr" eaLnBrk="1" hangingPunct="1"/>
            <a:r>
              <a:rPr lang="en-US" altLang="zh-TW" sz="1200">
                <a:ea typeface="新細明體" panose="02020500000000000000" pitchFamily="18" charset="-120"/>
              </a:rPr>
              <a:t>endothelial cell</a:t>
            </a:r>
          </a:p>
        </p:txBody>
      </p:sp>
      <p:sp>
        <p:nvSpPr>
          <p:cNvPr id="49193" name="Text Box 161"/>
          <p:cNvSpPr txBox="1">
            <a:spLocks noChangeArrowheads="1"/>
          </p:cNvSpPr>
          <p:nvPr/>
        </p:nvSpPr>
        <p:spPr bwMode="auto">
          <a:xfrm>
            <a:off x="4406900" y="5643564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ea typeface="新細明體" panose="02020500000000000000" pitchFamily="18" charset="-120"/>
              </a:rPr>
              <a:t>Respiratory</a:t>
            </a:r>
          </a:p>
          <a:p>
            <a:pPr eaLnBrk="1" hangingPunct="1"/>
            <a:r>
              <a:rPr lang="en-US" altLang="zh-TW" sz="1200">
                <a:ea typeface="新細明體" panose="02020500000000000000" pitchFamily="18" charset="-120"/>
              </a:rPr>
              <a:t>membrane</a:t>
            </a:r>
          </a:p>
        </p:txBody>
      </p:sp>
      <p:sp>
        <p:nvSpPr>
          <p:cNvPr id="49194" name="Text Box 162"/>
          <p:cNvSpPr txBox="1">
            <a:spLocks noChangeArrowheads="1"/>
          </p:cNvSpPr>
          <p:nvPr/>
        </p:nvSpPr>
        <p:spPr bwMode="auto">
          <a:xfrm>
            <a:off x="5494338" y="5464175"/>
            <a:ext cx="2095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200">
                <a:ea typeface="新細明體" panose="02020500000000000000" pitchFamily="18" charset="-120"/>
              </a:rPr>
              <a:t>Fused basement membranes</a:t>
            </a:r>
          </a:p>
          <a:p>
            <a:pPr eaLnBrk="1" hangingPunct="1"/>
            <a:r>
              <a:rPr lang="en-US" altLang="zh-TW" sz="1200">
                <a:ea typeface="新細明體" panose="02020500000000000000" pitchFamily="18" charset="-120"/>
              </a:rPr>
              <a:t>of the alveolar epithelium and</a:t>
            </a:r>
          </a:p>
          <a:p>
            <a:pPr eaLnBrk="1" hangingPunct="1"/>
            <a:r>
              <a:rPr lang="en-US" altLang="zh-TW" sz="1200">
                <a:ea typeface="新細明體" panose="02020500000000000000" pitchFamily="18" charset="-120"/>
              </a:rPr>
              <a:t>the capillary endothelium</a:t>
            </a:r>
          </a:p>
        </p:txBody>
      </p:sp>
      <p:sp>
        <p:nvSpPr>
          <p:cNvPr id="49195" name="Rectangle 82"/>
          <p:cNvSpPr>
            <a:spLocks noChangeArrowheads="1"/>
          </p:cNvSpPr>
          <p:nvPr/>
        </p:nvSpPr>
        <p:spPr bwMode="auto">
          <a:xfrm>
            <a:off x="4114800" y="2771745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en-US" sz="200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6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17(C)</a:t>
            </a:r>
            <a:r>
              <a:rPr lang="zh-TW" altLang="zh-TW" dirty="0"/>
              <a:t>耳咽管一端開口於中耳，另一端則開口於咽部的何處？</a:t>
            </a:r>
            <a:r>
              <a:rPr lang="en-US" altLang="zh-TW" dirty="0"/>
              <a:t>  (A)</a:t>
            </a:r>
            <a:r>
              <a:rPr lang="zh-TW" altLang="zh-TW" dirty="0"/>
              <a:t>口咽</a:t>
            </a:r>
            <a:r>
              <a:rPr lang="en-US" altLang="zh-TW" dirty="0"/>
              <a:t>  (B)</a:t>
            </a:r>
            <a:r>
              <a:rPr lang="zh-TW" altLang="zh-TW" dirty="0"/>
              <a:t>舌咽</a:t>
            </a:r>
            <a:r>
              <a:rPr lang="en-US" altLang="zh-TW" dirty="0"/>
              <a:t>  (C)</a:t>
            </a:r>
            <a:r>
              <a:rPr lang="zh-TW" altLang="zh-TW" dirty="0"/>
              <a:t>鼻咽</a:t>
            </a:r>
            <a:r>
              <a:rPr lang="en-US" altLang="zh-TW" dirty="0"/>
              <a:t>  (D)</a:t>
            </a:r>
            <a:r>
              <a:rPr lang="zh-TW" altLang="zh-TW" dirty="0"/>
              <a:t>喉咽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277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0" t="30009" r="11100" b="27096"/>
          <a:stretch/>
        </p:blipFill>
        <p:spPr>
          <a:xfrm>
            <a:off x="2456761" y="440674"/>
            <a:ext cx="6610121" cy="620323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011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18(A)</a:t>
            </a:r>
            <a:r>
              <a:rPr lang="zh-TW" altLang="zh-TW" dirty="0"/>
              <a:t>下列何者為左肺和右肺所共有？</a:t>
            </a:r>
            <a:r>
              <a:rPr lang="en-US" altLang="zh-TW" dirty="0"/>
              <a:t>  (A)</a:t>
            </a:r>
            <a:r>
              <a:rPr lang="zh-TW" altLang="zh-TW" dirty="0"/>
              <a:t>斜裂</a:t>
            </a:r>
            <a:r>
              <a:rPr lang="en-US" altLang="zh-TW" dirty="0"/>
              <a:t>  (B)</a:t>
            </a:r>
            <a:r>
              <a:rPr lang="zh-TW" altLang="zh-TW" dirty="0"/>
              <a:t>心切迹</a:t>
            </a:r>
            <a:r>
              <a:rPr lang="en-US" altLang="zh-TW" dirty="0"/>
              <a:t>  (C)</a:t>
            </a:r>
            <a:r>
              <a:rPr lang="zh-TW" altLang="zh-TW" dirty="0"/>
              <a:t>肺葉小舌</a:t>
            </a:r>
            <a:r>
              <a:rPr lang="en-US" altLang="zh-TW" dirty="0"/>
              <a:t>  (D)</a:t>
            </a:r>
            <a:r>
              <a:rPr lang="zh-TW" altLang="zh-TW" dirty="0"/>
              <a:t>橫裂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6478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P.761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674" r="-33" b="30029"/>
          <a:stretch/>
        </p:blipFill>
        <p:spPr>
          <a:xfrm>
            <a:off x="3015659" y="248072"/>
            <a:ext cx="5544446" cy="6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915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19(D)</a:t>
            </a:r>
            <a:r>
              <a:rPr lang="zh-TW" altLang="zh-TW" dirty="0"/>
              <a:t>下列何者的內襯上皮為單層立方上皮？</a:t>
            </a:r>
            <a:r>
              <a:rPr lang="en-US" altLang="zh-TW" dirty="0"/>
              <a:t>  (A)</a:t>
            </a:r>
            <a:r>
              <a:rPr lang="zh-TW" altLang="zh-TW" dirty="0"/>
              <a:t>次級支氣管</a:t>
            </a:r>
            <a:r>
              <a:rPr lang="en-US" altLang="zh-TW" dirty="0"/>
              <a:t>  (B)</a:t>
            </a:r>
            <a:r>
              <a:rPr lang="zh-TW" altLang="zh-TW" dirty="0"/>
              <a:t>三級支氣管</a:t>
            </a:r>
            <a:r>
              <a:rPr lang="en-US" altLang="zh-TW" dirty="0"/>
              <a:t>  (C)</a:t>
            </a:r>
            <a:r>
              <a:rPr lang="zh-TW" altLang="zh-TW" dirty="0"/>
              <a:t>細支氣管</a:t>
            </a:r>
            <a:r>
              <a:rPr lang="en-US" altLang="zh-TW" dirty="0"/>
              <a:t>  (D)</a:t>
            </a:r>
            <a:r>
              <a:rPr lang="zh-TW" altLang="zh-TW" dirty="0"/>
              <a:t>終末細支氣管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231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(B)</a:t>
            </a:r>
            <a:r>
              <a:rPr lang="zh-TW" altLang="en-US" dirty="0"/>
              <a:t>左右肺各有</a:t>
            </a:r>
            <a:r>
              <a:rPr lang="en-US" altLang="zh-TW" dirty="0"/>
              <a:t>3</a:t>
            </a:r>
            <a:r>
              <a:rPr lang="zh-TW" altLang="en-US" dirty="0"/>
              <a:t>條二級</a:t>
            </a:r>
            <a:r>
              <a:rPr lang="zh-TW" altLang="en-US" dirty="0" smtClean="0"/>
              <a:t>支氣管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左二有三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/>
              <a:t>C)</a:t>
            </a:r>
            <a:r>
              <a:rPr lang="zh-TW" altLang="en-US" dirty="0"/>
              <a:t>左肺的節支氣管有</a:t>
            </a:r>
            <a:r>
              <a:rPr lang="en-US" altLang="zh-TW" dirty="0"/>
              <a:t>9</a:t>
            </a:r>
            <a:r>
              <a:rPr lang="zh-TW" altLang="en-US" dirty="0"/>
              <a:t>條，右肺有</a:t>
            </a:r>
            <a:r>
              <a:rPr lang="en-US" altLang="zh-TW" dirty="0"/>
              <a:t>10</a:t>
            </a:r>
            <a:r>
              <a:rPr lang="zh-TW" altLang="en-US" dirty="0"/>
              <a:t>條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左</a:t>
            </a:r>
            <a:r>
              <a:rPr lang="en-US" altLang="zh-TW" dirty="0" smtClean="0">
                <a:sym typeface="Wingdings" panose="05000000000000000000" pitchFamily="2" charset="2"/>
              </a:rPr>
              <a:t>8~10</a:t>
            </a:r>
            <a:r>
              <a:rPr lang="zh-TW" altLang="en-US" dirty="0" smtClean="0">
                <a:sym typeface="Wingdings" panose="05000000000000000000" pitchFamily="2" charset="2"/>
              </a:rPr>
              <a:t> ，右</a:t>
            </a:r>
            <a:r>
              <a:rPr lang="en-US" altLang="zh-TW" dirty="0" smtClean="0">
                <a:sym typeface="Wingdings" panose="05000000000000000000" pitchFamily="2" charset="2"/>
              </a:rPr>
              <a:t>10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en-US" altLang="zh-TW" dirty="0"/>
              <a:t>D)</a:t>
            </a:r>
            <a:r>
              <a:rPr lang="zh-TW" altLang="en-US" dirty="0"/>
              <a:t>節支氣管即相當於二級</a:t>
            </a:r>
            <a:r>
              <a:rPr lang="zh-TW" altLang="en-US" dirty="0" smtClean="0"/>
              <a:t>支氣管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節支氣管為三級支氣管，因為三級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zh-TW" altLang="en-US" dirty="0" smtClean="0">
                <a:sym typeface="Wingdings" panose="05000000000000000000" pitchFamily="2" charset="2"/>
              </a:rPr>
              <a:t>                                                                          支氣管會供應肺節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4764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" t="4902" b="9320"/>
          <a:stretch/>
        </p:blipFill>
        <p:spPr>
          <a:xfrm rot="5400000">
            <a:off x="3052776" y="-1381885"/>
            <a:ext cx="6303116" cy="100216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1436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20(B)</a:t>
            </a:r>
            <a:r>
              <a:rPr lang="zh-TW" altLang="zh-TW" dirty="0"/>
              <a:t>何者為呼吸細支氣管具有的構造？</a:t>
            </a:r>
            <a:r>
              <a:rPr lang="en-US" altLang="zh-TW" dirty="0"/>
              <a:t>  (A)C </a:t>
            </a:r>
            <a:r>
              <a:rPr lang="zh-TW" altLang="zh-TW" dirty="0"/>
              <a:t>型軟骨</a:t>
            </a:r>
            <a:r>
              <a:rPr lang="en-US" altLang="zh-TW" dirty="0"/>
              <a:t>  (B)</a:t>
            </a:r>
            <a:r>
              <a:rPr lang="zh-TW" altLang="zh-TW" dirty="0"/>
              <a:t>肺泡</a:t>
            </a:r>
            <a:r>
              <a:rPr lang="en-US" altLang="zh-TW" dirty="0"/>
              <a:t>  (C)</a:t>
            </a:r>
            <a:r>
              <a:rPr lang="zh-TW" altLang="zh-TW" dirty="0"/>
              <a:t>纖毛</a:t>
            </a:r>
            <a:r>
              <a:rPr lang="en-US" altLang="zh-TW" dirty="0"/>
              <a:t>  (D)</a:t>
            </a:r>
            <a:r>
              <a:rPr lang="zh-TW" altLang="zh-TW" dirty="0"/>
              <a:t>杯狀細胞</a:t>
            </a:r>
            <a:r>
              <a:rPr lang="en-US" altLang="zh-TW" dirty="0"/>
              <a:t>	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8117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" t="4902" b="9320"/>
          <a:stretch/>
        </p:blipFill>
        <p:spPr>
          <a:xfrm rot="5400000">
            <a:off x="3052776" y="-1381885"/>
            <a:ext cx="6303116" cy="100216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1575412" y="4616067"/>
            <a:ext cx="17296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60951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21(B)</a:t>
            </a:r>
            <a:r>
              <a:rPr lang="zh-TW" altLang="zh-TW" dirty="0"/>
              <a:t>下列那一段呼吸管道最早出現肺泡</a:t>
            </a:r>
            <a:r>
              <a:rPr lang="en-US" altLang="zh-TW" dirty="0"/>
              <a:t> ( alveoli ) </a:t>
            </a:r>
            <a:r>
              <a:rPr lang="zh-TW" altLang="zh-TW" dirty="0"/>
              <a:t>的結構？</a:t>
            </a:r>
            <a:r>
              <a:rPr lang="en-US" altLang="zh-TW" dirty="0"/>
              <a:t>  (A)</a:t>
            </a:r>
            <a:r>
              <a:rPr lang="zh-TW" altLang="zh-TW" dirty="0"/>
              <a:t>肺泡管</a:t>
            </a:r>
            <a:r>
              <a:rPr lang="en-US" altLang="zh-TW" dirty="0"/>
              <a:t> ( alveolar duct )  (B)</a:t>
            </a:r>
            <a:r>
              <a:rPr lang="zh-TW" altLang="zh-TW" dirty="0"/>
              <a:t>呼吸細支氣管</a:t>
            </a:r>
            <a:r>
              <a:rPr lang="en-US" altLang="zh-TW" dirty="0"/>
              <a:t> ( respiratory bronchiole )  (C)</a:t>
            </a:r>
            <a:r>
              <a:rPr lang="zh-TW" altLang="zh-TW" dirty="0"/>
              <a:t>終末細支氣管</a:t>
            </a:r>
            <a:r>
              <a:rPr lang="en-US" altLang="zh-TW" dirty="0"/>
              <a:t> ( terminal bronchiole )  (D)</a:t>
            </a:r>
            <a:r>
              <a:rPr lang="zh-TW" altLang="zh-TW" dirty="0"/>
              <a:t>小型支氣管</a:t>
            </a:r>
            <a:r>
              <a:rPr lang="en-US" altLang="zh-TW" dirty="0"/>
              <a:t> ( small bronchus 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80033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" t="4902" b="9320"/>
          <a:stretch/>
        </p:blipFill>
        <p:spPr>
          <a:xfrm rot="5400000">
            <a:off x="3052776" y="-1381885"/>
            <a:ext cx="6303116" cy="100216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1575412" y="4616067"/>
            <a:ext cx="17296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8221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22(A)</a:t>
            </a:r>
            <a:r>
              <a:rPr lang="zh-TW" altLang="zh-TW" dirty="0"/>
              <a:t>從氣管至肺泡管前的各節段中，下列何種組成結構會相對地逐漸增加？</a:t>
            </a:r>
            <a:r>
              <a:rPr lang="en-US" altLang="zh-TW" dirty="0"/>
              <a:t>  (A)</a:t>
            </a:r>
            <a:r>
              <a:rPr lang="zh-TW" altLang="zh-TW" dirty="0"/>
              <a:t>平滑肌</a:t>
            </a:r>
            <a:r>
              <a:rPr lang="en-US" altLang="zh-TW" dirty="0"/>
              <a:t>  (B)</a:t>
            </a:r>
            <a:r>
              <a:rPr lang="zh-TW" altLang="zh-TW" dirty="0"/>
              <a:t>軟骨</a:t>
            </a:r>
            <a:r>
              <a:rPr lang="en-US" altLang="zh-TW" dirty="0"/>
              <a:t>  (C)</a:t>
            </a:r>
            <a:r>
              <a:rPr lang="zh-TW" altLang="zh-TW" dirty="0"/>
              <a:t>杯狀細胞</a:t>
            </a:r>
            <a:r>
              <a:rPr lang="en-US" altLang="zh-TW" dirty="0"/>
              <a:t>  (D)</a:t>
            </a:r>
            <a:r>
              <a:rPr lang="zh-TW" altLang="zh-TW" dirty="0"/>
              <a:t>腺體</a:t>
            </a:r>
            <a:r>
              <a:rPr lang="en-US" altLang="zh-TW" dirty="0"/>
              <a:t> 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4847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" t="4902" b="9320"/>
          <a:stretch/>
        </p:blipFill>
        <p:spPr>
          <a:xfrm rot="5400000">
            <a:off x="3052776" y="-1381885"/>
            <a:ext cx="6303116" cy="100216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5339510" y="3393194"/>
            <a:ext cx="17296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531596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23(C)</a:t>
            </a:r>
            <a:r>
              <a:rPr lang="zh-TW" altLang="zh-TW" dirty="0"/>
              <a:t>上頜竇開口於：</a:t>
            </a:r>
            <a:r>
              <a:rPr lang="en-US" altLang="zh-TW" dirty="0"/>
              <a:t>  (A)</a:t>
            </a:r>
            <a:r>
              <a:rPr lang="zh-TW" altLang="zh-TW" dirty="0"/>
              <a:t>蝶篩隱窩</a:t>
            </a:r>
            <a:r>
              <a:rPr lang="en-US" altLang="zh-TW" dirty="0"/>
              <a:t>  (B)</a:t>
            </a:r>
            <a:r>
              <a:rPr lang="zh-TW" altLang="zh-TW" dirty="0"/>
              <a:t>上鼻道</a:t>
            </a:r>
            <a:r>
              <a:rPr lang="en-US" altLang="zh-TW" dirty="0"/>
              <a:t>  (C)</a:t>
            </a:r>
            <a:r>
              <a:rPr lang="zh-TW" altLang="zh-TW" dirty="0"/>
              <a:t>中鼻道</a:t>
            </a:r>
            <a:r>
              <a:rPr lang="en-US" altLang="zh-TW" dirty="0"/>
              <a:t>  (D)</a:t>
            </a:r>
            <a:r>
              <a:rPr lang="zh-TW" altLang="zh-TW" dirty="0"/>
              <a:t>下鼻道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03364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24(B)</a:t>
            </a:r>
            <a:r>
              <a:rPr lang="zh-TW" altLang="zh-TW" dirty="0"/>
              <a:t>胸膜腔位於：</a:t>
            </a:r>
            <a:r>
              <a:rPr lang="en-US" altLang="zh-TW" dirty="0"/>
              <a:t>  (A)</a:t>
            </a:r>
            <a:r>
              <a:rPr lang="zh-TW" altLang="zh-TW" dirty="0"/>
              <a:t>胸壁與壁層胸膜之間</a:t>
            </a:r>
            <a:r>
              <a:rPr lang="en-US" altLang="zh-TW" dirty="0"/>
              <a:t>  (B)</a:t>
            </a:r>
            <a:r>
              <a:rPr lang="zh-TW" altLang="zh-TW" dirty="0"/>
              <a:t>壁層胸膜與臟層胸膜之間</a:t>
            </a:r>
            <a:r>
              <a:rPr lang="en-US" altLang="zh-TW" dirty="0"/>
              <a:t>  (C)</a:t>
            </a:r>
            <a:r>
              <a:rPr lang="zh-TW" altLang="zh-TW" dirty="0"/>
              <a:t>臟層胸膜與肺臟之間</a:t>
            </a:r>
            <a:r>
              <a:rPr lang="en-US" altLang="zh-TW" dirty="0"/>
              <a:t>  (D)</a:t>
            </a:r>
            <a:r>
              <a:rPr lang="zh-TW" altLang="zh-TW" dirty="0"/>
              <a:t>整個胸壁所包圍的空間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81246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25(A)</a:t>
            </a:r>
            <a:r>
              <a:rPr lang="zh-TW" altLang="zh-TW" dirty="0"/>
              <a:t>肝臟的各個分葉中，最大的是：</a:t>
            </a:r>
            <a:r>
              <a:rPr lang="en-US" altLang="zh-TW" dirty="0"/>
              <a:t>  (A)</a:t>
            </a:r>
            <a:r>
              <a:rPr lang="zh-TW" altLang="zh-TW" dirty="0"/>
              <a:t>右葉</a:t>
            </a:r>
            <a:r>
              <a:rPr lang="en-US" altLang="zh-TW" dirty="0"/>
              <a:t>  (B)</a:t>
            </a:r>
            <a:r>
              <a:rPr lang="zh-TW" altLang="zh-TW" dirty="0"/>
              <a:t>左葉</a:t>
            </a:r>
            <a:r>
              <a:rPr lang="en-US" altLang="zh-TW" dirty="0"/>
              <a:t>  (C)</a:t>
            </a:r>
            <a:r>
              <a:rPr lang="zh-TW" altLang="zh-TW" dirty="0"/>
              <a:t>尾葉</a:t>
            </a:r>
            <a:r>
              <a:rPr lang="en-US" altLang="zh-TW" dirty="0"/>
              <a:t>  (D)</a:t>
            </a:r>
            <a:r>
              <a:rPr lang="zh-TW" altLang="zh-TW" dirty="0"/>
              <a:t>方形葉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7062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2(A)</a:t>
            </a:r>
            <a:r>
              <a:rPr lang="zh-TW" altLang="zh-TW" dirty="0"/>
              <a:t>下列何者的肌肉不是平滑肌？</a:t>
            </a:r>
            <a:r>
              <a:rPr lang="en-US" altLang="zh-TW" dirty="0"/>
              <a:t>  (A)</a:t>
            </a:r>
            <a:r>
              <a:rPr lang="zh-TW" altLang="zh-TW" dirty="0"/>
              <a:t>口咽</a:t>
            </a:r>
            <a:r>
              <a:rPr lang="en-US" altLang="zh-TW" dirty="0"/>
              <a:t>  (B)</a:t>
            </a:r>
            <a:r>
              <a:rPr lang="zh-TW" altLang="zh-TW" dirty="0"/>
              <a:t>食道下段</a:t>
            </a:r>
            <a:r>
              <a:rPr lang="en-US" altLang="zh-TW" dirty="0"/>
              <a:t>  (C)</a:t>
            </a:r>
            <a:r>
              <a:rPr lang="zh-TW" altLang="zh-TW" dirty="0"/>
              <a:t>結腸帶</a:t>
            </a:r>
            <a:r>
              <a:rPr lang="en-US" altLang="zh-TW" dirty="0"/>
              <a:t>  (D)</a:t>
            </a:r>
            <a:r>
              <a:rPr lang="zh-TW" altLang="zh-TW" dirty="0"/>
              <a:t>肛門內括約肌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17682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39418" y="-1431645"/>
            <a:ext cx="6006947" cy="1067901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046911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26(D)</a:t>
            </a:r>
            <a:r>
              <a:rPr lang="zh-TW" altLang="zh-TW" dirty="0"/>
              <a:t>歐氏管一端開口於中耳腔，另一端開口於：</a:t>
            </a:r>
            <a:r>
              <a:rPr lang="en-US" altLang="zh-TW" dirty="0"/>
              <a:t>  (A)</a:t>
            </a:r>
            <a:r>
              <a:rPr lang="zh-TW" altLang="zh-TW" dirty="0"/>
              <a:t>喉部</a:t>
            </a:r>
            <a:r>
              <a:rPr lang="en-US" altLang="zh-TW" dirty="0"/>
              <a:t>  (B)</a:t>
            </a:r>
            <a:r>
              <a:rPr lang="zh-TW" altLang="zh-TW" dirty="0"/>
              <a:t>喉咽</a:t>
            </a:r>
            <a:r>
              <a:rPr lang="en-US" altLang="zh-TW" dirty="0"/>
              <a:t>  (C)</a:t>
            </a:r>
            <a:r>
              <a:rPr lang="zh-TW" altLang="zh-TW" dirty="0"/>
              <a:t>口咽</a:t>
            </a:r>
            <a:r>
              <a:rPr lang="en-US" altLang="zh-TW" dirty="0"/>
              <a:t>  (D)</a:t>
            </a:r>
            <a:r>
              <a:rPr lang="zh-TW" altLang="zh-TW" dirty="0"/>
              <a:t>鼻咽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60900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zh-TW" altLang="en-US" dirty="0"/>
              <a:t>歐氏</a:t>
            </a:r>
            <a:r>
              <a:rPr lang="zh-TW" altLang="en-US" dirty="0" smtClean="0"/>
              <a:t>管</a:t>
            </a:r>
            <a:r>
              <a:rPr lang="en-US" altLang="zh-TW" dirty="0" smtClean="0"/>
              <a:t>=</a:t>
            </a:r>
            <a:r>
              <a:rPr lang="zh-TW" altLang="en-US" dirty="0" smtClean="0"/>
              <a:t>耳咽管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047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27(C)</a:t>
            </a:r>
            <a:r>
              <a:rPr lang="zh-TW" altLang="zh-TW" dirty="0"/>
              <a:t>肺泡出現在何處？</a:t>
            </a:r>
            <a:r>
              <a:rPr lang="en-US" altLang="zh-TW" dirty="0"/>
              <a:t>  (A)bronchi  (B)terminal bronchioles  (C)respiratory bronchioles  (D)trachea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20615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" t="4902" b="9320"/>
          <a:stretch/>
        </p:blipFill>
        <p:spPr>
          <a:xfrm rot="5400000">
            <a:off x="2944442" y="-1454852"/>
            <a:ext cx="6303116" cy="100216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9096262" y="4219459"/>
            <a:ext cx="17296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58627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28(A)</a:t>
            </a:r>
            <a:r>
              <a:rPr lang="zh-TW" altLang="zh-TW" dirty="0"/>
              <a:t>肺泡的內襯上皮是：</a:t>
            </a:r>
            <a:r>
              <a:rPr lang="en-US" altLang="zh-TW" dirty="0"/>
              <a:t>  (A)</a:t>
            </a:r>
            <a:r>
              <a:rPr lang="zh-TW" altLang="zh-TW" dirty="0"/>
              <a:t>單層鱗狀</a:t>
            </a:r>
            <a:r>
              <a:rPr lang="en-US" altLang="zh-TW" dirty="0"/>
              <a:t>  (B)</a:t>
            </a:r>
            <a:r>
              <a:rPr lang="zh-TW" altLang="zh-TW" dirty="0"/>
              <a:t>單層柱狀</a:t>
            </a:r>
            <a:r>
              <a:rPr lang="en-US" altLang="zh-TW" dirty="0"/>
              <a:t>  (C)</a:t>
            </a:r>
            <a:r>
              <a:rPr lang="zh-TW" altLang="zh-TW" dirty="0"/>
              <a:t>複層鱗狀</a:t>
            </a:r>
            <a:r>
              <a:rPr lang="en-US" altLang="zh-TW" dirty="0"/>
              <a:t>  (D)</a:t>
            </a:r>
            <a:r>
              <a:rPr lang="zh-TW" altLang="zh-TW" dirty="0"/>
              <a:t>偽複層柱狀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036210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29(D)</a:t>
            </a:r>
            <a:r>
              <a:rPr lang="zh-TW" altLang="zh-TW" dirty="0"/>
              <a:t>下列支氣管樹的分支當中，何者位於最末梢？</a:t>
            </a:r>
            <a:r>
              <a:rPr lang="en-US" altLang="zh-TW" dirty="0"/>
              <a:t>  (A)</a:t>
            </a:r>
            <a:r>
              <a:rPr lang="zh-TW" altLang="zh-TW" dirty="0"/>
              <a:t>終末細支氣管</a:t>
            </a:r>
            <a:r>
              <a:rPr lang="en-US" altLang="zh-TW" dirty="0"/>
              <a:t>  (B)</a:t>
            </a:r>
            <a:r>
              <a:rPr lang="zh-TW" altLang="zh-TW" dirty="0"/>
              <a:t>呼吸性細支氣管</a:t>
            </a:r>
            <a:r>
              <a:rPr lang="en-US" altLang="zh-TW" dirty="0"/>
              <a:t>  (C)</a:t>
            </a:r>
            <a:r>
              <a:rPr lang="zh-TW" altLang="zh-TW" dirty="0"/>
              <a:t>肺泡管</a:t>
            </a:r>
            <a:r>
              <a:rPr lang="en-US" altLang="zh-TW" dirty="0"/>
              <a:t>  (D)</a:t>
            </a:r>
            <a:r>
              <a:rPr lang="zh-TW" altLang="zh-TW" dirty="0"/>
              <a:t>肺泡囊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301672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ym typeface="Wingdings" panose="05000000000000000000" pitchFamily="2" charset="2"/>
              </a:rPr>
              <a:t>終</a:t>
            </a:r>
            <a:r>
              <a:rPr lang="zh-TW" altLang="en-US" dirty="0"/>
              <a:t>末細支氣管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呼吸</a:t>
            </a:r>
            <a:r>
              <a:rPr lang="zh-TW" altLang="en-US" dirty="0"/>
              <a:t>性細</a:t>
            </a:r>
            <a:r>
              <a:rPr lang="zh-TW" altLang="en-US" dirty="0" smtClean="0"/>
              <a:t>支氣管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肺泡管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/>
              <a:t>肺泡</a:t>
            </a:r>
            <a:r>
              <a:rPr lang="zh-TW" altLang="en-US" dirty="0"/>
              <a:t>囊	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9375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0" t="4902" b="9320"/>
          <a:stretch/>
        </p:blipFill>
        <p:spPr>
          <a:xfrm rot="5400000">
            <a:off x="2944442" y="-1454852"/>
            <a:ext cx="6303116" cy="1002167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橢圓 1"/>
          <p:cNvSpPr/>
          <p:nvPr/>
        </p:nvSpPr>
        <p:spPr>
          <a:xfrm>
            <a:off x="9096262" y="4219459"/>
            <a:ext cx="17296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019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30(A)</a:t>
            </a:r>
            <a:r>
              <a:rPr lang="zh-TW" altLang="zh-TW" dirty="0"/>
              <a:t>將左邊肺臟分成上葉及下葉的構造為何？</a:t>
            </a:r>
            <a:r>
              <a:rPr lang="en-US" altLang="zh-TW" dirty="0"/>
              <a:t>  (A)</a:t>
            </a:r>
            <a:r>
              <a:rPr lang="zh-TW" altLang="zh-TW" dirty="0"/>
              <a:t>斜裂</a:t>
            </a:r>
            <a:r>
              <a:rPr lang="en-US" altLang="zh-TW" dirty="0"/>
              <a:t>( oblique fissure )  (B)</a:t>
            </a:r>
            <a:r>
              <a:rPr lang="zh-TW" altLang="zh-TW" dirty="0"/>
              <a:t>水平裂</a:t>
            </a:r>
            <a:r>
              <a:rPr lang="en-US" altLang="zh-TW" dirty="0"/>
              <a:t>( horizontal fissure )  (C)</a:t>
            </a:r>
            <a:r>
              <a:rPr lang="zh-TW" altLang="zh-TW" dirty="0"/>
              <a:t>心切迹</a:t>
            </a:r>
            <a:r>
              <a:rPr lang="en-US" altLang="zh-TW" dirty="0"/>
              <a:t>( cardiac notch )  (D)</a:t>
            </a:r>
            <a:r>
              <a:rPr lang="zh-TW" altLang="zh-TW" dirty="0"/>
              <a:t>心壓迹</a:t>
            </a:r>
            <a:r>
              <a:rPr lang="en-US" altLang="zh-TW" dirty="0"/>
              <a:t>( cardiac impression )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875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3(A)</a:t>
            </a:r>
            <a:r>
              <a:rPr lang="zh-TW" altLang="zh-TW" dirty="0"/>
              <a:t>左、右主支氣管</a:t>
            </a:r>
            <a:r>
              <a:rPr lang="en-US" altLang="zh-TW" dirty="0"/>
              <a:t>( primary bronchi )</a:t>
            </a:r>
            <a:r>
              <a:rPr lang="zh-TW" altLang="zh-TW" dirty="0"/>
              <a:t>的比較，下列何項特徵為右大於左？</a:t>
            </a:r>
            <a:r>
              <a:rPr lang="en-US" altLang="zh-TW" dirty="0"/>
              <a:t>  (A)</a:t>
            </a:r>
            <a:r>
              <a:rPr lang="zh-TW" altLang="zh-TW" dirty="0"/>
              <a:t>管徑寬度</a:t>
            </a:r>
            <a:r>
              <a:rPr lang="en-US" altLang="zh-TW" dirty="0"/>
              <a:t>  (B)</a:t>
            </a:r>
            <a:r>
              <a:rPr lang="zh-TW" altLang="zh-TW" dirty="0"/>
              <a:t>長度</a:t>
            </a:r>
            <a:r>
              <a:rPr lang="en-US" altLang="zh-TW" dirty="0"/>
              <a:t>  (C)</a:t>
            </a:r>
            <a:r>
              <a:rPr lang="zh-TW" altLang="zh-TW" dirty="0"/>
              <a:t>與體幹中線所夾的角度</a:t>
            </a:r>
            <a:r>
              <a:rPr lang="en-US" altLang="zh-TW" dirty="0"/>
              <a:t>  (D)</a:t>
            </a:r>
            <a:r>
              <a:rPr lang="zh-TW" altLang="zh-TW" dirty="0"/>
              <a:t>管壁厚度</a:t>
            </a:r>
            <a:r>
              <a:rPr lang="en-US" altLang="zh-TW" dirty="0"/>
              <a:t>	</a:t>
            </a:r>
            <a:endParaRPr lang="zh-TW" altLang="zh-TW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74726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P.761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674" r="-33" b="30029"/>
          <a:stretch/>
        </p:blipFill>
        <p:spPr>
          <a:xfrm>
            <a:off x="3015659" y="248072"/>
            <a:ext cx="5544446" cy="6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531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31(D)</a:t>
            </a:r>
            <a:r>
              <a:rPr lang="zh-TW" altLang="zh-TW" dirty="0"/>
              <a:t>聲帶位於：</a:t>
            </a:r>
            <a:r>
              <a:rPr lang="en-US" altLang="zh-TW" dirty="0"/>
              <a:t>  (A)</a:t>
            </a:r>
            <a:r>
              <a:rPr lang="zh-TW" altLang="zh-TW" dirty="0"/>
              <a:t>鼻咽</a:t>
            </a:r>
            <a:r>
              <a:rPr lang="en-US" altLang="zh-TW" dirty="0"/>
              <a:t>  (B)</a:t>
            </a:r>
            <a:r>
              <a:rPr lang="zh-TW" altLang="zh-TW" dirty="0"/>
              <a:t>口咽</a:t>
            </a:r>
            <a:r>
              <a:rPr lang="en-US" altLang="zh-TW" dirty="0"/>
              <a:t>  (C)</a:t>
            </a:r>
            <a:r>
              <a:rPr lang="zh-TW" altLang="zh-TW" dirty="0"/>
              <a:t>喉咽</a:t>
            </a:r>
            <a:r>
              <a:rPr lang="en-US" altLang="zh-TW" dirty="0"/>
              <a:t>  (D)</a:t>
            </a:r>
            <a:r>
              <a:rPr lang="zh-TW" altLang="zh-TW" dirty="0"/>
              <a:t>喉部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57806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Major Cartilages of the Larynx</a:t>
            </a:r>
          </a:p>
        </p:txBody>
      </p:sp>
      <p:pic>
        <p:nvPicPr>
          <p:cNvPr id="24579" name="Picture 5" descr="mck65495_2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008" y="1356910"/>
            <a:ext cx="9082488" cy="53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547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0" t="30009" r="11100" b="27096"/>
          <a:stretch/>
        </p:blipFill>
        <p:spPr>
          <a:xfrm>
            <a:off x="2456761" y="440674"/>
            <a:ext cx="6610121" cy="620323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77179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9" t="19429" r="13163" b="6170"/>
          <a:stretch/>
        </p:blipFill>
        <p:spPr>
          <a:xfrm>
            <a:off x="506776" y="1046601"/>
            <a:ext cx="11201908" cy="55745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76329" y="324433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肺內有</a:t>
            </a:r>
            <a:r>
              <a:rPr lang="en-US" altLang="zh-TW" dirty="0"/>
              <a:t>30</a:t>
            </a:r>
            <a:r>
              <a:rPr lang="zh-TW" altLang="zh-TW" dirty="0"/>
              <a:t>億的肺泡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704158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32(A)</a:t>
            </a:r>
            <a:r>
              <a:rPr lang="zh-TW" altLang="zh-TW" dirty="0"/>
              <a:t>氣管位於下列那一個體腔中？</a:t>
            </a:r>
            <a:r>
              <a:rPr lang="en-US" altLang="zh-TW" dirty="0"/>
              <a:t>  (A)</a:t>
            </a:r>
            <a:r>
              <a:rPr lang="zh-TW" altLang="zh-TW" dirty="0"/>
              <a:t>縱膈腔</a:t>
            </a:r>
            <a:r>
              <a:rPr lang="en-US" altLang="zh-TW" dirty="0"/>
              <a:t>  (B)</a:t>
            </a:r>
            <a:r>
              <a:rPr lang="zh-TW" altLang="zh-TW" dirty="0"/>
              <a:t>胸膜腔</a:t>
            </a:r>
            <a:r>
              <a:rPr lang="en-US" altLang="zh-TW" dirty="0"/>
              <a:t>  (C)</a:t>
            </a:r>
            <a:r>
              <a:rPr lang="zh-TW" altLang="zh-TW" dirty="0"/>
              <a:t>顱腔</a:t>
            </a:r>
            <a:r>
              <a:rPr lang="en-US" altLang="zh-TW" dirty="0"/>
              <a:t>  (D)</a:t>
            </a:r>
            <a:r>
              <a:rPr lang="zh-TW" altLang="zh-TW" dirty="0"/>
              <a:t>脊髓腔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16846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33(B)</a:t>
            </a:r>
            <a:r>
              <a:rPr lang="zh-TW" altLang="zh-TW" dirty="0"/>
              <a:t>有關肺臟的敘述，下列何者錯誤？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左肺分成兩葉，右肺分成三葉</a:t>
            </a:r>
            <a:r>
              <a:rPr lang="en-US" altLang="zh-TW" dirty="0"/>
              <a:t>  (B)</a:t>
            </a:r>
            <a:r>
              <a:rPr lang="zh-TW" altLang="zh-TW" dirty="0"/>
              <a:t>左肺尖突入頸部，右肺尖則否</a:t>
            </a:r>
            <a:r>
              <a:rPr lang="en-US" altLang="zh-TW" dirty="0"/>
              <a:t>  (C)</a:t>
            </a:r>
            <a:r>
              <a:rPr lang="zh-TW" altLang="zh-TW" dirty="0"/>
              <a:t>表面皆覆蓋著胸膜</a:t>
            </a:r>
            <a:r>
              <a:rPr lang="en-US" altLang="zh-TW" dirty="0"/>
              <a:t>  (D)</a:t>
            </a:r>
            <a:r>
              <a:rPr lang="zh-TW" altLang="zh-TW" dirty="0"/>
              <a:t>底面皆貼於橫膈之上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55174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34(B)</a:t>
            </a:r>
            <a:r>
              <a:rPr lang="zh-TW" altLang="zh-TW" dirty="0"/>
              <a:t>有關肺臟的敘述，下列何者錯誤？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肺分成左右二肺</a:t>
            </a:r>
            <a:r>
              <a:rPr lang="en-US" altLang="zh-TW" dirty="0"/>
              <a:t>  (B)</a:t>
            </a:r>
            <a:r>
              <a:rPr lang="zh-TW" altLang="zh-TW" dirty="0"/>
              <a:t>肺內有</a:t>
            </a:r>
            <a:r>
              <a:rPr lang="en-US" altLang="zh-TW" dirty="0"/>
              <a:t>30</a:t>
            </a:r>
            <a:r>
              <a:rPr lang="zh-TW" altLang="zh-TW" dirty="0"/>
              <a:t>億的肺泡</a:t>
            </a:r>
            <a:r>
              <a:rPr lang="en-US" altLang="zh-TW" dirty="0"/>
              <a:t>  (C)</a:t>
            </a:r>
            <a:r>
              <a:rPr lang="zh-TW" altLang="zh-TW" dirty="0"/>
              <a:t>表面活性劑由第二型肺泡上皮細胞所分泌</a:t>
            </a:r>
            <a:r>
              <a:rPr lang="en-US" altLang="zh-TW" dirty="0"/>
              <a:t>  (D)</a:t>
            </a:r>
            <a:r>
              <a:rPr lang="zh-TW" altLang="zh-TW" dirty="0"/>
              <a:t>肺泡通氣量約</a:t>
            </a:r>
            <a:r>
              <a:rPr lang="en-US" altLang="zh-TW" dirty="0"/>
              <a:t>4 L/min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52452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肺內有</a:t>
            </a:r>
            <a:r>
              <a:rPr lang="en-US" altLang="zh-TW" dirty="0" smtClean="0"/>
              <a:t>3~4</a:t>
            </a:r>
            <a:r>
              <a:rPr lang="zh-TW" altLang="en-US" dirty="0" smtClean="0"/>
              <a:t>億</a:t>
            </a:r>
            <a:r>
              <a:rPr lang="zh-TW" altLang="en-US" dirty="0"/>
              <a:t>的肺泡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18111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35(C)</a:t>
            </a:r>
            <a:r>
              <a:rPr lang="zh-TW" altLang="zh-TW" dirty="0"/>
              <a:t>有關氣管的敘述，下列何者錯誤？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其內襯上皮具有纖毛</a:t>
            </a:r>
            <a:r>
              <a:rPr lang="en-US" altLang="zh-TW" dirty="0"/>
              <a:t>  (B)</a:t>
            </a:r>
            <a:r>
              <a:rPr lang="zh-TW" altLang="zh-TW" dirty="0"/>
              <a:t>位於頸部、胸部</a:t>
            </a:r>
            <a:r>
              <a:rPr lang="en-US" altLang="zh-TW" dirty="0"/>
              <a:t>  (C)</a:t>
            </a:r>
            <a:r>
              <a:rPr lang="zh-TW" altLang="zh-TW" dirty="0"/>
              <a:t>位於食道後方</a:t>
            </a:r>
            <a:r>
              <a:rPr lang="en-US" altLang="zh-TW" dirty="0"/>
              <a:t>  (D)</a:t>
            </a:r>
            <a:r>
              <a:rPr lang="zh-TW" altLang="zh-TW" dirty="0"/>
              <a:t>管壁中的</a:t>
            </a:r>
            <a:r>
              <a:rPr lang="en-US" altLang="zh-TW" dirty="0"/>
              <a:t>C</a:t>
            </a:r>
            <a:r>
              <a:rPr lang="zh-TW" altLang="zh-TW" dirty="0"/>
              <a:t>形軟骨缺口朝後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033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右</a:t>
            </a:r>
            <a:r>
              <a:rPr lang="en-US" altLang="zh-TW" dirty="0" smtClean="0"/>
              <a:t>(</a:t>
            </a:r>
            <a:r>
              <a:rPr lang="zh-TW" altLang="en-US" dirty="0" smtClean="0"/>
              <a:t>主</a:t>
            </a:r>
            <a:r>
              <a:rPr lang="en-US" altLang="zh-TW" dirty="0" smtClean="0"/>
              <a:t>)</a:t>
            </a:r>
            <a:r>
              <a:rPr lang="zh-TW" altLang="en-US" dirty="0" smtClean="0"/>
              <a:t>支氣管</a:t>
            </a:r>
            <a:r>
              <a:rPr lang="zh-TW" altLang="en-US" dirty="0" smtClean="0">
                <a:sym typeface="Wingdings" panose="05000000000000000000" pitchFamily="2" charset="2"/>
              </a:rPr>
              <a:t>與左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主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r>
              <a:rPr lang="zh-TW" altLang="en-US" dirty="0" smtClean="0">
                <a:sym typeface="Wingdings" panose="05000000000000000000" pitchFamily="2" charset="2"/>
              </a:rPr>
              <a:t>支氣管相比，</a:t>
            </a:r>
            <a:r>
              <a:rPr lang="zh-TW" altLang="en-US" dirty="0">
                <a:sym typeface="Wingdings" panose="05000000000000000000" pitchFamily="2" charset="2"/>
              </a:rPr>
              <a:t>較</a:t>
            </a:r>
            <a:r>
              <a:rPr lang="zh-TW" altLang="en-US" dirty="0" smtClean="0">
                <a:sym typeface="Wingdings" panose="05000000000000000000" pitchFamily="2" charset="2"/>
              </a:rPr>
              <a:t>寬、短、直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11360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9" t="19429" r="13163" b="6170"/>
          <a:stretch/>
        </p:blipFill>
        <p:spPr>
          <a:xfrm>
            <a:off x="506776" y="1046601"/>
            <a:ext cx="11201908" cy="557453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76329" y="3244334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肺內有</a:t>
            </a:r>
            <a:r>
              <a:rPr lang="en-US" altLang="zh-TW" dirty="0"/>
              <a:t>30</a:t>
            </a:r>
            <a:r>
              <a:rPr lang="zh-TW" altLang="zh-TW" dirty="0"/>
              <a:t>億的肺泡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430305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36(A)</a:t>
            </a:r>
            <a:r>
              <a:rPr lang="zh-TW" altLang="zh-TW" dirty="0"/>
              <a:t>有關咽部的敘述，下列何者錯誤？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無黏膜內襯</a:t>
            </a:r>
            <a:r>
              <a:rPr lang="en-US" altLang="zh-TW" dirty="0"/>
              <a:t>  (B)</a:t>
            </a:r>
            <a:r>
              <a:rPr lang="zh-TW" altLang="zh-TW" dirty="0"/>
              <a:t>不與顱腔連通</a:t>
            </a:r>
            <a:r>
              <a:rPr lang="en-US" altLang="zh-TW" dirty="0"/>
              <a:t>  (C)</a:t>
            </a:r>
            <a:r>
              <a:rPr lang="zh-TW" altLang="zh-TW" dirty="0"/>
              <a:t>與鼻腔、口腔相通</a:t>
            </a:r>
            <a:r>
              <a:rPr lang="en-US" altLang="zh-TW" dirty="0"/>
              <a:t>  (D)</a:t>
            </a:r>
            <a:r>
              <a:rPr lang="zh-TW" altLang="zh-TW" dirty="0"/>
              <a:t>與喉部、中耳相通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59436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40" t="30009" r="11100" b="27096"/>
          <a:stretch/>
        </p:blipFill>
        <p:spPr>
          <a:xfrm>
            <a:off x="2456761" y="440674"/>
            <a:ext cx="6610121" cy="6203237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978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37(A)</a:t>
            </a:r>
            <a:r>
              <a:rPr lang="zh-TW" altLang="zh-TW" dirty="0"/>
              <a:t>有關氣管的敘述，下列何者錯誤？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延伸於喉部的後方</a:t>
            </a:r>
            <a:r>
              <a:rPr lang="en-US" altLang="zh-TW" dirty="0"/>
              <a:t>  (B)</a:t>
            </a:r>
            <a:r>
              <a:rPr lang="zh-TW" altLang="zh-TW" dirty="0"/>
              <a:t>延伸於食道的前方</a:t>
            </a:r>
            <a:r>
              <a:rPr lang="en-US" altLang="zh-TW" dirty="0"/>
              <a:t>  (C)</a:t>
            </a:r>
            <a:r>
              <a:rPr lang="zh-TW" altLang="zh-TW" dirty="0"/>
              <a:t>延伸於頸部</a:t>
            </a:r>
            <a:r>
              <a:rPr lang="en-US" altLang="zh-TW" dirty="0"/>
              <a:t>  (D)</a:t>
            </a:r>
            <a:r>
              <a:rPr lang="zh-TW" altLang="zh-TW" dirty="0"/>
              <a:t>延伸於胸部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304171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38(C)</a:t>
            </a:r>
            <a:r>
              <a:rPr lang="zh-TW" altLang="zh-TW" dirty="0"/>
              <a:t>有關左肺的敘述，下列何者錯誤？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其肺尖突入頸部</a:t>
            </a:r>
            <a:r>
              <a:rPr lang="en-US" altLang="zh-TW" dirty="0"/>
              <a:t>  (B)</a:t>
            </a:r>
            <a:r>
              <a:rPr lang="zh-TW" altLang="zh-TW" dirty="0"/>
              <a:t>其底面靠在橫膈之上</a:t>
            </a:r>
            <a:r>
              <a:rPr lang="en-US" altLang="zh-TW" dirty="0"/>
              <a:t>  (C)</a:t>
            </a:r>
            <a:r>
              <a:rPr lang="zh-TW" altLang="zh-TW" dirty="0"/>
              <a:t>表面有斜裂和水平裂</a:t>
            </a:r>
            <a:r>
              <a:rPr lang="en-US" altLang="zh-TW" dirty="0"/>
              <a:t>  (D)</a:t>
            </a:r>
            <a:r>
              <a:rPr lang="zh-TW" altLang="zh-TW" dirty="0"/>
              <a:t>僅分成上、下兩葉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325019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39(D)</a:t>
            </a:r>
            <a:r>
              <a:rPr lang="zh-TW" altLang="zh-TW" dirty="0"/>
              <a:t>有關左、右肺臟的敘述，下列何者錯誤？</a:t>
            </a:r>
            <a:r>
              <a:rPr lang="en-US" altLang="zh-TW" dirty="0"/>
              <a:t>  (A)</a:t>
            </a:r>
            <a:r>
              <a:rPr lang="zh-TW" altLang="zh-TW" dirty="0"/>
              <a:t>左肺的心壓迹較右肺深而明顯</a:t>
            </a:r>
            <a:r>
              <a:rPr lang="en-US" altLang="zh-TW" dirty="0"/>
              <a:t>  (B)</a:t>
            </a:r>
            <a:r>
              <a:rPr lang="zh-TW" altLang="zh-TW" dirty="0"/>
              <a:t>底面皆貼於橫膈上</a:t>
            </a:r>
            <a:r>
              <a:rPr lang="en-US" altLang="zh-TW" dirty="0"/>
              <a:t>  (C)</a:t>
            </a:r>
            <a:r>
              <a:rPr lang="zh-TW" altLang="zh-TW" dirty="0"/>
              <a:t>左肺僅有斜裂，右肺則有斜裂與水平裂</a:t>
            </a:r>
            <a:r>
              <a:rPr lang="en-US" altLang="zh-TW" dirty="0"/>
              <a:t>  (D)</a:t>
            </a:r>
            <a:r>
              <a:rPr lang="zh-TW" altLang="zh-TW" dirty="0"/>
              <a:t>左肺分</a:t>
            </a:r>
            <a:r>
              <a:rPr lang="en-US" altLang="zh-TW" dirty="0"/>
              <a:t>3</a:t>
            </a:r>
            <a:r>
              <a:rPr lang="zh-TW" altLang="zh-TW" dirty="0"/>
              <a:t>葉，右肺分</a:t>
            </a:r>
            <a:r>
              <a:rPr lang="en-US" altLang="zh-TW" dirty="0"/>
              <a:t>2</a:t>
            </a:r>
            <a:r>
              <a:rPr lang="zh-TW" altLang="zh-TW" dirty="0"/>
              <a:t>葉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52526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P.761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674" r="-33" b="30029"/>
          <a:stretch/>
        </p:blipFill>
        <p:spPr>
          <a:xfrm>
            <a:off x="3015659" y="248072"/>
            <a:ext cx="5544446" cy="6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1199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40(D)</a:t>
            </a:r>
            <a:r>
              <a:rPr lang="zh-TW" altLang="zh-TW" dirty="0"/>
              <a:t>下列何者不是空氣與食物共同的通道？</a:t>
            </a:r>
            <a:r>
              <a:rPr lang="en-US" altLang="zh-TW" dirty="0"/>
              <a:t>  (A)</a:t>
            </a:r>
            <a:r>
              <a:rPr lang="zh-TW" altLang="zh-TW" dirty="0"/>
              <a:t>口腔</a:t>
            </a:r>
            <a:r>
              <a:rPr lang="en-US" altLang="zh-TW" dirty="0"/>
              <a:t>  (B)</a:t>
            </a:r>
            <a:r>
              <a:rPr lang="zh-TW" altLang="zh-TW" dirty="0"/>
              <a:t>口咽</a:t>
            </a:r>
            <a:r>
              <a:rPr lang="en-US" altLang="zh-TW" dirty="0"/>
              <a:t>  (C)</a:t>
            </a:r>
            <a:r>
              <a:rPr lang="zh-TW" altLang="zh-TW" dirty="0"/>
              <a:t>喉咽</a:t>
            </a:r>
            <a:r>
              <a:rPr lang="en-US" altLang="zh-TW" dirty="0"/>
              <a:t>  (D)</a:t>
            </a:r>
            <a:r>
              <a:rPr lang="zh-TW" altLang="zh-TW" dirty="0"/>
              <a:t>喉部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37509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123(B)</a:t>
            </a:r>
            <a:r>
              <a:rPr lang="zh-TW" altLang="zh-TW" sz="2800" dirty="0"/>
              <a:t>位於鼻咽後上部的淋巴組織稱為：</a:t>
            </a:r>
            <a:r>
              <a:rPr lang="en-US" altLang="zh-TW" sz="2800" dirty="0"/>
              <a:t>  (A)</a:t>
            </a:r>
            <a:r>
              <a:rPr lang="zh-TW" altLang="zh-TW" sz="2800" dirty="0"/>
              <a:t>腭扁桃體</a:t>
            </a:r>
            <a:r>
              <a:rPr lang="en-US" altLang="zh-TW" sz="2800" dirty="0"/>
              <a:t>  (B)</a:t>
            </a:r>
            <a:r>
              <a:rPr lang="zh-TW" altLang="zh-TW" sz="2800" dirty="0"/>
              <a:t>咽扁桃體</a:t>
            </a:r>
            <a:r>
              <a:rPr lang="en-US" altLang="zh-TW" sz="2800" dirty="0"/>
              <a:t>  (C)</a:t>
            </a:r>
            <a:r>
              <a:rPr lang="zh-TW" altLang="zh-TW" sz="2800" dirty="0"/>
              <a:t>舌扁桃體</a:t>
            </a:r>
            <a:r>
              <a:rPr lang="en-US" altLang="zh-TW" sz="2800" dirty="0"/>
              <a:t>  (D)</a:t>
            </a:r>
            <a:r>
              <a:rPr lang="zh-TW" altLang="zh-TW" sz="2800" dirty="0"/>
              <a:t>腮腺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879813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9" t="19429" r="13163" b="6170"/>
          <a:stretch/>
        </p:blipFill>
        <p:spPr>
          <a:xfrm>
            <a:off x="506776" y="1046601"/>
            <a:ext cx="11201908" cy="5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598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4(B)58</a:t>
            </a:r>
            <a:r>
              <a:rPr lang="zh-TW" altLang="zh-TW" dirty="0"/>
              <a:t>歲女性，經診斷為右下肺葉肺癌並接受右下肺葉切除手術，請問此病人於術後其右肺還剩下多少個肺葉？</a:t>
            </a:r>
            <a:r>
              <a:rPr lang="en-US" altLang="zh-TW" dirty="0"/>
              <a:t>  (A)1  (B)2  (C)3  (D)4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97635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124(A)</a:t>
            </a:r>
            <a:r>
              <a:rPr lang="zh-TW" altLang="zh-TW" dirty="0"/>
              <a:t>位於口咽側壁的淋巴組織稱為：</a:t>
            </a:r>
            <a:r>
              <a:rPr lang="en-US" altLang="zh-TW" dirty="0"/>
              <a:t>  (A)</a:t>
            </a:r>
            <a:r>
              <a:rPr lang="zh-TW" altLang="zh-TW" dirty="0"/>
              <a:t>腭扁桃體</a:t>
            </a:r>
            <a:r>
              <a:rPr lang="en-US" altLang="zh-TW" dirty="0"/>
              <a:t>  (B)</a:t>
            </a:r>
            <a:r>
              <a:rPr lang="zh-TW" altLang="zh-TW" dirty="0"/>
              <a:t>咽扁桃體</a:t>
            </a:r>
            <a:r>
              <a:rPr lang="en-US" altLang="zh-TW" dirty="0"/>
              <a:t>  (C)</a:t>
            </a:r>
            <a:r>
              <a:rPr lang="zh-TW" altLang="zh-TW" dirty="0"/>
              <a:t>舌扁桃體</a:t>
            </a:r>
            <a:r>
              <a:rPr lang="en-US" altLang="zh-TW" dirty="0"/>
              <a:t>  (D)</a:t>
            </a:r>
            <a:r>
              <a:rPr lang="zh-TW" altLang="zh-TW" dirty="0"/>
              <a:t>腮腺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050775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39" t="19429" r="13163" b="6170"/>
          <a:stretch/>
        </p:blipFill>
        <p:spPr>
          <a:xfrm>
            <a:off x="506776" y="1046601"/>
            <a:ext cx="11201908" cy="557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299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5(B)</a:t>
            </a:r>
            <a:r>
              <a:rPr lang="zh-TW" altLang="zh-TW" dirty="0"/>
              <a:t>肺葉小舌</a:t>
            </a:r>
            <a:r>
              <a:rPr lang="en-US" altLang="zh-TW" dirty="0"/>
              <a:t> ( </a:t>
            </a:r>
            <a:r>
              <a:rPr lang="en-US" altLang="zh-TW" dirty="0" err="1"/>
              <a:t>lingula</a:t>
            </a:r>
            <a:r>
              <a:rPr lang="en-US" altLang="zh-TW" dirty="0"/>
              <a:t> ) </a:t>
            </a:r>
            <a:r>
              <a:rPr lang="zh-TW" altLang="zh-TW" dirty="0"/>
              <a:t>位於下列何處？</a:t>
            </a:r>
            <a:r>
              <a:rPr lang="en-US" altLang="zh-TW" dirty="0"/>
              <a:t>  (A)</a:t>
            </a:r>
            <a:r>
              <a:rPr lang="zh-TW" altLang="zh-TW" dirty="0"/>
              <a:t>左肺下葉</a:t>
            </a:r>
            <a:r>
              <a:rPr lang="en-US" altLang="zh-TW" dirty="0"/>
              <a:t>  (B)</a:t>
            </a:r>
            <a:r>
              <a:rPr lang="zh-TW" altLang="zh-TW" dirty="0"/>
              <a:t>左肺上葉</a:t>
            </a:r>
            <a:r>
              <a:rPr lang="en-US" altLang="zh-TW" dirty="0"/>
              <a:t>  (C)</a:t>
            </a:r>
            <a:r>
              <a:rPr lang="zh-TW" altLang="zh-TW" dirty="0"/>
              <a:t>右肺中葉</a:t>
            </a:r>
            <a:r>
              <a:rPr lang="en-US" altLang="zh-TW" dirty="0"/>
              <a:t>  (D)</a:t>
            </a:r>
            <a:r>
              <a:rPr lang="zh-TW" altLang="zh-TW" dirty="0"/>
              <a:t>右肺下葉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67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P.761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674" r="-33" b="30029"/>
          <a:stretch/>
        </p:blipFill>
        <p:spPr>
          <a:xfrm>
            <a:off x="3015659" y="248072"/>
            <a:ext cx="5544446" cy="65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0181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9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佈景主題9</Template>
  <TotalTime>1268</TotalTime>
  <Words>2210</Words>
  <Application>Microsoft Office PowerPoint</Application>
  <PresentationFormat>自訂</PresentationFormat>
  <Paragraphs>95</Paragraphs>
  <Slides>71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71</vt:i4>
      </vt:variant>
    </vt:vector>
  </HeadingPairs>
  <TitlesOfParts>
    <vt:vector size="72" baseType="lpstr">
      <vt:lpstr>佈景主題9</vt:lpstr>
      <vt:lpstr>第二十五單元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P.761</vt:lpstr>
      <vt:lpstr>投影片 10</vt:lpstr>
      <vt:lpstr>投影片 11</vt:lpstr>
      <vt:lpstr>投影片 12</vt:lpstr>
      <vt:lpstr>投影片 13</vt:lpstr>
      <vt:lpstr>Major Cartilages of the Larynx</vt:lpstr>
      <vt:lpstr>投影片 15</vt:lpstr>
      <vt:lpstr>投影片 16</vt:lpstr>
      <vt:lpstr>Salivary Glands</vt:lpstr>
      <vt:lpstr>投影片 18</vt:lpstr>
      <vt:lpstr>投影片 19</vt:lpstr>
      <vt:lpstr>投影片 20</vt:lpstr>
      <vt:lpstr>投影片 21</vt:lpstr>
      <vt:lpstr>投影片 22</vt:lpstr>
      <vt:lpstr>投影片 23</vt:lpstr>
      <vt:lpstr>Respiratory Membrane</vt:lpstr>
      <vt:lpstr>投影片 25</vt:lpstr>
      <vt:lpstr>投影片 26</vt:lpstr>
      <vt:lpstr>投影片 27</vt:lpstr>
      <vt:lpstr>P.761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P.761</vt:lpstr>
      <vt:lpstr>投影片 51</vt:lpstr>
      <vt:lpstr>Major Cartilages of the Larynx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P.761</vt:lpstr>
      <vt:lpstr>投影片 67</vt:lpstr>
      <vt:lpstr>投影片 68</vt:lpstr>
      <vt:lpstr>投影片 69</vt:lpstr>
      <vt:lpstr>投影片 70</vt:lpstr>
      <vt:lpstr>投影片 71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第二十五單元</dc:title>
  <dc:creator>Aesculapius Peng</dc:creator>
  <cp:lastModifiedBy>NTCN-0815</cp:lastModifiedBy>
  <cp:revision>15</cp:revision>
  <dcterms:created xsi:type="dcterms:W3CDTF">2014-11-16T04:22:43Z</dcterms:created>
  <dcterms:modified xsi:type="dcterms:W3CDTF">2014-12-22T11:39:07Z</dcterms:modified>
</cp:coreProperties>
</file>