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8"/>
  </p:notesMasterIdLst>
  <p:sldIdLst>
    <p:sldId id="334" r:id="rId2"/>
    <p:sldId id="257" r:id="rId3"/>
    <p:sldId id="258" r:id="rId4"/>
    <p:sldId id="259" r:id="rId5"/>
    <p:sldId id="260" r:id="rId6"/>
    <p:sldId id="261" r:id="rId7"/>
    <p:sldId id="262" r:id="rId8"/>
    <p:sldId id="310" r:id="rId9"/>
    <p:sldId id="264" r:id="rId10"/>
    <p:sldId id="265" r:id="rId11"/>
    <p:sldId id="266" r:id="rId12"/>
    <p:sldId id="267" r:id="rId13"/>
    <p:sldId id="268" r:id="rId14"/>
    <p:sldId id="269" r:id="rId15"/>
    <p:sldId id="270" r:id="rId16"/>
    <p:sldId id="271" r:id="rId17"/>
    <p:sldId id="272" r:id="rId18"/>
    <p:sldId id="311" r:id="rId19"/>
    <p:sldId id="274" r:id="rId20"/>
    <p:sldId id="275" r:id="rId21"/>
    <p:sldId id="312" r:id="rId22"/>
    <p:sldId id="276" r:id="rId23"/>
    <p:sldId id="277" r:id="rId24"/>
    <p:sldId id="313" r:id="rId25"/>
    <p:sldId id="278" r:id="rId26"/>
    <p:sldId id="279" r:id="rId27"/>
    <p:sldId id="314" r:id="rId28"/>
    <p:sldId id="280" r:id="rId29"/>
    <p:sldId id="315" r:id="rId30"/>
    <p:sldId id="282" r:id="rId31"/>
    <p:sldId id="283" r:id="rId32"/>
    <p:sldId id="284" r:id="rId33"/>
    <p:sldId id="285" r:id="rId34"/>
    <p:sldId id="286" r:id="rId35"/>
    <p:sldId id="316" r:id="rId36"/>
    <p:sldId id="287" r:id="rId37"/>
    <p:sldId id="288" r:id="rId38"/>
    <p:sldId id="317" r:id="rId39"/>
    <p:sldId id="289" r:id="rId40"/>
    <p:sldId id="290" r:id="rId41"/>
    <p:sldId id="291" r:id="rId42"/>
    <p:sldId id="319" r:id="rId43"/>
    <p:sldId id="318" r:id="rId44"/>
    <p:sldId id="335" r:id="rId45"/>
    <p:sldId id="320" r:id="rId46"/>
    <p:sldId id="325" r:id="rId47"/>
    <p:sldId id="326" r:id="rId48"/>
    <p:sldId id="327" r:id="rId49"/>
    <p:sldId id="328" r:id="rId50"/>
    <p:sldId id="322" r:id="rId51"/>
    <p:sldId id="323" r:id="rId52"/>
    <p:sldId id="324" r:id="rId53"/>
    <p:sldId id="329" r:id="rId54"/>
    <p:sldId id="299" r:id="rId55"/>
    <p:sldId id="330" r:id="rId56"/>
    <p:sldId id="331" r:id="rId57"/>
    <p:sldId id="302" r:id="rId58"/>
    <p:sldId id="303" r:id="rId59"/>
    <p:sldId id="304" r:id="rId60"/>
    <p:sldId id="305" r:id="rId61"/>
    <p:sldId id="306" r:id="rId62"/>
    <p:sldId id="332" r:id="rId63"/>
    <p:sldId id="307" r:id="rId64"/>
    <p:sldId id="308" r:id="rId65"/>
    <p:sldId id="309" r:id="rId66"/>
    <p:sldId id="333" r:id="rId67"/>
  </p:sldIdLst>
  <p:sldSz cx="12192000" cy="6858000"/>
  <p:notesSz cx="6858000" cy="9144000"/>
  <p:embeddedFontLst>
    <p:embeddedFont>
      <p:font typeface="Calibri" panose="020F0502020204030204" pitchFamily="34" charset="0"/>
      <p:regular r:id="rId69"/>
      <p:bold r:id="rId70"/>
      <p:italic r:id="rId71"/>
      <p:boldItalic r:id="rId72"/>
    </p:embeddedFont>
    <p:embeddedFont>
      <p:font typeface="Yu Gothic UI Semibold" panose="020B0700000000000000" pitchFamily="34" charset="-128"/>
      <p:bold r:id="rId73"/>
    </p:embeddedFont>
    <p:embeddedFont>
      <p:font typeface="微軟正黑體" panose="020B0604030504040204" pitchFamily="34" charset="-120"/>
      <p:regular r:id="rId74"/>
      <p:bold r:id="rId75"/>
    </p:embeddedFont>
    <p:embeddedFont>
      <p:font typeface="微軟正黑體 Light" panose="020B0304030504040204" pitchFamily="34" charset="-120"/>
      <p:regular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BF33"/>
    <a:srgbClr val="5C8E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050EC3-7455-41DD-9B7D-DD10AADCDEF3}">
  <a:tblStyle styleId="{A5050EC3-7455-41DD-9B7D-DD10AADCDEF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5" autoAdjust="0"/>
    <p:restoredTop sz="94415" autoAdjust="0"/>
  </p:normalViewPr>
  <p:slideViewPr>
    <p:cSldViewPr snapToGrid="0" showGuides="1">
      <p:cViewPr varScale="1">
        <p:scale>
          <a:sx n="113" d="100"/>
          <a:sy n="113" d="100"/>
        </p:scale>
        <p:origin x="474" y="102"/>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6"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6.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TW"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00633b0f32_1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g100633b0f32_1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00633b0f32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00633b0f32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g100633b0f32_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18</a:t>
            </a:fld>
            <a:endParaRPr/>
          </a:p>
        </p:txBody>
      </p:sp>
    </p:spTree>
    <p:extLst>
      <p:ext uri="{BB962C8B-B14F-4D97-AF65-F5344CB8AC3E}">
        <p14:creationId xmlns:p14="http://schemas.microsoft.com/office/powerpoint/2010/main" val="764522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00633b0f32_5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00633b0f32_5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7" name="Google Shape;267;g100633b0f32_5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00633b0f32_3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0633b0f32_3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g100633b0f32_3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00633b0f32_5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100633b0f32_5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g100633b0f32_5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00633b0f32_5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100633b0f32_5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g100633b0f32_5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21</a:t>
            </a:fld>
            <a:endParaRPr/>
          </a:p>
        </p:txBody>
      </p:sp>
    </p:spTree>
    <p:extLst>
      <p:ext uri="{BB962C8B-B14F-4D97-AF65-F5344CB8AC3E}">
        <p14:creationId xmlns:p14="http://schemas.microsoft.com/office/powerpoint/2010/main" val="2417403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00633b0f32_5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100633b0f32_5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g100633b0f32_5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00633b0f32_5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00633b0f32_5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100633b0f32_5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00633b0f32_5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00633b0f32_5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g100633b0f32_5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00633b0f32_5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00633b0f32_5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g100633b0f32_5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00633b0f32_5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00633b0f32_5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100633b0f32_5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28</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00633b0f32_5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00633b0f32_5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100633b0f32_5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30</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00633b0f32_5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00633b0f32_5_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3" name="Google Shape;323;g100633b0f32_5_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31</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00633b0f32_5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00633b0f32_5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g100633b0f32_5_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32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00633b0f32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00633b0f32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g100633b0f32_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00633b0f32_5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00633b0f32_5_1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g100633b0f32_5_10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33</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00633b0f32_5_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00633b0f32_5_1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g100633b0f32_5_1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34</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00633b0f32_5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00633b0f32_5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g100633b0f32_5_1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36</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00633b0f32_5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00633b0f32_5_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g100633b0f32_5_1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37</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00633b0f32_5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00633b0f32_5_1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g100633b0f32_5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39</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00633b0f32_6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00633b0f32_6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g100633b0f32_6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40</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00633b0f32_6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100633b0f32_6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g100633b0f32_6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41</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00633b0f32_6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100633b0f32_6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g100633b0f32_6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42</a:t>
            </a:fld>
            <a:endParaRPr/>
          </a:p>
        </p:txBody>
      </p:sp>
    </p:spTree>
    <p:extLst>
      <p:ext uri="{BB962C8B-B14F-4D97-AF65-F5344CB8AC3E}">
        <p14:creationId xmlns:p14="http://schemas.microsoft.com/office/powerpoint/2010/main" val="2378404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00633b0f32_6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100633b0f32_6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g100633b0f32_6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43</a:t>
            </a:fld>
            <a:endParaRPr/>
          </a:p>
        </p:txBody>
      </p:sp>
    </p:spTree>
    <p:extLst>
      <p:ext uri="{BB962C8B-B14F-4D97-AF65-F5344CB8AC3E}">
        <p14:creationId xmlns:p14="http://schemas.microsoft.com/office/powerpoint/2010/main" val="27869702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00633b0f32_6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00633b0f32_6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g100633b0f32_6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46</a:t>
            </a:fld>
            <a:endParaRPr/>
          </a:p>
        </p:txBody>
      </p:sp>
    </p:spTree>
    <p:extLst>
      <p:ext uri="{BB962C8B-B14F-4D97-AF65-F5344CB8AC3E}">
        <p14:creationId xmlns:p14="http://schemas.microsoft.com/office/powerpoint/2010/main" val="1828237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00633b0f32_6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00633b0f32_6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g100633b0f32_6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47</a:t>
            </a:fld>
            <a:endParaRPr/>
          </a:p>
        </p:txBody>
      </p:sp>
    </p:spTree>
    <p:extLst>
      <p:ext uri="{BB962C8B-B14F-4D97-AF65-F5344CB8AC3E}">
        <p14:creationId xmlns:p14="http://schemas.microsoft.com/office/powerpoint/2010/main" val="2086522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00633b0f32_6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00633b0f32_6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g100633b0f32_6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48</a:t>
            </a:fld>
            <a:endParaRPr/>
          </a:p>
        </p:txBody>
      </p:sp>
    </p:spTree>
    <p:extLst>
      <p:ext uri="{BB962C8B-B14F-4D97-AF65-F5344CB8AC3E}">
        <p14:creationId xmlns:p14="http://schemas.microsoft.com/office/powerpoint/2010/main" val="20695694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00633b0f32_6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00633b0f32_6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g100633b0f32_6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49</a:t>
            </a:fld>
            <a:endParaRPr/>
          </a:p>
        </p:txBody>
      </p:sp>
    </p:spTree>
    <p:extLst>
      <p:ext uri="{BB962C8B-B14F-4D97-AF65-F5344CB8AC3E}">
        <p14:creationId xmlns:p14="http://schemas.microsoft.com/office/powerpoint/2010/main" val="33547041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00633b0f32_6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100633b0f32_6_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g100633b0f32_6_1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54</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00633b0f32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100633b0f32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g100633b0f32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57</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00633b0f32_5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100633b0f32_5_1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g100633b0f32_5_1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58</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00633b0f32_5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100633b0f32_5_1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g100633b0f32_5_1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59</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00633b0f32_5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100633b0f32_5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6" name="Google Shape;476;g100633b0f32_5_1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60</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00633b0f32_5_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100633b0f32_5_1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g100633b0f32_5_1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61</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00633b0f32_5_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100633b0f32_5_1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g100633b0f32_5_1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62</a:t>
            </a:fld>
            <a:endParaRPr/>
          </a:p>
        </p:txBody>
      </p:sp>
    </p:spTree>
    <p:extLst>
      <p:ext uri="{BB962C8B-B14F-4D97-AF65-F5344CB8AC3E}">
        <p14:creationId xmlns:p14="http://schemas.microsoft.com/office/powerpoint/2010/main" val="3234531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00633b0f32_1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00633b0f32_1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g100633b0f32_1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00633b0f32_5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100633b0f32_5_1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8" name="Google Shape;488;g100633b0f32_5_1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63</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00633b0f32_5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100633b0f32_5_1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4" name="Google Shape;494;g100633b0f32_5_1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64</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00633b0f32_5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00633b0f32_5_1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g100633b0f32_5_1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65</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00633b0f32_5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00633b0f32_5_1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g100633b0f32_5_1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66</a:t>
            </a:fld>
            <a:endParaRPr/>
          </a:p>
        </p:txBody>
      </p:sp>
    </p:spTree>
    <p:extLst>
      <p:ext uri="{BB962C8B-B14F-4D97-AF65-F5344CB8AC3E}">
        <p14:creationId xmlns:p14="http://schemas.microsoft.com/office/powerpoint/2010/main" val="3571562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00633b0f32_1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00633b0f32_1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g100633b0f32_1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00633b0f32_1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00633b0f32_1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g100633b0f32_1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00633b0f32_1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00633b0f32_1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g100633b0f32_1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8</a:t>
            </a:fld>
            <a:endParaRPr/>
          </a:p>
        </p:txBody>
      </p:sp>
    </p:spTree>
    <p:extLst>
      <p:ext uri="{BB962C8B-B14F-4D97-AF65-F5344CB8AC3E}">
        <p14:creationId xmlns:p14="http://schemas.microsoft.com/office/powerpoint/2010/main" val="1820191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00633b0f32_1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00633b0f32_1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g100633b0f32_1_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及內容"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兩個內容"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含輔助字幕的內容"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含輔助字幕的圖片"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65000"/>
            <a:alpha val="79000"/>
          </a:schemeClr>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4.gif"/><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gif"/></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9.gif"/></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0.gif"/><Relationship Id="rId5" Type="http://schemas.openxmlformats.org/officeDocument/2006/relationships/image" Target="../media/image54.gif"/><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hyperlink" Target="https://www.crazy-tutorial.com/91174.html" TargetMode="Externa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17" name="圖片 16">
            <a:extLst>
              <a:ext uri="{FF2B5EF4-FFF2-40B4-BE49-F238E27FC236}">
                <a16:creationId xmlns:a16="http://schemas.microsoft.com/office/drawing/2014/main" id="{63556C7B-7EE6-4DD2-B478-C2A0853A5732}"/>
              </a:ext>
            </a:extLst>
          </p:cNvPr>
          <p:cNvPicPr>
            <a:picLocks noChangeAspect="1"/>
          </p:cNvPicPr>
          <p:nvPr/>
        </p:nvPicPr>
        <p:blipFill>
          <a:blip r:embed="rId3"/>
          <a:stretch>
            <a:fillRect/>
          </a:stretch>
        </p:blipFill>
        <p:spPr>
          <a:xfrm rot="8024470">
            <a:off x="977263" y="-4684444"/>
            <a:ext cx="1434568" cy="669465"/>
          </a:xfrm>
          <a:prstGeom prst="rect">
            <a:avLst/>
          </a:prstGeom>
        </p:spPr>
      </p:pic>
      <p:sp>
        <p:nvSpPr>
          <p:cNvPr id="88" name="Google Shape;88;p13"/>
          <p:cNvSpPr txBox="1"/>
          <p:nvPr/>
        </p:nvSpPr>
        <p:spPr>
          <a:xfrm>
            <a:off x="3182642" y="2639452"/>
            <a:ext cx="6109500" cy="1108200"/>
          </a:xfrm>
          <a:prstGeom prst="rect">
            <a:avLst/>
          </a:prstGeom>
          <a:noFill/>
          <a:ln>
            <a:noFill/>
          </a:ln>
          <a:effectLst>
            <a:outerShdw blurRad="50800" dist="38100" dir="10800000" algn="r" rotWithShape="0">
              <a:prstClr val="black">
                <a:alpha val="40000"/>
              </a:prst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zh-TW" sz="6600" b="1" i="0" u="none" strike="noStrike" cap="none" dirty="0">
                <a:solidFill>
                  <a:schemeClr val="lt1"/>
                </a:solidFill>
                <a:latin typeface="Calibri"/>
                <a:ea typeface="Calibri"/>
                <a:cs typeface="Calibri"/>
                <a:sym typeface="Calibri"/>
              </a:rPr>
              <a:t>健康保</a:t>
            </a:r>
            <a:r>
              <a:rPr lang="zh-TW" sz="6600" b="1" dirty="0">
                <a:solidFill>
                  <a:schemeClr val="lt1"/>
                </a:solidFill>
                <a:latin typeface="Calibri"/>
                <a:ea typeface="Calibri"/>
                <a:cs typeface="Calibri"/>
                <a:sym typeface="Calibri"/>
              </a:rPr>
              <a:t>險</a:t>
            </a:r>
            <a:r>
              <a:rPr lang="zh-TW" sz="6600" b="1" i="0" u="none" strike="noStrike" cap="none" dirty="0">
                <a:solidFill>
                  <a:schemeClr val="lt1"/>
                </a:solidFill>
                <a:latin typeface="Calibri"/>
                <a:ea typeface="Calibri"/>
                <a:cs typeface="Calibri"/>
                <a:sym typeface="Calibri"/>
              </a:rPr>
              <a:t>與藥品</a:t>
            </a:r>
            <a:endParaRPr b="1" dirty="0"/>
          </a:p>
        </p:txBody>
      </p:sp>
      <p:sp>
        <p:nvSpPr>
          <p:cNvPr id="90" name="Google Shape;90;p13"/>
          <p:cNvSpPr/>
          <p:nvPr/>
        </p:nvSpPr>
        <p:spPr>
          <a:xfrm>
            <a:off x="9296190" y="398205"/>
            <a:ext cx="2607542" cy="2607542"/>
          </a:xfrm>
          <a:prstGeom prst="ellipse">
            <a:avLst/>
          </a:prstGeom>
          <a:solidFill>
            <a:srgbClr val="A8D08C"/>
          </a:solidFill>
          <a:ln w="762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pic>
        <p:nvPicPr>
          <p:cNvPr id="91" name="Google Shape;91;p13"/>
          <p:cNvPicPr preferRelativeResize="0"/>
          <p:nvPr/>
        </p:nvPicPr>
        <p:blipFill rotWithShape="1">
          <a:blip r:embed="rId4">
            <a:alphaModFix/>
          </a:blip>
          <a:srcRect/>
          <a:stretch/>
        </p:blipFill>
        <p:spPr>
          <a:xfrm rot="21392974">
            <a:off x="9150682" y="499806"/>
            <a:ext cx="2688395" cy="2607541"/>
          </a:xfrm>
          <a:prstGeom prst="rect">
            <a:avLst/>
          </a:prstGeom>
          <a:noFill/>
          <a:ln>
            <a:noFill/>
          </a:ln>
        </p:spPr>
      </p:pic>
      <p:sp>
        <p:nvSpPr>
          <p:cNvPr id="98" name="Google Shape;98;p13"/>
          <p:cNvSpPr txBox="1"/>
          <p:nvPr/>
        </p:nvSpPr>
        <p:spPr>
          <a:xfrm>
            <a:off x="4992123" y="1701976"/>
            <a:ext cx="2493000" cy="1015800"/>
          </a:xfrm>
          <a:prstGeom prst="rect">
            <a:avLst/>
          </a:prstGeom>
          <a:noFill/>
          <a:ln>
            <a:noFill/>
          </a:ln>
          <a:effectLst>
            <a:outerShdw blurRad="50800" dist="38100" dir="10800000" algn="r" rotWithShape="0">
              <a:prstClr val="black">
                <a:alpha val="40000"/>
              </a:prst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zh-TW" sz="6000" dirty="0">
                <a:solidFill>
                  <a:schemeClr val="lt1"/>
                </a:solidFill>
                <a:latin typeface="Calibri"/>
                <a:ea typeface="Calibri"/>
                <a:cs typeface="Calibri"/>
                <a:sym typeface="Calibri"/>
              </a:rPr>
              <a:t>第一組</a:t>
            </a:r>
            <a:endParaRPr dirty="0"/>
          </a:p>
        </p:txBody>
      </p:sp>
      <p:pic>
        <p:nvPicPr>
          <p:cNvPr id="9" name="圖片 8">
            <a:extLst>
              <a:ext uri="{FF2B5EF4-FFF2-40B4-BE49-F238E27FC236}">
                <a16:creationId xmlns:a16="http://schemas.microsoft.com/office/drawing/2014/main" id="{1FF0CAAF-F64E-4B4F-9B97-B2305B1055B8}"/>
              </a:ext>
            </a:extLst>
          </p:cNvPr>
          <p:cNvPicPr>
            <a:picLocks noChangeAspect="1"/>
          </p:cNvPicPr>
          <p:nvPr/>
        </p:nvPicPr>
        <p:blipFill>
          <a:blip r:embed="rId5"/>
          <a:stretch>
            <a:fillRect/>
          </a:stretch>
        </p:blipFill>
        <p:spPr>
          <a:xfrm rot="17687217">
            <a:off x="2097784" y="-2572036"/>
            <a:ext cx="1359628" cy="634493"/>
          </a:xfrm>
          <a:prstGeom prst="rect">
            <a:avLst/>
          </a:prstGeom>
        </p:spPr>
      </p:pic>
      <p:pic>
        <p:nvPicPr>
          <p:cNvPr id="13" name="圖片 12">
            <a:extLst>
              <a:ext uri="{FF2B5EF4-FFF2-40B4-BE49-F238E27FC236}">
                <a16:creationId xmlns:a16="http://schemas.microsoft.com/office/drawing/2014/main" id="{35D48D68-133B-46D3-8B90-B8DF7659B933}"/>
              </a:ext>
            </a:extLst>
          </p:cNvPr>
          <p:cNvPicPr>
            <a:picLocks noChangeAspect="1"/>
          </p:cNvPicPr>
          <p:nvPr/>
        </p:nvPicPr>
        <p:blipFill>
          <a:blip r:embed="rId6"/>
          <a:stretch>
            <a:fillRect/>
          </a:stretch>
        </p:blipFill>
        <p:spPr>
          <a:xfrm rot="16668824">
            <a:off x="546970" y="-2340918"/>
            <a:ext cx="1471898" cy="686886"/>
          </a:xfrm>
          <a:prstGeom prst="rect">
            <a:avLst/>
          </a:prstGeom>
        </p:spPr>
      </p:pic>
      <p:pic>
        <p:nvPicPr>
          <p:cNvPr id="15" name="圖片 14">
            <a:extLst>
              <a:ext uri="{FF2B5EF4-FFF2-40B4-BE49-F238E27FC236}">
                <a16:creationId xmlns:a16="http://schemas.microsoft.com/office/drawing/2014/main" id="{6662B0A8-79DB-4C9E-BB1F-EC75CAED9B1C}"/>
              </a:ext>
            </a:extLst>
          </p:cNvPr>
          <p:cNvPicPr>
            <a:picLocks noChangeAspect="1"/>
          </p:cNvPicPr>
          <p:nvPr/>
        </p:nvPicPr>
        <p:blipFill>
          <a:blip r:embed="rId7"/>
          <a:stretch>
            <a:fillRect/>
          </a:stretch>
        </p:blipFill>
        <p:spPr>
          <a:xfrm rot="7862453">
            <a:off x="3745869" y="-4477694"/>
            <a:ext cx="1149245" cy="536315"/>
          </a:xfrm>
          <a:prstGeom prst="rect">
            <a:avLst/>
          </a:prstGeom>
        </p:spPr>
      </p:pic>
      <p:pic>
        <p:nvPicPr>
          <p:cNvPr id="23" name="圖片 22">
            <a:extLst>
              <a:ext uri="{FF2B5EF4-FFF2-40B4-BE49-F238E27FC236}">
                <a16:creationId xmlns:a16="http://schemas.microsoft.com/office/drawing/2014/main" id="{BAAD7256-3A29-413A-8A6E-F282D408FAC4}"/>
              </a:ext>
            </a:extLst>
          </p:cNvPr>
          <p:cNvPicPr>
            <a:picLocks noChangeAspect="1"/>
          </p:cNvPicPr>
          <p:nvPr/>
        </p:nvPicPr>
        <p:blipFill>
          <a:blip r:embed="rId8"/>
          <a:stretch>
            <a:fillRect/>
          </a:stretch>
        </p:blipFill>
        <p:spPr>
          <a:xfrm rot="4437773">
            <a:off x="1756435" y="-1069733"/>
            <a:ext cx="1210071" cy="564700"/>
          </a:xfrm>
          <a:prstGeom prst="rect">
            <a:avLst/>
          </a:prstGeom>
        </p:spPr>
      </p:pic>
      <p:pic>
        <p:nvPicPr>
          <p:cNvPr id="25" name="圖片 24">
            <a:extLst>
              <a:ext uri="{FF2B5EF4-FFF2-40B4-BE49-F238E27FC236}">
                <a16:creationId xmlns:a16="http://schemas.microsoft.com/office/drawing/2014/main" id="{7F11925C-EC90-46B8-A459-2272301EA04B}"/>
              </a:ext>
            </a:extLst>
          </p:cNvPr>
          <p:cNvPicPr>
            <a:picLocks noChangeAspect="1"/>
          </p:cNvPicPr>
          <p:nvPr/>
        </p:nvPicPr>
        <p:blipFill>
          <a:blip r:embed="rId9"/>
          <a:stretch>
            <a:fillRect/>
          </a:stretch>
        </p:blipFill>
        <p:spPr>
          <a:xfrm rot="17720857">
            <a:off x="2413611" y="-4320366"/>
            <a:ext cx="1371690" cy="640122"/>
          </a:xfrm>
          <a:prstGeom prst="rect">
            <a:avLst/>
          </a:prstGeom>
        </p:spPr>
      </p:pic>
      <p:pic>
        <p:nvPicPr>
          <p:cNvPr id="67" name="圖片 66">
            <a:extLst>
              <a:ext uri="{FF2B5EF4-FFF2-40B4-BE49-F238E27FC236}">
                <a16:creationId xmlns:a16="http://schemas.microsoft.com/office/drawing/2014/main" id="{BD46D1AD-70E7-4D72-A615-17218EB5B4A7}"/>
              </a:ext>
            </a:extLst>
          </p:cNvPr>
          <p:cNvPicPr>
            <a:picLocks noChangeAspect="1"/>
          </p:cNvPicPr>
          <p:nvPr/>
        </p:nvPicPr>
        <p:blipFill>
          <a:blip r:embed="rId10"/>
          <a:stretch>
            <a:fillRect/>
          </a:stretch>
        </p:blipFill>
        <p:spPr>
          <a:xfrm>
            <a:off x="1456769" y="5029200"/>
            <a:ext cx="1161600" cy="1900800"/>
          </a:xfrm>
          <a:prstGeom prst="rect">
            <a:avLst/>
          </a:prstGeom>
        </p:spPr>
      </p:pic>
      <p:pic>
        <p:nvPicPr>
          <p:cNvPr id="69" name="圖片 68">
            <a:extLst>
              <a:ext uri="{FF2B5EF4-FFF2-40B4-BE49-F238E27FC236}">
                <a16:creationId xmlns:a16="http://schemas.microsoft.com/office/drawing/2014/main" id="{BC318A76-D40C-4D18-834E-003EA2E4F89E}"/>
              </a:ext>
            </a:extLst>
          </p:cNvPr>
          <p:cNvPicPr>
            <a:picLocks noChangeAspect="1"/>
          </p:cNvPicPr>
          <p:nvPr/>
        </p:nvPicPr>
        <p:blipFill>
          <a:blip r:embed="rId11"/>
          <a:stretch>
            <a:fillRect/>
          </a:stretch>
        </p:blipFill>
        <p:spPr>
          <a:xfrm>
            <a:off x="2632168" y="5000172"/>
            <a:ext cx="1184556" cy="1900800"/>
          </a:xfrm>
          <a:prstGeom prst="rect">
            <a:avLst/>
          </a:prstGeom>
        </p:spPr>
      </p:pic>
      <p:pic>
        <p:nvPicPr>
          <p:cNvPr id="71" name="圖片 70">
            <a:extLst>
              <a:ext uri="{FF2B5EF4-FFF2-40B4-BE49-F238E27FC236}">
                <a16:creationId xmlns:a16="http://schemas.microsoft.com/office/drawing/2014/main" id="{1888C31D-BB29-4199-8363-874D3F69F085}"/>
              </a:ext>
            </a:extLst>
          </p:cNvPr>
          <p:cNvPicPr>
            <a:picLocks noChangeAspect="1"/>
          </p:cNvPicPr>
          <p:nvPr/>
        </p:nvPicPr>
        <p:blipFill>
          <a:blip r:embed="rId12"/>
          <a:stretch>
            <a:fillRect/>
          </a:stretch>
        </p:blipFill>
        <p:spPr>
          <a:xfrm>
            <a:off x="3830523" y="5029200"/>
            <a:ext cx="1161600" cy="1900800"/>
          </a:xfrm>
          <a:prstGeom prst="rect">
            <a:avLst/>
          </a:prstGeom>
        </p:spPr>
      </p:pic>
      <p:pic>
        <p:nvPicPr>
          <p:cNvPr id="73" name="圖片 72">
            <a:extLst>
              <a:ext uri="{FF2B5EF4-FFF2-40B4-BE49-F238E27FC236}">
                <a16:creationId xmlns:a16="http://schemas.microsoft.com/office/drawing/2014/main" id="{C90C9991-4693-48E3-A4C5-A2478943B164}"/>
              </a:ext>
            </a:extLst>
          </p:cNvPr>
          <p:cNvPicPr>
            <a:picLocks noChangeAspect="1"/>
          </p:cNvPicPr>
          <p:nvPr/>
        </p:nvPicPr>
        <p:blipFill>
          <a:blip r:embed="rId13"/>
          <a:stretch>
            <a:fillRect/>
          </a:stretch>
        </p:blipFill>
        <p:spPr>
          <a:xfrm>
            <a:off x="5005922" y="5029200"/>
            <a:ext cx="1161600" cy="1900800"/>
          </a:xfrm>
          <a:prstGeom prst="rect">
            <a:avLst/>
          </a:prstGeom>
        </p:spPr>
      </p:pic>
      <p:pic>
        <p:nvPicPr>
          <p:cNvPr id="75" name="圖片 74">
            <a:extLst>
              <a:ext uri="{FF2B5EF4-FFF2-40B4-BE49-F238E27FC236}">
                <a16:creationId xmlns:a16="http://schemas.microsoft.com/office/drawing/2014/main" id="{4BBA9ABB-2ABC-4148-B9D1-4CC11AB5F769}"/>
              </a:ext>
            </a:extLst>
          </p:cNvPr>
          <p:cNvPicPr>
            <a:picLocks noChangeAspect="1"/>
          </p:cNvPicPr>
          <p:nvPr/>
        </p:nvPicPr>
        <p:blipFill>
          <a:blip r:embed="rId14"/>
          <a:stretch>
            <a:fillRect/>
          </a:stretch>
        </p:blipFill>
        <p:spPr>
          <a:xfrm>
            <a:off x="6181321" y="5029200"/>
            <a:ext cx="1161600" cy="1900800"/>
          </a:xfrm>
          <a:prstGeom prst="rect">
            <a:avLst/>
          </a:prstGeom>
        </p:spPr>
      </p:pic>
      <p:pic>
        <p:nvPicPr>
          <p:cNvPr id="77" name="圖片 76">
            <a:extLst>
              <a:ext uri="{FF2B5EF4-FFF2-40B4-BE49-F238E27FC236}">
                <a16:creationId xmlns:a16="http://schemas.microsoft.com/office/drawing/2014/main" id="{CAD3C81A-B554-45EE-B517-1908315DFF3A}"/>
              </a:ext>
            </a:extLst>
          </p:cNvPr>
          <p:cNvPicPr>
            <a:picLocks noChangeAspect="1"/>
          </p:cNvPicPr>
          <p:nvPr/>
        </p:nvPicPr>
        <p:blipFill>
          <a:blip r:embed="rId15"/>
          <a:stretch>
            <a:fillRect/>
          </a:stretch>
        </p:blipFill>
        <p:spPr>
          <a:xfrm>
            <a:off x="7356720" y="5029200"/>
            <a:ext cx="1161600" cy="1900800"/>
          </a:xfrm>
          <a:prstGeom prst="rect">
            <a:avLst/>
          </a:prstGeom>
        </p:spPr>
      </p:pic>
      <p:pic>
        <p:nvPicPr>
          <p:cNvPr id="79" name="圖片 78">
            <a:extLst>
              <a:ext uri="{FF2B5EF4-FFF2-40B4-BE49-F238E27FC236}">
                <a16:creationId xmlns:a16="http://schemas.microsoft.com/office/drawing/2014/main" id="{12B40AB3-520D-4F57-B779-510C948AF5AF}"/>
              </a:ext>
            </a:extLst>
          </p:cNvPr>
          <p:cNvPicPr>
            <a:picLocks noChangeAspect="1"/>
          </p:cNvPicPr>
          <p:nvPr/>
        </p:nvPicPr>
        <p:blipFill>
          <a:blip r:embed="rId16"/>
          <a:stretch>
            <a:fillRect/>
          </a:stretch>
        </p:blipFill>
        <p:spPr>
          <a:xfrm>
            <a:off x="8532119" y="5029200"/>
            <a:ext cx="1161600" cy="1900800"/>
          </a:xfrm>
          <a:prstGeom prst="rect">
            <a:avLst/>
          </a:prstGeom>
        </p:spPr>
      </p:pic>
      <p:pic>
        <p:nvPicPr>
          <p:cNvPr id="81" name="圖片 80">
            <a:extLst>
              <a:ext uri="{FF2B5EF4-FFF2-40B4-BE49-F238E27FC236}">
                <a16:creationId xmlns:a16="http://schemas.microsoft.com/office/drawing/2014/main" id="{4E715E25-163D-49DE-95C3-94B02EC91D4F}"/>
              </a:ext>
            </a:extLst>
          </p:cNvPr>
          <p:cNvPicPr>
            <a:picLocks noChangeAspect="1"/>
          </p:cNvPicPr>
          <p:nvPr/>
        </p:nvPicPr>
        <p:blipFill>
          <a:blip r:embed="rId17"/>
          <a:stretch>
            <a:fillRect/>
          </a:stretch>
        </p:blipFill>
        <p:spPr>
          <a:xfrm>
            <a:off x="9707518" y="5029200"/>
            <a:ext cx="1161600" cy="1900800"/>
          </a:xfrm>
          <a:prstGeom prst="rect">
            <a:avLst/>
          </a:prstGeom>
        </p:spPr>
      </p:pic>
      <p:pic>
        <p:nvPicPr>
          <p:cNvPr id="83" name="圖片 82">
            <a:extLst>
              <a:ext uri="{FF2B5EF4-FFF2-40B4-BE49-F238E27FC236}">
                <a16:creationId xmlns:a16="http://schemas.microsoft.com/office/drawing/2014/main" id="{CAF012AB-95BD-4989-9C4A-AACE55F2AA24}"/>
              </a:ext>
            </a:extLst>
          </p:cNvPr>
          <p:cNvPicPr>
            <a:picLocks noChangeAspect="1"/>
          </p:cNvPicPr>
          <p:nvPr/>
        </p:nvPicPr>
        <p:blipFill>
          <a:blip r:embed="rId18"/>
          <a:stretch>
            <a:fillRect/>
          </a:stretch>
        </p:blipFill>
        <p:spPr>
          <a:xfrm>
            <a:off x="10882919" y="5029200"/>
            <a:ext cx="1161600" cy="1900800"/>
          </a:xfrm>
          <a:prstGeom prst="rect">
            <a:avLst/>
          </a:prstGeom>
        </p:spPr>
      </p:pic>
      <p:pic>
        <p:nvPicPr>
          <p:cNvPr id="65" name="圖片 64">
            <a:extLst>
              <a:ext uri="{FF2B5EF4-FFF2-40B4-BE49-F238E27FC236}">
                <a16:creationId xmlns:a16="http://schemas.microsoft.com/office/drawing/2014/main" id="{A2BFF058-35DB-4B75-B3E9-DC423DA73029}"/>
              </a:ext>
            </a:extLst>
          </p:cNvPr>
          <p:cNvPicPr>
            <a:picLocks noChangeAspect="1"/>
          </p:cNvPicPr>
          <p:nvPr/>
        </p:nvPicPr>
        <p:blipFill>
          <a:blip r:embed="rId19"/>
          <a:stretch>
            <a:fillRect/>
          </a:stretch>
        </p:blipFill>
        <p:spPr>
          <a:xfrm>
            <a:off x="282461" y="5029200"/>
            <a:ext cx="1160509" cy="18990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circle(out)">
                                      <p:cBhvr>
                                        <p:cTn id="7" dur="1000"/>
                                        <p:tgtEl>
                                          <p:spTgt spid="90"/>
                                        </p:tgtEl>
                                      </p:cBhvr>
                                    </p:animEffect>
                                  </p:childTnLst>
                                </p:cTn>
                              </p:par>
                              <p:par>
                                <p:cTn id="8" presetID="31" presetClass="entr" presetSubtype="0" fill="hold" nodeType="withEffect">
                                  <p:stCondLst>
                                    <p:cond delay="900"/>
                                  </p:stCondLst>
                                  <p:childTnLst>
                                    <p:set>
                                      <p:cBhvr>
                                        <p:cTn id="9" dur="1" fill="hold">
                                          <p:stCondLst>
                                            <p:cond delay="0"/>
                                          </p:stCondLst>
                                        </p:cTn>
                                        <p:tgtEl>
                                          <p:spTgt spid="91"/>
                                        </p:tgtEl>
                                        <p:attrNameLst>
                                          <p:attrName>style.visibility</p:attrName>
                                        </p:attrNameLst>
                                      </p:cBhvr>
                                      <p:to>
                                        <p:strVal val="visible"/>
                                      </p:to>
                                    </p:set>
                                    <p:anim calcmode="lin" valueType="num">
                                      <p:cBhvr>
                                        <p:cTn id="10" dur="500" fill="hold"/>
                                        <p:tgtEl>
                                          <p:spTgt spid="91"/>
                                        </p:tgtEl>
                                        <p:attrNameLst>
                                          <p:attrName>ppt_w</p:attrName>
                                        </p:attrNameLst>
                                      </p:cBhvr>
                                      <p:tavLst>
                                        <p:tav tm="0">
                                          <p:val>
                                            <p:fltVal val="0"/>
                                          </p:val>
                                        </p:tav>
                                        <p:tav tm="100000">
                                          <p:val>
                                            <p:strVal val="#ppt_w"/>
                                          </p:val>
                                        </p:tav>
                                      </p:tavLst>
                                    </p:anim>
                                    <p:anim calcmode="lin" valueType="num">
                                      <p:cBhvr>
                                        <p:cTn id="11" dur="500" fill="hold"/>
                                        <p:tgtEl>
                                          <p:spTgt spid="91"/>
                                        </p:tgtEl>
                                        <p:attrNameLst>
                                          <p:attrName>ppt_h</p:attrName>
                                        </p:attrNameLst>
                                      </p:cBhvr>
                                      <p:tavLst>
                                        <p:tav tm="0">
                                          <p:val>
                                            <p:fltVal val="0"/>
                                          </p:val>
                                        </p:tav>
                                        <p:tav tm="100000">
                                          <p:val>
                                            <p:strVal val="#ppt_h"/>
                                          </p:val>
                                        </p:tav>
                                      </p:tavLst>
                                    </p:anim>
                                    <p:anim calcmode="lin" valueType="num">
                                      <p:cBhvr>
                                        <p:cTn id="12" dur="500" fill="hold"/>
                                        <p:tgtEl>
                                          <p:spTgt spid="91"/>
                                        </p:tgtEl>
                                        <p:attrNameLst>
                                          <p:attrName>style.rotation</p:attrName>
                                        </p:attrNameLst>
                                      </p:cBhvr>
                                      <p:tavLst>
                                        <p:tav tm="0">
                                          <p:val>
                                            <p:fltVal val="90"/>
                                          </p:val>
                                        </p:tav>
                                        <p:tav tm="100000">
                                          <p:val>
                                            <p:fltVal val="0"/>
                                          </p:val>
                                        </p:tav>
                                      </p:tavLst>
                                    </p:anim>
                                    <p:animEffect transition="in" filter="fade">
                                      <p:cBhvr>
                                        <p:cTn id="13" dur="500"/>
                                        <p:tgtEl>
                                          <p:spTgt spid="91"/>
                                        </p:tgtEl>
                                      </p:cBhvr>
                                    </p:animEffect>
                                  </p:childTnLst>
                                </p:cTn>
                              </p:par>
                              <p:par>
                                <p:cTn id="14" presetID="0" presetClass="path" presetSubtype="0" accel="50000" decel="50000" fill="hold" nodeType="withEffect">
                                  <p:stCondLst>
                                    <p:cond delay="0"/>
                                  </p:stCondLst>
                                  <p:childTnLst>
                                    <p:animMotion origin="layout" path="M 0.37682 -0.35811 L 0.37682 -0.35764 C 0.35664 -0.33635 0.33581 -0.31644 0.31576 -0.29491 C 0.30977 -0.2875 0.30391 -0.28149 0.29844 -0.27246 C 0.29219 -0.26459 0.28685 -0.25278 0.28073 -0.24329 C 0.27409 -0.23288 0.26667 -0.22477 0.26042 -0.21459 C 0.25951 -0.21181 0.25924 -0.20764 0.25755 -0.2051 C 0.17643 -0.07825 0.23138 -0.16621 0.17995 -0.09746 C 0.17539 -0.09167 0.16081 -0.06204 0.16042 -0.06088 C 0.1168 0.04398 0.16576 -0.06991 0.13073 0.03935 C 0.11393 0.09189 0.12331 0.05972 0.10169 0.14814 C 0.0974 0.16712 0.09414 0.18587 0.08841 0.2037 C 0.08164 0.22523 0.075 0.24606 0.06836 0.26851 C 0.04909 0.33356 0.02721 0.42708 0.01445 0.4875 C 0.01107 0.50347 0.00833 0.52013 0.00417 0.53611 C -0.00208 0.56111 -0.01224 0.58356 -0.0168 0.60925 C -0.02057 0.62962 -0.02409 0.64976 -0.02773 0.6699 C -0.03047 0.68449 -0.03411 0.6993 -0.03451 0.71527 C -0.03503 0.72939 -0.03398 0.74236 -0.03359 0.75648 L -0.03099 0.74652 " pathEditMode="relative" rAng="20940000" ptsTypes="AAAAAAAAAAAAAAAAAAAA">
                                      <p:cBhvr>
                                        <p:cTn id="15" dur="2000" fill="hold"/>
                                        <p:tgtEl>
                                          <p:spTgt spid="23"/>
                                        </p:tgtEl>
                                        <p:attrNameLst>
                                          <p:attrName>ppt_x</p:attrName>
                                          <p:attrName>ppt_y</p:attrName>
                                        </p:attrNameLst>
                                      </p:cBhvr>
                                      <p:rCtr x="-20534" y="55718"/>
                                    </p:animMotion>
                                  </p:childTnLst>
                                </p:cTn>
                              </p:par>
                              <p:par>
                                <p:cTn id="16" presetID="0" presetClass="path" presetSubtype="0" accel="50000" decel="50000" fill="hold" nodeType="withEffect">
                                  <p:stCondLst>
                                    <p:cond delay="300"/>
                                  </p:stCondLst>
                                  <p:childTnLst>
                                    <p:animMotion origin="layout" path="M 0.46627 -0.18172 L 0.46627 -0.18125 C 0.44284 -0.16204 0.41875 -0.14352 0.3957 -0.12431 C 0.38867 -0.11783 0.3819 -0.11227 0.37565 -0.10556 C 0.3681 -0.09723 0.36172 -0.0875 0.35443 -0.0794 C 0.34674 -0.06991 0.33828 -0.0625 0.33073 -0.05394 C 0.32943 -0.05186 0.3293 -0.04792 0.32721 -0.04607 C 0.2319 0.06481 0.29661 -0.01158 0.23646 0.0493 C 0.23112 0.05439 0.21406 0.07986 0.21315 0.08148 C 0.16068 0.16944 0.21979 0.07268 0.1763 0.16481 C 0.1556 0.20833 0.16732 0.18194 0.1401 0.25486 C 0.1345 0.2706 0.13021 0.28588 0.12318 0.30069 C 0.11484 0.31851 0.10651 0.33611 0.09805 0.35439 C 0.07435 0.40879 0.04648 0.48588 0.03008 0.53588 C 0.02565 0.54884 0.02187 0.56273 0.0168 0.57569 C 0.00872 0.59676 -0.00339 0.61551 -0.00951 0.6368 C -0.01445 0.65347 -0.01914 0.6699 -0.02383 0.68634 C -0.02748 0.69861 -0.03203 0.71064 -0.03307 0.72338 C -0.03425 0.73449 -0.0336 0.7449 -0.03373 0.75625 L -0.03034 0.74814 " pathEditMode="relative" rAng="20940000" ptsTypes="AAAAAAAAAAAAAAAAAAAA">
                                      <p:cBhvr>
                                        <p:cTn id="17" dur="1700" fill="hold"/>
                                        <p:tgtEl>
                                          <p:spTgt spid="13"/>
                                        </p:tgtEl>
                                        <p:attrNameLst>
                                          <p:attrName>ppt_x</p:attrName>
                                          <p:attrName>ppt_y</p:attrName>
                                        </p:attrNameLst>
                                      </p:cBhvr>
                                      <p:rCtr x="-25000" y="46898"/>
                                    </p:animMotion>
                                  </p:childTnLst>
                                </p:cTn>
                              </p:par>
                              <p:par>
                                <p:cTn id="18" presetID="0" presetClass="path" presetSubtype="0" accel="50000" decel="50000" fill="hold" nodeType="withEffect">
                                  <p:stCondLst>
                                    <p:cond delay="600"/>
                                  </p:stCondLst>
                                  <p:childTnLst>
                                    <p:animMotion origin="layout" path="M 0.34193 -0.14422 L 0.34206 -0.14375 C 0.3237 -0.12616 0.30521 -0.10949 0.28724 -0.09167 C 0.28191 -0.08588 0.27644 -0.08079 0.27175 -0.07431 C 0.26589 -0.06667 0.26107 -0.05764 0.25547 -0.05 C 0.24961 -0.04121 0.24297 -0.03426 0.23711 -0.02639 C 0.23633 -0.02431 0.23607 -0.02061 0.23464 -0.01875 C 0.16133 0.08518 0.21107 0.01319 0.16459 0.06967 C 0.16055 0.07453 0.14753 0.09861 0.14714 0.09953 C 0.1073 0.18426 0.15183 0.09189 0.11954 0.18078 C 0.10404 0.22291 0.11276 0.19745 0.09271 0.26805 C 0.08881 0.28333 0.08568 0.29838 0.08047 0.31296 C 0.07409 0.32986 0.06797 0.34676 0.06185 0.36481 C 0.04415 0.41713 0.0237 0.49213 0.01172 0.54074 C 0.0086 0.5537 0.00599 0.56713 0.00222 0.57963 C -0.00364 0.6 -0.01289 0.61782 -0.01718 0.63865 C -0.0207 0.65509 -0.02408 0.67129 -0.02734 0.68726 C -0.03007 0.69907 -0.03346 0.71088 -0.03398 0.72361 C -0.0345 0.73495 -0.03385 0.74514 -0.03359 0.75648 L -0.03125 0.74861 " pathEditMode="relative" rAng="20940000" ptsTypes="AAAAAAAAAAAAAAAAAAAA">
                                      <p:cBhvr>
                                        <p:cTn id="19" dur="1400" fill="hold"/>
                                        <p:tgtEl>
                                          <p:spTgt spid="9"/>
                                        </p:tgtEl>
                                        <p:attrNameLst>
                                          <p:attrName>ppt_x</p:attrName>
                                          <p:attrName>ppt_y</p:attrName>
                                        </p:attrNameLst>
                                      </p:cBhvr>
                                      <p:rCtr x="-18776" y="45046"/>
                                    </p:animMotion>
                                  </p:childTnLst>
                                </p:cTn>
                              </p:par>
                              <p:par>
                                <p:cTn id="20" presetID="0" presetClass="path" presetSubtype="0" accel="50000" decel="50000" fill="hold" nodeType="withEffect">
                                  <p:stCondLst>
                                    <p:cond delay="1100"/>
                                  </p:stCondLst>
                                  <p:childTnLst>
                                    <p:animMotion origin="layout" path="M 0.43216 0.16134 L 0.43255 0.16157 C 0.4112 0.17523 0.38985 0.18866 0.36966 0.20185 C 0.36276 0.20671 0.35651 0.21042 0.35091 0.21528 C 0.34414 0.2206 0.33841 0.22685 0.33164 0.23241 C 0.32461 0.23866 0.31706 0.24398 0.31029 0.24954 C 0.30899 0.25093 0.30873 0.25347 0.3069 0.2544 C 0.22018 0.3287 0.27904 0.27755 0.22461 0.31921 C 0.22045 0.32245 0.20417 0.33912 0.20339 0.34028 C 0.15482 0.39653 0.20938 0.33472 0.16862 0.39213 C 0.14909 0.41968 0.16016 0.40301 0.13399 0.44815 C 0.12891 0.45764 0.12435 0.46736 0.11771 0.47662 C 0.1099 0.48796 0.10222 0.49884 0.0944 0.51042 C 0.07214 0.54421 0.04492 0.5919 0.02904 0.62245 C 0.02474 0.63056 0.02097 0.63912 0.01654 0.64676 C 0.00847 0.65995 -0.00273 0.67199 -0.00859 0.68495 C -0.01354 0.69514 -0.01784 0.70509 -0.02265 0.71528 C -0.0263 0.72245 -0.03073 0.72986 -0.03203 0.73727 C -0.03346 0.74398 -0.03333 0.75 -0.03359 0.75648 L -0.03047 0.75139 " pathEditMode="relative" rAng="20940000" ptsTypes="AAAAAAAAAAAAAAAAAAAA">
                                      <p:cBhvr>
                                        <p:cTn id="21" dur="900" fill="hold"/>
                                        <p:tgtEl>
                                          <p:spTgt spid="17"/>
                                        </p:tgtEl>
                                        <p:attrNameLst>
                                          <p:attrName>ppt_x</p:attrName>
                                          <p:attrName>ppt_y</p:attrName>
                                        </p:attrNameLst>
                                      </p:cBhvr>
                                      <p:rCtr x="-23268" y="29769"/>
                                    </p:animMotion>
                                  </p:childTnLst>
                                </p:cTn>
                              </p:par>
                              <p:par>
                                <p:cTn id="22" presetID="0" presetClass="path" presetSubtype="0" accel="50000" decel="50000" fill="hold" nodeType="withEffect">
                                  <p:stCondLst>
                                    <p:cond delay="1000"/>
                                  </p:stCondLst>
                                  <p:childTnLst>
                                    <p:animMotion origin="layout" path="M 0.32174 0.11018 L 0.322 0.11041 C 0.30521 0.12407 0.28828 0.13657 0.27226 0.15 C 0.26692 0.15463 0.26198 0.15856 0.25755 0.16319 C 0.25221 0.16898 0.24778 0.17569 0.24257 0.18148 C 0.23711 0.1875 0.23125 0.19282 0.22591 0.19884 C 0.22487 0.20023 0.22474 0.20324 0.22317 0.2044 C 0.1556 0.28102 0.20156 0.22824 0.15937 0.27014 C 0.1556 0.27361 0.14297 0.29143 0.14244 0.2919 C 0.10507 0.35324 0.14687 0.28634 0.11614 0.3493 C 0.10143 0.37963 0.10976 0.36134 0.09023 0.4118 C 0.08646 0.42245 0.0832 0.4331 0.07812 0.44375 C 0.07213 0.45555 0.06627 0.46782 0.06041 0.48055 C 0.04388 0.51805 0.02343 0.57106 0.01185 0.60509 C 0.00872 0.61435 0.00599 0.62361 0.0026 0.63264 C -0.00339 0.64699 -0.01198 0.65995 -0.01628 0.6743 C -0.01993 0.68588 -0.02292 0.69722 -0.02657 0.70856 C -0.02917 0.71666 -0.03243 0.72523 -0.03321 0.73403 C -0.03412 0.7419 -0.0336 0.74861 -0.0336 0.75648 L -0.03138 0.75092 " pathEditMode="relative" rAng="20940000" ptsTypes="AAAAAAAAAAAAAAAAAAAA">
                                      <p:cBhvr>
                                        <p:cTn id="23" dur="1000" fill="hold"/>
                                        <p:tgtEl>
                                          <p:spTgt spid="25"/>
                                        </p:tgtEl>
                                        <p:attrNameLst>
                                          <p:attrName>ppt_x</p:attrName>
                                          <p:attrName>ppt_y</p:attrName>
                                        </p:attrNameLst>
                                      </p:cBhvr>
                                      <p:rCtr x="-17760" y="32315"/>
                                    </p:animMotion>
                                  </p:childTnLst>
                                </p:cTn>
                              </p:par>
                              <p:par>
                                <p:cTn id="24" presetID="0" presetClass="path" presetSubtype="0" accel="50000" decel="50000" fill="hold" nodeType="withEffect">
                                  <p:stCondLst>
                                    <p:cond delay="1300"/>
                                  </p:stCondLst>
                                  <p:childTnLst>
                                    <p:animMotion origin="layout" path="M 0.21276 -0.02731 L 0.21289 -0.02708 C 0.20039 -0.01227 0.1875 0.00139 0.17552 0.01574 C 0.17148 0.02107 0.16784 0.025 0.16458 0.03056 C 0.16067 0.03704 0.15755 0.04491 0.15364 0.05139 C 0.14961 0.0588 0.14518 0.06458 0.14127 0.0713 C 0.14062 0.07315 0.14062 0.07662 0.13958 0.07801 C 0.08997 0.16644 0.12356 0.10533 0.09218 0.15255 C 0.08945 0.15671 0.08034 0.17755 0.08008 0.17824 C 0.05377 0.25162 0.08333 0.17199 0.06237 0.24908 C 0.05234 0.28611 0.05794 0.26343 0.04531 0.32616 C 0.04284 0.33935 0.04088 0.35278 0.0375 0.36551 C 0.03346 0.38033 0.02955 0.39514 0.02552 0.41111 C 0.01432 0.45718 0.0013 0.52292 -0.00612 0.56574 C -0.00808 0.57708 -0.00964 0.58912 -0.01172 0.6 C -0.01576 0.61829 -0.02188 0.63357 -0.02448 0.65185 C -0.0267 0.6662 -0.02839 0.68056 -0.03073 0.69491 C -0.03229 0.70533 -0.03438 0.71574 -0.03451 0.72708 C -0.03477 0.73704 -0.03399 0.7463 -0.0336 0.75648 L -0.03203 0.74977 " pathEditMode="relative" rAng="20940000" ptsTypes="AAAAAAAAAAAAAAAAAAAA">
                                      <p:cBhvr>
                                        <p:cTn id="25" dur="700" fill="hold"/>
                                        <p:tgtEl>
                                          <p:spTgt spid="15"/>
                                        </p:tgtEl>
                                        <p:attrNameLst>
                                          <p:attrName>ppt_x</p:attrName>
                                          <p:attrName>ppt_y</p:attrName>
                                        </p:attrNameLst>
                                      </p:cBhvr>
                                      <p:rCtr x="-12318" y="39190"/>
                                    </p:animMotion>
                                  </p:childTnLst>
                                </p:cTn>
                              </p:par>
                              <p:par>
                                <p:cTn id="26" presetID="12" presetClass="entr" presetSubtype="4" fill="hold" nodeType="withEffect">
                                  <p:stCondLst>
                                    <p:cond delay="500"/>
                                  </p:stCondLst>
                                  <p:childTnLst>
                                    <p:set>
                                      <p:cBhvr>
                                        <p:cTn id="27" dur="1" fill="hold">
                                          <p:stCondLst>
                                            <p:cond delay="0"/>
                                          </p:stCondLst>
                                        </p:cTn>
                                        <p:tgtEl>
                                          <p:spTgt spid="67"/>
                                        </p:tgtEl>
                                        <p:attrNameLst>
                                          <p:attrName>style.visibility</p:attrName>
                                        </p:attrNameLst>
                                      </p:cBhvr>
                                      <p:to>
                                        <p:strVal val="visible"/>
                                      </p:to>
                                    </p:set>
                                    <p:anim calcmode="lin" valueType="num">
                                      <p:cBhvr additive="base">
                                        <p:cTn id="28" dur="500"/>
                                        <p:tgtEl>
                                          <p:spTgt spid="67"/>
                                        </p:tgtEl>
                                        <p:attrNameLst>
                                          <p:attrName>ppt_y</p:attrName>
                                        </p:attrNameLst>
                                      </p:cBhvr>
                                      <p:tavLst>
                                        <p:tav tm="0">
                                          <p:val>
                                            <p:strVal val="#ppt_y+#ppt_h*1.125000"/>
                                          </p:val>
                                        </p:tav>
                                        <p:tav tm="100000">
                                          <p:val>
                                            <p:strVal val="#ppt_y"/>
                                          </p:val>
                                        </p:tav>
                                      </p:tavLst>
                                    </p:anim>
                                    <p:animEffect transition="in" filter="wipe(up)">
                                      <p:cBhvr>
                                        <p:cTn id="29" dur="500"/>
                                        <p:tgtEl>
                                          <p:spTgt spid="67"/>
                                        </p:tgtEl>
                                      </p:cBhvr>
                                    </p:animEffect>
                                  </p:childTnLst>
                                </p:cTn>
                              </p:par>
                              <p:par>
                                <p:cTn id="30" presetID="12" presetClass="entr" presetSubtype="4" fill="hold" nodeType="withEffect">
                                  <p:stCondLst>
                                    <p:cond delay="500"/>
                                  </p:stCondLst>
                                  <p:childTnLst>
                                    <p:set>
                                      <p:cBhvr>
                                        <p:cTn id="31" dur="1" fill="hold">
                                          <p:stCondLst>
                                            <p:cond delay="0"/>
                                          </p:stCondLst>
                                        </p:cTn>
                                        <p:tgtEl>
                                          <p:spTgt spid="69"/>
                                        </p:tgtEl>
                                        <p:attrNameLst>
                                          <p:attrName>style.visibility</p:attrName>
                                        </p:attrNameLst>
                                      </p:cBhvr>
                                      <p:to>
                                        <p:strVal val="visible"/>
                                      </p:to>
                                    </p:set>
                                    <p:anim calcmode="lin" valueType="num">
                                      <p:cBhvr additive="base">
                                        <p:cTn id="32" dur="500"/>
                                        <p:tgtEl>
                                          <p:spTgt spid="69"/>
                                        </p:tgtEl>
                                        <p:attrNameLst>
                                          <p:attrName>ppt_y</p:attrName>
                                        </p:attrNameLst>
                                      </p:cBhvr>
                                      <p:tavLst>
                                        <p:tav tm="0">
                                          <p:val>
                                            <p:strVal val="#ppt_y+#ppt_h*1.125000"/>
                                          </p:val>
                                        </p:tav>
                                        <p:tav tm="100000">
                                          <p:val>
                                            <p:strVal val="#ppt_y"/>
                                          </p:val>
                                        </p:tav>
                                      </p:tavLst>
                                    </p:anim>
                                    <p:animEffect transition="in" filter="wipe(up)">
                                      <p:cBhvr>
                                        <p:cTn id="33" dur="500"/>
                                        <p:tgtEl>
                                          <p:spTgt spid="69"/>
                                        </p:tgtEl>
                                      </p:cBhvr>
                                    </p:animEffect>
                                  </p:childTnLst>
                                </p:cTn>
                              </p:par>
                              <p:par>
                                <p:cTn id="34" presetID="12" presetClass="entr" presetSubtype="4" fill="hold" nodeType="withEffect">
                                  <p:stCondLst>
                                    <p:cond delay="500"/>
                                  </p:stCondLst>
                                  <p:childTnLst>
                                    <p:set>
                                      <p:cBhvr>
                                        <p:cTn id="35" dur="1" fill="hold">
                                          <p:stCondLst>
                                            <p:cond delay="0"/>
                                          </p:stCondLst>
                                        </p:cTn>
                                        <p:tgtEl>
                                          <p:spTgt spid="71"/>
                                        </p:tgtEl>
                                        <p:attrNameLst>
                                          <p:attrName>style.visibility</p:attrName>
                                        </p:attrNameLst>
                                      </p:cBhvr>
                                      <p:to>
                                        <p:strVal val="visible"/>
                                      </p:to>
                                    </p:set>
                                    <p:anim calcmode="lin" valueType="num">
                                      <p:cBhvr additive="base">
                                        <p:cTn id="36" dur="500"/>
                                        <p:tgtEl>
                                          <p:spTgt spid="71"/>
                                        </p:tgtEl>
                                        <p:attrNameLst>
                                          <p:attrName>ppt_y</p:attrName>
                                        </p:attrNameLst>
                                      </p:cBhvr>
                                      <p:tavLst>
                                        <p:tav tm="0">
                                          <p:val>
                                            <p:strVal val="#ppt_y+#ppt_h*1.125000"/>
                                          </p:val>
                                        </p:tav>
                                        <p:tav tm="100000">
                                          <p:val>
                                            <p:strVal val="#ppt_y"/>
                                          </p:val>
                                        </p:tav>
                                      </p:tavLst>
                                    </p:anim>
                                    <p:animEffect transition="in" filter="wipe(up)">
                                      <p:cBhvr>
                                        <p:cTn id="37" dur="500"/>
                                        <p:tgtEl>
                                          <p:spTgt spid="71"/>
                                        </p:tgtEl>
                                      </p:cBhvr>
                                    </p:animEffect>
                                  </p:childTnLst>
                                </p:cTn>
                              </p:par>
                              <p:par>
                                <p:cTn id="38" presetID="12" presetClass="entr" presetSubtype="4" fill="hold" nodeType="withEffect">
                                  <p:stCondLst>
                                    <p:cond delay="500"/>
                                  </p:stCondLst>
                                  <p:childTnLst>
                                    <p:set>
                                      <p:cBhvr>
                                        <p:cTn id="39" dur="1" fill="hold">
                                          <p:stCondLst>
                                            <p:cond delay="0"/>
                                          </p:stCondLst>
                                        </p:cTn>
                                        <p:tgtEl>
                                          <p:spTgt spid="73"/>
                                        </p:tgtEl>
                                        <p:attrNameLst>
                                          <p:attrName>style.visibility</p:attrName>
                                        </p:attrNameLst>
                                      </p:cBhvr>
                                      <p:to>
                                        <p:strVal val="visible"/>
                                      </p:to>
                                    </p:set>
                                    <p:anim calcmode="lin" valueType="num">
                                      <p:cBhvr additive="base">
                                        <p:cTn id="40" dur="500"/>
                                        <p:tgtEl>
                                          <p:spTgt spid="73"/>
                                        </p:tgtEl>
                                        <p:attrNameLst>
                                          <p:attrName>ppt_y</p:attrName>
                                        </p:attrNameLst>
                                      </p:cBhvr>
                                      <p:tavLst>
                                        <p:tav tm="0">
                                          <p:val>
                                            <p:strVal val="#ppt_y+#ppt_h*1.125000"/>
                                          </p:val>
                                        </p:tav>
                                        <p:tav tm="100000">
                                          <p:val>
                                            <p:strVal val="#ppt_y"/>
                                          </p:val>
                                        </p:tav>
                                      </p:tavLst>
                                    </p:anim>
                                    <p:animEffect transition="in" filter="wipe(up)">
                                      <p:cBhvr>
                                        <p:cTn id="41" dur="500"/>
                                        <p:tgtEl>
                                          <p:spTgt spid="73"/>
                                        </p:tgtEl>
                                      </p:cBhvr>
                                    </p:animEffect>
                                  </p:childTnLst>
                                </p:cTn>
                              </p:par>
                              <p:par>
                                <p:cTn id="42" presetID="12" presetClass="entr" presetSubtype="4" fill="hold" nodeType="withEffect">
                                  <p:stCondLst>
                                    <p:cond delay="500"/>
                                  </p:stCondLst>
                                  <p:childTnLst>
                                    <p:set>
                                      <p:cBhvr>
                                        <p:cTn id="43" dur="1" fill="hold">
                                          <p:stCondLst>
                                            <p:cond delay="0"/>
                                          </p:stCondLst>
                                        </p:cTn>
                                        <p:tgtEl>
                                          <p:spTgt spid="75"/>
                                        </p:tgtEl>
                                        <p:attrNameLst>
                                          <p:attrName>style.visibility</p:attrName>
                                        </p:attrNameLst>
                                      </p:cBhvr>
                                      <p:to>
                                        <p:strVal val="visible"/>
                                      </p:to>
                                    </p:set>
                                    <p:anim calcmode="lin" valueType="num">
                                      <p:cBhvr additive="base">
                                        <p:cTn id="44" dur="500"/>
                                        <p:tgtEl>
                                          <p:spTgt spid="75"/>
                                        </p:tgtEl>
                                        <p:attrNameLst>
                                          <p:attrName>ppt_y</p:attrName>
                                        </p:attrNameLst>
                                      </p:cBhvr>
                                      <p:tavLst>
                                        <p:tav tm="0">
                                          <p:val>
                                            <p:strVal val="#ppt_y+#ppt_h*1.125000"/>
                                          </p:val>
                                        </p:tav>
                                        <p:tav tm="100000">
                                          <p:val>
                                            <p:strVal val="#ppt_y"/>
                                          </p:val>
                                        </p:tav>
                                      </p:tavLst>
                                    </p:anim>
                                    <p:animEffect transition="in" filter="wipe(up)">
                                      <p:cBhvr>
                                        <p:cTn id="45" dur="500"/>
                                        <p:tgtEl>
                                          <p:spTgt spid="75"/>
                                        </p:tgtEl>
                                      </p:cBhvr>
                                    </p:animEffect>
                                  </p:childTnLst>
                                </p:cTn>
                              </p:par>
                              <p:par>
                                <p:cTn id="46" presetID="12" presetClass="entr" presetSubtype="4" fill="hold" nodeType="withEffect">
                                  <p:stCondLst>
                                    <p:cond delay="500"/>
                                  </p:stCondLst>
                                  <p:childTnLst>
                                    <p:set>
                                      <p:cBhvr>
                                        <p:cTn id="47" dur="1" fill="hold">
                                          <p:stCondLst>
                                            <p:cond delay="0"/>
                                          </p:stCondLst>
                                        </p:cTn>
                                        <p:tgtEl>
                                          <p:spTgt spid="77"/>
                                        </p:tgtEl>
                                        <p:attrNameLst>
                                          <p:attrName>style.visibility</p:attrName>
                                        </p:attrNameLst>
                                      </p:cBhvr>
                                      <p:to>
                                        <p:strVal val="visible"/>
                                      </p:to>
                                    </p:set>
                                    <p:anim calcmode="lin" valueType="num">
                                      <p:cBhvr additive="base">
                                        <p:cTn id="48" dur="500"/>
                                        <p:tgtEl>
                                          <p:spTgt spid="77"/>
                                        </p:tgtEl>
                                        <p:attrNameLst>
                                          <p:attrName>ppt_y</p:attrName>
                                        </p:attrNameLst>
                                      </p:cBhvr>
                                      <p:tavLst>
                                        <p:tav tm="0">
                                          <p:val>
                                            <p:strVal val="#ppt_y+#ppt_h*1.125000"/>
                                          </p:val>
                                        </p:tav>
                                        <p:tav tm="100000">
                                          <p:val>
                                            <p:strVal val="#ppt_y"/>
                                          </p:val>
                                        </p:tav>
                                      </p:tavLst>
                                    </p:anim>
                                    <p:animEffect transition="in" filter="wipe(up)">
                                      <p:cBhvr>
                                        <p:cTn id="49" dur="500"/>
                                        <p:tgtEl>
                                          <p:spTgt spid="77"/>
                                        </p:tgtEl>
                                      </p:cBhvr>
                                    </p:animEffect>
                                  </p:childTnLst>
                                </p:cTn>
                              </p:par>
                              <p:par>
                                <p:cTn id="50" presetID="12" presetClass="entr" presetSubtype="4" fill="hold" nodeType="withEffect">
                                  <p:stCondLst>
                                    <p:cond delay="500"/>
                                  </p:stCondLst>
                                  <p:childTnLst>
                                    <p:set>
                                      <p:cBhvr>
                                        <p:cTn id="51" dur="1" fill="hold">
                                          <p:stCondLst>
                                            <p:cond delay="0"/>
                                          </p:stCondLst>
                                        </p:cTn>
                                        <p:tgtEl>
                                          <p:spTgt spid="79"/>
                                        </p:tgtEl>
                                        <p:attrNameLst>
                                          <p:attrName>style.visibility</p:attrName>
                                        </p:attrNameLst>
                                      </p:cBhvr>
                                      <p:to>
                                        <p:strVal val="visible"/>
                                      </p:to>
                                    </p:set>
                                    <p:anim calcmode="lin" valueType="num">
                                      <p:cBhvr additive="base">
                                        <p:cTn id="52" dur="500"/>
                                        <p:tgtEl>
                                          <p:spTgt spid="79"/>
                                        </p:tgtEl>
                                        <p:attrNameLst>
                                          <p:attrName>ppt_y</p:attrName>
                                        </p:attrNameLst>
                                      </p:cBhvr>
                                      <p:tavLst>
                                        <p:tav tm="0">
                                          <p:val>
                                            <p:strVal val="#ppt_y+#ppt_h*1.125000"/>
                                          </p:val>
                                        </p:tav>
                                        <p:tav tm="100000">
                                          <p:val>
                                            <p:strVal val="#ppt_y"/>
                                          </p:val>
                                        </p:tav>
                                      </p:tavLst>
                                    </p:anim>
                                    <p:animEffect transition="in" filter="wipe(up)">
                                      <p:cBhvr>
                                        <p:cTn id="53" dur="500"/>
                                        <p:tgtEl>
                                          <p:spTgt spid="79"/>
                                        </p:tgtEl>
                                      </p:cBhvr>
                                    </p:animEffect>
                                  </p:childTnLst>
                                </p:cTn>
                              </p:par>
                              <p:par>
                                <p:cTn id="54" presetID="12" presetClass="entr" presetSubtype="4" fill="hold" nodeType="withEffect">
                                  <p:stCondLst>
                                    <p:cond delay="500"/>
                                  </p:stCondLst>
                                  <p:childTnLst>
                                    <p:set>
                                      <p:cBhvr>
                                        <p:cTn id="55" dur="1" fill="hold">
                                          <p:stCondLst>
                                            <p:cond delay="0"/>
                                          </p:stCondLst>
                                        </p:cTn>
                                        <p:tgtEl>
                                          <p:spTgt spid="81"/>
                                        </p:tgtEl>
                                        <p:attrNameLst>
                                          <p:attrName>style.visibility</p:attrName>
                                        </p:attrNameLst>
                                      </p:cBhvr>
                                      <p:to>
                                        <p:strVal val="visible"/>
                                      </p:to>
                                    </p:set>
                                    <p:anim calcmode="lin" valueType="num">
                                      <p:cBhvr additive="base">
                                        <p:cTn id="56" dur="500"/>
                                        <p:tgtEl>
                                          <p:spTgt spid="81"/>
                                        </p:tgtEl>
                                        <p:attrNameLst>
                                          <p:attrName>ppt_y</p:attrName>
                                        </p:attrNameLst>
                                      </p:cBhvr>
                                      <p:tavLst>
                                        <p:tav tm="0">
                                          <p:val>
                                            <p:strVal val="#ppt_y+#ppt_h*1.125000"/>
                                          </p:val>
                                        </p:tav>
                                        <p:tav tm="100000">
                                          <p:val>
                                            <p:strVal val="#ppt_y"/>
                                          </p:val>
                                        </p:tav>
                                      </p:tavLst>
                                    </p:anim>
                                    <p:animEffect transition="in" filter="wipe(up)">
                                      <p:cBhvr>
                                        <p:cTn id="57" dur="500"/>
                                        <p:tgtEl>
                                          <p:spTgt spid="81"/>
                                        </p:tgtEl>
                                      </p:cBhvr>
                                    </p:animEffect>
                                  </p:childTnLst>
                                </p:cTn>
                              </p:par>
                              <p:par>
                                <p:cTn id="58" presetID="12" presetClass="entr" presetSubtype="4" fill="hold" nodeType="withEffect">
                                  <p:stCondLst>
                                    <p:cond delay="500"/>
                                  </p:stCondLst>
                                  <p:childTnLst>
                                    <p:set>
                                      <p:cBhvr>
                                        <p:cTn id="59" dur="1" fill="hold">
                                          <p:stCondLst>
                                            <p:cond delay="0"/>
                                          </p:stCondLst>
                                        </p:cTn>
                                        <p:tgtEl>
                                          <p:spTgt spid="83"/>
                                        </p:tgtEl>
                                        <p:attrNameLst>
                                          <p:attrName>style.visibility</p:attrName>
                                        </p:attrNameLst>
                                      </p:cBhvr>
                                      <p:to>
                                        <p:strVal val="visible"/>
                                      </p:to>
                                    </p:set>
                                    <p:anim calcmode="lin" valueType="num">
                                      <p:cBhvr additive="base">
                                        <p:cTn id="60" dur="500"/>
                                        <p:tgtEl>
                                          <p:spTgt spid="83"/>
                                        </p:tgtEl>
                                        <p:attrNameLst>
                                          <p:attrName>ppt_y</p:attrName>
                                        </p:attrNameLst>
                                      </p:cBhvr>
                                      <p:tavLst>
                                        <p:tav tm="0">
                                          <p:val>
                                            <p:strVal val="#ppt_y+#ppt_h*1.125000"/>
                                          </p:val>
                                        </p:tav>
                                        <p:tav tm="100000">
                                          <p:val>
                                            <p:strVal val="#ppt_y"/>
                                          </p:val>
                                        </p:tav>
                                      </p:tavLst>
                                    </p:anim>
                                    <p:animEffect transition="in" filter="wipe(up)">
                                      <p:cBhvr>
                                        <p:cTn id="61" dur="500"/>
                                        <p:tgtEl>
                                          <p:spTgt spid="83"/>
                                        </p:tgtEl>
                                      </p:cBhvr>
                                    </p:animEffect>
                                  </p:childTnLst>
                                </p:cTn>
                              </p:par>
                              <p:par>
                                <p:cTn id="62" presetID="12" presetClass="entr" presetSubtype="4" fill="hold" nodeType="withEffect">
                                  <p:stCondLst>
                                    <p:cond delay="500"/>
                                  </p:stCondLst>
                                  <p:childTnLst>
                                    <p:set>
                                      <p:cBhvr>
                                        <p:cTn id="63" dur="1" fill="hold">
                                          <p:stCondLst>
                                            <p:cond delay="0"/>
                                          </p:stCondLst>
                                        </p:cTn>
                                        <p:tgtEl>
                                          <p:spTgt spid="65"/>
                                        </p:tgtEl>
                                        <p:attrNameLst>
                                          <p:attrName>style.visibility</p:attrName>
                                        </p:attrNameLst>
                                      </p:cBhvr>
                                      <p:to>
                                        <p:strVal val="visible"/>
                                      </p:to>
                                    </p:set>
                                    <p:anim calcmode="lin" valueType="num">
                                      <p:cBhvr additive="base">
                                        <p:cTn id="64" dur="500"/>
                                        <p:tgtEl>
                                          <p:spTgt spid="65"/>
                                        </p:tgtEl>
                                        <p:attrNameLst>
                                          <p:attrName>ppt_y</p:attrName>
                                        </p:attrNameLst>
                                      </p:cBhvr>
                                      <p:tavLst>
                                        <p:tav tm="0">
                                          <p:val>
                                            <p:strVal val="#ppt_y+#ppt_h*1.125000"/>
                                          </p:val>
                                        </p:tav>
                                        <p:tav tm="100000">
                                          <p:val>
                                            <p:strVal val="#ppt_y"/>
                                          </p:val>
                                        </p:tav>
                                      </p:tavLst>
                                    </p:anim>
                                    <p:animEffect transition="in" filter="wipe(up)">
                                      <p:cBhvr>
                                        <p:cTn id="6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6" name="流程圖: 顯示 15">
            <a:extLst>
              <a:ext uri="{FF2B5EF4-FFF2-40B4-BE49-F238E27FC236}">
                <a16:creationId xmlns:a16="http://schemas.microsoft.com/office/drawing/2014/main" id="{7E02348B-0DC8-4ABD-BEC3-1A93AA9B74D1}"/>
              </a:ext>
            </a:extLst>
          </p:cNvPr>
          <p:cNvSpPr/>
          <p:nvPr/>
        </p:nvSpPr>
        <p:spPr>
          <a:xfrm>
            <a:off x="-1938867" y="4742526"/>
            <a:ext cx="7286870" cy="1833915"/>
          </a:xfrm>
          <a:prstGeom prst="flowChartDisplay">
            <a:avLst/>
          </a:prstGeom>
          <a:solidFill>
            <a:schemeClr val="bg2">
              <a:lumMod val="20000"/>
              <a:lumOff val="80000"/>
            </a:schemeClr>
          </a:solidFill>
          <a:ln w="57150">
            <a:solidFill>
              <a:schemeClr val="bg2"/>
            </a:solidFill>
            <a:prstDash val="lgDash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流程圖: 顯示 2">
            <a:extLst>
              <a:ext uri="{FF2B5EF4-FFF2-40B4-BE49-F238E27FC236}">
                <a16:creationId xmlns:a16="http://schemas.microsoft.com/office/drawing/2014/main" id="{9FCA54EE-483C-4FF1-9341-3489DA421E2F}"/>
              </a:ext>
            </a:extLst>
          </p:cNvPr>
          <p:cNvSpPr/>
          <p:nvPr/>
        </p:nvSpPr>
        <p:spPr>
          <a:xfrm>
            <a:off x="-1938867" y="2806017"/>
            <a:ext cx="7286870" cy="1833915"/>
          </a:xfrm>
          <a:prstGeom prst="flowChartDisplay">
            <a:avLst/>
          </a:prstGeom>
          <a:solidFill>
            <a:schemeClr val="bg2">
              <a:lumMod val="20000"/>
              <a:lumOff val="80000"/>
            </a:schemeClr>
          </a:solidFill>
          <a:ln w="57150">
            <a:solidFill>
              <a:schemeClr val="bg2">
                <a:lumMod val="75000"/>
              </a:schemeClr>
            </a:solidFill>
            <a:prstDash val="lgDashDot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endParaRPr>
          </a:p>
        </p:txBody>
      </p:sp>
      <p:sp>
        <p:nvSpPr>
          <p:cNvPr id="13" name="流程圖: 程序 12">
            <a:extLst>
              <a:ext uri="{FF2B5EF4-FFF2-40B4-BE49-F238E27FC236}">
                <a16:creationId xmlns:a16="http://schemas.microsoft.com/office/drawing/2014/main" id="{EF5D90E6-8A54-4951-837F-27F197DC688C}"/>
              </a:ext>
            </a:extLst>
          </p:cNvPr>
          <p:cNvSpPr/>
          <p:nvPr/>
        </p:nvSpPr>
        <p:spPr>
          <a:xfrm>
            <a:off x="0" y="0"/>
            <a:ext cx="12192000" cy="1446550"/>
          </a:xfrm>
          <a:custGeom>
            <a:avLst/>
            <a:gdLst>
              <a:gd name="connsiteX0" fmla="*/ 0 w 12192000"/>
              <a:gd name="connsiteY0" fmla="*/ 0 h 1446550"/>
              <a:gd name="connsiteX1" fmla="*/ 311573 w 12192000"/>
              <a:gd name="connsiteY1" fmla="*/ 0 h 1446550"/>
              <a:gd name="connsiteX2" fmla="*/ 1110827 w 12192000"/>
              <a:gd name="connsiteY2" fmla="*/ 0 h 1446550"/>
              <a:gd name="connsiteX3" fmla="*/ 2032000 w 12192000"/>
              <a:gd name="connsiteY3" fmla="*/ 0 h 1446550"/>
              <a:gd name="connsiteX4" fmla="*/ 2709333 w 12192000"/>
              <a:gd name="connsiteY4" fmla="*/ 0 h 1446550"/>
              <a:gd name="connsiteX5" fmla="*/ 3142827 w 12192000"/>
              <a:gd name="connsiteY5" fmla="*/ 0 h 1446550"/>
              <a:gd name="connsiteX6" fmla="*/ 4064000 w 12192000"/>
              <a:gd name="connsiteY6" fmla="*/ 0 h 1446550"/>
              <a:gd name="connsiteX7" fmla="*/ 4375573 w 12192000"/>
              <a:gd name="connsiteY7" fmla="*/ 0 h 1446550"/>
              <a:gd name="connsiteX8" fmla="*/ 4930987 w 12192000"/>
              <a:gd name="connsiteY8" fmla="*/ 0 h 1446550"/>
              <a:gd name="connsiteX9" fmla="*/ 5242560 w 12192000"/>
              <a:gd name="connsiteY9" fmla="*/ 0 h 1446550"/>
              <a:gd name="connsiteX10" fmla="*/ 5554133 w 12192000"/>
              <a:gd name="connsiteY10" fmla="*/ 0 h 1446550"/>
              <a:gd name="connsiteX11" fmla="*/ 6475307 w 12192000"/>
              <a:gd name="connsiteY11" fmla="*/ 0 h 1446550"/>
              <a:gd name="connsiteX12" fmla="*/ 7396480 w 12192000"/>
              <a:gd name="connsiteY12" fmla="*/ 0 h 1446550"/>
              <a:gd name="connsiteX13" fmla="*/ 7708053 w 12192000"/>
              <a:gd name="connsiteY13" fmla="*/ 0 h 1446550"/>
              <a:gd name="connsiteX14" fmla="*/ 8019627 w 12192000"/>
              <a:gd name="connsiteY14" fmla="*/ 0 h 1446550"/>
              <a:gd name="connsiteX15" fmla="*/ 8575040 w 12192000"/>
              <a:gd name="connsiteY15" fmla="*/ 0 h 1446550"/>
              <a:gd name="connsiteX16" fmla="*/ 9130453 w 12192000"/>
              <a:gd name="connsiteY16" fmla="*/ 0 h 1446550"/>
              <a:gd name="connsiteX17" fmla="*/ 10051627 w 12192000"/>
              <a:gd name="connsiteY17" fmla="*/ 0 h 1446550"/>
              <a:gd name="connsiteX18" fmla="*/ 10485120 w 12192000"/>
              <a:gd name="connsiteY18" fmla="*/ 0 h 1446550"/>
              <a:gd name="connsiteX19" fmla="*/ 10796693 w 12192000"/>
              <a:gd name="connsiteY19" fmla="*/ 0 h 1446550"/>
              <a:gd name="connsiteX20" fmla="*/ 11108267 w 12192000"/>
              <a:gd name="connsiteY20" fmla="*/ 0 h 1446550"/>
              <a:gd name="connsiteX21" fmla="*/ 12192000 w 12192000"/>
              <a:gd name="connsiteY21" fmla="*/ 0 h 1446550"/>
              <a:gd name="connsiteX22" fmla="*/ 12192000 w 12192000"/>
              <a:gd name="connsiteY22" fmla="*/ 453252 h 1446550"/>
              <a:gd name="connsiteX23" fmla="*/ 12192000 w 12192000"/>
              <a:gd name="connsiteY23" fmla="*/ 906505 h 1446550"/>
              <a:gd name="connsiteX24" fmla="*/ 12192000 w 12192000"/>
              <a:gd name="connsiteY24" fmla="*/ 1446550 h 1446550"/>
              <a:gd name="connsiteX25" fmla="*/ 11880427 w 12192000"/>
              <a:gd name="connsiteY25" fmla="*/ 1446550 h 1446550"/>
              <a:gd name="connsiteX26" fmla="*/ 11568853 w 12192000"/>
              <a:gd name="connsiteY26" fmla="*/ 1446550 h 1446550"/>
              <a:gd name="connsiteX27" fmla="*/ 11013440 w 12192000"/>
              <a:gd name="connsiteY27" fmla="*/ 1446550 h 1446550"/>
              <a:gd name="connsiteX28" fmla="*/ 10579947 w 12192000"/>
              <a:gd name="connsiteY28" fmla="*/ 1446550 h 1446550"/>
              <a:gd name="connsiteX29" fmla="*/ 9658773 w 12192000"/>
              <a:gd name="connsiteY29" fmla="*/ 1446550 h 1446550"/>
              <a:gd name="connsiteX30" fmla="*/ 8981440 w 12192000"/>
              <a:gd name="connsiteY30" fmla="*/ 1446550 h 1446550"/>
              <a:gd name="connsiteX31" fmla="*/ 8669867 w 12192000"/>
              <a:gd name="connsiteY31" fmla="*/ 1446550 h 1446550"/>
              <a:gd name="connsiteX32" fmla="*/ 8236373 w 12192000"/>
              <a:gd name="connsiteY32" fmla="*/ 1446550 h 1446550"/>
              <a:gd name="connsiteX33" fmla="*/ 7680960 w 12192000"/>
              <a:gd name="connsiteY33" fmla="*/ 1446550 h 1446550"/>
              <a:gd name="connsiteX34" fmla="*/ 7003627 w 12192000"/>
              <a:gd name="connsiteY34" fmla="*/ 1446550 h 1446550"/>
              <a:gd name="connsiteX35" fmla="*/ 6448213 w 12192000"/>
              <a:gd name="connsiteY35" fmla="*/ 1446550 h 1446550"/>
              <a:gd name="connsiteX36" fmla="*/ 6014720 w 12192000"/>
              <a:gd name="connsiteY36" fmla="*/ 1446550 h 1446550"/>
              <a:gd name="connsiteX37" fmla="*/ 5703147 w 12192000"/>
              <a:gd name="connsiteY37" fmla="*/ 1446550 h 1446550"/>
              <a:gd name="connsiteX38" fmla="*/ 5147733 w 12192000"/>
              <a:gd name="connsiteY38" fmla="*/ 1446550 h 1446550"/>
              <a:gd name="connsiteX39" fmla="*/ 4836160 w 12192000"/>
              <a:gd name="connsiteY39" fmla="*/ 1446550 h 1446550"/>
              <a:gd name="connsiteX40" fmla="*/ 4036907 w 12192000"/>
              <a:gd name="connsiteY40" fmla="*/ 1446550 h 1446550"/>
              <a:gd name="connsiteX41" fmla="*/ 3359573 w 12192000"/>
              <a:gd name="connsiteY41" fmla="*/ 1446550 h 1446550"/>
              <a:gd name="connsiteX42" fmla="*/ 2682240 w 12192000"/>
              <a:gd name="connsiteY42" fmla="*/ 1446550 h 1446550"/>
              <a:gd name="connsiteX43" fmla="*/ 1882987 w 12192000"/>
              <a:gd name="connsiteY43" fmla="*/ 1446550 h 1446550"/>
              <a:gd name="connsiteX44" fmla="*/ 1205653 w 12192000"/>
              <a:gd name="connsiteY44" fmla="*/ 1446550 h 1446550"/>
              <a:gd name="connsiteX45" fmla="*/ 650240 w 12192000"/>
              <a:gd name="connsiteY45" fmla="*/ 1446550 h 1446550"/>
              <a:gd name="connsiteX46" fmla="*/ 0 w 12192000"/>
              <a:gd name="connsiteY46" fmla="*/ 1446550 h 1446550"/>
              <a:gd name="connsiteX47" fmla="*/ 0 w 12192000"/>
              <a:gd name="connsiteY47" fmla="*/ 935436 h 1446550"/>
              <a:gd name="connsiteX48" fmla="*/ 0 w 12192000"/>
              <a:gd name="connsiteY48" fmla="*/ 438787 h 1446550"/>
              <a:gd name="connsiteX49" fmla="*/ 0 w 12192000"/>
              <a:gd name="connsiteY49"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2000" h="1446550" fill="none" extrusionOk="0">
                <a:moveTo>
                  <a:pt x="0" y="0"/>
                </a:moveTo>
                <a:cubicBezTo>
                  <a:pt x="106790" y="2918"/>
                  <a:pt x="218456" y="-13200"/>
                  <a:pt x="311573" y="0"/>
                </a:cubicBezTo>
                <a:cubicBezTo>
                  <a:pt x="404690" y="13200"/>
                  <a:pt x="842281" y="30405"/>
                  <a:pt x="1110827" y="0"/>
                </a:cubicBezTo>
                <a:cubicBezTo>
                  <a:pt x="1379373" y="-30405"/>
                  <a:pt x="1727738" y="-42491"/>
                  <a:pt x="2032000" y="0"/>
                </a:cubicBezTo>
                <a:cubicBezTo>
                  <a:pt x="2336262" y="42491"/>
                  <a:pt x="2424785" y="16141"/>
                  <a:pt x="2709333" y="0"/>
                </a:cubicBezTo>
                <a:cubicBezTo>
                  <a:pt x="2993881" y="-16141"/>
                  <a:pt x="2943160" y="7523"/>
                  <a:pt x="3142827" y="0"/>
                </a:cubicBezTo>
                <a:cubicBezTo>
                  <a:pt x="3342494" y="-7523"/>
                  <a:pt x="3868371" y="-21172"/>
                  <a:pt x="4064000" y="0"/>
                </a:cubicBezTo>
                <a:cubicBezTo>
                  <a:pt x="4259629" y="21172"/>
                  <a:pt x="4278979" y="-5523"/>
                  <a:pt x="4375573" y="0"/>
                </a:cubicBezTo>
                <a:cubicBezTo>
                  <a:pt x="4472167" y="5523"/>
                  <a:pt x="4660841" y="19476"/>
                  <a:pt x="4930987" y="0"/>
                </a:cubicBezTo>
                <a:cubicBezTo>
                  <a:pt x="5201133" y="-19476"/>
                  <a:pt x="5168326" y="3700"/>
                  <a:pt x="5242560" y="0"/>
                </a:cubicBezTo>
                <a:cubicBezTo>
                  <a:pt x="5316794" y="-3700"/>
                  <a:pt x="5419033" y="-13473"/>
                  <a:pt x="5554133" y="0"/>
                </a:cubicBezTo>
                <a:cubicBezTo>
                  <a:pt x="5689233" y="13473"/>
                  <a:pt x="6269090" y="-34090"/>
                  <a:pt x="6475307" y="0"/>
                </a:cubicBezTo>
                <a:cubicBezTo>
                  <a:pt x="6681524" y="34090"/>
                  <a:pt x="7169396" y="32687"/>
                  <a:pt x="7396480" y="0"/>
                </a:cubicBezTo>
                <a:cubicBezTo>
                  <a:pt x="7623564" y="-32687"/>
                  <a:pt x="7643453" y="-9367"/>
                  <a:pt x="7708053" y="0"/>
                </a:cubicBezTo>
                <a:cubicBezTo>
                  <a:pt x="7772653" y="9367"/>
                  <a:pt x="7928834" y="-9232"/>
                  <a:pt x="8019627" y="0"/>
                </a:cubicBezTo>
                <a:cubicBezTo>
                  <a:pt x="8110420" y="9232"/>
                  <a:pt x="8324597" y="-11831"/>
                  <a:pt x="8575040" y="0"/>
                </a:cubicBezTo>
                <a:cubicBezTo>
                  <a:pt x="8825483" y="11831"/>
                  <a:pt x="8998688" y="-18077"/>
                  <a:pt x="9130453" y="0"/>
                </a:cubicBezTo>
                <a:cubicBezTo>
                  <a:pt x="9262218" y="18077"/>
                  <a:pt x="9727031" y="16383"/>
                  <a:pt x="10051627" y="0"/>
                </a:cubicBezTo>
                <a:cubicBezTo>
                  <a:pt x="10376223" y="-16383"/>
                  <a:pt x="10351433" y="-16593"/>
                  <a:pt x="10485120" y="0"/>
                </a:cubicBezTo>
                <a:cubicBezTo>
                  <a:pt x="10618807" y="16593"/>
                  <a:pt x="10683416" y="8465"/>
                  <a:pt x="10796693" y="0"/>
                </a:cubicBezTo>
                <a:cubicBezTo>
                  <a:pt x="10909970" y="-8465"/>
                  <a:pt x="11009671" y="2983"/>
                  <a:pt x="11108267" y="0"/>
                </a:cubicBezTo>
                <a:cubicBezTo>
                  <a:pt x="11206863" y="-2983"/>
                  <a:pt x="11951993" y="50045"/>
                  <a:pt x="12192000" y="0"/>
                </a:cubicBezTo>
                <a:cubicBezTo>
                  <a:pt x="12199652" y="206025"/>
                  <a:pt x="12198046" y="256314"/>
                  <a:pt x="12192000" y="453252"/>
                </a:cubicBezTo>
                <a:cubicBezTo>
                  <a:pt x="12185954" y="650190"/>
                  <a:pt x="12190665" y="747191"/>
                  <a:pt x="12192000" y="906505"/>
                </a:cubicBezTo>
                <a:cubicBezTo>
                  <a:pt x="12193335" y="1065819"/>
                  <a:pt x="12188354" y="1297764"/>
                  <a:pt x="12192000" y="1446550"/>
                </a:cubicBezTo>
                <a:cubicBezTo>
                  <a:pt x="12084222" y="1460714"/>
                  <a:pt x="11962944" y="1442222"/>
                  <a:pt x="11880427" y="1446550"/>
                </a:cubicBezTo>
                <a:cubicBezTo>
                  <a:pt x="11797910" y="1450878"/>
                  <a:pt x="11718289" y="1458014"/>
                  <a:pt x="11568853" y="1446550"/>
                </a:cubicBezTo>
                <a:cubicBezTo>
                  <a:pt x="11419417" y="1435086"/>
                  <a:pt x="11142271" y="1429338"/>
                  <a:pt x="11013440" y="1446550"/>
                </a:cubicBezTo>
                <a:cubicBezTo>
                  <a:pt x="10884609" y="1463762"/>
                  <a:pt x="10773517" y="1463703"/>
                  <a:pt x="10579947" y="1446550"/>
                </a:cubicBezTo>
                <a:cubicBezTo>
                  <a:pt x="10386377" y="1429397"/>
                  <a:pt x="9867722" y="1437974"/>
                  <a:pt x="9658773" y="1446550"/>
                </a:cubicBezTo>
                <a:cubicBezTo>
                  <a:pt x="9449824" y="1455126"/>
                  <a:pt x="9270526" y="1479862"/>
                  <a:pt x="8981440" y="1446550"/>
                </a:cubicBezTo>
                <a:cubicBezTo>
                  <a:pt x="8692354" y="1413238"/>
                  <a:pt x="8805759" y="1443874"/>
                  <a:pt x="8669867" y="1446550"/>
                </a:cubicBezTo>
                <a:cubicBezTo>
                  <a:pt x="8533975" y="1449226"/>
                  <a:pt x="8390410" y="1435077"/>
                  <a:pt x="8236373" y="1446550"/>
                </a:cubicBezTo>
                <a:cubicBezTo>
                  <a:pt x="8082336" y="1458023"/>
                  <a:pt x="7796464" y="1470568"/>
                  <a:pt x="7680960" y="1446550"/>
                </a:cubicBezTo>
                <a:cubicBezTo>
                  <a:pt x="7565456" y="1422532"/>
                  <a:pt x="7336358" y="1472855"/>
                  <a:pt x="7003627" y="1446550"/>
                </a:cubicBezTo>
                <a:cubicBezTo>
                  <a:pt x="6670896" y="1420245"/>
                  <a:pt x="6572815" y="1427931"/>
                  <a:pt x="6448213" y="1446550"/>
                </a:cubicBezTo>
                <a:cubicBezTo>
                  <a:pt x="6323611" y="1465169"/>
                  <a:pt x="6103894" y="1464997"/>
                  <a:pt x="6014720" y="1446550"/>
                </a:cubicBezTo>
                <a:cubicBezTo>
                  <a:pt x="5925546" y="1428103"/>
                  <a:pt x="5824690" y="1459934"/>
                  <a:pt x="5703147" y="1446550"/>
                </a:cubicBezTo>
                <a:cubicBezTo>
                  <a:pt x="5581604" y="1433166"/>
                  <a:pt x="5284554" y="1455766"/>
                  <a:pt x="5147733" y="1446550"/>
                </a:cubicBezTo>
                <a:cubicBezTo>
                  <a:pt x="5010912" y="1437334"/>
                  <a:pt x="4951952" y="1454983"/>
                  <a:pt x="4836160" y="1446550"/>
                </a:cubicBezTo>
                <a:cubicBezTo>
                  <a:pt x="4720368" y="1438117"/>
                  <a:pt x="4426481" y="1424091"/>
                  <a:pt x="4036907" y="1446550"/>
                </a:cubicBezTo>
                <a:cubicBezTo>
                  <a:pt x="3647333" y="1469009"/>
                  <a:pt x="3560117" y="1416296"/>
                  <a:pt x="3359573" y="1446550"/>
                </a:cubicBezTo>
                <a:cubicBezTo>
                  <a:pt x="3159029" y="1476804"/>
                  <a:pt x="2994273" y="1470784"/>
                  <a:pt x="2682240" y="1446550"/>
                </a:cubicBezTo>
                <a:cubicBezTo>
                  <a:pt x="2370207" y="1422316"/>
                  <a:pt x="2236828" y="1459758"/>
                  <a:pt x="1882987" y="1446550"/>
                </a:cubicBezTo>
                <a:cubicBezTo>
                  <a:pt x="1529146" y="1433342"/>
                  <a:pt x="1497296" y="1460959"/>
                  <a:pt x="1205653" y="1446550"/>
                </a:cubicBezTo>
                <a:cubicBezTo>
                  <a:pt x="914010" y="1432141"/>
                  <a:pt x="819602" y="1429472"/>
                  <a:pt x="650240" y="1446550"/>
                </a:cubicBezTo>
                <a:cubicBezTo>
                  <a:pt x="480878" y="1463628"/>
                  <a:pt x="280393" y="1454327"/>
                  <a:pt x="0" y="1446550"/>
                </a:cubicBezTo>
                <a:cubicBezTo>
                  <a:pt x="14258" y="1201144"/>
                  <a:pt x="-2553" y="1124874"/>
                  <a:pt x="0" y="935436"/>
                </a:cubicBezTo>
                <a:cubicBezTo>
                  <a:pt x="2553" y="745998"/>
                  <a:pt x="6720" y="685683"/>
                  <a:pt x="0" y="438787"/>
                </a:cubicBezTo>
                <a:cubicBezTo>
                  <a:pt x="-6720" y="191891"/>
                  <a:pt x="-20356" y="107969"/>
                  <a:pt x="0" y="0"/>
                </a:cubicBezTo>
                <a:close/>
              </a:path>
              <a:path w="12192000" h="1446550" stroke="0" extrusionOk="0">
                <a:moveTo>
                  <a:pt x="0" y="0"/>
                </a:moveTo>
                <a:cubicBezTo>
                  <a:pt x="164063" y="20298"/>
                  <a:pt x="318136" y="-17085"/>
                  <a:pt x="433493" y="0"/>
                </a:cubicBezTo>
                <a:cubicBezTo>
                  <a:pt x="548850" y="17085"/>
                  <a:pt x="915084" y="-17368"/>
                  <a:pt x="1110827" y="0"/>
                </a:cubicBezTo>
                <a:cubicBezTo>
                  <a:pt x="1306570" y="17368"/>
                  <a:pt x="1463623" y="28199"/>
                  <a:pt x="1788160" y="0"/>
                </a:cubicBezTo>
                <a:cubicBezTo>
                  <a:pt x="2112697" y="-28199"/>
                  <a:pt x="1945120" y="-11533"/>
                  <a:pt x="2099733" y="0"/>
                </a:cubicBezTo>
                <a:cubicBezTo>
                  <a:pt x="2254346" y="11533"/>
                  <a:pt x="2377685" y="6608"/>
                  <a:pt x="2533227" y="0"/>
                </a:cubicBezTo>
                <a:cubicBezTo>
                  <a:pt x="2688769" y="-6608"/>
                  <a:pt x="2902361" y="-15249"/>
                  <a:pt x="3210560" y="0"/>
                </a:cubicBezTo>
                <a:cubicBezTo>
                  <a:pt x="3518759" y="15249"/>
                  <a:pt x="3614578" y="23256"/>
                  <a:pt x="3765973" y="0"/>
                </a:cubicBezTo>
                <a:cubicBezTo>
                  <a:pt x="3917368" y="-23256"/>
                  <a:pt x="4008474" y="7300"/>
                  <a:pt x="4199467" y="0"/>
                </a:cubicBezTo>
                <a:cubicBezTo>
                  <a:pt x="4390460" y="-7300"/>
                  <a:pt x="4769350" y="-37325"/>
                  <a:pt x="5120640" y="0"/>
                </a:cubicBezTo>
                <a:cubicBezTo>
                  <a:pt x="5471930" y="37325"/>
                  <a:pt x="5738316" y="3884"/>
                  <a:pt x="6041813" y="0"/>
                </a:cubicBezTo>
                <a:cubicBezTo>
                  <a:pt x="6345310" y="-3884"/>
                  <a:pt x="6582339" y="20675"/>
                  <a:pt x="6841067" y="0"/>
                </a:cubicBezTo>
                <a:cubicBezTo>
                  <a:pt x="7099795" y="-20675"/>
                  <a:pt x="7175411" y="-13385"/>
                  <a:pt x="7274560" y="0"/>
                </a:cubicBezTo>
                <a:cubicBezTo>
                  <a:pt x="7373709" y="13385"/>
                  <a:pt x="7776337" y="17677"/>
                  <a:pt x="7951893" y="0"/>
                </a:cubicBezTo>
                <a:cubicBezTo>
                  <a:pt x="8127449" y="-17677"/>
                  <a:pt x="8492282" y="-31155"/>
                  <a:pt x="8751147" y="0"/>
                </a:cubicBezTo>
                <a:cubicBezTo>
                  <a:pt x="9010012" y="31155"/>
                  <a:pt x="9184581" y="24336"/>
                  <a:pt x="9306560" y="0"/>
                </a:cubicBezTo>
                <a:cubicBezTo>
                  <a:pt x="9428539" y="-24336"/>
                  <a:pt x="9841894" y="4468"/>
                  <a:pt x="9983893" y="0"/>
                </a:cubicBezTo>
                <a:cubicBezTo>
                  <a:pt x="10125892" y="-4468"/>
                  <a:pt x="10551422" y="-35102"/>
                  <a:pt x="10783147" y="0"/>
                </a:cubicBezTo>
                <a:cubicBezTo>
                  <a:pt x="11014872" y="35102"/>
                  <a:pt x="10945122" y="3536"/>
                  <a:pt x="11094720" y="0"/>
                </a:cubicBezTo>
                <a:cubicBezTo>
                  <a:pt x="11244318" y="-3536"/>
                  <a:pt x="11326744" y="-3998"/>
                  <a:pt x="11406293" y="0"/>
                </a:cubicBezTo>
                <a:cubicBezTo>
                  <a:pt x="11485842" y="3998"/>
                  <a:pt x="11908156" y="-33434"/>
                  <a:pt x="12192000" y="0"/>
                </a:cubicBezTo>
                <a:cubicBezTo>
                  <a:pt x="12181227" y="110318"/>
                  <a:pt x="12203196" y="382677"/>
                  <a:pt x="12192000" y="482183"/>
                </a:cubicBezTo>
                <a:cubicBezTo>
                  <a:pt x="12180804" y="581689"/>
                  <a:pt x="12189473" y="762381"/>
                  <a:pt x="12192000" y="935436"/>
                </a:cubicBezTo>
                <a:cubicBezTo>
                  <a:pt x="12194527" y="1108491"/>
                  <a:pt x="12176095" y="1281029"/>
                  <a:pt x="12192000" y="1446550"/>
                </a:cubicBezTo>
                <a:cubicBezTo>
                  <a:pt x="12044244" y="1473609"/>
                  <a:pt x="11775810" y="1460140"/>
                  <a:pt x="11514667" y="1446550"/>
                </a:cubicBezTo>
                <a:cubicBezTo>
                  <a:pt x="11253524" y="1432960"/>
                  <a:pt x="11017207" y="1465762"/>
                  <a:pt x="10837333" y="1446550"/>
                </a:cubicBezTo>
                <a:cubicBezTo>
                  <a:pt x="10657459" y="1427338"/>
                  <a:pt x="10495976" y="1436929"/>
                  <a:pt x="10160000" y="1446550"/>
                </a:cubicBezTo>
                <a:cubicBezTo>
                  <a:pt x="9824024" y="1456171"/>
                  <a:pt x="9708270" y="1478523"/>
                  <a:pt x="9360747" y="1446550"/>
                </a:cubicBezTo>
                <a:cubicBezTo>
                  <a:pt x="9013224" y="1414577"/>
                  <a:pt x="9197019" y="1445106"/>
                  <a:pt x="9049173" y="1446550"/>
                </a:cubicBezTo>
                <a:cubicBezTo>
                  <a:pt x="8901327" y="1447994"/>
                  <a:pt x="8825895" y="1449590"/>
                  <a:pt x="8737600" y="1446550"/>
                </a:cubicBezTo>
                <a:cubicBezTo>
                  <a:pt x="8649305" y="1443510"/>
                  <a:pt x="8208727" y="1446974"/>
                  <a:pt x="7938347" y="1446550"/>
                </a:cubicBezTo>
                <a:cubicBezTo>
                  <a:pt x="7667967" y="1446126"/>
                  <a:pt x="7759038" y="1442728"/>
                  <a:pt x="7626773" y="1446550"/>
                </a:cubicBezTo>
                <a:cubicBezTo>
                  <a:pt x="7494508" y="1450372"/>
                  <a:pt x="7181770" y="1438779"/>
                  <a:pt x="6949440" y="1446550"/>
                </a:cubicBezTo>
                <a:cubicBezTo>
                  <a:pt x="6717110" y="1454321"/>
                  <a:pt x="6539621" y="1474083"/>
                  <a:pt x="6272107" y="1446550"/>
                </a:cubicBezTo>
                <a:cubicBezTo>
                  <a:pt x="6004593" y="1419017"/>
                  <a:pt x="5687800" y="1476713"/>
                  <a:pt x="5472853" y="1446550"/>
                </a:cubicBezTo>
                <a:cubicBezTo>
                  <a:pt x="5257906" y="1416387"/>
                  <a:pt x="5183103" y="1436353"/>
                  <a:pt x="4917440" y="1446550"/>
                </a:cubicBezTo>
                <a:cubicBezTo>
                  <a:pt x="4651777" y="1456747"/>
                  <a:pt x="4192328" y="1401718"/>
                  <a:pt x="3996267" y="1446550"/>
                </a:cubicBezTo>
                <a:cubicBezTo>
                  <a:pt x="3800206" y="1491382"/>
                  <a:pt x="3664399" y="1466073"/>
                  <a:pt x="3562773" y="1446550"/>
                </a:cubicBezTo>
                <a:cubicBezTo>
                  <a:pt x="3461147" y="1427027"/>
                  <a:pt x="3396230" y="1437547"/>
                  <a:pt x="3251200" y="1446550"/>
                </a:cubicBezTo>
                <a:cubicBezTo>
                  <a:pt x="3106170" y="1455553"/>
                  <a:pt x="2959828" y="1463471"/>
                  <a:pt x="2817707" y="1446550"/>
                </a:cubicBezTo>
                <a:cubicBezTo>
                  <a:pt x="2675586" y="1429629"/>
                  <a:pt x="2186343" y="1472374"/>
                  <a:pt x="1896533" y="1446550"/>
                </a:cubicBezTo>
                <a:cubicBezTo>
                  <a:pt x="1606723" y="1420726"/>
                  <a:pt x="1738935" y="1452089"/>
                  <a:pt x="1584960" y="1446550"/>
                </a:cubicBezTo>
                <a:cubicBezTo>
                  <a:pt x="1430985" y="1441011"/>
                  <a:pt x="993484" y="1429235"/>
                  <a:pt x="663787" y="1446550"/>
                </a:cubicBezTo>
                <a:cubicBezTo>
                  <a:pt x="334090" y="1463865"/>
                  <a:pt x="313061" y="1459040"/>
                  <a:pt x="0" y="1446550"/>
                </a:cubicBezTo>
                <a:cubicBezTo>
                  <a:pt x="4895" y="1247404"/>
                  <a:pt x="19716" y="1182520"/>
                  <a:pt x="0" y="949901"/>
                </a:cubicBezTo>
                <a:cubicBezTo>
                  <a:pt x="-19716" y="717282"/>
                  <a:pt x="-18834" y="633171"/>
                  <a:pt x="0" y="482183"/>
                </a:cubicBezTo>
                <a:cubicBezTo>
                  <a:pt x="18834" y="331195"/>
                  <a:pt x="9584" y="106961"/>
                  <a:pt x="0" y="0"/>
                </a:cubicBezTo>
                <a:close/>
              </a:path>
            </a:pathLst>
          </a:custGeom>
          <a:solidFill>
            <a:schemeClr val="bg2">
              <a:lumMod val="60000"/>
              <a:lumOff val="40000"/>
            </a:schemeClr>
          </a:solidFill>
          <a:ln>
            <a:noFill/>
            <a:extLst>
              <a:ext uri="{C807C97D-BFC1-408E-A445-0C87EB9F89A2}">
                <ask:lineSketchStyleProps xmlns:ask="http://schemas.microsoft.com/office/drawing/2018/sketchyshapes" sd="722460625">
                  <a:prstGeom prst="flowChartProcess">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3" name="Google Shape;173;p22"/>
          <p:cNvSpPr txBox="1">
            <a:spLocks noGrp="1"/>
          </p:cNvSpPr>
          <p:nvPr>
            <p:ph type="ctrTitle"/>
          </p:nvPr>
        </p:nvSpPr>
        <p:spPr>
          <a:xfrm>
            <a:off x="1524000" y="158108"/>
            <a:ext cx="9144000" cy="1094700"/>
          </a:xfrm>
          <a:prstGeom prst="rect">
            <a:avLst/>
          </a:prstGeom>
          <a:noFill/>
          <a:ln>
            <a:noFill/>
          </a:ln>
        </p:spPr>
        <p:txBody>
          <a:bodyPr spcFirstLastPara="1" wrap="square" lIns="91425" tIns="45700" rIns="91425" bIns="45700" anchor="b" anchorCtr="0">
            <a:normAutofit/>
          </a:bodyPr>
          <a:lstStyle/>
          <a:p>
            <a:pPr marL="0" lvl="0" indent="0">
              <a:buClr>
                <a:schemeClr val="lt1"/>
              </a:buClr>
            </a:pPr>
            <a:r>
              <a:rPr lang="zh-TW" altLang="en-US" b="1" dirty="0">
                <a:solidFill>
                  <a:schemeClr val="lt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原廠藥及學名藥</a:t>
            </a:r>
            <a:endParaRPr b="1" dirty="0">
              <a:solidFill>
                <a:schemeClr val="lt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74" name="Google Shape;174;p22"/>
          <p:cNvSpPr txBox="1">
            <a:spLocks noGrp="1"/>
          </p:cNvSpPr>
          <p:nvPr>
            <p:ph type="subTitle" idx="1"/>
          </p:nvPr>
        </p:nvSpPr>
        <p:spPr>
          <a:xfrm>
            <a:off x="1897626" y="5133800"/>
            <a:ext cx="3271130" cy="1015621"/>
          </a:xfrm>
          <a:prstGeom prst="rect">
            <a:avLst/>
          </a:prstGeom>
          <a:noFill/>
          <a:ln>
            <a:noFill/>
          </a:ln>
        </p:spPr>
        <p:txBody>
          <a:bodyPr spcFirstLastPara="1" wrap="square" lIns="91425" tIns="45700" rIns="91425" bIns="45700" anchor="t" anchorCtr="0">
            <a:noAutofit/>
          </a:bodyPr>
          <a:lstStyle/>
          <a:p>
            <a:pPr marL="0" indent="0" algn="l">
              <a:lnSpc>
                <a:spcPct val="100000"/>
              </a:lnSpc>
              <a:spcBef>
                <a:spcPts val="0"/>
              </a:spcBef>
              <a:buClr>
                <a:srgbClr val="000000"/>
              </a:buClr>
              <a:buSzPts val="4000"/>
            </a:pPr>
            <a:r>
              <a:rPr lang="zh-TW" altLang="en-US" sz="6000" b="1" dirty="0">
                <a:solidFill>
                  <a:schemeClr val="bg2">
                    <a:lumMod val="75000"/>
                  </a:schemeClr>
                </a:solidFill>
                <a:effectLst>
                  <a:outerShdw blurRad="38100" dist="38100" dir="2700000" algn="tl">
                    <a:srgbClr val="000000">
                      <a:alpha val="43137"/>
                    </a:srgbClr>
                  </a:outerShdw>
                </a:effectLst>
                <a:latin typeface="Arial"/>
                <a:cs typeface="Arial"/>
                <a:sym typeface="Arial"/>
              </a:rPr>
              <a:t>劃分依據</a:t>
            </a:r>
            <a:endParaRPr sz="6000" b="1" dirty="0">
              <a:solidFill>
                <a:schemeClr val="bg2">
                  <a:lumMod val="75000"/>
                </a:schemeClr>
              </a:solidFill>
              <a:effectLst>
                <a:outerShdw blurRad="38100" dist="38100" dir="2700000" algn="tl">
                  <a:srgbClr val="000000">
                    <a:alpha val="43137"/>
                  </a:srgbClr>
                </a:outerShdw>
              </a:effectLst>
              <a:latin typeface="Arial"/>
              <a:cs typeface="Arial"/>
              <a:sym typeface="Arial"/>
            </a:endParaRPr>
          </a:p>
        </p:txBody>
      </p:sp>
      <p:sp>
        <p:nvSpPr>
          <p:cNvPr id="175" name="Google Shape;175;p22"/>
          <p:cNvSpPr txBox="1"/>
          <p:nvPr/>
        </p:nvSpPr>
        <p:spPr>
          <a:xfrm>
            <a:off x="3091033" y="1633103"/>
            <a:ext cx="598949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altLang="en-US" sz="3600" dirty="0">
                <a:solidFill>
                  <a:schemeClr val="dk1"/>
                </a:solidFill>
                <a:sym typeface="Calibri"/>
              </a:rPr>
              <a:t>又稱「新藥」</a:t>
            </a:r>
            <a:r>
              <a:rPr lang="en-US" altLang="zh-TW" sz="3600" dirty="0">
                <a:solidFill>
                  <a:schemeClr val="dk1"/>
                </a:solidFill>
                <a:sym typeface="Calibri"/>
              </a:rPr>
              <a:t>(</a:t>
            </a:r>
            <a:r>
              <a:rPr lang="zh-TW" altLang="en-US" sz="3600" dirty="0">
                <a:solidFill>
                  <a:schemeClr val="dk1"/>
                </a:solidFill>
                <a:sym typeface="Calibri"/>
              </a:rPr>
              <a:t>藥事法第七條</a:t>
            </a:r>
            <a:r>
              <a:rPr lang="en-US" altLang="zh-TW" sz="3600" dirty="0">
                <a:solidFill>
                  <a:schemeClr val="dk1"/>
                </a:solidFill>
                <a:sym typeface="Calibri"/>
              </a:rPr>
              <a:t>)</a:t>
            </a:r>
            <a:endParaRPr sz="3600" dirty="0">
              <a:solidFill>
                <a:schemeClr val="dk1"/>
              </a:solidFill>
            </a:endParaRPr>
          </a:p>
        </p:txBody>
      </p:sp>
      <p:sp>
        <p:nvSpPr>
          <p:cNvPr id="176" name="Google Shape;176;p22"/>
          <p:cNvSpPr txBox="1"/>
          <p:nvPr/>
        </p:nvSpPr>
        <p:spPr>
          <a:xfrm>
            <a:off x="373625" y="3222776"/>
            <a:ext cx="4795131" cy="1015622"/>
          </a:xfrm>
          <a:prstGeom prst="rect">
            <a:avLst/>
          </a:prstGeom>
          <a:noFill/>
          <a:ln>
            <a:noFill/>
          </a:ln>
        </p:spPr>
        <p:txBody>
          <a:bodyPr spcFirstLastPara="1" wrap="square" lIns="91425" tIns="45700" rIns="91425" bIns="45700" anchor="t" anchorCtr="0">
            <a:spAutoFit/>
          </a:bodyPr>
          <a:lstStyle/>
          <a:p>
            <a:pPr marL="0" lvl="0" indent="0">
              <a:buFont typeface="Arial"/>
              <a:buNone/>
            </a:pPr>
            <a:r>
              <a:rPr lang="zh-TW" altLang="en-US" sz="6000" b="1" dirty="0">
                <a:solidFill>
                  <a:schemeClr val="bg2">
                    <a:lumMod val="75000"/>
                  </a:schemeClr>
                </a:solidFill>
                <a:effectLst>
                  <a:outerShdw blurRad="38100" dist="38100" dir="2700000" algn="tl">
                    <a:srgbClr val="000000">
                      <a:alpha val="43137"/>
                    </a:srgbClr>
                  </a:outerShdw>
                </a:effectLst>
                <a:sym typeface="Calibri"/>
              </a:rPr>
              <a:t>中央主管機關</a:t>
            </a:r>
            <a:endParaRPr sz="6000" b="1" dirty="0">
              <a:solidFill>
                <a:schemeClr val="bg2">
                  <a:lumMod val="75000"/>
                </a:schemeClr>
              </a:solidFill>
              <a:effectLst>
                <a:outerShdw blurRad="38100" dist="38100" dir="2700000" algn="tl">
                  <a:srgbClr val="000000">
                    <a:alpha val="43137"/>
                  </a:srgbClr>
                </a:outerShdw>
              </a:effectLst>
            </a:endParaRPr>
          </a:p>
        </p:txBody>
      </p:sp>
      <p:sp>
        <p:nvSpPr>
          <p:cNvPr id="177" name="Google Shape;177;p22"/>
          <p:cNvSpPr txBox="1"/>
          <p:nvPr/>
        </p:nvSpPr>
        <p:spPr>
          <a:xfrm>
            <a:off x="6799850" y="2781456"/>
            <a:ext cx="5564278"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altLang="en-US" sz="4000" b="1" dirty="0">
                <a:solidFill>
                  <a:schemeClr val="bg1"/>
                </a:solidFill>
                <a:effectLst>
                  <a:outerShdw blurRad="38100" dist="38100" dir="2700000" algn="tl">
                    <a:srgbClr val="000000">
                      <a:alpha val="43137"/>
                    </a:srgbClr>
                  </a:outerShdw>
                </a:effectLst>
                <a:sym typeface="Calibri"/>
              </a:rPr>
              <a:t>新成分</a:t>
            </a:r>
            <a:endParaRPr sz="4000" b="1" dirty="0">
              <a:solidFill>
                <a:schemeClr val="bg1"/>
              </a:solidFill>
              <a:effectLst>
                <a:outerShdw blurRad="38100" dist="38100" dir="2700000" algn="tl">
                  <a:srgbClr val="000000">
                    <a:alpha val="43137"/>
                  </a:srgbClr>
                </a:outerShdw>
              </a:effectLst>
              <a:sym typeface="Calibri"/>
            </a:endParaRPr>
          </a:p>
          <a:p>
            <a:pPr marL="0" marR="0" lvl="0" indent="0" algn="l" rtl="0">
              <a:spcBef>
                <a:spcPts val="0"/>
              </a:spcBef>
              <a:spcAft>
                <a:spcPts val="0"/>
              </a:spcAft>
              <a:buNone/>
            </a:pPr>
            <a:r>
              <a:rPr lang="zh-TW" altLang="en-US" sz="4000" b="1" dirty="0">
                <a:solidFill>
                  <a:schemeClr val="bg1"/>
                </a:solidFill>
                <a:effectLst>
                  <a:outerShdw blurRad="38100" dist="38100" dir="2700000" algn="tl">
                    <a:srgbClr val="000000">
                      <a:alpha val="43137"/>
                    </a:srgbClr>
                  </a:outerShdw>
                </a:effectLst>
                <a:sym typeface="Calibri"/>
              </a:rPr>
              <a:t>新療效複方</a:t>
            </a:r>
            <a:endParaRPr sz="4000" b="1" dirty="0">
              <a:solidFill>
                <a:schemeClr val="bg1"/>
              </a:solidFill>
              <a:effectLst>
                <a:outerShdw blurRad="38100" dist="38100" dir="2700000" algn="tl">
                  <a:srgbClr val="000000">
                    <a:alpha val="43137"/>
                  </a:srgbClr>
                </a:outerShdw>
              </a:effectLst>
              <a:sym typeface="Calibri"/>
            </a:endParaRPr>
          </a:p>
          <a:p>
            <a:pPr marL="0" marR="0" lvl="0" indent="0" algn="l" rtl="0">
              <a:spcBef>
                <a:spcPts val="0"/>
              </a:spcBef>
              <a:spcAft>
                <a:spcPts val="0"/>
              </a:spcAft>
              <a:buNone/>
            </a:pPr>
            <a:r>
              <a:rPr lang="zh-TW" altLang="en-US" sz="4000" b="1" dirty="0">
                <a:solidFill>
                  <a:schemeClr val="bg1"/>
                </a:solidFill>
                <a:effectLst>
                  <a:outerShdw blurRad="38100" dist="38100" dir="2700000" algn="tl">
                    <a:srgbClr val="000000">
                      <a:alpha val="43137"/>
                    </a:srgbClr>
                  </a:outerShdw>
                </a:effectLst>
                <a:sym typeface="Calibri"/>
              </a:rPr>
              <a:t>新使用途徑製劑之藥品</a:t>
            </a:r>
            <a:endParaRPr sz="4000" b="1" dirty="0">
              <a:solidFill>
                <a:schemeClr val="bg1"/>
              </a:solidFill>
              <a:effectLst>
                <a:outerShdw blurRad="38100" dist="38100" dir="2700000" algn="tl">
                  <a:srgbClr val="000000">
                    <a:alpha val="43137"/>
                  </a:srgbClr>
                </a:outerShdw>
              </a:effectLst>
              <a:sym typeface="Calibri"/>
            </a:endParaRPr>
          </a:p>
        </p:txBody>
      </p:sp>
      <p:cxnSp>
        <p:nvCxnSpPr>
          <p:cNvPr id="178" name="Google Shape;178;p22"/>
          <p:cNvCxnSpPr>
            <a:cxnSpLocks/>
          </p:cNvCxnSpPr>
          <p:nvPr/>
        </p:nvCxnSpPr>
        <p:spPr>
          <a:xfrm flipV="1">
            <a:off x="5348003" y="3269085"/>
            <a:ext cx="1174800" cy="471346"/>
          </a:xfrm>
          <a:prstGeom prst="straightConnector1">
            <a:avLst/>
          </a:prstGeom>
          <a:noFill/>
          <a:ln w="57150" cap="flat" cmpd="sng">
            <a:solidFill>
              <a:schemeClr val="bg2">
                <a:lumMod val="75000"/>
              </a:schemeClr>
            </a:solidFill>
            <a:prstDash val="solid"/>
            <a:miter lim="800000"/>
            <a:headEnd type="none" w="sm" len="sm"/>
            <a:tailEnd type="triangle" w="med" len="med"/>
          </a:ln>
        </p:spPr>
      </p:cxnSp>
      <p:cxnSp>
        <p:nvCxnSpPr>
          <p:cNvPr id="179" name="Google Shape;179;p22"/>
          <p:cNvCxnSpPr>
            <a:cxnSpLocks/>
          </p:cNvCxnSpPr>
          <p:nvPr/>
        </p:nvCxnSpPr>
        <p:spPr>
          <a:xfrm>
            <a:off x="5348003" y="3750932"/>
            <a:ext cx="1165057" cy="518234"/>
          </a:xfrm>
          <a:prstGeom prst="straightConnector1">
            <a:avLst/>
          </a:prstGeom>
          <a:noFill/>
          <a:ln w="57150" cap="flat" cmpd="sng">
            <a:solidFill>
              <a:schemeClr val="bg2">
                <a:lumMod val="75000"/>
              </a:schemeClr>
            </a:solidFill>
            <a:prstDash val="solid"/>
            <a:miter lim="800000"/>
            <a:headEnd type="none" w="sm" len="sm"/>
            <a:tailEnd type="triangle" w="med" len="med"/>
          </a:ln>
        </p:spPr>
      </p:cxnSp>
      <p:cxnSp>
        <p:nvCxnSpPr>
          <p:cNvPr id="180" name="Google Shape;180;p22"/>
          <p:cNvCxnSpPr>
            <a:cxnSpLocks/>
          </p:cNvCxnSpPr>
          <p:nvPr/>
        </p:nvCxnSpPr>
        <p:spPr>
          <a:xfrm rot="10800000" flipH="1">
            <a:off x="5348003" y="3735182"/>
            <a:ext cx="1272600" cy="21000"/>
          </a:xfrm>
          <a:prstGeom prst="straightConnector1">
            <a:avLst/>
          </a:prstGeom>
          <a:noFill/>
          <a:ln w="57150" cap="flat" cmpd="sng">
            <a:solidFill>
              <a:schemeClr val="bg2">
                <a:lumMod val="75000"/>
              </a:schemeClr>
            </a:solidFill>
            <a:prstDash val="solid"/>
            <a:miter lim="800000"/>
            <a:headEnd type="none" w="sm" len="sm"/>
            <a:tailEnd type="triangle" w="med" len="med"/>
          </a:ln>
        </p:spPr>
      </p:cxnSp>
      <p:sp>
        <p:nvSpPr>
          <p:cNvPr id="181" name="Google Shape;181;p22"/>
          <p:cNvSpPr txBox="1"/>
          <p:nvPr/>
        </p:nvSpPr>
        <p:spPr>
          <a:xfrm>
            <a:off x="6799850" y="4979811"/>
            <a:ext cx="2968562" cy="1323600"/>
          </a:xfrm>
          <a:prstGeom prst="rect">
            <a:avLst/>
          </a:prstGeom>
          <a:noFill/>
          <a:ln>
            <a:noFill/>
          </a:ln>
        </p:spPr>
        <p:txBody>
          <a:bodyPr spcFirstLastPara="1" wrap="square" lIns="91425" tIns="45700" rIns="91425" bIns="45700" anchor="t" anchorCtr="0">
            <a:spAutoFit/>
          </a:bodyPr>
          <a:lstStyle/>
          <a:p>
            <a:r>
              <a:rPr lang="zh-TW" altLang="en-US" sz="4000" b="1" dirty="0">
                <a:solidFill>
                  <a:schemeClr val="bg1"/>
                </a:solidFill>
                <a:effectLst>
                  <a:outerShdw blurRad="38100" dist="38100" dir="2700000" algn="tl">
                    <a:srgbClr val="000000">
                      <a:alpha val="43137"/>
                    </a:srgbClr>
                  </a:outerShdw>
                </a:effectLst>
                <a:sym typeface="Calibri"/>
              </a:rPr>
              <a:t>原始研發</a:t>
            </a:r>
            <a:endParaRPr sz="4000" b="1" dirty="0">
              <a:solidFill>
                <a:schemeClr val="bg1"/>
              </a:solidFill>
              <a:effectLst>
                <a:outerShdw blurRad="38100" dist="38100" dir="2700000" algn="tl">
                  <a:srgbClr val="000000">
                    <a:alpha val="43137"/>
                  </a:srgbClr>
                </a:outerShdw>
              </a:effectLst>
              <a:sym typeface="Calibri"/>
            </a:endParaRPr>
          </a:p>
          <a:p>
            <a:r>
              <a:rPr lang="zh-TW" altLang="en-US" sz="4000" b="1" dirty="0">
                <a:solidFill>
                  <a:schemeClr val="bg1"/>
                </a:solidFill>
                <a:effectLst>
                  <a:outerShdw blurRad="38100" dist="38100" dir="2700000" algn="tl">
                    <a:srgbClr val="000000">
                      <a:alpha val="43137"/>
                    </a:srgbClr>
                  </a:outerShdw>
                </a:effectLst>
                <a:sym typeface="Calibri"/>
              </a:rPr>
              <a:t>專利權保護</a:t>
            </a:r>
            <a:endParaRPr sz="4000" b="1" dirty="0">
              <a:solidFill>
                <a:schemeClr val="bg1"/>
              </a:solidFill>
              <a:effectLst>
                <a:outerShdw blurRad="38100" dist="38100" dir="2700000" algn="tl">
                  <a:srgbClr val="000000">
                    <a:alpha val="43137"/>
                  </a:srgbClr>
                </a:outerShdw>
              </a:effectLst>
            </a:endParaRPr>
          </a:p>
        </p:txBody>
      </p:sp>
      <p:cxnSp>
        <p:nvCxnSpPr>
          <p:cNvPr id="182" name="Google Shape;182;p22"/>
          <p:cNvCxnSpPr>
            <a:cxnSpLocks/>
          </p:cNvCxnSpPr>
          <p:nvPr/>
        </p:nvCxnSpPr>
        <p:spPr>
          <a:xfrm flipV="1">
            <a:off x="5348003" y="5378245"/>
            <a:ext cx="1347765" cy="263366"/>
          </a:xfrm>
          <a:prstGeom prst="straightConnector1">
            <a:avLst/>
          </a:prstGeom>
          <a:noFill/>
          <a:ln w="57150" cap="flat" cmpd="sng">
            <a:solidFill>
              <a:schemeClr val="bg2"/>
            </a:solidFill>
            <a:prstDash val="solid"/>
            <a:miter lim="800000"/>
            <a:headEnd type="none" w="sm" len="sm"/>
            <a:tailEnd type="triangle" w="med" len="med"/>
          </a:ln>
        </p:spPr>
      </p:cxnSp>
      <p:cxnSp>
        <p:nvCxnSpPr>
          <p:cNvPr id="183" name="Google Shape;183;p22"/>
          <p:cNvCxnSpPr>
            <a:cxnSpLocks/>
          </p:cNvCxnSpPr>
          <p:nvPr/>
        </p:nvCxnSpPr>
        <p:spPr>
          <a:xfrm>
            <a:off x="5348003" y="5641611"/>
            <a:ext cx="1402880" cy="205815"/>
          </a:xfrm>
          <a:prstGeom prst="straightConnector1">
            <a:avLst/>
          </a:prstGeom>
          <a:noFill/>
          <a:ln w="57150" cap="flat" cmpd="sng">
            <a:solidFill>
              <a:schemeClr val="bg2"/>
            </a:solidFill>
            <a:prstDash val="solid"/>
            <a:miter lim="800000"/>
            <a:headEnd type="none" w="sm" len="sm"/>
            <a:tailEnd type="triangl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3"/>
          <p:cNvSpPr txBox="1">
            <a:spLocks noGrp="1"/>
          </p:cNvSpPr>
          <p:nvPr>
            <p:ph type="title"/>
          </p:nvPr>
        </p:nvSpPr>
        <p:spPr>
          <a:xfrm>
            <a:off x="994877" y="279481"/>
            <a:ext cx="2475910" cy="1325563"/>
          </a:xfrm>
          <a:prstGeom prst="rect">
            <a:avLst/>
          </a:prstGeom>
          <a:noFill/>
          <a:ln>
            <a:noFill/>
          </a:ln>
        </p:spPr>
        <p:txBody>
          <a:bodyPr spcFirstLastPara="1" wrap="square" lIns="91425" tIns="45700" rIns="91425" bIns="45700" anchor="ctr" anchorCtr="0">
            <a:normAutofit/>
          </a:bodyPr>
          <a:lstStyle/>
          <a:p>
            <a:pPr marL="0" lvl="0" indent="0">
              <a:lnSpc>
                <a:spcPct val="100000"/>
              </a:lnSpc>
              <a:buClr>
                <a:srgbClr val="000000"/>
              </a:buClr>
              <a:buSzPts val="4400"/>
              <a:buFont typeface="Arial"/>
              <a:buNone/>
            </a:pPr>
            <a:r>
              <a:rPr lang="zh-TW" altLang="en-US" sz="5400" b="1" dirty="0">
                <a:solidFill>
                  <a:schemeClr val="tx1"/>
                </a:solidFill>
                <a:latin typeface="Arial"/>
                <a:cs typeface="Arial"/>
                <a:sym typeface="Arial"/>
              </a:rPr>
              <a:t>原廠藥</a:t>
            </a:r>
            <a:endParaRPr sz="5400" b="1" dirty="0">
              <a:solidFill>
                <a:schemeClr val="tx1"/>
              </a:solidFill>
              <a:latin typeface="Arial"/>
              <a:cs typeface="Arial"/>
              <a:sym typeface="Arial"/>
            </a:endParaRPr>
          </a:p>
        </p:txBody>
      </p:sp>
      <p:sp>
        <p:nvSpPr>
          <p:cNvPr id="189" name="Google Shape;189;p23"/>
          <p:cNvSpPr txBox="1">
            <a:spLocks noGrp="1"/>
          </p:cNvSpPr>
          <p:nvPr>
            <p:ph type="body" idx="1"/>
          </p:nvPr>
        </p:nvSpPr>
        <p:spPr>
          <a:xfrm>
            <a:off x="3565045" y="3774392"/>
            <a:ext cx="4694051" cy="646290"/>
          </a:xfrm>
          <a:prstGeom prst="rect">
            <a:avLst/>
          </a:prstGeom>
          <a:noFill/>
          <a:ln>
            <a:noFill/>
          </a:ln>
        </p:spPr>
        <p:txBody>
          <a:bodyPr spcFirstLastPara="1" wrap="square" lIns="91425" tIns="45700" rIns="91425" bIns="45700" anchor="t" anchorCtr="0">
            <a:noAutofit/>
          </a:bodyPr>
          <a:lstStyle/>
          <a:p>
            <a:pPr marL="742950" lvl="0" indent="-742950">
              <a:lnSpc>
                <a:spcPct val="100000"/>
              </a:lnSpc>
              <a:spcBef>
                <a:spcPts val="0"/>
              </a:spcBef>
              <a:buClr>
                <a:srgbClr val="000000"/>
              </a:buClr>
              <a:buSzPts val="4400"/>
              <a:buFont typeface="+mj-lt"/>
              <a:buAutoNum type="arabicPeriod" startAt="2"/>
            </a:pPr>
            <a:r>
              <a:rPr lang="zh-TW" altLang="en-US" sz="3600" dirty="0">
                <a:solidFill>
                  <a:schemeClr val="tx1"/>
                </a:solidFill>
                <a:latin typeface="Arial"/>
                <a:cs typeface="Arial"/>
                <a:sym typeface="Arial"/>
              </a:rPr>
              <a:t>投入時間 十餘年↑ </a:t>
            </a:r>
          </a:p>
        </p:txBody>
      </p:sp>
      <p:sp>
        <p:nvSpPr>
          <p:cNvPr id="190" name="Google Shape;190;p23"/>
          <p:cNvSpPr txBox="1"/>
          <p:nvPr/>
        </p:nvSpPr>
        <p:spPr>
          <a:xfrm>
            <a:off x="2017318" y="2240072"/>
            <a:ext cx="5209392" cy="646290"/>
          </a:xfrm>
          <a:prstGeom prst="rect">
            <a:avLst/>
          </a:prstGeom>
          <a:noFill/>
          <a:ln>
            <a:noFill/>
          </a:ln>
        </p:spPr>
        <p:txBody>
          <a:bodyPr spcFirstLastPara="1" wrap="square" lIns="91425" tIns="45700" rIns="91425" bIns="45700" anchor="t" anchorCtr="0">
            <a:spAutoFit/>
          </a:bodyPr>
          <a:lstStyle/>
          <a:p>
            <a:pPr marL="742950" indent="-742950">
              <a:buSzPts val="4400"/>
              <a:buFont typeface="+mj-lt"/>
              <a:buAutoNum type="arabicPeriod"/>
            </a:pPr>
            <a:r>
              <a:rPr lang="zh-TW" altLang="en-US" sz="3600" dirty="0">
                <a:solidFill>
                  <a:schemeClr val="tx1"/>
                </a:solidFill>
                <a:sym typeface="Calibri"/>
              </a:rPr>
              <a:t>又稱商品名藥專利藥</a:t>
            </a:r>
            <a:endParaRPr sz="3600" dirty="0">
              <a:solidFill>
                <a:schemeClr val="tx1"/>
              </a:solidFill>
              <a:sym typeface="Calibri"/>
            </a:endParaRPr>
          </a:p>
        </p:txBody>
      </p:sp>
      <p:sp>
        <p:nvSpPr>
          <p:cNvPr id="6" name="文字方塊 5">
            <a:extLst>
              <a:ext uri="{FF2B5EF4-FFF2-40B4-BE49-F238E27FC236}">
                <a16:creationId xmlns:a16="http://schemas.microsoft.com/office/drawing/2014/main" id="{52D6685D-3D3D-4D87-8CE2-6A962559045C}"/>
              </a:ext>
            </a:extLst>
          </p:cNvPr>
          <p:cNvSpPr txBox="1"/>
          <p:nvPr/>
        </p:nvSpPr>
        <p:spPr>
          <a:xfrm>
            <a:off x="5872153" y="5054372"/>
            <a:ext cx="2662247" cy="646331"/>
          </a:xfrm>
          <a:prstGeom prst="rect">
            <a:avLst/>
          </a:prstGeom>
          <a:noFill/>
        </p:spPr>
        <p:txBody>
          <a:bodyPr wrap="square">
            <a:spAutoFit/>
          </a:bodyPr>
          <a:lstStyle/>
          <a:p>
            <a:pPr marL="742950" lvl="0" indent="-742950">
              <a:lnSpc>
                <a:spcPct val="100000"/>
              </a:lnSpc>
              <a:spcBef>
                <a:spcPts val="0"/>
              </a:spcBef>
              <a:buClr>
                <a:srgbClr val="000000"/>
              </a:buClr>
              <a:buSzPts val="4400"/>
              <a:buFont typeface="+mj-lt"/>
              <a:buAutoNum type="arabicPeriod" startAt="3"/>
            </a:pPr>
            <a:r>
              <a:rPr lang="zh-TW" altLang="en-US" sz="3600" dirty="0">
                <a:solidFill>
                  <a:schemeClr val="tx1"/>
                </a:solidFill>
              </a:rPr>
              <a:t>成本 高</a:t>
            </a:r>
          </a:p>
        </p:txBody>
      </p:sp>
      <p:pic>
        <p:nvPicPr>
          <p:cNvPr id="10242" name="Picture 2" descr="Pixel Flying Sticker">
            <a:extLst>
              <a:ext uri="{FF2B5EF4-FFF2-40B4-BE49-F238E27FC236}">
                <a16:creationId xmlns:a16="http://schemas.microsoft.com/office/drawing/2014/main" id="{65E6FC68-4661-4C4E-9251-F5B2864AFB5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78934" y="7808155"/>
            <a:ext cx="1666271" cy="15163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ixel Flying Sticker">
            <a:extLst>
              <a:ext uri="{FF2B5EF4-FFF2-40B4-BE49-F238E27FC236}">
                <a16:creationId xmlns:a16="http://schemas.microsoft.com/office/drawing/2014/main" id="{5BC1D124-3443-4DBC-9193-50AE5B8B3D0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31334" y="7960555"/>
            <a:ext cx="1666271" cy="15163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ixel Flying Sticker">
            <a:extLst>
              <a:ext uri="{FF2B5EF4-FFF2-40B4-BE49-F238E27FC236}">
                <a16:creationId xmlns:a16="http://schemas.microsoft.com/office/drawing/2014/main" id="{73C6F1A7-E653-43FC-B926-F22C7DA4AA5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83734" y="8112955"/>
            <a:ext cx="1666271" cy="151630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oney tree PNG image">
            <a:extLst>
              <a:ext uri="{FF2B5EF4-FFF2-40B4-BE49-F238E27FC236}">
                <a16:creationId xmlns:a16="http://schemas.microsoft.com/office/drawing/2014/main" id="{3BD0FE4B-B7DA-4DFB-A0F7-F1D95B1207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9096" y="4872181"/>
            <a:ext cx="3614191" cy="3971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endCondLst>
                                    <p:cond evt="onNext" delay="0">
                                      <p:tgtEl>
                                        <p:sldTgt/>
                                      </p:tgtEl>
                                    </p:cond>
                                  </p:endCondLst>
                                  <p:childTnLst>
                                    <p:animMotion origin="layout" path="M 0.33776 -0.32615 L 0.63424 -0.57523 " pathEditMode="relative" rAng="0" ptsTypes="AA">
                                      <p:cBhvr>
                                        <p:cTn id="6" dur="1000" fill="hold"/>
                                        <p:tgtEl>
                                          <p:spTgt spid="10242"/>
                                        </p:tgtEl>
                                        <p:attrNameLst>
                                          <p:attrName>ppt_x</p:attrName>
                                          <p:attrName>ppt_y</p:attrName>
                                        </p:attrNameLst>
                                      </p:cBhvr>
                                      <p:rCtr x="14818" y="-12454"/>
                                    </p:animMotion>
                                  </p:childTnLst>
                                </p:cTn>
                              </p:par>
                              <p:par>
                                <p:cTn id="7" presetID="42" presetClass="path" presetSubtype="0" repeatCount="indefinite" accel="50000" decel="50000" fill="hold" nodeType="withEffect">
                                  <p:stCondLst>
                                    <p:cond delay="0"/>
                                  </p:stCondLst>
                                  <p:endCondLst>
                                    <p:cond evt="onNext" delay="0">
                                      <p:tgtEl>
                                        <p:sldTgt/>
                                      </p:tgtEl>
                                    </p:cond>
                                  </p:endCondLst>
                                  <p:childTnLst>
                                    <p:animMotion origin="layout" path="M 0.33112 -0.33032 L 0.33932 -1.37222 " pathEditMode="relative" rAng="0" ptsTypes="AA">
                                      <p:cBhvr>
                                        <p:cTn id="8" dur="1500" fill="hold"/>
                                        <p:tgtEl>
                                          <p:spTgt spid="9"/>
                                        </p:tgtEl>
                                        <p:attrNameLst>
                                          <p:attrName>ppt_x</p:attrName>
                                          <p:attrName>ppt_y</p:attrName>
                                        </p:attrNameLst>
                                      </p:cBhvr>
                                      <p:rCtr x="404" y="-52106"/>
                                    </p:animMotion>
                                  </p:childTnLst>
                                </p:cTn>
                              </p:par>
                              <p:par>
                                <p:cTn id="9" presetID="42" presetClass="path" presetSubtype="0" repeatCount="indefinite" accel="50000" decel="50000" fill="hold" nodeType="withEffect">
                                  <p:stCondLst>
                                    <p:cond delay="0"/>
                                  </p:stCondLst>
                                  <p:endCondLst>
                                    <p:cond evt="onNext" delay="0">
                                      <p:tgtEl>
                                        <p:sldTgt/>
                                      </p:tgtEl>
                                    </p:cond>
                                  </p:endCondLst>
                                  <p:childTnLst>
                                    <p:animMotion origin="layout" path="M 0.33932 -0.34699 L 0.67044 -0.67731 " pathEditMode="relative" rAng="0" ptsTypes="AA">
                                      <p:cBhvr>
                                        <p:cTn id="10" dur="2000" fill="hold"/>
                                        <p:tgtEl>
                                          <p:spTgt spid="10"/>
                                        </p:tgtEl>
                                        <p:attrNameLst>
                                          <p:attrName>ppt_x</p:attrName>
                                          <p:attrName>ppt_y</p:attrName>
                                        </p:attrNameLst>
                                      </p:cBhvr>
                                      <p:rCtr x="16549" y="-16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4"/>
          <p:cNvSpPr txBox="1"/>
          <p:nvPr/>
        </p:nvSpPr>
        <p:spPr>
          <a:xfrm>
            <a:off x="752442" y="362689"/>
            <a:ext cx="998047" cy="34162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Calibri"/>
              <a:buNone/>
            </a:pPr>
            <a:r>
              <a:rPr lang="zh-TW" altLang="en-US" sz="5400" b="1" dirty="0">
                <a:solidFill>
                  <a:schemeClr val="bg2"/>
                </a:solidFill>
                <a:latin typeface="微軟正黑體" panose="020B0604030504040204" pitchFamily="34" charset="-120"/>
                <a:ea typeface="微軟正黑體" panose="020B0604030504040204" pitchFamily="34" charset="-120"/>
                <a:sym typeface="Calibri"/>
              </a:rPr>
              <a:t>研究發展</a:t>
            </a:r>
            <a:endParaRPr sz="5400" b="1" dirty="0">
              <a:solidFill>
                <a:schemeClr val="bg2"/>
              </a:solidFill>
              <a:latin typeface="微軟正黑體" panose="020B0604030504040204" pitchFamily="34" charset="-120"/>
              <a:ea typeface="微軟正黑體" panose="020B0604030504040204" pitchFamily="34" charset="-120"/>
              <a:sym typeface="Calibri"/>
            </a:endParaRPr>
          </a:p>
        </p:txBody>
      </p:sp>
      <p:sp>
        <p:nvSpPr>
          <p:cNvPr id="196" name="Google Shape;196;p24"/>
          <p:cNvSpPr txBox="1"/>
          <p:nvPr/>
        </p:nvSpPr>
        <p:spPr>
          <a:xfrm>
            <a:off x="2377077" y="5762080"/>
            <a:ext cx="7799641" cy="646290"/>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Clr>
                <a:schemeClr val="lt1"/>
              </a:buClr>
              <a:buSzPts val="4000"/>
              <a:buFont typeface="Calibri"/>
              <a:buNone/>
            </a:pPr>
            <a:r>
              <a:rPr lang="zh-TW" sz="3600" dirty="0">
                <a:solidFill>
                  <a:schemeClr val="bg1"/>
                </a:solidFill>
                <a:effectLst>
                  <a:outerShdw blurRad="38100" dist="38100" dir="2700000" algn="tl">
                    <a:srgbClr val="000000">
                      <a:alpha val="43137"/>
                    </a:srgbClr>
                  </a:outerShdw>
                </a:effectLst>
                <a:latin typeface="Calibri"/>
                <a:ea typeface="Calibri"/>
                <a:cs typeface="Calibri"/>
                <a:sym typeface="Calibri"/>
              </a:rPr>
              <a:t>專利權的必要性 給予市場的排他權</a:t>
            </a:r>
            <a:endParaRPr sz="3600" dirty="0">
              <a:solidFill>
                <a:schemeClr val="bg1"/>
              </a:solidFill>
              <a:effectLst>
                <a:outerShdw blurRad="38100" dist="38100" dir="2700000" algn="tl">
                  <a:srgbClr val="000000">
                    <a:alpha val="43137"/>
                  </a:srgbClr>
                </a:outerShdw>
              </a:effectLst>
              <a:latin typeface="Calibri"/>
              <a:ea typeface="Calibri"/>
              <a:cs typeface="Calibri"/>
              <a:sym typeface="Calibri"/>
            </a:endParaRPr>
          </a:p>
        </p:txBody>
      </p:sp>
      <p:sp>
        <p:nvSpPr>
          <p:cNvPr id="197" name="Google Shape;197;p24"/>
          <p:cNvSpPr txBox="1"/>
          <p:nvPr/>
        </p:nvSpPr>
        <p:spPr>
          <a:xfrm>
            <a:off x="7189458" y="2834466"/>
            <a:ext cx="1254158" cy="1754286"/>
          </a:xfrm>
          <a:prstGeom prst="rect">
            <a:avLst/>
          </a:prstGeom>
          <a:noFill/>
          <a:ln>
            <a:noFill/>
          </a:ln>
        </p:spPr>
        <p:txBody>
          <a:bodyPr spcFirstLastPara="1" wrap="square" lIns="91425" tIns="45700" rIns="91425" bIns="45700" anchor="t" anchorCtr="0">
            <a:spAutoFit/>
          </a:bodyPr>
          <a:lstStyle/>
          <a:p>
            <a:pPr marL="0" lvl="0" indent="0">
              <a:buClr>
                <a:schemeClr val="lt1"/>
              </a:buClr>
              <a:buSzPts val="4000"/>
              <a:buFont typeface="Arial"/>
              <a:buNone/>
            </a:pPr>
            <a:r>
              <a:rPr lang="zh-TW" altLang="en-US" sz="5400" b="1" dirty="0">
                <a:solidFill>
                  <a:schemeClr val="bg2"/>
                </a:solidFill>
                <a:latin typeface="微軟正黑體" panose="020B0604030504040204" pitchFamily="34" charset="-120"/>
                <a:ea typeface="微軟正黑體" panose="020B0604030504040204" pitchFamily="34" charset="-120"/>
                <a:sym typeface="Calibri"/>
              </a:rPr>
              <a:t>許可</a:t>
            </a:r>
            <a:r>
              <a:rPr lang="zh-TW" altLang="en-US" sz="5400" dirty="0">
                <a:solidFill>
                  <a:schemeClr val="bg2"/>
                </a:solidFill>
                <a:latin typeface="微軟正黑體" panose="020B0604030504040204" pitchFamily="34" charset="-120"/>
                <a:ea typeface="微軟正黑體" panose="020B0604030504040204" pitchFamily="34" charset="-120"/>
                <a:sym typeface="Calibri"/>
              </a:rPr>
              <a:t> </a:t>
            </a:r>
            <a:endParaRPr sz="5400" dirty="0">
              <a:solidFill>
                <a:schemeClr val="bg2"/>
              </a:solidFill>
              <a:latin typeface="微軟正黑體" panose="020B0604030504040204" pitchFamily="34" charset="-120"/>
              <a:ea typeface="微軟正黑體" panose="020B0604030504040204" pitchFamily="34" charset="-120"/>
              <a:sym typeface="Calibri"/>
            </a:endParaRPr>
          </a:p>
        </p:txBody>
      </p:sp>
      <p:sp>
        <p:nvSpPr>
          <p:cNvPr id="198" name="Google Shape;198;p24"/>
          <p:cNvSpPr txBox="1"/>
          <p:nvPr/>
        </p:nvSpPr>
        <p:spPr>
          <a:xfrm>
            <a:off x="3010046" y="2732263"/>
            <a:ext cx="1380067" cy="1754286"/>
          </a:xfrm>
          <a:prstGeom prst="rect">
            <a:avLst/>
          </a:prstGeom>
          <a:noFill/>
          <a:ln>
            <a:noFill/>
          </a:ln>
        </p:spPr>
        <p:txBody>
          <a:bodyPr spcFirstLastPara="1" wrap="square" lIns="91425" tIns="45700" rIns="91425" bIns="45700" anchor="t" anchorCtr="0">
            <a:spAutoFit/>
          </a:bodyPr>
          <a:lstStyle/>
          <a:p>
            <a:pPr>
              <a:buClr>
                <a:schemeClr val="lt1"/>
              </a:buClr>
              <a:buSzPts val="4000"/>
            </a:pPr>
            <a:r>
              <a:rPr lang="zh-TW" altLang="en-US" sz="5400" b="1" dirty="0">
                <a:solidFill>
                  <a:schemeClr val="bg2"/>
                </a:solidFill>
                <a:latin typeface="微軟正黑體" panose="020B0604030504040204" pitchFamily="34" charset="-120"/>
                <a:ea typeface="微軟正黑體" panose="020B0604030504040204" pitchFamily="34" charset="-120"/>
                <a:sym typeface="Calibri"/>
              </a:rPr>
              <a:t>實驗</a:t>
            </a:r>
            <a:r>
              <a:rPr lang="zh-TW" altLang="en-US" sz="5400" dirty="0">
                <a:solidFill>
                  <a:schemeClr val="bg2"/>
                </a:solidFill>
                <a:latin typeface="微軟正黑體" panose="020B0604030504040204" pitchFamily="34" charset="-120"/>
                <a:ea typeface="微軟正黑體" panose="020B0604030504040204" pitchFamily="34" charset="-120"/>
                <a:sym typeface="Calibri"/>
              </a:rPr>
              <a:t> </a:t>
            </a:r>
            <a:endParaRPr sz="5400" dirty="0">
              <a:solidFill>
                <a:schemeClr val="bg2"/>
              </a:solidFill>
              <a:latin typeface="微軟正黑體" panose="020B0604030504040204" pitchFamily="34" charset="-120"/>
              <a:ea typeface="微軟正黑體" panose="020B0604030504040204" pitchFamily="34" charset="-120"/>
              <a:sym typeface="Calibri"/>
            </a:endParaRPr>
          </a:p>
        </p:txBody>
      </p:sp>
      <p:sp>
        <p:nvSpPr>
          <p:cNvPr id="199" name="Google Shape;199;p24"/>
          <p:cNvSpPr txBox="1"/>
          <p:nvPr/>
        </p:nvSpPr>
        <p:spPr>
          <a:xfrm>
            <a:off x="5226982" y="316542"/>
            <a:ext cx="1254158" cy="1754286"/>
          </a:xfrm>
          <a:prstGeom prst="rect">
            <a:avLst/>
          </a:prstGeom>
          <a:noFill/>
          <a:ln>
            <a:noFill/>
          </a:ln>
        </p:spPr>
        <p:txBody>
          <a:bodyPr spcFirstLastPara="1" wrap="square" lIns="91425" tIns="45700" rIns="91425" bIns="45700" anchor="t" anchorCtr="0">
            <a:spAutoFit/>
          </a:bodyPr>
          <a:lstStyle/>
          <a:p>
            <a:pPr marL="0" lvl="0" indent="0">
              <a:buClr>
                <a:schemeClr val="lt1"/>
              </a:buClr>
              <a:buSzPts val="4000"/>
              <a:buFont typeface="Arial"/>
              <a:buNone/>
            </a:pPr>
            <a:r>
              <a:rPr lang="zh-TW" altLang="en-US" sz="5400" b="1" dirty="0">
                <a:solidFill>
                  <a:schemeClr val="bg2"/>
                </a:solidFill>
                <a:latin typeface="微軟正黑體" panose="020B0604030504040204" pitchFamily="34" charset="-120"/>
                <a:ea typeface="微軟正黑體" panose="020B0604030504040204" pitchFamily="34" charset="-120"/>
                <a:sym typeface="Calibri"/>
              </a:rPr>
              <a:t>審查</a:t>
            </a:r>
            <a:r>
              <a:rPr lang="zh-TW" altLang="en-US" sz="5400" dirty="0">
                <a:solidFill>
                  <a:schemeClr val="bg2"/>
                </a:solidFill>
                <a:latin typeface="微軟正黑體" panose="020B0604030504040204" pitchFamily="34" charset="-120"/>
                <a:ea typeface="微軟正黑體" panose="020B0604030504040204" pitchFamily="34" charset="-120"/>
                <a:sym typeface="Calibri"/>
              </a:rPr>
              <a:t> </a:t>
            </a:r>
            <a:endParaRPr sz="5400" dirty="0">
              <a:solidFill>
                <a:schemeClr val="bg2"/>
              </a:solidFill>
              <a:latin typeface="微軟正黑體" panose="020B0604030504040204" pitchFamily="34" charset="-120"/>
              <a:ea typeface="微軟正黑體" panose="020B0604030504040204" pitchFamily="34" charset="-120"/>
              <a:sym typeface="Calibri"/>
            </a:endParaRPr>
          </a:p>
        </p:txBody>
      </p:sp>
      <p:sp>
        <p:nvSpPr>
          <p:cNvPr id="200" name="Google Shape;200;p24"/>
          <p:cNvSpPr txBox="1"/>
          <p:nvPr/>
        </p:nvSpPr>
        <p:spPr>
          <a:xfrm>
            <a:off x="8794460" y="225994"/>
            <a:ext cx="1254158" cy="3416279"/>
          </a:xfrm>
          <a:prstGeom prst="rect">
            <a:avLst/>
          </a:prstGeom>
          <a:noFill/>
          <a:ln>
            <a:noFill/>
          </a:ln>
        </p:spPr>
        <p:txBody>
          <a:bodyPr spcFirstLastPara="1" wrap="square" lIns="91425" tIns="45700" rIns="91425" bIns="45700" anchor="t" anchorCtr="0">
            <a:spAutoFit/>
          </a:bodyPr>
          <a:lstStyle/>
          <a:p>
            <a:pPr>
              <a:buClr>
                <a:schemeClr val="lt1"/>
              </a:buClr>
              <a:buSzPts val="4000"/>
            </a:pPr>
            <a:r>
              <a:rPr lang="zh-TW" altLang="en-US" sz="5400" b="1" dirty="0">
                <a:solidFill>
                  <a:schemeClr val="bg2"/>
                </a:solidFill>
                <a:latin typeface="微軟正黑體" panose="020B0604030504040204" pitchFamily="34" charset="-120"/>
                <a:ea typeface="微軟正黑體" panose="020B0604030504040204" pitchFamily="34" charset="-120"/>
                <a:sym typeface="Calibri"/>
              </a:rPr>
              <a:t>專利上市 </a:t>
            </a:r>
            <a:endParaRPr sz="5400" b="1" dirty="0">
              <a:solidFill>
                <a:schemeClr val="bg2"/>
              </a:solidFill>
              <a:latin typeface="微軟正黑體" panose="020B0604030504040204" pitchFamily="34" charset="-120"/>
              <a:ea typeface="微軟正黑體" panose="020B0604030504040204" pitchFamily="34" charset="-120"/>
              <a:sym typeface="Calibri"/>
            </a:endParaRPr>
          </a:p>
        </p:txBody>
      </p:sp>
      <p:sp>
        <p:nvSpPr>
          <p:cNvPr id="201" name="Google Shape;201;p24"/>
          <p:cNvSpPr txBox="1"/>
          <p:nvPr/>
        </p:nvSpPr>
        <p:spPr>
          <a:xfrm>
            <a:off x="10512102" y="2834466"/>
            <a:ext cx="1254158" cy="1754286"/>
          </a:xfrm>
          <a:prstGeom prst="rect">
            <a:avLst/>
          </a:prstGeom>
          <a:noFill/>
          <a:ln>
            <a:noFill/>
          </a:ln>
        </p:spPr>
        <p:txBody>
          <a:bodyPr spcFirstLastPara="1" wrap="square" lIns="91425" tIns="45700" rIns="91425" bIns="45700" anchor="t" anchorCtr="0">
            <a:spAutoFit/>
          </a:bodyPr>
          <a:lstStyle/>
          <a:p>
            <a:pPr>
              <a:buClr>
                <a:schemeClr val="lt1"/>
              </a:buClr>
              <a:buSzPts val="4000"/>
            </a:pPr>
            <a:r>
              <a:rPr lang="zh-TW" altLang="en-US" sz="5400" b="1" dirty="0">
                <a:solidFill>
                  <a:schemeClr val="bg2"/>
                </a:solidFill>
                <a:latin typeface="微軟正黑體" panose="020B0604030504040204" pitchFamily="34" charset="-120"/>
                <a:ea typeface="微軟正黑體" panose="020B0604030504040204" pitchFamily="34" charset="-120"/>
                <a:sym typeface="Calibri"/>
              </a:rPr>
              <a:t>行銷</a:t>
            </a:r>
            <a:endParaRPr sz="5400" b="1" dirty="0">
              <a:solidFill>
                <a:schemeClr val="bg2"/>
              </a:solidFill>
              <a:latin typeface="微軟正黑體" panose="020B0604030504040204" pitchFamily="34" charset="-120"/>
              <a:ea typeface="微軟正黑體" panose="020B0604030504040204" pitchFamily="34" charset="-120"/>
              <a:sym typeface="Calibri"/>
            </a:endParaRPr>
          </a:p>
        </p:txBody>
      </p:sp>
      <p:cxnSp>
        <p:nvCxnSpPr>
          <p:cNvPr id="3" name="直線單箭頭接點 2">
            <a:extLst>
              <a:ext uri="{FF2B5EF4-FFF2-40B4-BE49-F238E27FC236}">
                <a16:creationId xmlns:a16="http://schemas.microsoft.com/office/drawing/2014/main" id="{121B6158-024A-489D-A70E-BC8B09E2D672}"/>
              </a:ext>
            </a:extLst>
          </p:cNvPr>
          <p:cNvCxnSpPr/>
          <p:nvPr/>
        </p:nvCxnSpPr>
        <p:spPr>
          <a:xfrm>
            <a:off x="1841165" y="2811277"/>
            <a:ext cx="900332" cy="90033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6A92AE31-C686-4CAF-9A1F-9549A7BE9FA2}"/>
              </a:ext>
            </a:extLst>
          </p:cNvPr>
          <p:cNvCxnSpPr>
            <a:cxnSpLocks/>
          </p:cNvCxnSpPr>
          <p:nvPr/>
        </p:nvCxnSpPr>
        <p:spPr>
          <a:xfrm flipV="1">
            <a:off x="4330176" y="2124349"/>
            <a:ext cx="900332" cy="90033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74FA7117-4B5F-438C-B00F-F63CFA2D9845}"/>
              </a:ext>
            </a:extLst>
          </p:cNvPr>
          <p:cNvCxnSpPr/>
          <p:nvPr/>
        </p:nvCxnSpPr>
        <p:spPr>
          <a:xfrm>
            <a:off x="6141091" y="2070828"/>
            <a:ext cx="900332" cy="90033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B946C13F-F804-4E3D-B5D2-BBDBB1ED1987}"/>
              </a:ext>
            </a:extLst>
          </p:cNvPr>
          <p:cNvCxnSpPr>
            <a:cxnSpLocks/>
          </p:cNvCxnSpPr>
          <p:nvPr/>
        </p:nvCxnSpPr>
        <p:spPr>
          <a:xfrm flipV="1">
            <a:off x="7891233" y="2070828"/>
            <a:ext cx="900332" cy="90033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9864A428-5FFE-469F-A606-4543294C54AC}"/>
              </a:ext>
            </a:extLst>
          </p:cNvPr>
          <p:cNvCxnSpPr/>
          <p:nvPr/>
        </p:nvCxnSpPr>
        <p:spPr>
          <a:xfrm>
            <a:off x="9702149" y="1934134"/>
            <a:ext cx="900332" cy="90033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4" name="圖片 23">
            <a:extLst>
              <a:ext uri="{FF2B5EF4-FFF2-40B4-BE49-F238E27FC236}">
                <a16:creationId xmlns:a16="http://schemas.microsoft.com/office/drawing/2014/main" id="{4E51FC13-83BA-4989-98C4-E8C2B790E78D}"/>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1725436" y="6296702"/>
            <a:ext cx="2564404" cy="1629151"/>
          </a:xfrm>
          <a:prstGeom prst="rect">
            <a:avLst/>
          </a:prstGeom>
        </p:spPr>
      </p:pic>
      <p:pic>
        <p:nvPicPr>
          <p:cNvPr id="22" name="圖片 21">
            <a:extLst>
              <a:ext uri="{FF2B5EF4-FFF2-40B4-BE49-F238E27FC236}">
                <a16:creationId xmlns:a16="http://schemas.microsoft.com/office/drawing/2014/main" id="{5AEDAADC-4B75-42D7-AF15-EF4845012C8E}"/>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492401" y="3819372"/>
            <a:ext cx="2564404" cy="1629151"/>
          </a:xfrm>
          <a:prstGeom prst="rect">
            <a:avLst/>
          </a:prstGeom>
        </p:spPr>
      </p:pic>
      <p:pic>
        <p:nvPicPr>
          <p:cNvPr id="20" name="圖片 19">
            <a:extLst>
              <a:ext uri="{FF2B5EF4-FFF2-40B4-BE49-F238E27FC236}">
                <a16:creationId xmlns:a16="http://schemas.microsoft.com/office/drawing/2014/main" id="{112CB495-B11A-43B4-A429-28D17ECBE36D}"/>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1244068" y="5396828"/>
            <a:ext cx="2564404" cy="1629151"/>
          </a:xfrm>
          <a:prstGeom prst="rect">
            <a:avLst/>
          </a:prstGeom>
        </p:spPr>
      </p:pic>
      <p:sp>
        <p:nvSpPr>
          <p:cNvPr id="206" name="Google Shape;206;p25"/>
          <p:cNvSpPr txBox="1"/>
          <p:nvPr/>
        </p:nvSpPr>
        <p:spPr>
          <a:xfrm>
            <a:off x="1037709" y="314213"/>
            <a:ext cx="2564667" cy="1325563"/>
          </a:xfrm>
          <a:prstGeom prst="rect">
            <a:avLst/>
          </a:prstGeom>
          <a:noFill/>
          <a:ln>
            <a:noFill/>
          </a:ln>
        </p:spPr>
        <p:txBody>
          <a:bodyPr spcFirstLastPara="1" wrap="square" lIns="91425" tIns="45700" rIns="91425" bIns="45700" anchor="ctr" anchorCtr="0">
            <a:normAutofit/>
          </a:bodyPr>
          <a:lstStyle/>
          <a:p>
            <a:pPr>
              <a:buSzPts val="4400"/>
            </a:pPr>
            <a:r>
              <a:rPr lang="zh-TW" altLang="en-US" sz="5400" b="1" dirty="0">
                <a:solidFill>
                  <a:schemeClr val="tx1"/>
                </a:solidFill>
                <a:sym typeface="Calibri"/>
              </a:rPr>
              <a:t>學名藥</a:t>
            </a:r>
            <a:endParaRPr sz="5400" b="1" dirty="0">
              <a:solidFill>
                <a:schemeClr val="tx1"/>
              </a:solidFill>
              <a:sym typeface="Calibri"/>
            </a:endParaRPr>
          </a:p>
        </p:txBody>
      </p:sp>
      <p:sp>
        <p:nvSpPr>
          <p:cNvPr id="207" name="Google Shape;207;p25"/>
          <p:cNvSpPr txBox="1"/>
          <p:nvPr/>
        </p:nvSpPr>
        <p:spPr>
          <a:xfrm>
            <a:off x="3356139" y="4991529"/>
            <a:ext cx="9097992" cy="646290"/>
          </a:xfrm>
          <a:prstGeom prst="rect">
            <a:avLst/>
          </a:prstGeom>
          <a:noFill/>
          <a:ln>
            <a:noFill/>
          </a:ln>
        </p:spPr>
        <p:txBody>
          <a:bodyPr spcFirstLastPara="1" wrap="square" lIns="91425" tIns="45700" rIns="91425" bIns="45700" anchor="t" anchorCtr="0">
            <a:spAutoFit/>
          </a:bodyPr>
          <a:lstStyle/>
          <a:p>
            <a:pPr marL="742950" lvl="0" indent="-742950">
              <a:buSzPts val="4400"/>
              <a:buFont typeface="+mj-lt"/>
              <a:buAutoNum type="arabicPeriod" startAt="3"/>
            </a:pPr>
            <a:r>
              <a:rPr lang="zh-TW" altLang="en-US" sz="3600" dirty="0">
                <a:solidFill>
                  <a:schemeClr val="tx1"/>
                </a:solidFill>
                <a:sym typeface="Calibri"/>
              </a:rPr>
              <a:t>原廠藥專利過期 製作主成分相同之藥品</a:t>
            </a:r>
            <a:endParaRPr sz="3600" dirty="0">
              <a:solidFill>
                <a:schemeClr val="tx1"/>
              </a:solidFill>
              <a:sym typeface="Calibri"/>
            </a:endParaRPr>
          </a:p>
        </p:txBody>
      </p:sp>
      <p:sp>
        <p:nvSpPr>
          <p:cNvPr id="208" name="Google Shape;208;p25"/>
          <p:cNvSpPr txBox="1"/>
          <p:nvPr/>
        </p:nvSpPr>
        <p:spPr>
          <a:xfrm>
            <a:off x="1857926" y="2082687"/>
            <a:ext cx="4129919" cy="646290"/>
          </a:xfrm>
          <a:prstGeom prst="rect">
            <a:avLst/>
          </a:prstGeom>
          <a:noFill/>
          <a:ln>
            <a:noFill/>
          </a:ln>
        </p:spPr>
        <p:txBody>
          <a:bodyPr spcFirstLastPara="1" wrap="square" lIns="91425" tIns="45700" rIns="91425" bIns="45700" anchor="t" anchorCtr="0">
            <a:spAutoFit/>
          </a:bodyPr>
          <a:lstStyle/>
          <a:p>
            <a:pPr marL="742950" lvl="0" indent="-742950">
              <a:buSzPts val="4400"/>
              <a:buFont typeface="+mj-lt"/>
              <a:buAutoNum type="arabicPeriod"/>
            </a:pPr>
            <a:r>
              <a:rPr lang="zh-TW" altLang="en-US" sz="3600" dirty="0">
                <a:solidFill>
                  <a:schemeClr val="tx1"/>
                </a:solidFill>
                <a:sym typeface="Calibri"/>
              </a:rPr>
              <a:t>又稱專利過期藥 </a:t>
            </a:r>
            <a:endParaRPr sz="3600" dirty="0">
              <a:solidFill>
                <a:schemeClr val="tx1"/>
              </a:solidFill>
              <a:sym typeface="Calibri"/>
            </a:endParaRPr>
          </a:p>
        </p:txBody>
      </p:sp>
      <p:sp>
        <p:nvSpPr>
          <p:cNvPr id="209" name="Google Shape;209;p25"/>
          <p:cNvSpPr txBox="1"/>
          <p:nvPr/>
        </p:nvSpPr>
        <p:spPr>
          <a:xfrm>
            <a:off x="2727305" y="3429000"/>
            <a:ext cx="3929133" cy="646290"/>
          </a:xfrm>
          <a:prstGeom prst="rect">
            <a:avLst/>
          </a:prstGeom>
          <a:noFill/>
          <a:ln>
            <a:noFill/>
          </a:ln>
        </p:spPr>
        <p:txBody>
          <a:bodyPr spcFirstLastPara="1" wrap="square" lIns="91425" tIns="45700" rIns="91425" bIns="45700" anchor="t" anchorCtr="0">
            <a:spAutoFit/>
          </a:bodyPr>
          <a:lstStyle/>
          <a:p>
            <a:pPr marL="742950" indent="-742950">
              <a:buSzPts val="4400"/>
              <a:buFont typeface="+mj-lt"/>
              <a:buAutoNum type="arabicPeriod" startAt="2"/>
            </a:pPr>
            <a:r>
              <a:rPr lang="zh-TW" altLang="en-US" sz="3600" dirty="0">
                <a:solidFill>
                  <a:schemeClr val="tx1"/>
                </a:solidFill>
                <a:sym typeface="Calibri"/>
              </a:rPr>
              <a:t>成本低 價值大</a:t>
            </a:r>
            <a:endParaRPr sz="3600" dirty="0">
              <a:solidFill>
                <a:schemeClr val="tx1"/>
              </a:solidFill>
              <a:sym typeface="Calibri"/>
            </a:endParaRPr>
          </a:p>
        </p:txBody>
      </p:sp>
      <p:pic>
        <p:nvPicPr>
          <p:cNvPr id="13" name="圖片 12">
            <a:extLst>
              <a:ext uri="{FF2B5EF4-FFF2-40B4-BE49-F238E27FC236}">
                <a16:creationId xmlns:a16="http://schemas.microsoft.com/office/drawing/2014/main" id="{85FE1FAA-E74F-412F-A6EB-A480CB349BDF}"/>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244493" y="5637819"/>
            <a:ext cx="2564404" cy="1629151"/>
          </a:xfrm>
          <a:prstGeom prst="rect">
            <a:avLst/>
          </a:prstGeom>
        </p:spPr>
      </p:pic>
      <p:pic>
        <p:nvPicPr>
          <p:cNvPr id="14" name="圖片 13">
            <a:extLst>
              <a:ext uri="{FF2B5EF4-FFF2-40B4-BE49-F238E27FC236}">
                <a16:creationId xmlns:a16="http://schemas.microsoft.com/office/drawing/2014/main" id="{FDE2A348-CA73-4EB4-BBC7-292A05DDF1CB}"/>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273621" y="5729211"/>
            <a:ext cx="2564404" cy="1629151"/>
          </a:xfrm>
          <a:prstGeom prst="rect">
            <a:avLst/>
          </a:prstGeom>
        </p:spPr>
      </p:pic>
      <p:pic>
        <p:nvPicPr>
          <p:cNvPr id="15" name="圖片 14">
            <a:extLst>
              <a:ext uri="{FF2B5EF4-FFF2-40B4-BE49-F238E27FC236}">
                <a16:creationId xmlns:a16="http://schemas.microsoft.com/office/drawing/2014/main" id="{64ADA694-0573-4A9C-9CF4-335E2BDE6FC3}"/>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244493" y="5097869"/>
            <a:ext cx="2564404" cy="1629151"/>
          </a:xfrm>
          <a:prstGeom prst="rect">
            <a:avLst/>
          </a:prstGeom>
        </p:spPr>
      </p:pic>
      <p:pic>
        <p:nvPicPr>
          <p:cNvPr id="16" name="圖片 15">
            <a:extLst>
              <a:ext uri="{FF2B5EF4-FFF2-40B4-BE49-F238E27FC236}">
                <a16:creationId xmlns:a16="http://schemas.microsoft.com/office/drawing/2014/main" id="{6BF4035A-8F64-4B8F-955F-A461B189A562}"/>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1358481" y="5766737"/>
            <a:ext cx="2564404" cy="1629151"/>
          </a:xfrm>
          <a:prstGeom prst="rect">
            <a:avLst/>
          </a:prstGeom>
        </p:spPr>
      </p:pic>
      <p:pic>
        <p:nvPicPr>
          <p:cNvPr id="17" name="圖片 16">
            <a:extLst>
              <a:ext uri="{FF2B5EF4-FFF2-40B4-BE49-F238E27FC236}">
                <a16:creationId xmlns:a16="http://schemas.microsoft.com/office/drawing/2014/main" id="{F4006367-F3FB-4DEC-921D-1EB86CE9AFFC}"/>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725954" y="5569790"/>
            <a:ext cx="2564404" cy="1629151"/>
          </a:xfrm>
          <a:prstGeom prst="rect">
            <a:avLst/>
          </a:prstGeom>
        </p:spPr>
      </p:pic>
      <p:pic>
        <p:nvPicPr>
          <p:cNvPr id="18" name="圖片 17">
            <a:extLst>
              <a:ext uri="{FF2B5EF4-FFF2-40B4-BE49-F238E27FC236}">
                <a16:creationId xmlns:a16="http://schemas.microsoft.com/office/drawing/2014/main" id="{D6C592CF-C479-4235-9557-596AE00DCFE6}"/>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54721" y="4480589"/>
            <a:ext cx="2564404" cy="1629151"/>
          </a:xfrm>
          <a:prstGeom prst="rect">
            <a:avLst/>
          </a:prstGeom>
        </p:spPr>
      </p:pic>
      <p:pic>
        <p:nvPicPr>
          <p:cNvPr id="19" name="圖片 18">
            <a:extLst>
              <a:ext uri="{FF2B5EF4-FFF2-40B4-BE49-F238E27FC236}">
                <a16:creationId xmlns:a16="http://schemas.microsoft.com/office/drawing/2014/main" id="{DD1CBD56-F994-41F7-A28B-9432FE688C2D}"/>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853648" y="4664099"/>
            <a:ext cx="2564404" cy="1629151"/>
          </a:xfrm>
          <a:prstGeom prst="rect">
            <a:avLst/>
          </a:prstGeom>
        </p:spPr>
      </p:pic>
      <p:pic>
        <p:nvPicPr>
          <p:cNvPr id="21" name="圖片 20">
            <a:extLst>
              <a:ext uri="{FF2B5EF4-FFF2-40B4-BE49-F238E27FC236}">
                <a16:creationId xmlns:a16="http://schemas.microsoft.com/office/drawing/2014/main" id="{5781D516-A0C8-4FE4-9603-F5AD44D9D39C}"/>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162901" y="4102723"/>
            <a:ext cx="2564404" cy="1629151"/>
          </a:xfrm>
          <a:prstGeom prst="rect">
            <a:avLst/>
          </a:prstGeom>
        </p:spPr>
      </p:pic>
      <p:pic>
        <p:nvPicPr>
          <p:cNvPr id="23" name="圖片 22">
            <a:extLst>
              <a:ext uri="{FF2B5EF4-FFF2-40B4-BE49-F238E27FC236}">
                <a16:creationId xmlns:a16="http://schemas.microsoft.com/office/drawing/2014/main" id="{52FE5867-98E6-45B4-BBF7-132E52DC848A}"/>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178712" y="3525677"/>
            <a:ext cx="2564404" cy="162915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grpSp>
        <p:nvGrpSpPr>
          <p:cNvPr id="214" name="Google Shape;214;p26"/>
          <p:cNvGrpSpPr/>
          <p:nvPr/>
        </p:nvGrpSpPr>
        <p:grpSpPr>
          <a:xfrm>
            <a:off x="5619387" y="523381"/>
            <a:ext cx="5397978" cy="1938992"/>
            <a:chOff x="5164344" y="3378214"/>
            <a:chExt cx="5397978" cy="1938992"/>
          </a:xfrm>
        </p:grpSpPr>
        <p:sp>
          <p:nvSpPr>
            <p:cNvPr id="215" name="Google Shape;215;p26"/>
            <p:cNvSpPr txBox="1"/>
            <p:nvPr/>
          </p:nvSpPr>
          <p:spPr>
            <a:xfrm>
              <a:off x="5265705" y="3378214"/>
              <a:ext cx="5296617"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a:solidFill>
                    <a:schemeClr val="tx1"/>
                  </a:solidFill>
                  <a:latin typeface="Calibri"/>
                  <a:ea typeface="Calibri"/>
                  <a:cs typeface="Calibri"/>
                  <a:sym typeface="Calibri"/>
                </a:rPr>
                <a:t>藥品生體可用率(BA)</a:t>
              </a:r>
              <a:endParaRPr>
                <a:solidFill>
                  <a:schemeClr val="tx1"/>
                </a:solidFill>
              </a:endParaRPr>
            </a:p>
            <a:p>
              <a:pPr marL="0" marR="0" lvl="0" indent="0" algn="l" rtl="0">
                <a:spcBef>
                  <a:spcPts val="0"/>
                </a:spcBef>
                <a:spcAft>
                  <a:spcPts val="0"/>
                </a:spcAft>
                <a:buNone/>
              </a:pPr>
              <a:endParaRPr sz="4000">
                <a:solidFill>
                  <a:schemeClr val="tx1"/>
                </a:solidFill>
                <a:latin typeface="Calibri"/>
                <a:ea typeface="Calibri"/>
                <a:cs typeface="Calibri"/>
                <a:sym typeface="Calibri"/>
              </a:endParaRPr>
            </a:p>
            <a:p>
              <a:pPr marL="0" marR="0" lvl="0" indent="0" algn="l" rtl="0">
                <a:spcBef>
                  <a:spcPts val="0"/>
                </a:spcBef>
                <a:spcAft>
                  <a:spcPts val="0"/>
                </a:spcAft>
                <a:buNone/>
              </a:pPr>
              <a:r>
                <a:rPr lang="zh-TW" sz="4000">
                  <a:solidFill>
                    <a:schemeClr val="tx1"/>
                  </a:solidFill>
                  <a:latin typeface="Calibri"/>
                  <a:ea typeface="Calibri"/>
                  <a:cs typeface="Calibri"/>
                  <a:sym typeface="Calibri"/>
                </a:rPr>
                <a:t>藥品生體相等性(BE)</a:t>
              </a:r>
              <a:endParaRPr sz="4000">
                <a:solidFill>
                  <a:schemeClr val="tx1"/>
                </a:solidFill>
                <a:latin typeface="Calibri"/>
                <a:ea typeface="Calibri"/>
                <a:cs typeface="Calibri"/>
                <a:sym typeface="Calibri"/>
              </a:endParaRPr>
            </a:p>
          </p:txBody>
        </p:sp>
        <p:cxnSp>
          <p:nvCxnSpPr>
            <p:cNvPr id="216" name="Google Shape;216;p26"/>
            <p:cNvCxnSpPr/>
            <p:nvPr/>
          </p:nvCxnSpPr>
          <p:spPr>
            <a:xfrm>
              <a:off x="5164344" y="4313475"/>
              <a:ext cx="4775440" cy="26552"/>
            </a:xfrm>
            <a:prstGeom prst="straightConnector1">
              <a:avLst/>
            </a:prstGeom>
            <a:ln w="76200">
              <a:headEnd type="none" w="sm" len="sm"/>
              <a:tailEnd type="none" w="sm" len="sm"/>
            </a:ln>
          </p:spPr>
          <p:style>
            <a:lnRef idx="1">
              <a:schemeClr val="dk1"/>
            </a:lnRef>
            <a:fillRef idx="0">
              <a:schemeClr val="dk1"/>
            </a:fillRef>
            <a:effectRef idx="0">
              <a:schemeClr val="dk1"/>
            </a:effectRef>
            <a:fontRef idx="minor">
              <a:schemeClr val="tx1"/>
            </a:fontRef>
          </p:style>
        </p:cxnSp>
      </p:grpSp>
      <p:sp>
        <p:nvSpPr>
          <p:cNvPr id="217" name="Google Shape;217;p26"/>
          <p:cNvSpPr txBox="1"/>
          <p:nvPr/>
        </p:nvSpPr>
        <p:spPr>
          <a:xfrm>
            <a:off x="2410793" y="3416651"/>
            <a:ext cx="1929442"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dirty="0">
                <a:solidFill>
                  <a:schemeClr val="tx1"/>
                </a:solidFill>
                <a:latin typeface="Calibri"/>
                <a:ea typeface="Calibri"/>
                <a:cs typeface="Calibri"/>
                <a:sym typeface="Calibri"/>
              </a:rPr>
              <a:t>主成分</a:t>
            </a:r>
            <a:endParaRPr sz="4000" dirty="0">
              <a:solidFill>
                <a:schemeClr val="tx1"/>
              </a:solidFill>
              <a:latin typeface="Calibri"/>
              <a:ea typeface="Calibri"/>
              <a:cs typeface="Calibri"/>
              <a:sym typeface="Calibri"/>
            </a:endParaRPr>
          </a:p>
          <a:p>
            <a:pPr marL="0" marR="0" lvl="0" indent="0" algn="l" rtl="0">
              <a:spcBef>
                <a:spcPts val="0"/>
              </a:spcBef>
              <a:spcAft>
                <a:spcPts val="0"/>
              </a:spcAft>
              <a:buNone/>
            </a:pPr>
            <a:r>
              <a:rPr lang="zh-TW" sz="4000" dirty="0">
                <a:solidFill>
                  <a:schemeClr val="tx1"/>
                </a:solidFill>
                <a:latin typeface="Calibri"/>
                <a:ea typeface="Calibri"/>
                <a:cs typeface="Calibri"/>
                <a:sym typeface="Calibri"/>
              </a:rPr>
              <a:t> </a:t>
            </a:r>
            <a:endParaRPr sz="4000" dirty="0">
              <a:solidFill>
                <a:schemeClr val="tx1"/>
              </a:solidFill>
              <a:latin typeface="Calibri"/>
              <a:ea typeface="Calibri"/>
              <a:cs typeface="Calibri"/>
              <a:sym typeface="Calibri"/>
            </a:endParaRPr>
          </a:p>
        </p:txBody>
      </p:sp>
      <p:sp>
        <p:nvSpPr>
          <p:cNvPr id="218" name="Google Shape;218;p26"/>
          <p:cNvSpPr txBox="1"/>
          <p:nvPr/>
        </p:nvSpPr>
        <p:spPr>
          <a:xfrm>
            <a:off x="645455" y="5613863"/>
            <a:ext cx="131826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Calibri"/>
              <a:buNone/>
            </a:pPr>
            <a:r>
              <a:rPr lang="zh-TW" sz="4000" dirty="0">
                <a:solidFill>
                  <a:schemeClr val="tx1"/>
                </a:solidFill>
                <a:latin typeface="Calibri"/>
                <a:ea typeface="Calibri"/>
                <a:cs typeface="Calibri"/>
                <a:sym typeface="Calibri"/>
              </a:rPr>
              <a:t>差異</a:t>
            </a:r>
            <a:endParaRPr sz="4000" dirty="0">
              <a:solidFill>
                <a:schemeClr val="tx1"/>
              </a:solidFill>
              <a:latin typeface="Calibri"/>
              <a:ea typeface="Calibri"/>
              <a:cs typeface="Calibri"/>
              <a:sym typeface="Calibri"/>
            </a:endParaRPr>
          </a:p>
        </p:txBody>
      </p:sp>
      <p:sp>
        <p:nvSpPr>
          <p:cNvPr id="219" name="Google Shape;219;p26"/>
          <p:cNvSpPr txBox="1"/>
          <p:nvPr/>
        </p:nvSpPr>
        <p:spPr>
          <a:xfrm>
            <a:off x="999873" y="1108176"/>
            <a:ext cx="4259355"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Calibri"/>
              <a:buNone/>
            </a:pPr>
            <a:r>
              <a:rPr lang="zh-TW" sz="4400" dirty="0">
                <a:solidFill>
                  <a:schemeClr val="tx1"/>
                </a:solidFill>
                <a:latin typeface="Calibri"/>
                <a:ea typeface="Calibri"/>
                <a:cs typeface="Calibri"/>
                <a:sym typeface="Calibri"/>
              </a:rPr>
              <a:t>上市、保險給付</a:t>
            </a:r>
            <a:endParaRPr sz="4400" dirty="0">
              <a:solidFill>
                <a:schemeClr val="tx1"/>
              </a:solidFill>
              <a:latin typeface="Calibri"/>
              <a:ea typeface="Calibri"/>
              <a:cs typeface="Calibri"/>
              <a:sym typeface="Calibri"/>
            </a:endParaRPr>
          </a:p>
        </p:txBody>
      </p:sp>
      <p:sp>
        <p:nvSpPr>
          <p:cNvPr id="220" name="Google Shape;220;p26"/>
          <p:cNvSpPr txBox="1"/>
          <p:nvPr/>
        </p:nvSpPr>
        <p:spPr>
          <a:xfrm>
            <a:off x="200189" y="3441603"/>
            <a:ext cx="231187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Calibri"/>
              <a:buNone/>
            </a:pPr>
            <a:r>
              <a:rPr lang="zh-TW" sz="4000" dirty="0">
                <a:solidFill>
                  <a:schemeClr val="tx1"/>
                </a:solidFill>
                <a:latin typeface="Calibri"/>
                <a:ea typeface="Calibri"/>
                <a:cs typeface="Calibri"/>
                <a:sym typeface="Calibri"/>
              </a:rPr>
              <a:t>完全相同</a:t>
            </a:r>
            <a:endParaRPr sz="4000" dirty="0">
              <a:solidFill>
                <a:schemeClr val="tx1"/>
              </a:solidFill>
              <a:latin typeface="Calibri"/>
              <a:ea typeface="Calibri"/>
              <a:cs typeface="Calibri"/>
              <a:sym typeface="Calibri"/>
            </a:endParaRPr>
          </a:p>
        </p:txBody>
      </p:sp>
      <p:sp>
        <p:nvSpPr>
          <p:cNvPr id="221" name="Google Shape;221;p26"/>
          <p:cNvSpPr txBox="1"/>
          <p:nvPr/>
        </p:nvSpPr>
        <p:spPr>
          <a:xfrm>
            <a:off x="8034579" y="4087059"/>
            <a:ext cx="124178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dirty="0">
                <a:solidFill>
                  <a:schemeClr val="tx1"/>
                </a:solidFill>
                <a:latin typeface="Calibri"/>
                <a:ea typeface="Calibri"/>
                <a:cs typeface="Calibri"/>
                <a:sym typeface="Calibri"/>
              </a:rPr>
              <a:t>效用</a:t>
            </a:r>
            <a:endParaRPr sz="4000" dirty="0">
              <a:solidFill>
                <a:schemeClr val="tx1"/>
              </a:solidFill>
              <a:latin typeface="Calibri"/>
              <a:ea typeface="Calibri"/>
              <a:cs typeface="Calibri"/>
              <a:sym typeface="Calibri"/>
            </a:endParaRPr>
          </a:p>
        </p:txBody>
      </p:sp>
      <p:sp>
        <p:nvSpPr>
          <p:cNvPr id="222" name="Google Shape;222;p26"/>
          <p:cNvSpPr txBox="1"/>
          <p:nvPr/>
        </p:nvSpPr>
        <p:spPr>
          <a:xfrm>
            <a:off x="4511484" y="4044553"/>
            <a:ext cx="156721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dirty="0">
                <a:solidFill>
                  <a:schemeClr val="tx1"/>
                </a:solidFill>
                <a:latin typeface="Calibri"/>
                <a:ea typeface="Calibri"/>
                <a:cs typeface="Calibri"/>
                <a:sym typeface="Calibri"/>
              </a:rPr>
              <a:t> 純度 </a:t>
            </a:r>
            <a:endParaRPr sz="4000" dirty="0">
              <a:solidFill>
                <a:schemeClr val="tx1"/>
              </a:solidFill>
              <a:latin typeface="Calibri"/>
              <a:ea typeface="Calibri"/>
              <a:cs typeface="Calibri"/>
              <a:sym typeface="Calibri"/>
            </a:endParaRPr>
          </a:p>
        </p:txBody>
      </p:sp>
      <p:sp>
        <p:nvSpPr>
          <p:cNvPr id="223" name="Google Shape;223;p26"/>
          <p:cNvSpPr txBox="1"/>
          <p:nvPr/>
        </p:nvSpPr>
        <p:spPr>
          <a:xfrm>
            <a:off x="6279659" y="3018588"/>
            <a:ext cx="134404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dirty="0">
                <a:solidFill>
                  <a:schemeClr val="tx1"/>
                </a:solidFill>
                <a:latin typeface="Calibri"/>
                <a:ea typeface="Calibri"/>
                <a:cs typeface="Calibri"/>
                <a:sym typeface="Calibri"/>
              </a:rPr>
              <a:t>含量</a:t>
            </a:r>
            <a:endParaRPr sz="4000" dirty="0">
              <a:solidFill>
                <a:schemeClr val="tx1"/>
              </a:solidFill>
              <a:latin typeface="Calibri"/>
              <a:ea typeface="Calibri"/>
              <a:cs typeface="Calibri"/>
              <a:sym typeface="Calibri"/>
            </a:endParaRPr>
          </a:p>
        </p:txBody>
      </p:sp>
      <p:sp>
        <p:nvSpPr>
          <p:cNvPr id="224" name="Google Shape;224;p26"/>
          <p:cNvSpPr txBox="1"/>
          <p:nvPr/>
        </p:nvSpPr>
        <p:spPr>
          <a:xfrm>
            <a:off x="9552060" y="3414018"/>
            <a:ext cx="178223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dirty="0">
                <a:solidFill>
                  <a:schemeClr val="tx1"/>
                </a:solidFill>
                <a:latin typeface="Calibri"/>
                <a:ea typeface="Calibri"/>
                <a:cs typeface="Calibri"/>
                <a:sym typeface="Calibri"/>
              </a:rPr>
              <a:t>副作用 </a:t>
            </a:r>
            <a:endParaRPr dirty="0">
              <a:solidFill>
                <a:schemeClr val="tx1"/>
              </a:solidFill>
            </a:endParaRPr>
          </a:p>
        </p:txBody>
      </p:sp>
      <p:sp>
        <p:nvSpPr>
          <p:cNvPr id="225" name="Google Shape;225;p26"/>
          <p:cNvSpPr txBox="1"/>
          <p:nvPr/>
        </p:nvSpPr>
        <p:spPr>
          <a:xfrm>
            <a:off x="3019703" y="5371927"/>
            <a:ext cx="1340684"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dirty="0">
                <a:solidFill>
                  <a:schemeClr val="tx1"/>
                </a:solidFill>
                <a:latin typeface="Calibri"/>
                <a:ea typeface="Calibri"/>
                <a:cs typeface="Calibri"/>
                <a:sym typeface="Calibri"/>
              </a:rPr>
              <a:t>研發</a:t>
            </a:r>
            <a:endParaRPr lang="en-US" altLang="zh-TW" sz="4000" dirty="0">
              <a:solidFill>
                <a:schemeClr val="tx1"/>
              </a:solidFill>
              <a:latin typeface="Calibri"/>
              <a:ea typeface="Calibri"/>
              <a:cs typeface="Calibri"/>
              <a:sym typeface="Calibri"/>
            </a:endParaRPr>
          </a:p>
          <a:p>
            <a:pPr marL="0" marR="0" lvl="0" indent="0" algn="l" rtl="0">
              <a:spcBef>
                <a:spcPts val="0"/>
              </a:spcBef>
              <a:spcAft>
                <a:spcPts val="0"/>
              </a:spcAft>
              <a:buNone/>
            </a:pPr>
            <a:r>
              <a:rPr lang="zh-TW" sz="4000" dirty="0">
                <a:solidFill>
                  <a:schemeClr val="tx1"/>
                </a:solidFill>
                <a:latin typeface="Calibri"/>
                <a:ea typeface="Calibri"/>
                <a:cs typeface="Calibri"/>
                <a:sym typeface="Calibri"/>
              </a:rPr>
              <a:t>成本 </a:t>
            </a:r>
            <a:endParaRPr sz="4000" dirty="0">
              <a:solidFill>
                <a:schemeClr val="tx1"/>
              </a:solidFill>
              <a:latin typeface="Calibri"/>
              <a:ea typeface="Calibri"/>
              <a:cs typeface="Calibri"/>
              <a:sym typeface="Calibri"/>
            </a:endParaRPr>
          </a:p>
        </p:txBody>
      </p:sp>
      <p:sp>
        <p:nvSpPr>
          <p:cNvPr id="226" name="Google Shape;226;p26"/>
          <p:cNvSpPr txBox="1"/>
          <p:nvPr/>
        </p:nvSpPr>
        <p:spPr>
          <a:xfrm>
            <a:off x="6530198" y="5665126"/>
            <a:ext cx="134404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a:solidFill>
                  <a:schemeClr val="tx1"/>
                </a:solidFill>
                <a:latin typeface="Calibri"/>
                <a:ea typeface="Calibri"/>
                <a:cs typeface="Calibri"/>
                <a:sym typeface="Calibri"/>
              </a:rPr>
              <a:t>過程</a:t>
            </a:r>
            <a:endParaRPr sz="4000">
              <a:solidFill>
                <a:schemeClr val="tx1"/>
              </a:solidFill>
              <a:latin typeface="Calibri"/>
              <a:ea typeface="Calibri"/>
              <a:cs typeface="Calibri"/>
              <a:sym typeface="Calibri"/>
            </a:endParaRPr>
          </a:p>
        </p:txBody>
      </p:sp>
      <p:sp>
        <p:nvSpPr>
          <p:cNvPr id="227" name="Google Shape;227;p26"/>
          <p:cNvSpPr txBox="1"/>
          <p:nvPr/>
        </p:nvSpPr>
        <p:spPr>
          <a:xfrm>
            <a:off x="9309100" y="5679684"/>
            <a:ext cx="143575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a:solidFill>
                  <a:schemeClr val="tx1"/>
                </a:solidFill>
                <a:latin typeface="Calibri"/>
                <a:ea typeface="Calibri"/>
                <a:cs typeface="Calibri"/>
                <a:sym typeface="Calibri"/>
              </a:rPr>
              <a:t>技術</a:t>
            </a:r>
            <a:endParaRPr sz="4000">
              <a:solidFill>
                <a:schemeClr val="tx1"/>
              </a:solidFill>
              <a:latin typeface="Calibri"/>
              <a:ea typeface="Calibri"/>
              <a:cs typeface="Calibri"/>
              <a:sym typeface="Calibri"/>
            </a:endParaRPr>
          </a:p>
        </p:txBody>
      </p:sp>
      <p:sp>
        <p:nvSpPr>
          <p:cNvPr id="4" name="橢圓 3">
            <a:extLst>
              <a:ext uri="{FF2B5EF4-FFF2-40B4-BE49-F238E27FC236}">
                <a16:creationId xmlns:a16="http://schemas.microsoft.com/office/drawing/2014/main" id="{0AE81497-6E6F-44F3-A628-4AB92E600A9A}"/>
              </a:ext>
            </a:extLst>
          </p:cNvPr>
          <p:cNvSpPr/>
          <p:nvPr/>
        </p:nvSpPr>
        <p:spPr>
          <a:xfrm>
            <a:off x="2451518" y="2914676"/>
            <a:ext cx="1631852" cy="16318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橢圓 23">
            <a:extLst>
              <a:ext uri="{FF2B5EF4-FFF2-40B4-BE49-F238E27FC236}">
                <a16:creationId xmlns:a16="http://schemas.microsoft.com/office/drawing/2014/main" id="{4F3543FE-4C35-445E-B204-8C23A1F01C61}"/>
              </a:ext>
            </a:extLst>
          </p:cNvPr>
          <p:cNvSpPr/>
          <p:nvPr/>
        </p:nvSpPr>
        <p:spPr>
          <a:xfrm>
            <a:off x="4561216" y="3726474"/>
            <a:ext cx="1344043" cy="134404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C000"/>
              </a:solidFill>
            </a:endParaRPr>
          </a:p>
        </p:txBody>
      </p:sp>
      <p:sp>
        <p:nvSpPr>
          <p:cNvPr id="25" name="橢圓 24">
            <a:extLst>
              <a:ext uri="{FF2B5EF4-FFF2-40B4-BE49-F238E27FC236}">
                <a16:creationId xmlns:a16="http://schemas.microsoft.com/office/drawing/2014/main" id="{50048A9B-FA90-41F6-94EE-AE8C3E7D4C25}"/>
              </a:ext>
            </a:extLst>
          </p:cNvPr>
          <p:cNvSpPr/>
          <p:nvPr/>
        </p:nvSpPr>
        <p:spPr>
          <a:xfrm>
            <a:off x="6168111" y="2724463"/>
            <a:ext cx="1334800" cy="1334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00"/>
              </a:solidFill>
            </a:endParaRPr>
          </a:p>
        </p:txBody>
      </p:sp>
      <p:sp>
        <p:nvSpPr>
          <p:cNvPr id="26" name="橢圓 25">
            <a:extLst>
              <a:ext uri="{FF2B5EF4-FFF2-40B4-BE49-F238E27FC236}">
                <a16:creationId xmlns:a16="http://schemas.microsoft.com/office/drawing/2014/main" id="{0EEB44D5-0582-43CF-A568-48DECBDD6B3D}"/>
              </a:ext>
            </a:extLst>
          </p:cNvPr>
          <p:cNvSpPr/>
          <p:nvPr/>
        </p:nvSpPr>
        <p:spPr>
          <a:xfrm>
            <a:off x="7920481" y="3731514"/>
            <a:ext cx="1334800" cy="13348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F0"/>
              </a:solidFill>
            </a:endParaRPr>
          </a:p>
        </p:txBody>
      </p:sp>
      <p:sp>
        <p:nvSpPr>
          <p:cNvPr id="27" name="橢圓 26">
            <a:extLst>
              <a:ext uri="{FF2B5EF4-FFF2-40B4-BE49-F238E27FC236}">
                <a16:creationId xmlns:a16="http://schemas.microsoft.com/office/drawing/2014/main" id="{BA3935AA-DD7D-40B4-80CC-B8B5C942D332}"/>
              </a:ext>
            </a:extLst>
          </p:cNvPr>
          <p:cNvSpPr/>
          <p:nvPr/>
        </p:nvSpPr>
        <p:spPr>
          <a:xfrm>
            <a:off x="9578901" y="2910548"/>
            <a:ext cx="1631852" cy="163185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a:extLst>
              <a:ext uri="{FF2B5EF4-FFF2-40B4-BE49-F238E27FC236}">
                <a16:creationId xmlns:a16="http://schemas.microsoft.com/office/drawing/2014/main" id="{EE129592-2C82-43F8-A844-4494DF80BEC2}"/>
              </a:ext>
            </a:extLst>
          </p:cNvPr>
          <p:cNvSpPr/>
          <p:nvPr/>
        </p:nvSpPr>
        <p:spPr>
          <a:xfrm>
            <a:off x="2818874" y="5058169"/>
            <a:ext cx="1742342" cy="174234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a:extLst>
              <a:ext uri="{FF2B5EF4-FFF2-40B4-BE49-F238E27FC236}">
                <a16:creationId xmlns:a16="http://schemas.microsoft.com/office/drawing/2014/main" id="{E62690EA-AF1F-4CD6-9385-4666A19083AF}"/>
              </a:ext>
            </a:extLst>
          </p:cNvPr>
          <p:cNvSpPr/>
          <p:nvPr/>
        </p:nvSpPr>
        <p:spPr>
          <a:xfrm>
            <a:off x="6530198" y="5300405"/>
            <a:ext cx="1334801" cy="133480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29">
            <a:extLst>
              <a:ext uri="{FF2B5EF4-FFF2-40B4-BE49-F238E27FC236}">
                <a16:creationId xmlns:a16="http://schemas.microsoft.com/office/drawing/2014/main" id="{5518A319-C979-45CF-9558-5F9C5D82572B}"/>
              </a:ext>
            </a:extLst>
          </p:cNvPr>
          <p:cNvSpPr/>
          <p:nvPr/>
        </p:nvSpPr>
        <p:spPr>
          <a:xfrm>
            <a:off x="9236886" y="5300405"/>
            <a:ext cx="1334801" cy="133480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314" name="Picture 2">
            <a:extLst>
              <a:ext uri="{FF2B5EF4-FFF2-40B4-BE49-F238E27FC236}">
                <a16:creationId xmlns:a16="http://schemas.microsoft.com/office/drawing/2014/main" id="{77FAF85B-6A53-4BE3-B938-ED42F18F38A0}"/>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43177" y="700984"/>
            <a:ext cx="1620313" cy="1620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2290" name="Picture 2" descr="中華民國國旗- 维基百科，自由的百科全书">
            <a:extLst>
              <a:ext uri="{FF2B5EF4-FFF2-40B4-BE49-F238E27FC236}">
                <a16:creationId xmlns:a16="http://schemas.microsoft.com/office/drawing/2014/main" id="{8E5AA3EE-15AD-4256-B352-1E42FFCD4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011118"/>
            <a:ext cx="1254585" cy="836390"/>
          </a:xfrm>
          <a:prstGeom prst="rect">
            <a:avLst/>
          </a:prstGeom>
          <a:noFill/>
          <a:extLst>
            <a:ext uri="{909E8E84-426E-40DD-AFC4-6F175D3DCCD1}">
              <a14:hiddenFill xmlns:a14="http://schemas.microsoft.com/office/drawing/2010/main">
                <a:solidFill>
                  <a:srgbClr val="FFFFFF"/>
                </a:solidFill>
              </a14:hiddenFill>
            </a:ext>
          </a:extLst>
        </p:spPr>
      </p:pic>
      <p:sp>
        <p:nvSpPr>
          <p:cNvPr id="17" name="流程圖: 程序 16">
            <a:extLst>
              <a:ext uri="{FF2B5EF4-FFF2-40B4-BE49-F238E27FC236}">
                <a16:creationId xmlns:a16="http://schemas.microsoft.com/office/drawing/2014/main" id="{7B494513-5940-4053-A10C-6510B7F1EE46}"/>
              </a:ext>
            </a:extLst>
          </p:cNvPr>
          <p:cNvSpPr/>
          <p:nvPr/>
        </p:nvSpPr>
        <p:spPr>
          <a:xfrm>
            <a:off x="0" y="0"/>
            <a:ext cx="12192000" cy="1446550"/>
          </a:xfrm>
          <a:custGeom>
            <a:avLst/>
            <a:gdLst>
              <a:gd name="connsiteX0" fmla="*/ 0 w 12192000"/>
              <a:gd name="connsiteY0" fmla="*/ 0 h 1446550"/>
              <a:gd name="connsiteX1" fmla="*/ 311573 w 12192000"/>
              <a:gd name="connsiteY1" fmla="*/ 0 h 1446550"/>
              <a:gd name="connsiteX2" fmla="*/ 1110827 w 12192000"/>
              <a:gd name="connsiteY2" fmla="*/ 0 h 1446550"/>
              <a:gd name="connsiteX3" fmla="*/ 2032000 w 12192000"/>
              <a:gd name="connsiteY3" fmla="*/ 0 h 1446550"/>
              <a:gd name="connsiteX4" fmla="*/ 2709333 w 12192000"/>
              <a:gd name="connsiteY4" fmla="*/ 0 h 1446550"/>
              <a:gd name="connsiteX5" fmla="*/ 3142827 w 12192000"/>
              <a:gd name="connsiteY5" fmla="*/ 0 h 1446550"/>
              <a:gd name="connsiteX6" fmla="*/ 4064000 w 12192000"/>
              <a:gd name="connsiteY6" fmla="*/ 0 h 1446550"/>
              <a:gd name="connsiteX7" fmla="*/ 4375573 w 12192000"/>
              <a:gd name="connsiteY7" fmla="*/ 0 h 1446550"/>
              <a:gd name="connsiteX8" fmla="*/ 4930987 w 12192000"/>
              <a:gd name="connsiteY8" fmla="*/ 0 h 1446550"/>
              <a:gd name="connsiteX9" fmla="*/ 5242560 w 12192000"/>
              <a:gd name="connsiteY9" fmla="*/ 0 h 1446550"/>
              <a:gd name="connsiteX10" fmla="*/ 5554133 w 12192000"/>
              <a:gd name="connsiteY10" fmla="*/ 0 h 1446550"/>
              <a:gd name="connsiteX11" fmla="*/ 6475307 w 12192000"/>
              <a:gd name="connsiteY11" fmla="*/ 0 h 1446550"/>
              <a:gd name="connsiteX12" fmla="*/ 7396480 w 12192000"/>
              <a:gd name="connsiteY12" fmla="*/ 0 h 1446550"/>
              <a:gd name="connsiteX13" fmla="*/ 7708053 w 12192000"/>
              <a:gd name="connsiteY13" fmla="*/ 0 h 1446550"/>
              <a:gd name="connsiteX14" fmla="*/ 8019627 w 12192000"/>
              <a:gd name="connsiteY14" fmla="*/ 0 h 1446550"/>
              <a:gd name="connsiteX15" fmla="*/ 8575040 w 12192000"/>
              <a:gd name="connsiteY15" fmla="*/ 0 h 1446550"/>
              <a:gd name="connsiteX16" fmla="*/ 9130453 w 12192000"/>
              <a:gd name="connsiteY16" fmla="*/ 0 h 1446550"/>
              <a:gd name="connsiteX17" fmla="*/ 10051627 w 12192000"/>
              <a:gd name="connsiteY17" fmla="*/ 0 h 1446550"/>
              <a:gd name="connsiteX18" fmla="*/ 10485120 w 12192000"/>
              <a:gd name="connsiteY18" fmla="*/ 0 h 1446550"/>
              <a:gd name="connsiteX19" fmla="*/ 10796693 w 12192000"/>
              <a:gd name="connsiteY19" fmla="*/ 0 h 1446550"/>
              <a:gd name="connsiteX20" fmla="*/ 11108267 w 12192000"/>
              <a:gd name="connsiteY20" fmla="*/ 0 h 1446550"/>
              <a:gd name="connsiteX21" fmla="*/ 12192000 w 12192000"/>
              <a:gd name="connsiteY21" fmla="*/ 0 h 1446550"/>
              <a:gd name="connsiteX22" fmla="*/ 12192000 w 12192000"/>
              <a:gd name="connsiteY22" fmla="*/ 453252 h 1446550"/>
              <a:gd name="connsiteX23" fmla="*/ 12192000 w 12192000"/>
              <a:gd name="connsiteY23" fmla="*/ 906505 h 1446550"/>
              <a:gd name="connsiteX24" fmla="*/ 12192000 w 12192000"/>
              <a:gd name="connsiteY24" fmla="*/ 1446550 h 1446550"/>
              <a:gd name="connsiteX25" fmla="*/ 11880427 w 12192000"/>
              <a:gd name="connsiteY25" fmla="*/ 1446550 h 1446550"/>
              <a:gd name="connsiteX26" fmla="*/ 11568853 w 12192000"/>
              <a:gd name="connsiteY26" fmla="*/ 1446550 h 1446550"/>
              <a:gd name="connsiteX27" fmla="*/ 11013440 w 12192000"/>
              <a:gd name="connsiteY27" fmla="*/ 1446550 h 1446550"/>
              <a:gd name="connsiteX28" fmla="*/ 10579947 w 12192000"/>
              <a:gd name="connsiteY28" fmla="*/ 1446550 h 1446550"/>
              <a:gd name="connsiteX29" fmla="*/ 9658773 w 12192000"/>
              <a:gd name="connsiteY29" fmla="*/ 1446550 h 1446550"/>
              <a:gd name="connsiteX30" fmla="*/ 8981440 w 12192000"/>
              <a:gd name="connsiteY30" fmla="*/ 1446550 h 1446550"/>
              <a:gd name="connsiteX31" fmla="*/ 8669867 w 12192000"/>
              <a:gd name="connsiteY31" fmla="*/ 1446550 h 1446550"/>
              <a:gd name="connsiteX32" fmla="*/ 8236373 w 12192000"/>
              <a:gd name="connsiteY32" fmla="*/ 1446550 h 1446550"/>
              <a:gd name="connsiteX33" fmla="*/ 7680960 w 12192000"/>
              <a:gd name="connsiteY33" fmla="*/ 1446550 h 1446550"/>
              <a:gd name="connsiteX34" fmla="*/ 7003627 w 12192000"/>
              <a:gd name="connsiteY34" fmla="*/ 1446550 h 1446550"/>
              <a:gd name="connsiteX35" fmla="*/ 6448213 w 12192000"/>
              <a:gd name="connsiteY35" fmla="*/ 1446550 h 1446550"/>
              <a:gd name="connsiteX36" fmla="*/ 6014720 w 12192000"/>
              <a:gd name="connsiteY36" fmla="*/ 1446550 h 1446550"/>
              <a:gd name="connsiteX37" fmla="*/ 5703147 w 12192000"/>
              <a:gd name="connsiteY37" fmla="*/ 1446550 h 1446550"/>
              <a:gd name="connsiteX38" fmla="*/ 5147733 w 12192000"/>
              <a:gd name="connsiteY38" fmla="*/ 1446550 h 1446550"/>
              <a:gd name="connsiteX39" fmla="*/ 4836160 w 12192000"/>
              <a:gd name="connsiteY39" fmla="*/ 1446550 h 1446550"/>
              <a:gd name="connsiteX40" fmla="*/ 4036907 w 12192000"/>
              <a:gd name="connsiteY40" fmla="*/ 1446550 h 1446550"/>
              <a:gd name="connsiteX41" fmla="*/ 3359573 w 12192000"/>
              <a:gd name="connsiteY41" fmla="*/ 1446550 h 1446550"/>
              <a:gd name="connsiteX42" fmla="*/ 2682240 w 12192000"/>
              <a:gd name="connsiteY42" fmla="*/ 1446550 h 1446550"/>
              <a:gd name="connsiteX43" fmla="*/ 1882987 w 12192000"/>
              <a:gd name="connsiteY43" fmla="*/ 1446550 h 1446550"/>
              <a:gd name="connsiteX44" fmla="*/ 1205653 w 12192000"/>
              <a:gd name="connsiteY44" fmla="*/ 1446550 h 1446550"/>
              <a:gd name="connsiteX45" fmla="*/ 650240 w 12192000"/>
              <a:gd name="connsiteY45" fmla="*/ 1446550 h 1446550"/>
              <a:gd name="connsiteX46" fmla="*/ 0 w 12192000"/>
              <a:gd name="connsiteY46" fmla="*/ 1446550 h 1446550"/>
              <a:gd name="connsiteX47" fmla="*/ 0 w 12192000"/>
              <a:gd name="connsiteY47" fmla="*/ 935436 h 1446550"/>
              <a:gd name="connsiteX48" fmla="*/ 0 w 12192000"/>
              <a:gd name="connsiteY48" fmla="*/ 438787 h 1446550"/>
              <a:gd name="connsiteX49" fmla="*/ 0 w 12192000"/>
              <a:gd name="connsiteY49"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2000" h="1446550" fill="none" extrusionOk="0">
                <a:moveTo>
                  <a:pt x="0" y="0"/>
                </a:moveTo>
                <a:cubicBezTo>
                  <a:pt x="106790" y="2918"/>
                  <a:pt x="218456" y="-13200"/>
                  <a:pt x="311573" y="0"/>
                </a:cubicBezTo>
                <a:cubicBezTo>
                  <a:pt x="404690" y="13200"/>
                  <a:pt x="842281" y="30405"/>
                  <a:pt x="1110827" y="0"/>
                </a:cubicBezTo>
                <a:cubicBezTo>
                  <a:pt x="1379373" y="-30405"/>
                  <a:pt x="1727738" y="-42491"/>
                  <a:pt x="2032000" y="0"/>
                </a:cubicBezTo>
                <a:cubicBezTo>
                  <a:pt x="2336262" y="42491"/>
                  <a:pt x="2424785" y="16141"/>
                  <a:pt x="2709333" y="0"/>
                </a:cubicBezTo>
                <a:cubicBezTo>
                  <a:pt x="2993881" y="-16141"/>
                  <a:pt x="2943160" y="7523"/>
                  <a:pt x="3142827" y="0"/>
                </a:cubicBezTo>
                <a:cubicBezTo>
                  <a:pt x="3342494" y="-7523"/>
                  <a:pt x="3868371" y="-21172"/>
                  <a:pt x="4064000" y="0"/>
                </a:cubicBezTo>
                <a:cubicBezTo>
                  <a:pt x="4259629" y="21172"/>
                  <a:pt x="4278979" y="-5523"/>
                  <a:pt x="4375573" y="0"/>
                </a:cubicBezTo>
                <a:cubicBezTo>
                  <a:pt x="4472167" y="5523"/>
                  <a:pt x="4660841" y="19476"/>
                  <a:pt x="4930987" y="0"/>
                </a:cubicBezTo>
                <a:cubicBezTo>
                  <a:pt x="5201133" y="-19476"/>
                  <a:pt x="5168326" y="3700"/>
                  <a:pt x="5242560" y="0"/>
                </a:cubicBezTo>
                <a:cubicBezTo>
                  <a:pt x="5316794" y="-3700"/>
                  <a:pt x="5419033" y="-13473"/>
                  <a:pt x="5554133" y="0"/>
                </a:cubicBezTo>
                <a:cubicBezTo>
                  <a:pt x="5689233" y="13473"/>
                  <a:pt x="6269090" y="-34090"/>
                  <a:pt x="6475307" y="0"/>
                </a:cubicBezTo>
                <a:cubicBezTo>
                  <a:pt x="6681524" y="34090"/>
                  <a:pt x="7169396" y="32687"/>
                  <a:pt x="7396480" y="0"/>
                </a:cubicBezTo>
                <a:cubicBezTo>
                  <a:pt x="7623564" y="-32687"/>
                  <a:pt x="7643453" y="-9367"/>
                  <a:pt x="7708053" y="0"/>
                </a:cubicBezTo>
                <a:cubicBezTo>
                  <a:pt x="7772653" y="9367"/>
                  <a:pt x="7928834" y="-9232"/>
                  <a:pt x="8019627" y="0"/>
                </a:cubicBezTo>
                <a:cubicBezTo>
                  <a:pt x="8110420" y="9232"/>
                  <a:pt x="8324597" y="-11831"/>
                  <a:pt x="8575040" y="0"/>
                </a:cubicBezTo>
                <a:cubicBezTo>
                  <a:pt x="8825483" y="11831"/>
                  <a:pt x="8998688" y="-18077"/>
                  <a:pt x="9130453" y="0"/>
                </a:cubicBezTo>
                <a:cubicBezTo>
                  <a:pt x="9262218" y="18077"/>
                  <a:pt x="9727031" y="16383"/>
                  <a:pt x="10051627" y="0"/>
                </a:cubicBezTo>
                <a:cubicBezTo>
                  <a:pt x="10376223" y="-16383"/>
                  <a:pt x="10351433" y="-16593"/>
                  <a:pt x="10485120" y="0"/>
                </a:cubicBezTo>
                <a:cubicBezTo>
                  <a:pt x="10618807" y="16593"/>
                  <a:pt x="10683416" y="8465"/>
                  <a:pt x="10796693" y="0"/>
                </a:cubicBezTo>
                <a:cubicBezTo>
                  <a:pt x="10909970" y="-8465"/>
                  <a:pt x="11009671" y="2983"/>
                  <a:pt x="11108267" y="0"/>
                </a:cubicBezTo>
                <a:cubicBezTo>
                  <a:pt x="11206863" y="-2983"/>
                  <a:pt x="11951993" y="50045"/>
                  <a:pt x="12192000" y="0"/>
                </a:cubicBezTo>
                <a:cubicBezTo>
                  <a:pt x="12199652" y="206025"/>
                  <a:pt x="12198046" y="256314"/>
                  <a:pt x="12192000" y="453252"/>
                </a:cubicBezTo>
                <a:cubicBezTo>
                  <a:pt x="12185954" y="650190"/>
                  <a:pt x="12190665" y="747191"/>
                  <a:pt x="12192000" y="906505"/>
                </a:cubicBezTo>
                <a:cubicBezTo>
                  <a:pt x="12193335" y="1065819"/>
                  <a:pt x="12188354" y="1297764"/>
                  <a:pt x="12192000" y="1446550"/>
                </a:cubicBezTo>
                <a:cubicBezTo>
                  <a:pt x="12084222" y="1460714"/>
                  <a:pt x="11962944" y="1442222"/>
                  <a:pt x="11880427" y="1446550"/>
                </a:cubicBezTo>
                <a:cubicBezTo>
                  <a:pt x="11797910" y="1450878"/>
                  <a:pt x="11718289" y="1458014"/>
                  <a:pt x="11568853" y="1446550"/>
                </a:cubicBezTo>
                <a:cubicBezTo>
                  <a:pt x="11419417" y="1435086"/>
                  <a:pt x="11142271" y="1429338"/>
                  <a:pt x="11013440" y="1446550"/>
                </a:cubicBezTo>
                <a:cubicBezTo>
                  <a:pt x="10884609" y="1463762"/>
                  <a:pt x="10773517" y="1463703"/>
                  <a:pt x="10579947" y="1446550"/>
                </a:cubicBezTo>
                <a:cubicBezTo>
                  <a:pt x="10386377" y="1429397"/>
                  <a:pt x="9867722" y="1437974"/>
                  <a:pt x="9658773" y="1446550"/>
                </a:cubicBezTo>
                <a:cubicBezTo>
                  <a:pt x="9449824" y="1455126"/>
                  <a:pt x="9270526" y="1479862"/>
                  <a:pt x="8981440" y="1446550"/>
                </a:cubicBezTo>
                <a:cubicBezTo>
                  <a:pt x="8692354" y="1413238"/>
                  <a:pt x="8805759" y="1443874"/>
                  <a:pt x="8669867" y="1446550"/>
                </a:cubicBezTo>
                <a:cubicBezTo>
                  <a:pt x="8533975" y="1449226"/>
                  <a:pt x="8390410" y="1435077"/>
                  <a:pt x="8236373" y="1446550"/>
                </a:cubicBezTo>
                <a:cubicBezTo>
                  <a:pt x="8082336" y="1458023"/>
                  <a:pt x="7796464" y="1470568"/>
                  <a:pt x="7680960" y="1446550"/>
                </a:cubicBezTo>
                <a:cubicBezTo>
                  <a:pt x="7565456" y="1422532"/>
                  <a:pt x="7336358" y="1472855"/>
                  <a:pt x="7003627" y="1446550"/>
                </a:cubicBezTo>
                <a:cubicBezTo>
                  <a:pt x="6670896" y="1420245"/>
                  <a:pt x="6572815" y="1427931"/>
                  <a:pt x="6448213" y="1446550"/>
                </a:cubicBezTo>
                <a:cubicBezTo>
                  <a:pt x="6323611" y="1465169"/>
                  <a:pt x="6103894" y="1464997"/>
                  <a:pt x="6014720" y="1446550"/>
                </a:cubicBezTo>
                <a:cubicBezTo>
                  <a:pt x="5925546" y="1428103"/>
                  <a:pt x="5824690" y="1459934"/>
                  <a:pt x="5703147" y="1446550"/>
                </a:cubicBezTo>
                <a:cubicBezTo>
                  <a:pt x="5581604" y="1433166"/>
                  <a:pt x="5284554" y="1455766"/>
                  <a:pt x="5147733" y="1446550"/>
                </a:cubicBezTo>
                <a:cubicBezTo>
                  <a:pt x="5010912" y="1437334"/>
                  <a:pt x="4951952" y="1454983"/>
                  <a:pt x="4836160" y="1446550"/>
                </a:cubicBezTo>
                <a:cubicBezTo>
                  <a:pt x="4720368" y="1438117"/>
                  <a:pt x="4426481" y="1424091"/>
                  <a:pt x="4036907" y="1446550"/>
                </a:cubicBezTo>
                <a:cubicBezTo>
                  <a:pt x="3647333" y="1469009"/>
                  <a:pt x="3560117" y="1416296"/>
                  <a:pt x="3359573" y="1446550"/>
                </a:cubicBezTo>
                <a:cubicBezTo>
                  <a:pt x="3159029" y="1476804"/>
                  <a:pt x="2994273" y="1470784"/>
                  <a:pt x="2682240" y="1446550"/>
                </a:cubicBezTo>
                <a:cubicBezTo>
                  <a:pt x="2370207" y="1422316"/>
                  <a:pt x="2236828" y="1459758"/>
                  <a:pt x="1882987" y="1446550"/>
                </a:cubicBezTo>
                <a:cubicBezTo>
                  <a:pt x="1529146" y="1433342"/>
                  <a:pt x="1497296" y="1460959"/>
                  <a:pt x="1205653" y="1446550"/>
                </a:cubicBezTo>
                <a:cubicBezTo>
                  <a:pt x="914010" y="1432141"/>
                  <a:pt x="819602" y="1429472"/>
                  <a:pt x="650240" y="1446550"/>
                </a:cubicBezTo>
                <a:cubicBezTo>
                  <a:pt x="480878" y="1463628"/>
                  <a:pt x="280393" y="1454327"/>
                  <a:pt x="0" y="1446550"/>
                </a:cubicBezTo>
                <a:cubicBezTo>
                  <a:pt x="14258" y="1201144"/>
                  <a:pt x="-2553" y="1124874"/>
                  <a:pt x="0" y="935436"/>
                </a:cubicBezTo>
                <a:cubicBezTo>
                  <a:pt x="2553" y="745998"/>
                  <a:pt x="6720" y="685683"/>
                  <a:pt x="0" y="438787"/>
                </a:cubicBezTo>
                <a:cubicBezTo>
                  <a:pt x="-6720" y="191891"/>
                  <a:pt x="-20356" y="107969"/>
                  <a:pt x="0" y="0"/>
                </a:cubicBezTo>
                <a:close/>
              </a:path>
              <a:path w="12192000" h="1446550" stroke="0" extrusionOk="0">
                <a:moveTo>
                  <a:pt x="0" y="0"/>
                </a:moveTo>
                <a:cubicBezTo>
                  <a:pt x="164063" y="20298"/>
                  <a:pt x="318136" y="-17085"/>
                  <a:pt x="433493" y="0"/>
                </a:cubicBezTo>
                <a:cubicBezTo>
                  <a:pt x="548850" y="17085"/>
                  <a:pt x="915084" y="-17368"/>
                  <a:pt x="1110827" y="0"/>
                </a:cubicBezTo>
                <a:cubicBezTo>
                  <a:pt x="1306570" y="17368"/>
                  <a:pt x="1463623" y="28199"/>
                  <a:pt x="1788160" y="0"/>
                </a:cubicBezTo>
                <a:cubicBezTo>
                  <a:pt x="2112697" y="-28199"/>
                  <a:pt x="1945120" y="-11533"/>
                  <a:pt x="2099733" y="0"/>
                </a:cubicBezTo>
                <a:cubicBezTo>
                  <a:pt x="2254346" y="11533"/>
                  <a:pt x="2377685" y="6608"/>
                  <a:pt x="2533227" y="0"/>
                </a:cubicBezTo>
                <a:cubicBezTo>
                  <a:pt x="2688769" y="-6608"/>
                  <a:pt x="2902361" y="-15249"/>
                  <a:pt x="3210560" y="0"/>
                </a:cubicBezTo>
                <a:cubicBezTo>
                  <a:pt x="3518759" y="15249"/>
                  <a:pt x="3614578" y="23256"/>
                  <a:pt x="3765973" y="0"/>
                </a:cubicBezTo>
                <a:cubicBezTo>
                  <a:pt x="3917368" y="-23256"/>
                  <a:pt x="4008474" y="7300"/>
                  <a:pt x="4199467" y="0"/>
                </a:cubicBezTo>
                <a:cubicBezTo>
                  <a:pt x="4390460" y="-7300"/>
                  <a:pt x="4769350" y="-37325"/>
                  <a:pt x="5120640" y="0"/>
                </a:cubicBezTo>
                <a:cubicBezTo>
                  <a:pt x="5471930" y="37325"/>
                  <a:pt x="5738316" y="3884"/>
                  <a:pt x="6041813" y="0"/>
                </a:cubicBezTo>
                <a:cubicBezTo>
                  <a:pt x="6345310" y="-3884"/>
                  <a:pt x="6582339" y="20675"/>
                  <a:pt x="6841067" y="0"/>
                </a:cubicBezTo>
                <a:cubicBezTo>
                  <a:pt x="7099795" y="-20675"/>
                  <a:pt x="7175411" y="-13385"/>
                  <a:pt x="7274560" y="0"/>
                </a:cubicBezTo>
                <a:cubicBezTo>
                  <a:pt x="7373709" y="13385"/>
                  <a:pt x="7776337" y="17677"/>
                  <a:pt x="7951893" y="0"/>
                </a:cubicBezTo>
                <a:cubicBezTo>
                  <a:pt x="8127449" y="-17677"/>
                  <a:pt x="8492282" y="-31155"/>
                  <a:pt x="8751147" y="0"/>
                </a:cubicBezTo>
                <a:cubicBezTo>
                  <a:pt x="9010012" y="31155"/>
                  <a:pt x="9184581" y="24336"/>
                  <a:pt x="9306560" y="0"/>
                </a:cubicBezTo>
                <a:cubicBezTo>
                  <a:pt x="9428539" y="-24336"/>
                  <a:pt x="9841894" y="4468"/>
                  <a:pt x="9983893" y="0"/>
                </a:cubicBezTo>
                <a:cubicBezTo>
                  <a:pt x="10125892" y="-4468"/>
                  <a:pt x="10551422" y="-35102"/>
                  <a:pt x="10783147" y="0"/>
                </a:cubicBezTo>
                <a:cubicBezTo>
                  <a:pt x="11014872" y="35102"/>
                  <a:pt x="10945122" y="3536"/>
                  <a:pt x="11094720" y="0"/>
                </a:cubicBezTo>
                <a:cubicBezTo>
                  <a:pt x="11244318" y="-3536"/>
                  <a:pt x="11326744" y="-3998"/>
                  <a:pt x="11406293" y="0"/>
                </a:cubicBezTo>
                <a:cubicBezTo>
                  <a:pt x="11485842" y="3998"/>
                  <a:pt x="11908156" y="-33434"/>
                  <a:pt x="12192000" y="0"/>
                </a:cubicBezTo>
                <a:cubicBezTo>
                  <a:pt x="12181227" y="110318"/>
                  <a:pt x="12203196" y="382677"/>
                  <a:pt x="12192000" y="482183"/>
                </a:cubicBezTo>
                <a:cubicBezTo>
                  <a:pt x="12180804" y="581689"/>
                  <a:pt x="12189473" y="762381"/>
                  <a:pt x="12192000" y="935436"/>
                </a:cubicBezTo>
                <a:cubicBezTo>
                  <a:pt x="12194527" y="1108491"/>
                  <a:pt x="12176095" y="1281029"/>
                  <a:pt x="12192000" y="1446550"/>
                </a:cubicBezTo>
                <a:cubicBezTo>
                  <a:pt x="12044244" y="1473609"/>
                  <a:pt x="11775810" y="1460140"/>
                  <a:pt x="11514667" y="1446550"/>
                </a:cubicBezTo>
                <a:cubicBezTo>
                  <a:pt x="11253524" y="1432960"/>
                  <a:pt x="11017207" y="1465762"/>
                  <a:pt x="10837333" y="1446550"/>
                </a:cubicBezTo>
                <a:cubicBezTo>
                  <a:pt x="10657459" y="1427338"/>
                  <a:pt x="10495976" y="1436929"/>
                  <a:pt x="10160000" y="1446550"/>
                </a:cubicBezTo>
                <a:cubicBezTo>
                  <a:pt x="9824024" y="1456171"/>
                  <a:pt x="9708270" y="1478523"/>
                  <a:pt x="9360747" y="1446550"/>
                </a:cubicBezTo>
                <a:cubicBezTo>
                  <a:pt x="9013224" y="1414577"/>
                  <a:pt x="9197019" y="1445106"/>
                  <a:pt x="9049173" y="1446550"/>
                </a:cubicBezTo>
                <a:cubicBezTo>
                  <a:pt x="8901327" y="1447994"/>
                  <a:pt x="8825895" y="1449590"/>
                  <a:pt x="8737600" y="1446550"/>
                </a:cubicBezTo>
                <a:cubicBezTo>
                  <a:pt x="8649305" y="1443510"/>
                  <a:pt x="8208727" y="1446974"/>
                  <a:pt x="7938347" y="1446550"/>
                </a:cubicBezTo>
                <a:cubicBezTo>
                  <a:pt x="7667967" y="1446126"/>
                  <a:pt x="7759038" y="1442728"/>
                  <a:pt x="7626773" y="1446550"/>
                </a:cubicBezTo>
                <a:cubicBezTo>
                  <a:pt x="7494508" y="1450372"/>
                  <a:pt x="7181770" y="1438779"/>
                  <a:pt x="6949440" y="1446550"/>
                </a:cubicBezTo>
                <a:cubicBezTo>
                  <a:pt x="6717110" y="1454321"/>
                  <a:pt x="6539621" y="1474083"/>
                  <a:pt x="6272107" y="1446550"/>
                </a:cubicBezTo>
                <a:cubicBezTo>
                  <a:pt x="6004593" y="1419017"/>
                  <a:pt x="5687800" y="1476713"/>
                  <a:pt x="5472853" y="1446550"/>
                </a:cubicBezTo>
                <a:cubicBezTo>
                  <a:pt x="5257906" y="1416387"/>
                  <a:pt x="5183103" y="1436353"/>
                  <a:pt x="4917440" y="1446550"/>
                </a:cubicBezTo>
                <a:cubicBezTo>
                  <a:pt x="4651777" y="1456747"/>
                  <a:pt x="4192328" y="1401718"/>
                  <a:pt x="3996267" y="1446550"/>
                </a:cubicBezTo>
                <a:cubicBezTo>
                  <a:pt x="3800206" y="1491382"/>
                  <a:pt x="3664399" y="1466073"/>
                  <a:pt x="3562773" y="1446550"/>
                </a:cubicBezTo>
                <a:cubicBezTo>
                  <a:pt x="3461147" y="1427027"/>
                  <a:pt x="3396230" y="1437547"/>
                  <a:pt x="3251200" y="1446550"/>
                </a:cubicBezTo>
                <a:cubicBezTo>
                  <a:pt x="3106170" y="1455553"/>
                  <a:pt x="2959828" y="1463471"/>
                  <a:pt x="2817707" y="1446550"/>
                </a:cubicBezTo>
                <a:cubicBezTo>
                  <a:pt x="2675586" y="1429629"/>
                  <a:pt x="2186343" y="1472374"/>
                  <a:pt x="1896533" y="1446550"/>
                </a:cubicBezTo>
                <a:cubicBezTo>
                  <a:pt x="1606723" y="1420726"/>
                  <a:pt x="1738935" y="1452089"/>
                  <a:pt x="1584960" y="1446550"/>
                </a:cubicBezTo>
                <a:cubicBezTo>
                  <a:pt x="1430985" y="1441011"/>
                  <a:pt x="993484" y="1429235"/>
                  <a:pt x="663787" y="1446550"/>
                </a:cubicBezTo>
                <a:cubicBezTo>
                  <a:pt x="334090" y="1463865"/>
                  <a:pt x="313061" y="1459040"/>
                  <a:pt x="0" y="1446550"/>
                </a:cubicBezTo>
                <a:cubicBezTo>
                  <a:pt x="4895" y="1247404"/>
                  <a:pt x="19716" y="1182520"/>
                  <a:pt x="0" y="949901"/>
                </a:cubicBezTo>
                <a:cubicBezTo>
                  <a:pt x="-19716" y="717282"/>
                  <a:pt x="-18834" y="633171"/>
                  <a:pt x="0" y="482183"/>
                </a:cubicBezTo>
                <a:cubicBezTo>
                  <a:pt x="18834" y="331195"/>
                  <a:pt x="9584" y="106961"/>
                  <a:pt x="0" y="0"/>
                </a:cubicBezTo>
                <a:close/>
              </a:path>
            </a:pathLst>
          </a:custGeom>
          <a:solidFill>
            <a:schemeClr val="bg2">
              <a:lumMod val="60000"/>
              <a:lumOff val="40000"/>
            </a:schemeClr>
          </a:solidFill>
          <a:ln>
            <a:noFill/>
            <a:extLst>
              <a:ext uri="{C807C97D-BFC1-408E-A445-0C87EB9F89A2}">
                <ask:lineSketchStyleProps xmlns:ask="http://schemas.microsoft.com/office/drawing/2018/sketchyshapes" sd="722460625">
                  <a:prstGeom prst="flowChartProcess">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3" name="Google Shape;233;p27"/>
          <p:cNvSpPr txBox="1"/>
          <p:nvPr/>
        </p:nvSpPr>
        <p:spPr>
          <a:xfrm>
            <a:off x="1146954" y="1719983"/>
            <a:ext cx="6098874" cy="646290"/>
          </a:xfrm>
          <a:prstGeom prst="rect">
            <a:avLst/>
          </a:prstGeom>
          <a:noFill/>
          <a:ln>
            <a:noFill/>
          </a:ln>
        </p:spPr>
        <p:txBody>
          <a:bodyPr spcFirstLastPara="1" wrap="square" lIns="91425" tIns="45700" rIns="91425" bIns="45700" anchor="t" anchorCtr="0">
            <a:spAutoFit/>
          </a:bodyPr>
          <a:lstStyle/>
          <a:p>
            <a:pPr marL="571500" marR="0" lvl="0" indent="-571500" algn="l" rtl="0">
              <a:spcBef>
                <a:spcPts val="0"/>
              </a:spcBef>
              <a:spcAft>
                <a:spcPts val="0"/>
              </a:spcAft>
              <a:buClrTx/>
              <a:buSzPts val="4000"/>
              <a:buFont typeface="Arial" panose="020B0604020202020204" pitchFamily="34" charset="0"/>
              <a:buChar char="•"/>
            </a:pPr>
            <a:r>
              <a:rPr lang="zh-TW" altLang="en-US" sz="3600" dirty="0">
                <a:solidFill>
                  <a:schemeClr val="tx1"/>
                </a:solidFill>
                <a:sym typeface="Calibri"/>
              </a:rPr>
              <a:t>又稱罕見疾病用藥 </a:t>
            </a:r>
            <a:endParaRPr sz="3600" dirty="0">
              <a:solidFill>
                <a:schemeClr val="tx1"/>
              </a:solidFill>
              <a:sym typeface="Calibri"/>
            </a:endParaRPr>
          </a:p>
        </p:txBody>
      </p:sp>
      <p:sp>
        <p:nvSpPr>
          <p:cNvPr id="234" name="Google Shape;234;p27"/>
          <p:cNvSpPr txBox="1"/>
          <p:nvPr/>
        </p:nvSpPr>
        <p:spPr>
          <a:xfrm>
            <a:off x="6824073" y="1697285"/>
            <a:ext cx="3716108" cy="646290"/>
          </a:xfrm>
          <a:prstGeom prst="rect">
            <a:avLst/>
          </a:prstGeom>
          <a:noFill/>
          <a:ln>
            <a:noFill/>
          </a:ln>
        </p:spPr>
        <p:txBody>
          <a:bodyPr spcFirstLastPara="1" wrap="square" lIns="91425" tIns="45700" rIns="91425" bIns="45700" anchor="t" anchorCtr="0">
            <a:spAutoFit/>
          </a:bodyPr>
          <a:lstStyle/>
          <a:p>
            <a:pPr marL="571500" indent="-571500">
              <a:buClrTx/>
              <a:buSzPts val="4000"/>
              <a:buFont typeface="Arial" panose="020B0604020202020204" pitchFamily="34" charset="0"/>
              <a:buChar char="•"/>
            </a:pPr>
            <a:r>
              <a:rPr lang="zh-TW" altLang="en-US" sz="3600" dirty="0">
                <a:solidFill>
                  <a:schemeClr val="tx1"/>
                </a:solidFill>
                <a:sym typeface="Calibri"/>
              </a:rPr>
              <a:t>治療罕見疾病 </a:t>
            </a:r>
            <a:endParaRPr sz="3600" dirty="0">
              <a:solidFill>
                <a:schemeClr val="tx1"/>
              </a:solidFill>
              <a:sym typeface="Calibri"/>
            </a:endParaRPr>
          </a:p>
        </p:txBody>
      </p:sp>
      <p:sp>
        <p:nvSpPr>
          <p:cNvPr id="235" name="Google Shape;235;p27"/>
          <p:cNvSpPr txBox="1"/>
          <p:nvPr/>
        </p:nvSpPr>
        <p:spPr>
          <a:xfrm>
            <a:off x="1324223" y="3321641"/>
            <a:ext cx="1769807" cy="1015622"/>
          </a:xfrm>
          <a:prstGeom prst="rect">
            <a:avLst/>
          </a:prstGeom>
          <a:noFill/>
          <a:ln>
            <a:noFill/>
          </a:ln>
        </p:spPr>
        <p:txBody>
          <a:bodyPr spcFirstLastPara="1" wrap="square" lIns="91425" tIns="45700" rIns="91425" bIns="45700" anchor="t" anchorCtr="0">
            <a:spAutoFit/>
          </a:bodyPr>
          <a:lstStyle/>
          <a:p>
            <a:pPr marL="0" lvl="0" indent="0">
              <a:buFont typeface="Arial"/>
              <a:buNone/>
            </a:pPr>
            <a:r>
              <a:rPr lang="zh-TW" altLang="en-US" sz="6000" b="1" dirty="0">
                <a:solidFill>
                  <a:schemeClr val="bg2"/>
                </a:solidFill>
                <a:sym typeface="Calibri"/>
              </a:rPr>
              <a:t>臺灣</a:t>
            </a:r>
            <a:endParaRPr sz="6000" b="1" dirty="0">
              <a:solidFill>
                <a:schemeClr val="bg2"/>
              </a:solidFill>
            </a:endParaRPr>
          </a:p>
        </p:txBody>
      </p:sp>
      <p:sp>
        <p:nvSpPr>
          <p:cNvPr id="236" name="Google Shape;236;p27"/>
          <p:cNvSpPr txBox="1"/>
          <p:nvPr/>
        </p:nvSpPr>
        <p:spPr>
          <a:xfrm>
            <a:off x="5215230" y="3303819"/>
            <a:ext cx="1769807" cy="101562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None/>
              <a:defRPr sz="6000" b="1">
                <a:solidFill>
                  <a:srgbClr val="FFFF00"/>
                </a:solidFill>
              </a:defRPr>
            </a:lvl1pPr>
          </a:lstStyle>
          <a:p>
            <a:r>
              <a:rPr lang="zh-TW" altLang="en-US" dirty="0">
                <a:solidFill>
                  <a:schemeClr val="bg2"/>
                </a:solidFill>
                <a:sym typeface="Calibri"/>
              </a:rPr>
              <a:t>日本</a:t>
            </a:r>
            <a:endParaRPr dirty="0">
              <a:solidFill>
                <a:schemeClr val="bg2"/>
              </a:solidFill>
            </a:endParaRPr>
          </a:p>
        </p:txBody>
      </p:sp>
      <p:sp>
        <p:nvSpPr>
          <p:cNvPr id="237" name="Google Shape;237;p27"/>
          <p:cNvSpPr txBox="1"/>
          <p:nvPr/>
        </p:nvSpPr>
        <p:spPr>
          <a:xfrm>
            <a:off x="9106237" y="3303819"/>
            <a:ext cx="1769808" cy="1015622"/>
          </a:xfrm>
          <a:prstGeom prst="rect">
            <a:avLst/>
          </a:prstGeom>
          <a:noFill/>
          <a:ln>
            <a:noFill/>
          </a:ln>
        </p:spPr>
        <p:txBody>
          <a:bodyPr spcFirstLastPara="1" wrap="square" lIns="91425" tIns="45700" rIns="91425" bIns="45700" anchor="t" anchorCtr="0">
            <a:spAutoFit/>
          </a:bodyPr>
          <a:lstStyle/>
          <a:p>
            <a:pPr lvl="0"/>
            <a:r>
              <a:rPr lang="zh-TW" altLang="en-US" sz="6000" b="1" dirty="0">
                <a:solidFill>
                  <a:schemeClr val="bg2"/>
                </a:solidFill>
                <a:sym typeface="Calibri"/>
              </a:rPr>
              <a:t>美國</a:t>
            </a:r>
            <a:endParaRPr sz="6000" b="1" dirty="0">
              <a:solidFill>
                <a:schemeClr val="bg2"/>
              </a:solidFill>
            </a:endParaRPr>
          </a:p>
        </p:txBody>
      </p:sp>
      <p:sp>
        <p:nvSpPr>
          <p:cNvPr id="238" name="Google Shape;238;p27"/>
          <p:cNvSpPr txBox="1"/>
          <p:nvPr/>
        </p:nvSpPr>
        <p:spPr>
          <a:xfrm>
            <a:off x="573296" y="4744269"/>
            <a:ext cx="3251452" cy="1323439"/>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Clr>
                <a:schemeClr val="lt1"/>
              </a:buClr>
              <a:buSzPts val="4000"/>
              <a:buFont typeface="Calibri"/>
              <a:buNone/>
            </a:pPr>
            <a:r>
              <a:rPr lang="zh-TW" sz="4000" dirty="0">
                <a:solidFill>
                  <a:schemeClr val="lt1"/>
                </a:solidFill>
                <a:effectLst>
                  <a:outerShdw blurRad="38100" dist="38100" dir="2700000" algn="tl">
                    <a:srgbClr val="000000">
                      <a:alpha val="43137"/>
                    </a:srgbClr>
                  </a:outerShdw>
                </a:effectLst>
                <a:latin typeface="Calibri"/>
                <a:ea typeface="Calibri"/>
                <a:cs typeface="Calibri"/>
                <a:sym typeface="Calibri"/>
              </a:rPr>
              <a:t>疾病盛行率萬分之一以下</a:t>
            </a:r>
            <a:endParaRPr sz="4000"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
        <p:nvSpPr>
          <p:cNvPr id="239" name="Google Shape;239;p27"/>
          <p:cNvSpPr txBox="1"/>
          <p:nvPr/>
        </p:nvSpPr>
        <p:spPr>
          <a:xfrm>
            <a:off x="4558143" y="4806772"/>
            <a:ext cx="333626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dirty="0">
                <a:solidFill>
                  <a:schemeClr val="lt1"/>
                </a:solidFill>
                <a:effectLst>
                  <a:outerShdw blurRad="38100" dist="38100" dir="2700000" algn="tl">
                    <a:srgbClr val="000000">
                      <a:alpha val="43137"/>
                    </a:srgbClr>
                  </a:outerShdw>
                </a:effectLst>
                <a:latin typeface="Calibri"/>
                <a:ea typeface="Calibri"/>
                <a:cs typeface="Calibri"/>
                <a:sym typeface="Calibri"/>
              </a:rPr>
              <a:t>五萬疾病人口</a:t>
            </a:r>
            <a:endParaRPr dirty="0">
              <a:effectLst>
                <a:outerShdw blurRad="38100" dist="38100" dir="2700000" algn="tl">
                  <a:srgbClr val="000000">
                    <a:alpha val="43137"/>
                  </a:srgbClr>
                </a:outerShdw>
              </a:effectLst>
            </a:endParaRPr>
          </a:p>
        </p:txBody>
      </p:sp>
      <p:sp>
        <p:nvSpPr>
          <p:cNvPr id="240" name="Google Shape;240;p27"/>
          <p:cNvSpPr txBox="1"/>
          <p:nvPr/>
        </p:nvSpPr>
        <p:spPr>
          <a:xfrm>
            <a:off x="8682127" y="4744269"/>
            <a:ext cx="2659628" cy="1323399"/>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None/>
            </a:pPr>
            <a:r>
              <a:rPr lang="zh-TW" sz="4000" dirty="0">
                <a:solidFill>
                  <a:schemeClr val="lt1"/>
                </a:solidFill>
                <a:effectLst>
                  <a:outerShdw blurRad="38100" dist="38100" dir="2700000" algn="tl">
                    <a:srgbClr val="000000">
                      <a:alpha val="43137"/>
                    </a:srgbClr>
                  </a:outerShdw>
                </a:effectLst>
                <a:latin typeface="Calibri"/>
                <a:ea typeface="Calibri"/>
                <a:cs typeface="Calibri"/>
                <a:sym typeface="Calibri"/>
              </a:rPr>
              <a:t>總人口低於20萬人</a:t>
            </a:r>
            <a:endParaRPr dirty="0">
              <a:effectLst>
                <a:outerShdw blurRad="38100" dist="38100" dir="2700000" algn="tl">
                  <a:srgbClr val="000000">
                    <a:alpha val="43137"/>
                  </a:srgbClr>
                </a:outerShdw>
              </a:effectLst>
            </a:endParaRPr>
          </a:p>
        </p:txBody>
      </p:sp>
      <p:sp>
        <p:nvSpPr>
          <p:cNvPr id="16" name="Google Shape;173;p22">
            <a:extLst>
              <a:ext uri="{FF2B5EF4-FFF2-40B4-BE49-F238E27FC236}">
                <a16:creationId xmlns:a16="http://schemas.microsoft.com/office/drawing/2014/main" id="{063324DB-43FD-4A0D-BA39-F8CCFDC7F4DE}"/>
              </a:ext>
            </a:extLst>
          </p:cNvPr>
          <p:cNvSpPr txBox="1">
            <a:spLocks/>
          </p:cNvSpPr>
          <p:nvPr/>
        </p:nvSpPr>
        <p:spPr>
          <a:xfrm>
            <a:off x="1524000" y="158108"/>
            <a:ext cx="9144000" cy="109470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chemeClr val="lt1"/>
              </a:buClr>
            </a:pPr>
            <a:r>
              <a:rPr lang="zh-TW" altLang="en-US" sz="6000" b="1" dirty="0">
                <a:solidFill>
                  <a:schemeClr val="lt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孤兒藥</a:t>
            </a:r>
          </a:p>
        </p:txBody>
      </p:sp>
      <p:pic>
        <p:nvPicPr>
          <p:cNvPr id="12292" name="Picture 4" descr="日本国旗- 维基百科，自由的百科全书">
            <a:extLst>
              <a:ext uri="{FF2B5EF4-FFF2-40B4-BE49-F238E27FC236}">
                <a16:creationId xmlns:a16="http://schemas.microsoft.com/office/drawing/2014/main" id="{E2E9544C-BABD-413F-A9CD-D38E8A055A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8707" y="5943931"/>
            <a:ext cx="1355366" cy="90357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美国国旗- 维基百科，自由的百科全书">
            <a:extLst>
              <a:ext uri="{FF2B5EF4-FFF2-40B4-BE49-F238E27FC236}">
                <a16:creationId xmlns:a16="http://schemas.microsoft.com/office/drawing/2014/main" id="{69DCF29E-4B0F-46E6-BB56-47B3DDE8C6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4690" y="5973915"/>
            <a:ext cx="1658720" cy="8735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8"/>
          <p:cNvSpPr txBox="1"/>
          <p:nvPr/>
        </p:nvSpPr>
        <p:spPr>
          <a:xfrm>
            <a:off x="1054308" y="778552"/>
            <a:ext cx="3061360" cy="1754286"/>
          </a:xfrm>
          <a:prstGeom prst="rect">
            <a:avLst/>
          </a:prstGeom>
          <a:noFill/>
          <a:ln>
            <a:noFill/>
          </a:ln>
        </p:spPr>
        <p:txBody>
          <a:bodyPr spcFirstLastPara="1" wrap="square" lIns="91425" tIns="45700" rIns="91425" bIns="45700" anchor="t" anchorCtr="0">
            <a:spAutoFit/>
          </a:bodyPr>
          <a:lstStyle/>
          <a:p>
            <a:pPr algn="dist">
              <a:buClr>
                <a:schemeClr val="lt1"/>
              </a:buClr>
              <a:buSzPts val="4000"/>
            </a:pPr>
            <a:r>
              <a:rPr lang="zh-TW" altLang="en-US" sz="5400" b="1" dirty="0">
                <a:solidFill>
                  <a:schemeClr val="bg2"/>
                </a:solidFill>
                <a:effectLst>
                  <a:innerShdw blurRad="63500" dist="50800" dir="5400000">
                    <a:prstClr val="black">
                      <a:alpha val="50000"/>
                    </a:prstClr>
                  </a:innerShdw>
                </a:effectLst>
                <a:latin typeface="微軟正黑體" panose="020B0604030504040204" pitchFamily="34" charset="-120"/>
                <a:ea typeface="微軟正黑體" panose="020B0604030504040204" pitchFamily="34" charset="-120"/>
                <a:sym typeface="Calibri"/>
              </a:rPr>
              <a:t>社會中弱勢族群 </a:t>
            </a:r>
            <a:endParaRPr sz="5400" b="1" dirty="0">
              <a:solidFill>
                <a:schemeClr val="bg2"/>
              </a:solidFill>
              <a:effectLst>
                <a:innerShdw blurRad="63500" dist="50800" dir="5400000">
                  <a:prstClr val="black">
                    <a:alpha val="50000"/>
                  </a:prstClr>
                </a:innerShdw>
              </a:effectLst>
              <a:latin typeface="微軟正黑體" panose="020B0604030504040204" pitchFamily="34" charset="-120"/>
              <a:ea typeface="微軟正黑體" panose="020B0604030504040204" pitchFamily="34" charset="-120"/>
            </a:endParaRPr>
          </a:p>
        </p:txBody>
      </p:sp>
      <p:sp>
        <p:nvSpPr>
          <p:cNvPr id="246" name="Google Shape;246;p28"/>
          <p:cNvSpPr txBox="1"/>
          <p:nvPr/>
        </p:nvSpPr>
        <p:spPr>
          <a:xfrm>
            <a:off x="7372533" y="778552"/>
            <a:ext cx="4370711" cy="1754286"/>
          </a:xfrm>
          <a:prstGeom prst="rect">
            <a:avLst/>
          </a:prstGeom>
          <a:noFill/>
          <a:ln>
            <a:noFill/>
          </a:ln>
        </p:spPr>
        <p:txBody>
          <a:bodyPr spcFirstLastPara="1" wrap="square" lIns="91425" tIns="45700" rIns="91425" bIns="45700" anchor="t" anchorCtr="0">
            <a:spAutoFit/>
          </a:bodyPr>
          <a:lstStyle/>
          <a:p>
            <a:pPr algn="dist">
              <a:buClr>
                <a:schemeClr val="lt1"/>
              </a:buClr>
              <a:buSzPts val="4000"/>
            </a:pPr>
            <a:r>
              <a:rPr lang="zh-TW" altLang="en-US" sz="5400" b="1" dirty="0">
                <a:solidFill>
                  <a:schemeClr val="bg2"/>
                </a:solidFill>
                <a:effectLst>
                  <a:innerShdw blurRad="63500" dist="50800" dir="5400000">
                    <a:prstClr val="black">
                      <a:alpha val="50000"/>
                    </a:prstClr>
                  </a:innerShdw>
                </a:effectLst>
                <a:latin typeface="微軟正黑體" panose="020B0604030504040204" pitchFamily="34" charset="-120"/>
                <a:ea typeface="微軟正黑體" panose="020B0604030504040204" pitchFamily="34" charset="-120"/>
                <a:sym typeface="Calibri"/>
              </a:rPr>
              <a:t>經費、時間高使用人數低 </a:t>
            </a:r>
            <a:endParaRPr sz="5400" b="1" dirty="0">
              <a:solidFill>
                <a:schemeClr val="bg2"/>
              </a:solidFill>
              <a:effectLst>
                <a:innerShdw blurRad="63500" dist="50800" dir="5400000">
                  <a:prstClr val="black">
                    <a:alpha val="50000"/>
                  </a:prstClr>
                </a:innerShdw>
              </a:effectLst>
              <a:latin typeface="微軟正黑體" panose="020B0604030504040204" pitchFamily="34" charset="-120"/>
              <a:ea typeface="微軟正黑體" panose="020B0604030504040204" pitchFamily="34" charset="-120"/>
            </a:endParaRPr>
          </a:p>
        </p:txBody>
      </p:sp>
      <p:sp>
        <p:nvSpPr>
          <p:cNvPr id="247" name="Google Shape;247;p28"/>
          <p:cNvSpPr txBox="1"/>
          <p:nvPr/>
        </p:nvSpPr>
        <p:spPr>
          <a:xfrm>
            <a:off x="4287043" y="3863518"/>
            <a:ext cx="3617913" cy="923289"/>
          </a:xfrm>
          <a:prstGeom prst="rect">
            <a:avLst/>
          </a:prstGeom>
          <a:noFill/>
          <a:ln>
            <a:noFill/>
          </a:ln>
        </p:spPr>
        <p:txBody>
          <a:bodyPr spcFirstLastPara="1" wrap="square" lIns="91425" tIns="45700" rIns="91425" bIns="45700" anchor="t" anchorCtr="0">
            <a:spAutoFit/>
          </a:bodyPr>
          <a:lstStyle/>
          <a:p>
            <a:pPr marL="0" lvl="0" indent="0" algn="dist">
              <a:buClr>
                <a:schemeClr val="lt1"/>
              </a:buClr>
              <a:buSzPts val="4000"/>
              <a:buFont typeface="Arial"/>
              <a:buNone/>
            </a:pPr>
            <a:r>
              <a:rPr lang="zh-TW" altLang="en-US" sz="5400" b="1" dirty="0">
                <a:solidFill>
                  <a:schemeClr val="bg2"/>
                </a:solidFill>
                <a:effectLst>
                  <a:innerShdw blurRad="63500" dist="50800" dir="5400000">
                    <a:prstClr val="black">
                      <a:alpha val="50000"/>
                    </a:prstClr>
                  </a:innerShdw>
                </a:effectLst>
                <a:latin typeface="微軟正黑體" panose="020B0604030504040204" pitchFamily="34" charset="-120"/>
                <a:ea typeface="微軟正黑體" panose="020B0604030504040204" pitchFamily="34" charset="-120"/>
                <a:sym typeface="Calibri"/>
              </a:rPr>
              <a:t>需政府介入</a:t>
            </a:r>
            <a:endParaRPr sz="5400" b="1" dirty="0">
              <a:solidFill>
                <a:schemeClr val="bg2"/>
              </a:solidFill>
              <a:effectLst>
                <a:innerShdw blurRad="63500" dist="50800" dir="5400000">
                  <a:prstClr val="black">
                    <a:alpha val="50000"/>
                  </a:prstClr>
                </a:innerShdw>
              </a:effectLst>
              <a:latin typeface="微軟正黑體" panose="020B0604030504040204" pitchFamily="34" charset="-120"/>
              <a:ea typeface="微軟正黑體" panose="020B0604030504040204" pitchFamily="34" charset="-120"/>
              <a:sym typeface="Calibri"/>
            </a:endParaRPr>
          </a:p>
        </p:txBody>
      </p:sp>
      <p:sp>
        <p:nvSpPr>
          <p:cNvPr id="248" name="Google Shape;248;p28"/>
          <p:cNvSpPr txBox="1"/>
          <p:nvPr/>
        </p:nvSpPr>
        <p:spPr>
          <a:xfrm>
            <a:off x="1250953" y="5756303"/>
            <a:ext cx="9938157" cy="646290"/>
          </a:xfrm>
          <a:prstGeom prst="rect">
            <a:avLst/>
          </a:prstGeom>
          <a:noFill/>
          <a:ln>
            <a:noFill/>
          </a:ln>
        </p:spPr>
        <p:txBody>
          <a:bodyPr spcFirstLastPara="1" wrap="square" lIns="91425" tIns="45700" rIns="91425" bIns="45700" anchor="t" anchorCtr="0">
            <a:spAutoFit/>
          </a:bodyPr>
          <a:lstStyle/>
          <a:p>
            <a:pPr algn="dist">
              <a:buClr>
                <a:schemeClr val="lt1"/>
              </a:buClr>
              <a:buSzPts val="4000"/>
            </a:pPr>
            <a:r>
              <a:rPr lang="zh-TW" altLang="en-US" sz="3600" dirty="0">
                <a:solidFill>
                  <a:schemeClr val="bg1"/>
                </a:solidFill>
                <a:effectLst>
                  <a:outerShdw blurRad="38100" dist="38100" dir="2700000" algn="tl">
                    <a:srgbClr val="000000">
                      <a:alpha val="43137"/>
                    </a:srgbClr>
                  </a:outerShdw>
                </a:effectLst>
                <a:latin typeface="Calibri"/>
                <a:cs typeface="Calibri"/>
                <a:sym typeface="Calibri"/>
              </a:rPr>
              <a:t>全世界已也超過</a:t>
            </a:r>
            <a:r>
              <a:rPr lang="en-US" altLang="zh-TW" sz="3600" dirty="0">
                <a:solidFill>
                  <a:schemeClr val="bg1"/>
                </a:solidFill>
                <a:effectLst>
                  <a:outerShdw blurRad="38100" dist="38100" dir="2700000" algn="tl">
                    <a:srgbClr val="000000">
                      <a:alpha val="43137"/>
                    </a:srgbClr>
                  </a:outerShdw>
                </a:effectLst>
                <a:latin typeface="Calibri"/>
                <a:cs typeface="Calibri"/>
                <a:sym typeface="Calibri"/>
              </a:rPr>
              <a:t>200</a:t>
            </a:r>
            <a:r>
              <a:rPr lang="zh-TW" altLang="en-US" sz="3600" dirty="0">
                <a:solidFill>
                  <a:schemeClr val="bg1"/>
                </a:solidFill>
                <a:effectLst>
                  <a:outerShdw blurRad="38100" dist="38100" dir="2700000" algn="tl">
                    <a:srgbClr val="000000">
                      <a:alpha val="43137"/>
                    </a:srgbClr>
                  </a:outerShdw>
                </a:effectLst>
                <a:latin typeface="Calibri"/>
                <a:cs typeface="Calibri"/>
                <a:sym typeface="Calibri"/>
              </a:rPr>
              <a:t>種以上孤兒藥 生化產品 </a:t>
            </a:r>
            <a:endParaRPr sz="3600" dirty="0">
              <a:solidFill>
                <a:schemeClr val="bg1"/>
              </a:solidFill>
              <a:effectLst>
                <a:outerShdw blurRad="38100" dist="38100" dir="2700000" algn="tl">
                  <a:srgbClr val="000000">
                    <a:alpha val="43137"/>
                  </a:srgbClr>
                </a:outerShdw>
              </a:effectLst>
              <a:latin typeface="Calibri"/>
              <a:cs typeface="Calibri"/>
            </a:endParaRPr>
          </a:p>
        </p:txBody>
      </p:sp>
      <p:pic>
        <p:nvPicPr>
          <p:cNvPr id="5" name="圖片 4">
            <a:extLst>
              <a:ext uri="{FF2B5EF4-FFF2-40B4-BE49-F238E27FC236}">
                <a16:creationId xmlns:a16="http://schemas.microsoft.com/office/drawing/2014/main" id="{1D52C89D-FC07-42FA-9BC7-7EFF58146D70}"/>
              </a:ext>
            </a:extLst>
          </p:cNvPr>
          <p:cNvPicPr>
            <a:picLocks noChangeAspect="1"/>
          </p:cNvPicPr>
          <p:nvPr/>
        </p:nvPicPr>
        <p:blipFill>
          <a:blip r:embed="rId3"/>
          <a:stretch>
            <a:fillRect/>
          </a:stretch>
        </p:blipFill>
        <p:spPr>
          <a:xfrm rot="20858796">
            <a:off x="4943546" y="2152492"/>
            <a:ext cx="2304904" cy="221177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9"/>
          <p:cNvSpPr txBox="1">
            <a:spLocks noGrp="1"/>
          </p:cNvSpPr>
          <p:nvPr>
            <p:ph type="title"/>
          </p:nvPr>
        </p:nvSpPr>
        <p:spPr>
          <a:xfrm>
            <a:off x="336755" y="2092573"/>
            <a:ext cx="229508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zh-TW" sz="3600" dirty="0">
                <a:solidFill>
                  <a:srgbClr val="FF0000"/>
                </a:solidFill>
              </a:rPr>
              <a:t>簡化手續</a:t>
            </a:r>
            <a:endParaRPr sz="3600" dirty="0">
              <a:solidFill>
                <a:srgbClr val="FF0000"/>
              </a:solidFill>
            </a:endParaRPr>
          </a:p>
        </p:txBody>
      </p:sp>
      <p:sp>
        <p:nvSpPr>
          <p:cNvPr id="255" name="Google Shape;255;p29"/>
          <p:cNvSpPr txBox="1">
            <a:spLocks noGrp="1"/>
          </p:cNvSpPr>
          <p:nvPr>
            <p:ph type="body" idx="1"/>
          </p:nvPr>
        </p:nvSpPr>
        <p:spPr>
          <a:xfrm>
            <a:off x="5559953" y="5419793"/>
            <a:ext cx="6804463" cy="1438207"/>
          </a:xfrm>
          <a:prstGeom prst="rect">
            <a:avLst/>
          </a:prstGeom>
          <a:noFill/>
          <a:ln>
            <a:noFill/>
          </a:ln>
        </p:spPr>
        <p:txBody>
          <a:bodyPr spcFirstLastPara="1" wrap="square" lIns="91425" tIns="45700" rIns="91425" bIns="45700" anchor="t" anchorCtr="0">
            <a:normAutofit fontScale="92500" lnSpcReduction="10000"/>
          </a:bodyPr>
          <a:lstStyle/>
          <a:p>
            <a:pPr marL="0" indent="0">
              <a:buClr>
                <a:schemeClr val="lt1"/>
              </a:buClr>
              <a:buSzPts val="2800"/>
              <a:buNone/>
            </a:pPr>
            <a:r>
              <a:rPr lang="zh-TW" altLang="en-US" sz="3600" dirty="0">
                <a:solidFill>
                  <a:schemeClr val="tx1"/>
                </a:solidFill>
                <a:latin typeface="Arial"/>
                <a:cs typeface="Arial"/>
              </a:rPr>
              <a:t>衛生福利部 罕病用藥供應製造及研究發展獎勵辦法 每年定期以獎金及其他方式獎勵符合資格之相關團體</a:t>
            </a:r>
            <a:endParaRPr sz="3600" dirty="0">
              <a:solidFill>
                <a:schemeClr val="tx1"/>
              </a:solidFill>
              <a:latin typeface="Arial"/>
              <a:cs typeface="Arial"/>
            </a:endParaRPr>
          </a:p>
          <a:p>
            <a:pPr marL="228600" lvl="0" indent="-50800" algn="l" rtl="0">
              <a:lnSpc>
                <a:spcPct val="90000"/>
              </a:lnSpc>
              <a:spcBef>
                <a:spcPts val="1000"/>
              </a:spcBef>
              <a:spcAft>
                <a:spcPts val="0"/>
              </a:spcAft>
              <a:buClr>
                <a:schemeClr val="dk1"/>
              </a:buClr>
              <a:buSzPts val="2800"/>
              <a:buNone/>
            </a:pPr>
            <a:endParaRPr dirty="0">
              <a:solidFill>
                <a:schemeClr val="lt1"/>
              </a:solidFill>
            </a:endParaRPr>
          </a:p>
        </p:txBody>
      </p:sp>
      <p:sp>
        <p:nvSpPr>
          <p:cNvPr id="256" name="Google Shape;256;p29"/>
          <p:cNvSpPr txBox="1"/>
          <p:nvPr/>
        </p:nvSpPr>
        <p:spPr>
          <a:xfrm>
            <a:off x="336755" y="479190"/>
            <a:ext cx="8020664" cy="923289"/>
          </a:xfrm>
          <a:prstGeom prst="rect">
            <a:avLst/>
          </a:prstGeom>
          <a:noFill/>
          <a:ln>
            <a:noFill/>
          </a:ln>
        </p:spPr>
        <p:txBody>
          <a:bodyPr spcFirstLastPara="1" wrap="square" lIns="91425" tIns="45700" rIns="91425" bIns="45700" anchor="t" anchorCtr="0">
            <a:spAutoFit/>
          </a:bodyPr>
          <a:lstStyle/>
          <a:p>
            <a:pPr marL="0" lvl="0" indent="0">
              <a:buSzPts val="4400"/>
              <a:buFont typeface="Arial"/>
              <a:buNone/>
            </a:pPr>
            <a:r>
              <a:rPr lang="zh-TW" altLang="en-US" sz="5400" b="1" dirty="0">
                <a:solidFill>
                  <a:schemeClr val="tx1"/>
                </a:solidFill>
                <a:sym typeface="Calibri"/>
              </a:rPr>
              <a:t>罕見疾病防治及藥物法</a:t>
            </a:r>
            <a:endParaRPr sz="5400" b="1" dirty="0">
              <a:solidFill>
                <a:schemeClr val="tx1"/>
              </a:solidFill>
            </a:endParaRPr>
          </a:p>
        </p:txBody>
      </p:sp>
      <p:sp>
        <p:nvSpPr>
          <p:cNvPr id="257" name="Google Shape;257;p29"/>
          <p:cNvSpPr txBox="1"/>
          <p:nvPr/>
        </p:nvSpPr>
        <p:spPr>
          <a:xfrm>
            <a:off x="418867" y="1402047"/>
            <a:ext cx="3078192" cy="600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Calibri"/>
              <a:buNone/>
            </a:pPr>
            <a:r>
              <a:rPr lang="zh-TW" altLang="en-US" sz="3300" dirty="0">
                <a:solidFill>
                  <a:schemeClr val="tx1"/>
                </a:solidFill>
                <a:sym typeface="Calibri"/>
              </a:rPr>
              <a:t>時間</a:t>
            </a:r>
            <a:r>
              <a:rPr lang="en-US" altLang="zh-TW" sz="3300" dirty="0">
                <a:solidFill>
                  <a:schemeClr val="tx1"/>
                </a:solidFill>
                <a:sym typeface="Calibri"/>
              </a:rPr>
              <a:t>:2000</a:t>
            </a:r>
            <a:r>
              <a:rPr lang="zh-TW" altLang="en-US" sz="3300" dirty="0">
                <a:solidFill>
                  <a:schemeClr val="tx1"/>
                </a:solidFill>
                <a:sym typeface="Calibri"/>
              </a:rPr>
              <a:t>年</a:t>
            </a:r>
            <a:endParaRPr sz="3300" dirty="0">
              <a:solidFill>
                <a:schemeClr val="tx1"/>
              </a:solidFill>
              <a:sym typeface="Calibri"/>
            </a:endParaRPr>
          </a:p>
        </p:txBody>
      </p:sp>
      <p:sp>
        <p:nvSpPr>
          <p:cNvPr id="7" name="文字方塊 6">
            <a:extLst>
              <a:ext uri="{FF2B5EF4-FFF2-40B4-BE49-F238E27FC236}">
                <a16:creationId xmlns:a16="http://schemas.microsoft.com/office/drawing/2014/main" id="{6D04AFA1-16E5-481E-83F7-CE13B394356D}"/>
              </a:ext>
            </a:extLst>
          </p:cNvPr>
          <p:cNvSpPr txBox="1"/>
          <p:nvPr/>
        </p:nvSpPr>
        <p:spPr>
          <a:xfrm>
            <a:off x="418867" y="4022738"/>
            <a:ext cx="3266868" cy="646331"/>
          </a:xfrm>
          <a:prstGeom prst="rect">
            <a:avLst/>
          </a:prstGeom>
          <a:noFill/>
        </p:spPr>
        <p:txBody>
          <a:bodyPr wrap="square">
            <a:spAutoFit/>
          </a:bodyPr>
          <a:lstStyle/>
          <a:p>
            <a:r>
              <a:rPr lang="zh-TW" altLang="zh-TW" sz="3600" dirty="0">
                <a:solidFill>
                  <a:srgbClr val="FF0000"/>
                </a:solidFill>
                <a:latin typeface="Calibri"/>
                <a:cs typeface="Calibri"/>
                <a:sym typeface="Calibri"/>
              </a:rPr>
              <a:t>提供市場保障 </a:t>
            </a:r>
            <a:endParaRPr lang="zh-TW" altLang="en-US" sz="3600" dirty="0">
              <a:solidFill>
                <a:srgbClr val="FF0000"/>
              </a:solidFill>
              <a:latin typeface="Calibri"/>
              <a:cs typeface="Calibri"/>
              <a:sym typeface="Calibri"/>
            </a:endParaRPr>
          </a:p>
        </p:txBody>
      </p:sp>
      <p:sp>
        <p:nvSpPr>
          <p:cNvPr id="9" name="文字方塊 8">
            <a:extLst>
              <a:ext uri="{FF2B5EF4-FFF2-40B4-BE49-F238E27FC236}">
                <a16:creationId xmlns:a16="http://schemas.microsoft.com/office/drawing/2014/main" id="{8BFD2592-1F3C-4292-9F65-B3815C0B47D7}"/>
              </a:ext>
            </a:extLst>
          </p:cNvPr>
          <p:cNvSpPr txBox="1"/>
          <p:nvPr/>
        </p:nvSpPr>
        <p:spPr>
          <a:xfrm>
            <a:off x="336755" y="5658315"/>
            <a:ext cx="2295085" cy="646331"/>
          </a:xfrm>
          <a:prstGeom prst="rect">
            <a:avLst/>
          </a:prstGeom>
          <a:noFill/>
        </p:spPr>
        <p:txBody>
          <a:bodyPr wrap="square">
            <a:spAutoFit/>
          </a:bodyPr>
          <a:lstStyle/>
          <a:p>
            <a:r>
              <a:rPr lang="zh-TW" altLang="zh-TW" sz="3600" dirty="0">
                <a:solidFill>
                  <a:srgbClr val="FF0000"/>
                </a:solidFill>
                <a:latin typeface="Calibri"/>
                <a:cs typeface="Calibri"/>
              </a:rPr>
              <a:t>獎勵機制</a:t>
            </a:r>
            <a:endParaRPr lang="zh-TW" altLang="en-US" sz="3600" dirty="0">
              <a:solidFill>
                <a:srgbClr val="FF0000"/>
              </a:solidFill>
              <a:latin typeface="Calibri"/>
              <a:cs typeface="Calibri"/>
            </a:endParaRPr>
          </a:p>
        </p:txBody>
      </p:sp>
      <p:sp>
        <p:nvSpPr>
          <p:cNvPr id="11" name="文字方塊 10">
            <a:extLst>
              <a:ext uri="{FF2B5EF4-FFF2-40B4-BE49-F238E27FC236}">
                <a16:creationId xmlns:a16="http://schemas.microsoft.com/office/drawing/2014/main" id="{9DB5C83D-B64D-4834-A138-5ED7E39AD6A3}"/>
              </a:ext>
            </a:extLst>
          </p:cNvPr>
          <p:cNvSpPr txBox="1"/>
          <p:nvPr/>
        </p:nvSpPr>
        <p:spPr>
          <a:xfrm>
            <a:off x="5559953" y="2006730"/>
            <a:ext cx="6023620" cy="1089529"/>
          </a:xfrm>
          <a:prstGeom prst="rect">
            <a:avLst/>
          </a:prstGeom>
          <a:noFill/>
        </p:spPr>
        <p:txBody>
          <a:bodyPr wrap="square">
            <a:spAutoFit/>
          </a:bodyPr>
          <a:lstStyle/>
          <a:p>
            <a:pPr marL="0" lvl="0" indent="0" algn="l" rtl="0">
              <a:lnSpc>
                <a:spcPct val="90000"/>
              </a:lnSpc>
              <a:spcBef>
                <a:spcPts val="1000"/>
              </a:spcBef>
              <a:spcAft>
                <a:spcPts val="0"/>
              </a:spcAft>
              <a:buClr>
                <a:schemeClr val="lt1"/>
              </a:buClr>
              <a:buSzPts val="2800"/>
              <a:buNone/>
            </a:pPr>
            <a:r>
              <a:rPr lang="zh-TW" altLang="en-US" sz="3600" dirty="0">
                <a:solidFill>
                  <a:schemeClr val="tx1"/>
                </a:solidFill>
              </a:rPr>
              <a:t>簡化罕見疾病藥物查驗登記之手續即降低規費水準</a:t>
            </a:r>
          </a:p>
        </p:txBody>
      </p:sp>
      <p:sp>
        <p:nvSpPr>
          <p:cNvPr id="13" name="文字方塊 12">
            <a:extLst>
              <a:ext uri="{FF2B5EF4-FFF2-40B4-BE49-F238E27FC236}">
                <a16:creationId xmlns:a16="http://schemas.microsoft.com/office/drawing/2014/main" id="{8CCA7CC2-A95A-419E-8866-D239E39D5119}"/>
              </a:ext>
            </a:extLst>
          </p:cNvPr>
          <p:cNvSpPr txBox="1"/>
          <p:nvPr/>
        </p:nvSpPr>
        <p:spPr>
          <a:xfrm>
            <a:off x="5559953" y="3333068"/>
            <a:ext cx="6295292" cy="2086725"/>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0" indent="0">
              <a:lnSpc>
                <a:spcPct val="90000"/>
              </a:lnSpc>
              <a:spcBef>
                <a:spcPts val="1000"/>
              </a:spcBef>
              <a:buClr>
                <a:schemeClr val="lt1"/>
              </a:buClr>
              <a:buSzPts val="2800"/>
              <a:buNone/>
              <a:defRPr sz="3600">
                <a:solidFill>
                  <a:schemeClr val="tx1"/>
                </a:solidFill>
                <a:ea typeface="Calibri"/>
                <a:sym typeface="Calibri"/>
              </a:defRPr>
            </a:lvl1pPr>
            <a:lvl2pPr marL="914400" indent="-342900">
              <a:lnSpc>
                <a:spcPct val="90000"/>
              </a:lnSpc>
              <a:spcBef>
                <a:spcPts val="500"/>
              </a:spcBef>
              <a:buClr>
                <a:schemeClr val="dk1"/>
              </a:buClr>
              <a:buSzPts val="1800"/>
              <a:buChar char="•"/>
              <a:defRPr sz="2400">
                <a:solidFill>
                  <a:schemeClr val="dk1"/>
                </a:solidFill>
                <a:latin typeface="Calibri"/>
                <a:ea typeface="Calibri"/>
                <a:cs typeface="Calibri"/>
                <a:sym typeface="Calibri"/>
              </a:defRPr>
            </a:lvl2pPr>
            <a:lvl3pPr marL="1371600" indent="-342900">
              <a:lnSpc>
                <a:spcPct val="90000"/>
              </a:lnSpc>
              <a:spcBef>
                <a:spcPts val="500"/>
              </a:spcBef>
              <a:buClr>
                <a:schemeClr val="dk1"/>
              </a:buClr>
              <a:buSzPts val="1800"/>
              <a:buChar char="•"/>
              <a:defRPr sz="2000">
                <a:solidFill>
                  <a:schemeClr val="dk1"/>
                </a:solidFill>
                <a:latin typeface="Calibri"/>
                <a:ea typeface="Calibri"/>
                <a:cs typeface="Calibri"/>
                <a:sym typeface="Calibri"/>
              </a:defRPr>
            </a:lvl3pPr>
            <a:lvl4pPr marL="18288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4pPr>
            <a:lvl5pPr marL="22860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5pPr>
            <a:lvl6pPr marL="27432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6pPr>
            <a:lvl7pPr marL="32004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7pPr>
            <a:lvl8pPr marL="36576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8pPr>
            <a:lvl9pPr marL="41148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9pPr>
          </a:lstStyle>
          <a:p>
            <a:r>
              <a:rPr lang="zh-TW" altLang="en-US" dirty="0"/>
              <a:t>協助藥商製造或輸入罕見疾病用藥 已完成藥物許可證並延長有效期限置十年</a:t>
            </a:r>
            <a:r>
              <a:rPr lang="en-US" altLang="zh-TW" dirty="0"/>
              <a:t>(</a:t>
            </a:r>
            <a:r>
              <a:rPr lang="zh-TW" altLang="en-US" dirty="0"/>
              <a:t>不受理同類藥物之申請以保障此藥廠利益</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5" name="Picture 8" descr="Doctor PNG">
            <a:extLst>
              <a:ext uri="{FF2B5EF4-FFF2-40B4-BE49-F238E27FC236}">
                <a16:creationId xmlns:a16="http://schemas.microsoft.com/office/drawing/2014/main" id="{6F9BB6E2-FC31-4862-AF2A-CD29519E1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6452" y="3727898"/>
            <a:ext cx="2017177" cy="31301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Doctor PNG">
            <a:extLst>
              <a:ext uri="{FF2B5EF4-FFF2-40B4-BE49-F238E27FC236}">
                <a16:creationId xmlns:a16="http://schemas.microsoft.com/office/drawing/2014/main" id="{1D812637-6B56-4E20-97FE-4CDC6BF1E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200" y="3729600"/>
            <a:ext cx="2017177" cy="3130102"/>
          </a:xfrm>
          <a:prstGeom prst="rect">
            <a:avLst/>
          </a:prstGeom>
          <a:noFill/>
          <a:effectLst>
            <a:glow rad="419100">
              <a:schemeClr val="bg1">
                <a:alpha val="55000"/>
              </a:schemeClr>
            </a:glow>
          </a:effectLst>
          <a:extLst>
            <a:ext uri="{909E8E84-426E-40DD-AFC4-6F175D3DCCD1}">
              <a14:hiddenFill xmlns:a14="http://schemas.microsoft.com/office/drawing/2010/main">
                <a:solidFill>
                  <a:srgbClr val="FFFFFF"/>
                </a:solidFill>
              </a14:hiddenFill>
            </a:ext>
          </a:extLst>
        </p:spPr>
      </p:pic>
      <p:pic>
        <p:nvPicPr>
          <p:cNvPr id="7" name="圖片 6">
            <a:extLst>
              <a:ext uri="{FF2B5EF4-FFF2-40B4-BE49-F238E27FC236}">
                <a16:creationId xmlns:a16="http://schemas.microsoft.com/office/drawing/2014/main" id="{E3A2212E-B931-4587-B376-344F0C167E83}"/>
              </a:ext>
            </a:extLst>
          </p:cNvPr>
          <p:cNvPicPr>
            <a:picLocks noChangeAspect="1"/>
          </p:cNvPicPr>
          <p:nvPr/>
        </p:nvPicPr>
        <p:blipFill>
          <a:blip r:embed="rId4"/>
          <a:stretch>
            <a:fillRect/>
          </a:stretch>
        </p:blipFill>
        <p:spPr>
          <a:xfrm>
            <a:off x="4867200" y="3729600"/>
            <a:ext cx="2020841" cy="3132000"/>
          </a:xfrm>
          <a:prstGeom prst="rect">
            <a:avLst/>
          </a:prstGeom>
        </p:spPr>
      </p:pic>
      <p:sp>
        <p:nvSpPr>
          <p:cNvPr id="117" name="Google Shape;117;p15"/>
          <p:cNvSpPr txBox="1">
            <a:spLocks noGrp="1"/>
          </p:cNvSpPr>
          <p:nvPr>
            <p:ph type="title"/>
          </p:nvPr>
        </p:nvSpPr>
        <p:spPr>
          <a:xfrm>
            <a:off x="1861012" y="1434924"/>
            <a:ext cx="8469975" cy="2179476"/>
          </a:xfrm>
          <a:custGeom>
            <a:avLst/>
            <a:gdLst>
              <a:gd name="connsiteX0" fmla="*/ 0 w 8469975"/>
              <a:gd name="connsiteY0" fmla="*/ 0 h 2179476"/>
              <a:gd name="connsiteX1" fmla="*/ 395265 w 8469975"/>
              <a:gd name="connsiteY1" fmla="*/ 0 h 2179476"/>
              <a:gd name="connsiteX2" fmla="*/ 705831 w 8469975"/>
              <a:gd name="connsiteY2" fmla="*/ 0 h 2179476"/>
              <a:gd name="connsiteX3" fmla="*/ 1270496 w 8469975"/>
              <a:gd name="connsiteY3" fmla="*/ 0 h 2179476"/>
              <a:gd name="connsiteX4" fmla="*/ 1665762 w 8469975"/>
              <a:gd name="connsiteY4" fmla="*/ 0 h 2179476"/>
              <a:gd name="connsiteX5" fmla="*/ 1976328 w 8469975"/>
              <a:gd name="connsiteY5" fmla="*/ 0 h 2179476"/>
              <a:gd name="connsiteX6" fmla="*/ 2456293 w 8469975"/>
              <a:gd name="connsiteY6" fmla="*/ 0 h 2179476"/>
              <a:gd name="connsiteX7" fmla="*/ 2936258 w 8469975"/>
              <a:gd name="connsiteY7" fmla="*/ 0 h 2179476"/>
              <a:gd name="connsiteX8" fmla="*/ 3246824 w 8469975"/>
              <a:gd name="connsiteY8" fmla="*/ 0 h 2179476"/>
              <a:gd name="connsiteX9" fmla="*/ 3980888 w 8469975"/>
              <a:gd name="connsiteY9" fmla="*/ 0 h 2179476"/>
              <a:gd name="connsiteX10" fmla="*/ 4291454 w 8469975"/>
              <a:gd name="connsiteY10" fmla="*/ 0 h 2179476"/>
              <a:gd name="connsiteX11" fmla="*/ 4940819 w 8469975"/>
              <a:gd name="connsiteY11" fmla="*/ 0 h 2179476"/>
              <a:gd name="connsiteX12" fmla="*/ 5590183 w 8469975"/>
              <a:gd name="connsiteY12" fmla="*/ 0 h 2179476"/>
              <a:gd name="connsiteX13" fmla="*/ 5900749 w 8469975"/>
              <a:gd name="connsiteY13" fmla="*/ 0 h 2179476"/>
              <a:gd name="connsiteX14" fmla="*/ 6634814 w 8469975"/>
              <a:gd name="connsiteY14" fmla="*/ 0 h 2179476"/>
              <a:gd name="connsiteX15" fmla="*/ 7114779 w 8469975"/>
              <a:gd name="connsiteY15" fmla="*/ 0 h 2179476"/>
              <a:gd name="connsiteX16" fmla="*/ 7764144 w 8469975"/>
              <a:gd name="connsiteY16" fmla="*/ 0 h 2179476"/>
              <a:gd name="connsiteX17" fmla="*/ 8469975 w 8469975"/>
              <a:gd name="connsiteY17" fmla="*/ 0 h 2179476"/>
              <a:gd name="connsiteX18" fmla="*/ 8469975 w 8469975"/>
              <a:gd name="connsiteY18" fmla="*/ 523074 h 2179476"/>
              <a:gd name="connsiteX19" fmla="*/ 8469975 w 8469975"/>
              <a:gd name="connsiteY19" fmla="*/ 1089738 h 2179476"/>
              <a:gd name="connsiteX20" fmla="*/ 8469975 w 8469975"/>
              <a:gd name="connsiteY20" fmla="*/ 1634607 h 2179476"/>
              <a:gd name="connsiteX21" fmla="*/ 8469975 w 8469975"/>
              <a:gd name="connsiteY21" fmla="*/ 2179476 h 2179476"/>
              <a:gd name="connsiteX22" fmla="*/ 7735911 w 8469975"/>
              <a:gd name="connsiteY22" fmla="*/ 2179476 h 2179476"/>
              <a:gd name="connsiteX23" fmla="*/ 7425345 w 8469975"/>
              <a:gd name="connsiteY23" fmla="*/ 2179476 h 2179476"/>
              <a:gd name="connsiteX24" fmla="*/ 7114779 w 8469975"/>
              <a:gd name="connsiteY24" fmla="*/ 2179476 h 2179476"/>
              <a:gd name="connsiteX25" fmla="*/ 6719514 w 8469975"/>
              <a:gd name="connsiteY25" fmla="*/ 2179476 h 2179476"/>
              <a:gd name="connsiteX26" fmla="*/ 5985449 w 8469975"/>
              <a:gd name="connsiteY26" fmla="*/ 2179476 h 2179476"/>
              <a:gd name="connsiteX27" fmla="*/ 5590184 w 8469975"/>
              <a:gd name="connsiteY27" fmla="*/ 2179476 h 2179476"/>
              <a:gd name="connsiteX28" fmla="*/ 5194918 w 8469975"/>
              <a:gd name="connsiteY28" fmla="*/ 2179476 h 2179476"/>
              <a:gd name="connsiteX29" fmla="*/ 4714953 w 8469975"/>
              <a:gd name="connsiteY29" fmla="*/ 2179476 h 2179476"/>
              <a:gd name="connsiteX30" fmla="*/ 4404387 w 8469975"/>
              <a:gd name="connsiteY30" fmla="*/ 2179476 h 2179476"/>
              <a:gd name="connsiteX31" fmla="*/ 3755022 w 8469975"/>
              <a:gd name="connsiteY31" fmla="*/ 2179476 h 2179476"/>
              <a:gd name="connsiteX32" fmla="*/ 3275057 w 8469975"/>
              <a:gd name="connsiteY32" fmla="*/ 2179476 h 2179476"/>
              <a:gd name="connsiteX33" fmla="*/ 2795092 w 8469975"/>
              <a:gd name="connsiteY33" fmla="*/ 2179476 h 2179476"/>
              <a:gd name="connsiteX34" fmla="*/ 2061027 w 8469975"/>
              <a:gd name="connsiteY34" fmla="*/ 2179476 h 2179476"/>
              <a:gd name="connsiteX35" fmla="*/ 1326963 w 8469975"/>
              <a:gd name="connsiteY35" fmla="*/ 2179476 h 2179476"/>
              <a:gd name="connsiteX36" fmla="*/ 1016397 w 8469975"/>
              <a:gd name="connsiteY36" fmla="*/ 2179476 h 2179476"/>
              <a:gd name="connsiteX37" fmla="*/ 0 w 8469975"/>
              <a:gd name="connsiteY37" fmla="*/ 2179476 h 2179476"/>
              <a:gd name="connsiteX38" fmla="*/ 0 w 8469975"/>
              <a:gd name="connsiteY38" fmla="*/ 1634607 h 2179476"/>
              <a:gd name="connsiteX39" fmla="*/ 0 w 8469975"/>
              <a:gd name="connsiteY39" fmla="*/ 1133328 h 2179476"/>
              <a:gd name="connsiteX40" fmla="*/ 0 w 8469975"/>
              <a:gd name="connsiteY40" fmla="*/ 588459 h 2179476"/>
              <a:gd name="connsiteX41" fmla="*/ 0 w 8469975"/>
              <a:gd name="connsiteY41" fmla="*/ 0 h 217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469975" h="2179476" extrusionOk="0">
                <a:moveTo>
                  <a:pt x="0" y="0"/>
                </a:moveTo>
                <a:cubicBezTo>
                  <a:pt x="99551" y="-20831"/>
                  <a:pt x="199712" y="7488"/>
                  <a:pt x="395265" y="0"/>
                </a:cubicBezTo>
                <a:cubicBezTo>
                  <a:pt x="590819" y="-7488"/>
                  <a:pt x="578625" y="9063"/>
                  <a:pt x="705831" y="0"/>
                </a:cubicBezTo>
                <a:cubicBezTo>
                  <a:pt x="833037" y="-9063"/>
                  <a:pt x="1140117" y="4044"/>
                  <a:pt x="1270496" y="0"/>
                </a:cubicBezTo>
                <a:cubicBezTo>
                  <a:pt x="1400876" y="-4044"/>
                  <a:pt x="1563565" y="26903"/>
                  <a:pt x="1665762" y="0"/>
                </a:cubicBezTo>
                <a:cubicBezTo>
                  <a:pt x="1767959" y="-26903"/>
                  <a:pt x="1862895" y="385"/>
                  <a:pt x="1976328" y="0"/>
                </a:cubicBezTo>
                <a:cubicBezTo>
                  <a:pt x="2089761" y="-385"/>
                  <a:pt x="2349763" y="1679"/>
                  <a:pt x="2456293" y="0"/>
                </a:cubicBezTo>
                <a:cubicBezTo>
                  <a:pt x="2562823" y="-1679"/>
                  <a:pt x="2816568" y="10388"/>
                  <a:pt x="2936258" y="0"/>
                </a:cubicBezTo>
                <a:cubicBezTo>
                  <a:pt x="3055949" y="-10388"/>
                  <a:pt x="3164859" y="2903"/>
                  <a:pt x="3246824" y="0"/>
                </a:cubicBezTo>
                <a:cubicBezTo>
                  <a:pt x="3328789" y="-2903"/>
                  <a:pt x="3707096" y="9357"/>
                  <a:pt x="3980888" y="0"/>
                </a:cubicBezTo>
                <a:cubicBezTo>
                  <a:pt x="4254680" y="-9357"/>
                  <a:pt x="4223547" y="18628"/>
                  <a:pt x="4291454" y="0"/>
                </a:cubicBezTo>
                <a:cubicBezTo>
                  <a:pt x="4359361" y="-18628"/>
                  <a:pt x="4726272" y="69531"/>
                  <a:pt x="4940819" y="0"/>
                </a:cubicBezTo>
                <a:cubicBezTo>
                  <a:pt x="5155366" y="-69531"/>
                  <a:pt x="5364232" y="16021"/>
                  <a:pt x="5590183" y="0"/>
                </a:cubicBezTo>
                <a:cubicBezTo>
                  <a:pt x="5816134" y="-16021"/>
                  <a:pt x="5800215" y="23638"/>
                  <a:pt x="5900749" y="0"/>
                </a:cubicBezTo>
                <a:cubicBezTo>
                  <a:pt x="6001283" y="-23638"/>
                  <a:pt x="6372389" y="82272"/>
                  <a:pt x="6634814" y="0"/>
                </a:cubicBezTo>
                <a:cubicBezTo>
                  <a:pt x="6897240" y="-82272"/>
                  <a:pt x="6980925" y="40212"/>
                  <a:pt x="7114779" y="0"/>
                </a:cubicBezTo>
                <a:cubicBezTo>
                  <a:pt x="7248633" y="-40212"/>
                  <a:pt x="7507703" y="35373"/>
                  <a:pt x="7764144" y="0"/>
                </a:cubicBezTo>
                <a:cubicBezTo>
                  <a:pt x="8020585" y="-35373"/>
                  <a:pt x="8143609" y="48714"/>
                  <a:pt x="8469975" y="0"/>
                </a:cubicBezTo>
                <a:cubicBezTo>
                  <a:pt x="8480433" y="240344"/>
                  <a:pt x="8427098" y="337000"/>
                  <a:pt x="8469975" y="523074"/>
                </a:cubicBezTo>
                <a:cubicBezTo>
                  <a:pt x="8512852" y="709148"/>
                  <a:pt x="8440813" y="808856"/>
                  <a:pt x="8469975" y="1089738"/>
                </a:cubicBezTo>
                <a:cubicBezTo>
                  <a:pt x="8499137" y="1370620"/>
                  <a:pt x="8420502" y="1517458"/>
                  <a:pt x="8469975" y="1634607"/>
                </a:cubicBezTo>
                <a:cubicBezTo>
                  <a:pt x="8519448" y="1751756"/>
                  <a:pt x="8435962" y="1974684"/>
                  <a:pt x="8469975" y="2179476"/>
                </a:cubicBezTo>
                <a:cubicBezTo>
                  <a:pt x="8311992" y="2235881"/>
                  <a:pt x="8033915" y="2142806"/>
                  <a:pt x="7735911" y="2179476"/>
                </a:cubicBezTo>
                <a:cubicBezTo>
                  <a:pt x="7437907" y="2216146"/>
                  <a:pt x="7542234" y="2178216"/>
                  <a:pt x="7425345" y="2179476"/>
                </a:cubicBezTo>
                <a:cubicBezTo>
                  <a:pt x="7308456" y="2180736"/>
                  <a:pt x="7268311" y="2151922"/>
                  <a:pt x="7114779" y="2179476"/>
                </a:cubicBezTo>
                <a:cubicBezTo>
                  <a:pt x="6961247" y="2207030"/>
                  <a:pt x="6906662" y="2171327"/>
                  <a:pt x="6719514" y="2179476"/>
                </a:cubicBezTo>
                <a:cubicBezTo>
                  <a:pt x="6532366" y="2187625"/>
                  <a:pt x="6163128" y="2119631"/>
                  <a:pt x="5985449" y="2179476"/>
                </a:cubicBezTo>
                <a:cubicBezTo>
                  <a:pt x="5807771" y="2239321"/>
                  <a:pt x="5713672" y="2163252"/>
                  <a:pt x="5590184" y="2179476"/>
                </a:cubicBezTo>
                <a:cubicBezTo>
                  <a:pt x="5466696" y="2195700"/>
                  <a:pt x="5390559" y="2145917"/>
                  <a:pt x="5194918" y="2179476"/>
                </a:cubicBezTo>
                <a:cubicBezTo>
                  <a:pt x="4999277" y="2213035"/>
                  <a:pt x="4925366" y="2143905"/>
                  <a:pt x="4714953" y="2179476"/>
                </a:cubicBezTo>
                <a:cubicBezTo>
                  <a:pt x="4504540" y="2215047"/>
                  <a:pt x="4480275" y="2168920"/>
                  <a:pt x="4404387" y="2179476"/>
                </a:cubicBezTo>
                <a:cubicBezTo>
                  <a:pt x="4328499" y="2190032"/>
                  <a:pt x="3948500" y="2103615"/>
                  <a:pt x="3755022" y="2179476"/>
                </a:cubicBezTo>
                <a:cubicBezTo>
                  <a:pt x="3561545" y="2255337"/>
                  <a:pt x="3434355" y="2168224"/>
                  <a:pt x="3275057" y="2179476"/>
                </a:cubicBezTo>
                <a:cubicBezTo>
                  <a:pt x="3115760" y="2190728"/>
                  <a:pt x="2920416" y="2129683"/>
                  <a:pt x="2795092" y="2179476"/>
                </a:cubicBezTo>
                <a:cubicBezTo>
                  <a:pt x="2669768" y="2229269"/>
                  <a:pt x="2245048" y="2134839"/>
                  <a:pt x="2061027" y="2179476"/>
                </a:cubicBezTo>
                <a:cubicBezTo>
                  <a:pt x="1877007" y="2224113"/>
                  <a:pt x="1492781" y="2106158"/>
                  <a:pt x="1326963" y="2179476"/>
                </a:cubicBezTo>
                <a:cubicBezTo>
                  <a:pt x="1161145" y="2252794"/>
                  <a:pt x="1156297" y="2147368"/>
                  <a:pt x="1016397" y="2179476"/>
                </a:cubicBezTo>
                <a:cubicBezTo>
                  <a:pt x="876497" y="2211584"/>
                  <a:pt x="395445" y="2061864"/>
                  <a:pt x="0" y="2179476"/>
                </a:cubicBezTo>
                <a:cubicBezTo>
                  <a:pt x="-64493" y="2006041"/>
                  <a:pt x="32216" y="1749818"/>
                  <a:pt x="0" y="1634607"/>
                </a:cubicBezTo>
                <a:cubicBezTo>
                  <a:pt x="-32216" y="1519396"/>
                  <a:pt x="41946" y="1333508"/>
                  <a:pt x="0" y="1133328"/>
                </a:cubicBezTo>
                <a:cubicBezTo>
                  <a:pt x="-41946" y="933148"/>
                  <a:pt x="28283" y="831977"/>
                  <a:pt x="0" y="588459"/>
                </a:cubicBezTo>
                <a:cubicBezTo>
                  <a:pt x="-28283" y="344941"/>
                  <a:pt x="32910" y="292982"/>
                  <a:pt x="0" y="0"/>
                </a:cubicBezTo>
                <a:close/>
              </a:path>
            </a:pathLst>
          </a:custGeom>
          <a:ln w="28575">
            <a:solidFill>
              <a:schemeClr val="bg1"/>
            </a:solidFill>
            <a:extLst>
              <a:ext uri="{C807C97D-BFC1-408E-A445-0C87EB9F89A2}">
                <ask:lineSketchStyleProps xmlns:ask="http://schemas.microsoft.com/office/drawing/2018/sketchyshapes" sd="3862853555">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1524000" lvl="0" indent="-1524000" algn="dist" rtl="0">
              <a:spcBef>
                <a:spcPts val="0"/>
              </a:spcBef>
              <a:spcAft>
                <a:spcPts val="0"/>
              </a:spcAft>
              <a:buClr>
                <a:schemeClr val="bg1"/>
              </a:buClr>
              <a:buSzPct val="66000"/>
            </a:pPr>
            <a:r>
              <a:rPr lang="zh-TW" altLang="en-US" sz="6600" dirty="0">
                <a:solidFill>
                  <a:schemeClr val="bg1"/>
                </a:solidFill>
                <a:latin typeface="Yu Gothic UI Semibold" panose="020B0700000000000000" pitchFamily="34" charset="-128"/>
                <a:ea typeface="Yu Gothic UI Semibold" panose="020B0700000000000000" pitchFamily="34" charset="-128"/>
              </a:rPr>
              <a:t>貳、健保藥品給付、價格、調</a:t>
            </a:r>
            <a:r>
              <a:rPr lang="zh-TW" altLang="en-US" sz="6600" b="1" dirty="0">
                <a:solidFill>
                  <a:schemeClr val="bg1"/>
                </a:solidFill>
                <a:latin typeface="Yu Gothic UI Semibold" panose="020B0700000000000000" pitchFamily="34" charset="-128"/>
                <a:ea typeface="Yu Gothic UI Semibold" panose="020B0700000000000000" pitchFamily="34" charset="-128"/>
              </a:rPr>
              <a:t>查</a:t>
            </a:r>
            <a:r>
              <a:rPr lang="zh-TW" altLang="en-US" sz="6600" dirty="0">
                <a:solidFill>
                  <a:schemeClr val="bg1"/>
                </a:solidFill>
                <a:latin typeface="Yu Gothic UI Semibold" panose="020B0700000000000000" pitchFamily="34" charset="-128"/>
                <a:ea typeface="Yu Gothic UI Semibold" panose="020B0700000000000000" pitchFamily="34" charset="-128"/>
              </a:rPr>
              <a:t>及改革</a:t>
            </a:r>
            <a:endParaRPr sz="6600" dirty="0">
              <a:solidFill>
                <a:schemeClr val="bg1"/>
              </a:solidFill>
              <a:latin typeface="Yu Gothic UI Semibold" panose="020B0700000000000000" pitchFamily="34" charset="-128"/>
              <a:ea typeface="Yu Gothic UI Semibold" panose="020B0700000000000000" pitchFamily="34" charset="-128"/>
            </a:endParaRPr>
          </a:p>
        </p:txBody>
      </p:sp>
      <p:pic>
        <p:nvPicPr>
          <p:cNvPr id="3" name="Picture 4" descr="Doctor PNG">
            <a:extLst>
              <a:ext uri="{FF2B5EF4-FFF2-40B4-BE49-F238E27FC236}">
                <a16:creationId xmlns:a16="http://schemas.microsoft.com/office/drawing/2014/main" id="{86F32845-45C3-44C7-AC2E-7E93ABBA62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656" y="3687986"/>
            <a:ext cx="2524125" cy="3209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Doctor PNG">
            <a:extLst>
              <a:ext uri="{FF2B5EF4-FFF2-40B4-BE49-F238E27FC236}">
                <a16:creationId xmlns:a16="http://schemas.microsoft.com/office/drawing/2014/main" id="{C42B51DC-AB46-49F6-B744-4818B18B8A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4421" y="3619500"/>
            <a:ext cx="33337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7">
            <a:extLst>
              <a:ext uri="{FF2B5EF4-FFF2-40B4-BE49-F238E27FC236}">
                <a16:creationId xmlns:a16="http://schemas.microsoft.com/office/drawing/2014/main" id="{0A396BF7-5D39-44A0-AAD3-875009BB6E50}"/>
              </a:ext>
            </a:extLst>
          </p:cNvPr>
          <p:cNvPicPr>
            <a:picLocks noChangeAspect="1"/>
          </p:cNvPicPr>
          <p:nvPr/>
        </p:nvPicPr>
        <p:blipFill>
          <a:blip r:embed="rId7"/>
          <a:stretch>
            <a:fillRect/>
          </a:stretch>
        </p:blipFill>
        <p:spPr>
          <a:xfrm>
            <a:off x="7844400" y="3618000"/>
            <a:ext cx="3337627" cy="3240000"/>
          </a:xfrm>
          <a:prstGeom prst="rect">
            <a:avLst/>
          </a:prstGeom>
        </p:spPr>
      </p:pic>
      <p:pic>
        <p:nvPicPr>
          <p:cNvPr id="10" name="圖片 9">
            <a:extLst>
              <a:ext uri="{FF2B5EF4-FFF2-40B4-BE49-F238E27FC236}">
                <a16:creationId xmlns:a16="http://schemas.microsoft.com/office/drawing/2014/main" id="{25C2BC56-B507-48D9-8188-6207610277DA}"/>
              </a:ext>
            </a:extLst>
          </p:cNvPr>
          <p:cNvPicPr>
            <a:picLocks noChangeAspect="1"/>
          </p:cNvPicPr>
          <p:nvPr/>
        </p:nvPicPr>
        <p:blipFill>
          <a:blip r:embed="rId8"/>
          <a:stretch>
            <a:fillRect/>
          </a:stretch>
        </p:blipFill>
        <p:spPr>
          <a:xfrm>
            <a:off x="5126550" y="5373858"/>
            <a:ext cx="1484142" cy="1484142"/>
          </a:xfrm>
          <a:prstGeom prst="rect">
            <a:avLst/>
          </a:prstGeom>
        </p:spPr>
      </p:pic>
      <p:pic>
        <p:nvPicPr>
          <p:cNvPr id="11" name="圖片 10">
            <a:extLst>
              <a:ext uri="{FF2B5EF4-FFF2-40B4-BE49-F238E27FC236}">
                <a16:creationId xmlns:a16="http://schemas.microsoft.com/office/drawing/2014/main" id="{86D597AE-8E0C-4FB7-8D25-09E51872B4C8}"/>
              </a:ext>
            </a:extLst>
          </p:cNvPr>
          <p:cNvPicPr>
            <a:picLocks noChangeAspect="1"/>
          </p:cNvPicPr>
          <p:nvPr/>
        </p:nvPicPr>
        <p:blipFill>
          <a:blip r:embed="rId8"/>
          <a:stretch>
            <a:fillRect/>
          </a:stretch>
        </p:blipFill>
        <p:spPr>
          <a:xfrm>
            <a:off x="8765471" y="5373858"/>
            <a:ext cx="1484142" cy="1484142"/>
          </a:xfrm>
          <a:prstGeom prst="rect">
            <a:avLst/>
          </a:prstGeom>
        </p:spPr>
      </p:pic>
      <p:pic>
        <p:nvPicPr>
          <p:cNvPr id="12" name="Picture 4" descr="Doctor PNG">
            <a:extLst>
              <a:ext uri="{FF2B5EF4-FFF2-40B4-BE49-F238E27FC236}">
                <a16:creationId xmlns:a16="http://schemas.microsoft.com/office/drawing/2014/main" id="{9DF21C8C-0275-4731-81AA-566B026AB7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800" y="3686400"/>
            <a:ext cx="2524125" cy="3209925"/>
          </a:xfrm>
          <a:prstGeom prst="rect">
            <a:avLst/>
          </a:prstGeom>
          <a:noFill/>
          <a:effectLst>
            <a:glow rad="419100">
              <a:schemeClr val="bg1">
                <a:alpha val="55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74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anim calcmode="lin" valueType="num">
                                      <p:cBhvr>
                                        <p:cTn id="8" dur="1000" fill="hold"/>
                                        <p:tgtEl>
                                          <p:spTgt spid="117"/>
                                        </p:tgtEl>
                                        <p:attrNameLst>
                                          <p:attrName>ppt_x</p:attrName>
                                        </p:attrNameLst>
                                      </p:cBhvr>
                                      <p:tavLst>
                                        <p:tav tm="0">
                                          <p:val>
                                            <p:strVal val="#ppt_x"/>
                                          </p:val>
                                        </p:tav>
                                        <p:tav tm="100000">
                                          <p:val>
                                            <p:strVal val="#ppt_x"/>
                                          </p:val>
                                        </p:tav>
                                      </p:tavLst>
                                    </p:anim>
                                    <p:anim calcmode="lin" valueType="num">
                                      <p:cBhvr>
                                        <p:cTn id="9" dur="1000" fill="hold"/>
                                        <p:tgtEl>
                                          <p:spTgt spid="1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par>
                          <p:cTn id="35" fill="hold">
                            <p:stCondLst>
                              <p:cond delay="1500"/>
                            </p:stCondLst>
                            <p:childTnLst>
                              <p:par>
                                <p:cTn id="36" presetID="1" presetClass="entr" presetSubtype="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par>
                          <p:cTn id="38" fill="hold">
                            <p:stCondLst>
                              <p:cond delay="1500"/>
                            </p:stCondLst>
                            <p:childTnLst>
                              <p:par>
                                <p:cTn id="39" presetID="1"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200"/>
                                  </p:stCondLst>
                                  <p:childTnLst>
                                    <p:set>
                                      <p:cBhvr>
                                        <p:cTn id="42" dur="1" fill="hold">
                                          <p:stCondLst>
                                            <p:cond delay="0"/>
                                          </p:stCondLst>
                                        </p:cTn>
                                        <p:tgtEl>
                                          <p:spTgt spid="12"/>
                                        </p:tgtEl>
                                        <p:attrNameLst>
                                          <p:attrName>style.visibility</p:attrName>
                                        </p:attrNameLst>
                                      </p:cBhvr>
                                      <p:to>
                                        <p:strVal val="visible"/>
                                      </p:to>
                                    </p:set>
                                  </p:childTnLst>
                                </p:cTn>
                              </p:par>
                            </p:childTnLst>
                          </p:cTn>
                        </p:par>
                        <p:par>
                          <p:cTn id="43" fill="hold">
                            <p:stCondLst>
                              <p:cond delay="1700"/>
                            </p:stCondLst>
                            <p:childTnLst>
                              <p:par>
                                <p:cTn id="44" presetID="10" presetClass="exit" presetSubtype="0" fill="hold" nodeType="afterEffect">
                                  <p:stCondLst>
                                    <p:cond delay="10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10" presetClass="exit" presetSubtype="0" fill="hold" nodeType="withEffect">
                                  <p:stCondLst>
                                    <p:cond delay="10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par>
                          <p:cTn id="50" fill="hold">
                            <p:stCondLst>
                              <p:cond delay="2300"/>
                            </p:stCondLst>
                            <p:childTnLst>
                              <p:par>
                                <p:cTn id="51" presetID="1" presetClass="exit" presetSubtype="0" fill="hold" nodeType="afterEffect">
                                  <p:stCondLst>
                                    <p:cond delay="300"/>
                                  </p:stCondLst>
                                  <p:childTnLst>
                                    <p:set>
                                      <p:cBhvr>
                                        <p:cTn id="52" dur="1" fill="hold">
                                          <p:stCondLst>
                                            <p:cond delay="0"/>
                                          </p:stCondLst>
                                        </p:cTn>
                                        <p:tgtEl>
                                          <p:spTgt spid="12"/>
                                        </p:tgtEl>
                                        <p:attrNameLst>
                                          <p:attrName>style.visibility</p:attrName>
                                        </p:attrNameLst>
                                      </p:cBhvr>
                                      <p:to>
                                        <p:strVal val="hidden"/>
                                      </p:to>
                                    </p:set>
                                  </p:childTnLst>
                                </p:cTn>
                              </p:par>
                              <p:par>
                                <p:cTn id="53" presetID="1" presetClass="entr" presetSubtype="0" fill="hold" nodeType="withEffect">
                                  <p:stCondLst>
                                    <p:cond delay="30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5" name="流程圖: 程序 4">
            <a:extLst>
              <a:ext uri="{FF2B5EF4-FFF2-40B4-BE49-F238E27FC236}">
                <a16:creationId xmlns:a16="http://schemas.microsoft.com/office/drawing/2014/main" id="{497BC524-BD63-4179-BF3F-BEDCDD7C2DF3}"/>
              </a:ext>
            </a:extLst>
          </p:cNvPr>
          <p:cNvSpPr/>
          <p:nvPr/>
        </p:nvSpPr>
        <p:spPr>
          <a:xfrm>
            <a:off x="0" y="0"/>
            <a:ext cx="12192000" cy="1446550"/>
          </a:xfrm>
          <a:custGeom>
            <a:avLst/>
            <a:gdLst>
              <a:gd name="connsiteX0" fmla="*/ 0 w 12192000"/>
              <a:gd name="connsiteY0" fmla="*/ 0 h 1446550"/>
              <a:gd name="connsiteX1" fmla="*/ 311573 w 12192000"/>
              <a:gd name="connsiteY1" fmla="*/ 0 h 1446550"/>
              <a:gd name="connsiteX2" fmla="*/ 1110827 w 12192000"/>
              <a:gd name="connsiteY2" fmla="*/ 0 h 1446550"/>
              <a:gd name="connsiteX3" fmla="*/ 2032000 w 12192000"/>
              <a:gd name="connsiteY3" fmla="*/ 0 h 1446550"/>
              <a:gd name="connsiteX4" fmla="*/ 2709333 w 12192000"/>
              <a:gd name="connsiteY4" fmla="*/ 0 h 1446550"/>
              <a:gd name="connsiteX5" fmla="*/ 3142827 w 12192000"/>
              <a:gd name="connsiteY5" fmla="*/ 0 h 1446550"/>
              <a:gd name="connsiteX6" fmla="*/ 4064000 w 12192000"/>
              <a:gd name="connsiteY6" fmla="*/ 0 h 1446550"/>
              <a:gd name="connsiteX7" fmla="*/ 4375573 w 12192000"/>
              <a:gd name="connsiteY7" fmla="*/ 0 h 1446550"/>
              <a:gd name="connsiteX8" fmla="*/ 4930987 w 12192000"/>
              <a:gd name="connsiteY8" fmla="*/ 0 h 1446550"/>
              <a:gd name="connsiteX9" fmla="*/ 5242560 w 12192000"/>
              <a:gd name="connsiteY9" fmla="*/ 0 h 1446550"/>
              <a:gd name="connsiteX10" fmla="*/ 5554133 w 12192000"/>
              <a:gd name="connsiteY10" fmla="*/ 0 h 1446550"/>
              <a:gd name="connsiteX11" fmla="*/ 6475307 w 12192000"/>
              <a:gd name="connsiteY11" fmla="*/ 0 h 1446550"/>
              <a:gd name="connsiteX12" fmla="*/ 7396480 w 12192000"/>
              <a:gd name="connsiteY12" fmla="*/ 0 h 1446550"/>
              <a:gd name="connsiteX13" fmla="*/ 7708053 w 12192000"/>
              <a:gd name="connsiteY13" fmla="*/ 0 h 1446550"/>
              <a:gd name="connsiteX14" fmla="*/ 8019627 w 12192000"/>
              <a:gd name="connsiteY14" fmla="*/ 0 h 1446550"/>
              <a:gd name="connsiteX15" fmla="*/ 8575040 w 12192000"/>
              <a:gd name="connsiteY15" fmla="*/ 0 h 1446550"/>
              <a:gd name="connsiteX16" fmla="*/ 9130453 w 12192000"/>
              <a:gd name="connsiteY16" fmla="*/ 0 h 1446550"/>
              <a:gd name="connsiteX17" fmla="*/ 10051627 w 12192000"/>
              <a:gd name="connsiteY17" fmla="*/ 0 h 1446550"/>
              <a:gd name="connsiteX18" fmla="*/ 10485120 w 12192000"/>
              <a:gd name="connsiteY18" fmla="*/ 0 h 1446550"/>
              <a:gd name="connsiteX19" fmla="*/ 10796693 w 12192000"/>
              <a:gd name="connsiteY19" fmla="*/ 0 h 1446550"/>
              <a:gd name="connsiteX20" fmla="*/ 11108267 w 12192000"/>
              <a:gd name="connsiteY20" fmla="*/ 0 h 1446550"/>
              <a:gd name="connsiteX21" fmla="*/ 12192000 w 12192000"/>
              <a:gd name="connsiteY21" fmla="*/ 0 h 1446550"/>
              <a:gd name="connsiteX22" fmla="*/ 12192000 w 12192000"/>
              <a:gd name="connsiteY22" fmla="*/ 453252 h 1446550"/>
              <a:gd name="connsiteX23" fmla="*/ 12192000 w 12192000"/>
              <a:gd name="connsiteY23" fmla="*/ 906505 h 1446550"/>
              <a:gd name="connsiteX24" fmla="*/ 12192000 w 12192000"/>
              <a:gd name="connsiteY24" fmla="*/ 1446550 h 1446550"/>
              <a:gd name="connsiteX25" fmla="*/ 11880427 w 12192000"/>
              <a:gd name="connsiteY25" fmla="*/ 1446550 h 1446550"/>
              <a:gd name="connsiteX26" fmla="*/ 11568853 w 12192000"/>
              <a:gd name="connsiteY26" fmla="*/ 1446550 h 1446550"/>
              <a:gd name="connsiteX27" fmla="*/ 11013440 w 12192000"/>
              <a:gd name="connsiteY27" fmla="*/ 1446550 h 1446550"/>
              <a:gd name="connsiteX28" fmla="*/ 10579947 w 12192000"/>
              <a:gd name="connsiteY28" fmla="*/ 1446550 h 1446550"/>
              <a:gd name="connsiteX29" fmla="*/ 9658773 w 12192000"/>
              <a:gd name="connsiteY29" fmla="*/ 1446550 h 1446550"/>
              <a:gd name="connsiteX30" fmla="*/ 8981440 w 12192000"/>
              <a:gd name="connsiteY30" fmla="*/ 1446550 h 1446550"/>
              <a:gd name="connsiteX31" fmla="*/ 8669867 w 12192000"/>
              <a:gd name="connsiteY31" fmla="*/ 1446550 h 1446550"/>
              <a:gd name="connsiteX32" fmla="*/ 8236373 w 12192000"/>
              <a:gd name="connsiteY32" fmla="*/ 1446550 h 1446550"/>
              <a:gd name="connsiteX33" fmla="*/ 7680960 w 12192000"/>
              <a:gd name="connsiteY33" fmla="*/ 1446550 h 1446550"/>
              <a:gd name="connsiteX34" fmla="*/ 7003627 w 12192000"/>
              <a:gd name="connsiteY34" fmla="*/ 1446550 h 1446550"/>
              <a:gd name="connsiteX35" fmla="*/ 6448213 w 12192000"/>
              <a:gd name="connsiteY35" fmla="*/ 1446550 h 1446550"/>
              <a:gd name="connsiteX36" fmla="*/ 6014720 w 12192000"/>
              <a:gd name="connsiteY36" fmla="*/ 1446550 h 1446550"/>
              <a:gd name="connsiteX37" fmla="*/ 5703147 w 12192000"/>
              <a:gd name="connsiteY37" fmla="*/ 1446550 h 1446550"/>
              <a:gd name="connsiteX38" fmla="*/ 5147733 w 12192000"/>
              <a:gd name="connsiteY38" fmla="*/ 1446550 h 1446550"/>
              <a:gd name="connsiteX39" fmla="*/ 4836160 w 12192000"/>
              <a:gd name="connsiteY39" fmla="*/ 1446550 h 1446550"/>
              <a:gd name="connsiteX40" fmla="*/ 4036907 w 12192000"/>
              <a:gd name="connsiteY40" fmla="*/ 1446550 h 1446550"/>
              <a:gd name="connsiteX41" fmla="*/ 3359573 w 12192000"/>
              <a:gd name="connsiteY41" fmla="*/ 1446550 h 1446550"/>
              <a:gd name="connsiteX42" fmla="*/ 2682240 w 12192000"/>
              <a:gd name="connsiteY42" fmla="*/ 1446550 h 1446550"/>
              <a:gd name="connsiteX43" fmla="*/ 1882987 w 12192000"/>
              <a:gd name="connsiteY43" fmla="*/ 1446550 h 1446550"/>
              <a:gd name="connsiteX44" fmla="*/ 1205653 w 12192000"/>
              <a:gd name="connsiteY44" fmla="*/ 1446550 h 1446550"/>
              <a:gd name="connsiteX45" fmla="*/ 650240 w 12192000"/>
              <a:gd name="connsiteY45" fmla="*/ 1446550 h 1446550"/>
              <a:gd name="connsiteX46" fmla="*/ 0 w 12192000"/>
              <a:gd name="connsiteY46" fmla="*/ 1446550 h 1446550"/>
              <a:gd name="connsiteX47" fmla="*/ 0 w 12192000"/>
              <a:gd name="connsiteY47" fmla="*/ 935436 h 1446550"/>
              <a:gd name="connsiteX48" fmla="*/ 0 w 12192000"/>
              <a:gd name="connsiteY48" fmla="*/ 438787 h 1446550"/>
              <a:gd name="connsiteX49" fmla="*/ 0 w 12192000"/>
              <a:gd name="connsiteY49"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2000" h="1446550" fill="none" extrusionOk="0">
                <a:moveTo>
                  <a:pt x="0" y="0"/>
                </a:moveTo>
                <a:cubicBezTo>
                  <a:pt x="106790" y="2918"/>
                  <a:pt x="218456" y="-13200"/>
                  <a:pt x="311573" y="0"/>
                </a:cubicBezTo>
                <a:cubicBezTo>
                  <a:pt x="404690" y="13200"/>
                  <a:pt x="842281" y="30405"/>
                  <a:pt x="1110827" y="0"/>
                </a:cubicBezTo>
                <a:cubicBezTo>
                  <a:pt x="1379373" y="-30405"/>
                  <a:pt x="1727738" y="-42491"/>
                  <a:pt x="2032000" y="0"/>
                </a:cubicBezTo>
                <a:cubicBezTo>
                  <a:pt x="2336262" y="42491"/>
                  <a:pt x="2424785" y="16141"/>
                  <a:pt x="2709333" y="0"/>
                </a:cubicBezTo>
                <a:cubicBezTo>
                  <a:pt x="2993881" y="-16141"/>
                  <a:pt x="2943160" y="7523"/>
                  <a:pt x="3142827" y="0"/>
                </a:cubicBezTo>
                <a:cubicBezTo>
                  <a:pt x="3342494" y="-7523"/>
                  <a:pt x="3868371" y="-21172"/>
                  <a:pt x="4064000" y="0"/>
                </a:cubicBezTo>
                <a:cubicBezTo>
                  <a:pt x="4259629" y="21172"/>
                  <a:pt x="4278979" y="-5523"/>
                  <a:pt x="4375573" y="0"/>
                </a:cubicBezTo>
                <a:cubicBezTo>
                  <a:pt x="4472167" y="5523"/>
                  <a:pt x="4660841" y="19476"/>
                  <a:pt x="4930987" y="0"/>
                </a:cubicBezTo>
                <a:cubicBezTo>
                  <a:pt x="5201133" y="-19476"/>
                  <a:pt x="5168326" y="3700"/>
                  <a:pt x="5242560" y="0"/>
                </a:cubicBezTo>
                <a:cubicBezTo>
                  <a:pt x="5316794" y="-3700"/>
                  <a:pt x="5419033" y="-13473"/>
                  <a:pt x="5554133" y="0"/>
                </a:cubicBezTo>
                <a:cubicBezTo>
                  <a:pt x="5689233" y="13473"/>
                  <a:pt x="6269090" y="-34090"/>
                  <a:pt x="6475307" y="0"/>
                </a:cubicBezTo>
                <a:cubicBezTo>
                  <a:pt x="6681524" y="34090"/>
                  <a:pt x="7169396" y="32687"/>
                  <a:pt x="7396480" y="0"/>
                </a:cubicBezTo>
                <a:cubicBezTo>
                  <a:pt x="7623564" y="-32687"/>
                  <a:pt x="7643453" y="-9367"/>
                  <a:pt x="7708053" y="0"/>
                </a:cubicBezTo>
                <a:cubicBezTo>
                  <a:pt x="7772653" y="9367"/>
                  <a:pt x="7928834" y="-9232"/>
                  <a:pt x="8019627" y="0"/>
                </a:cubicBezTo>
                <a:cubicBezTo>
                  <a:pt x="8110420" y="9232"/>
                  <a:pt x="8324597" y="-11831"/>
                  <a:pt x="8575040" y="0"/>
                </a:cubicBezTo>
                <a:cubicBezTo>
                  <a:pt x="8825483" y="11831"/>
                  <a:pt x="8998688" y="-18077"/>
                  <a:pt x="9130453" y="0"/>
                </a:cubicBezTo>
                <a:cubicBezTo>
                  <a:pt x="9262218" y="18077"/>
                  <a:pt x="9727031" y="16383"/>
                  <a:pt x="10051627" y="0"/>
                </a:cubicBezTo>
                <a:cubicBezTo>
                  <a:pt x="10376223" y="-16383"/>
                  <a:pt x="10351433" y="-16593"/>
                  <a:pt x="10485120" y="0"/>
                </a:cubicBezTo>
                <a:cubicBezTo>
                  <a:pt x="10618807" y="16593"/>
                  <a:pt x="10683416" y="8465"/>
                  <a:pt x="10796693" y="0"/>
                </a:cubicBezTo>
                <a:cubicBezTo>
                  <a:pt x="10909970" y="-8465"/>
                  <a:pt x="11009671" y="2983"/>
                  <a:pt x="11108267" y="0"/>
                </a:cubicBezTo>
                <a:cubicBezTo>
                  <a:pt x="11206863" y="-2983"/>
                  <a:pt x="11951993" y="50045"/>
                  <a:pt x="12192000" y="0"/>
                </a:cubicBezTo>
                <a:cubicBezTo>
                  <a:pt x="12199652" y="206025"/>
                  <a:pt x="12198046" y="256314"/>
                  <a:pt x="12192000" y="453252"/>
                </a:cubicBezTo>
                <a:cubicBezTo>
                  <a:pt x="12185954" y="650190"/>
                  <a:pt x="12190665" y="747191"/>
                  <a:pt x="12192000" y="906505"/>
                </a:cubicBezTo>
                <a:cubicBezTo>
                  <a:pt x="12193335" y="1065819"/>
                  <a:pt x="12188354" y="1297764"/>
                  <a:pt x="12192000" y="1446550"/>
                </a:cubicBezTo>
                <a:cubicBezTo>
                  <a:pt x="12084222" y="1460714"/>
                  <a:pt x="11962944" y="1442222"/>
                  <a:pt x="11880427" y="1446550"/>
                </a:cubicBezTo>
                <a:cubicBezTo>
                  <a:pt x="11797910" y="1450878"/>
                  <a:pt x="11718289" y="1458014"/>
                  <a:pt x="11568853" y="1446550"/>
                </a:cubicBezTo>
                <a:cubicBezTo>
                  <a:pt x="11419417" y="1435086"/>
                  <a:pt x="11142271" y="1429338"/>
                  <a:pt x="11013440" y="1446550"/>
                </a:cubicBezTo>
                <a:cubicBezTo>
                  <a:pt x="10884609" y="1463762"/>
                  <a:pt x="10773517" y="1463703"/>
                  <a:pt x="10579947" y="1446550"/>
                </a:cubicBezTo>
                <a:cubicBezTo>
                  <a:pt x="10386377" y="1429397"/>
                  <a:pt x="9867722" y="1437974"/>
                  <a:pt x="9658773" y="1446550"/>
                </a:cubicBezTo>
                <a:cubicBezTo>
                  <a:pt x="9449824" y="1455126"/>
                  <a:pt x="9270526" y="1479862"/>
                  <a:pt x="8981440" y="1446550"/>
                </a:cubicBezTo>
                <a:cubicBezTo>
                  <a:pt x="8692354" y="1413238"/>
                  <a:pt x="8805759" y="1443874"/>
                  <a:pt x="8669867" y="1446550"/>
                </a:cubicBezTo>
                <a:cubicBezTo>
                  <a:pt x="8533975" y="1449226"/>
                  <a:pt x="8390410" y="1435077"/>
                  <a:pt x="8236373" y="1446550"/>
                </a:cubicBezTo>
                <a:cubicBezTo>
                  <a:pt x="8082336" y="1458023"/>
                  <a:pt x="7796464" y="1470568"/>
                  <a:pt x="7680960" y="1446550"/>
                </a:cubicBezTo>
                <a:cubicBezTo>
                  <a:pt x="7565456" y="1422532"/>
                  <a:pt x="7336358" y="1472855"/>
                  <a:pt x="7003627" y="1446550"/>
                </a:cubicBezTo>
                <a:cubicBezTo>
                  <a:pt x="6670896" y="1420245"/>
                  <a:pt x="6572815" y="1427931"/>
                  <a:pt x="6448213" y="1446550"/>
                </a:cubicBezTo>
                <a:cubicBezTo>
                  <a:pt x="6323611" y="1465169"/>
                  <a:pt x="6103894" y="1464997"/>
                  <a:pt x="6014720" y="1446550"/>
                </a:cubicBezTo>
                <a:cubicBezTo>
                  <a:pt x="5925546" y="1428103"/>
                  <a:pt x="5824690" y="1459934"/>
                  <a:pt x="5703147" y="1446550"/>
                </a:cubicBezTo>
                <a:cubicBezTo>
                  <a:pt x="5581604" y="1433166"/>
                  <a:pt x="5284554" y="1455766"/>
                  <a:pt x="5147733" y="1446550"/>
                </a:cubicBezTo>
                <a:cubicBezTo>
                  <a:pt x="5010912" y="1437334"/>
                  <a:pt x="4951952" y="1454983"/>
                  <a:pt x="4836160" y="1446550"/>
                </a:cubicBezTo>
                <a:cubicBezTo>
                  <a:pt x="4720368" y="1438117"/>
                  <a:pt x="4426481" y="1424091"/>
                  <a:pt x="4036907" y="1446550"/>
                </a:cubicBezTo>
                <a:cubicBezTo>
                  <a:pt x="3647333" y="1469009"/>
                  <a:pt x="3560117" y="1416296"/>
                  <a:pt x="3359573" y="1446550"/>
                </a:cubicBezTo>
                <a:cubicBezTo>
                  <a:pt x="3159029" y="1476804"/>
                  <a:pt x="2994273" y="1470784"/>
                  <a:pt x="2682240" y="1446550"/>
                </a:cubicBezTo>
                <a:cubicBezTo>
                  <a:pt x="2370207" y="1422316"/>
                  <a:pt x="2236828" y="1459758"/>
                  <a:pt x="1882987" y="1446550"/>
                </a:cubicBezTo>
                <a:cubicBezTo>
                  <a:pt x="1529146" y="1433342"/>
                  <a:pt x="1497296" y="1460959"/>
                  <a:pt x="1205653" y="1446550"/>
                </a:cubicBezTo>
                <a:cubicBezTo>
                  <a:pt x="914010" y="1432141"/>
                  <a:pt x="819602" y="1429472"/>
                  <a:pt x="650240" y="1446550"/>
                </a:cubicBezTo>
                <a:cubicBezTo>
                  <a:pt x="480878" y="1463628"/>
                  <a:pt x="280393" y="1454327"/>
                  <a:pt x="0" y="1446550"/>
                </a:cubicBezTo>
                <a:cubicBezTo>
                  <a:pt x="14258" y="1201144"/>
                  <a:pt x="-2553" y="1124874"/>
                  <a:pt x="0" y="935436"/>
                </a:cubicBezTo>
                <a:cubicBezTo>
                  <a:pt x="2553" y="745998"/>
                  <a:pt x="6720" y="685683"/>
                  <a:pt x="0" y="438787"/>
                </a:cubicBezTo>
                <a:cubicBezTo>
                  <a:pt x="-6720" y="191891"/>
                  <a:pt x="-20356" y="107969"/>
                  <a:pt x="0" y="0"/>
                </a:cubicBezTo>
                <a:close/>
              </a:path>
              <a:path w="12192000" h="1446550" stroke="0" extrusionOk="0">
                <a:moveTo>
                  <a:pt x="0" y="0"/>
                </a:moveTo>
                <a:cubicBezTo>
                  <a:pt x="164063" y="20298"/>
                  <a:pt x="318136" y="-17085"/>
                  <a:pt x="433493" y="0"/>
                </a:cubicBezTo>
                <a:cubicBezTo>
                  <a:pt x="548850" y="17085"/>
                  <a:pt x="915084" y="-17368"/>
                  <a:pt x="1110827" y="0"/>
                </a:cubicBezTo>
                <a:cubicBezTo>
                  <a:pt x="1306570" y="17368"/>
                  <a:pt x="1463623" y="28199"/>
                  <a:pt x="1788160" y="0"/>
                </a:cubicBezTo>
                <a:cubicBezTo>
                  <a:pt x="2112697" y="-28199"/>
                  <a:pt x="1945120" y="-11533"/>
                  <a:pt x="2099733" y="0"/>
                </a:cubicBezTo>
                <a:cubicBezTo>
                  <a:pt x="2254346" y="11533"/>
                  <a:pt x="2377685" y="6608"/>
                  <a:pt x="2533227" y="0"/>
                </a:cubicBezTo>
                <a:cubicBezTo>
                  <a:pt x="2688769" y="-6608"/>
                  <a:pt x="2902361" y="-15249"/>
                  <a:pt x="3210560" y="0"/>
                </a:cubicBezTo>
                <a:cubicBezTo>
                  <a:pt x="3518759" y="15249"/>
                  <a:pt x="3614578" y="23256"/>
                  <a:pt x="3765973" y="0"/>
                </a:cubicBezTo>
                <a:cubicBezTo>
                  <a:pt x="3917368" y="-23256"/>
                  <a:pt x="4008474" y="7300"/>
                  <a:pt x="4199467" y="0"/>
                </a:cubicBezTo>
                <a:cubicBezTo>
                  <a:pt x="4390460" y="-7300"/>
                  <a:pt x="4769350" y="-37325"/>
                  <a:pt x="5120640" y="0"/>
                </a:cubicBezTo>
                <a:cubicBezTo>
                  <a:pt x="5471930" y="37325"/>
                  <a:pt x="5738316" y="3884"/>
                  <a:pt x="6041813" y="0"/>
                </a:cubicBezTo>
                <a:cubicBezTo>
                  <a:pt x="6345310" y="-3884"/>
                  <a:pt x="6582339" y="20675"/>
                  <a:pt x="6841067" y="0"/>
                </a:cubicBezTo>
                <a:cubicBezTo>
                  <a:pt x="7099795" y="-20675"/>
                  <a:pt x="7175411" y="-13385"/>
                  <a:pt x="7274560" y="0"/>
                </a:cubicBezTo>
                <a:cubicBezTo>
                  <a:pt x="7373709" y="13385"/>
                  <a:pt x="7776337" y="17677"/>
                  <a:pt x="7951893" y="0"/>
                </a:cubicBezTo>
                <a:cubicBezTo>
                  <a:pt x="8127449" y="-17677"/>
                  <a:pt x="8492282" y="-31155"/>
                  <a:pt x="8751147" y="0"/>
                </a:cubicBezTo>
                <a:cubicBezTo>
                  <a:pt x="9010012" y="31155"/>
                  <a:pt x="9184581" y="24336"/>
                  <a:pt x="9306560" y="0"/>
                </a:cubicBezTo>
                <a:cubicBezTo>
                  <a:pt x="9428539" y="-24336"/>
                  <a:pt x="9841894" y="4468"/>
                  <a:pt x="9983893" y="0"/>
                </a:cubicBezTo>
                <a:cubicBezTo>
                  <a:pt x="10125892" y="-4468"/>
                  <a:pt x="10551422" y="-35102"/>
                  <a:pt x="10783147" y="0"/>
                </a:cubicBezTo>
                <a:cubicBezTo>
                  <a:pt x="11014872" y="35102"/>
                  <a:pt x="10945122" y="3536"/>
                  <a:pt x="11094720" y="0"/>
                </a:cubicBezTo>
                <a:cubicBezTo>
                  <a:pt x="11244318" y="-3536"/>
                  <a:pt x="11326744" y="-3998"/>
                  <a:pt x="11406293" y="0"/>
                </a:cubicBezTo>
                <a:cubicBezTo>
                  <a:pt x="11485842" y="3998"/>
                  <a:pt x="11908156" y="-33434"/>
                  <a:pt x="12192000" y="0"/>
                </a:cubicBezTo>
                <a:cubicBezTo>
                  <a:pt x="12181227" y="110318"/>
                  <a:pt x="12203196" y="382677"/>
                  <a:pt x="12192000" y="482183"/>
                </a:cubicBezTo>
                <a:cubicBezTo>
                  <a:pt x="12180804" y="581689"/>
                  <a:pt x="12189473" y="762381"/>
                  <a:pt x="12192000" y="935436"/>
                </a:cubicBezTo>
                <a:cubicBezTo>
                  <a:pt x="12194527" y="1108491"/>
                  <a:pt x="12176095" y="1281029"/>
                  <a:pt x="12192000" y="1446550"/>
                </a:cubicBezTo>
                <a:cubicBezTo>
                  <a:pt x="12044244" y="1473609"/>
                  <a:pt x="11775810" y="1460140"/>
                  <a:pt x="11514667" y="1446550"/>
                </a:cubicBezTo>
                <a:cubicBezTo>
                  <a:pt x="11253524" y="1432960"/>
                  <a:pt x="11017207" y="1465762"/>
                  <a:pt x="10837333" y="1446550"/>
                </a:cubicBezTo>
                <a:cubicBezTo>
                  <a:pt x="10657459" y="1427338"/>
                  <a:pt x="10495976" y="1436929"/>
                  <a:pt x="10160000" y="1446550"/>
                </a:cubicBezTo>
                <a:cubicBezTo>
                  <a:pt x="9824024" y="1456171"/>
                  <a:pt x="9708270" y="1478523"/>
                  <a:pt x="9360747" y="1446550"/>
                </a:cubicBezTo>
                <a:cubicBezTo>
                  <a:pt x="9013224" y="1414577"/>
                  <a:pt x="9197019" y="1445106"/>
                  <a:pt x="9049173" y="1446550"/>
                </a:cubicBezTo>
                <a:cubicBezTo>
                  <a:pt x="8901327" y="1447994"/>
                  <a:pt x="8825895" y="1449590"/>
                  <a:pt x="8737600" y="1446550"/>
                </a:cubicBezTo>
                <a:cubicBezTo>
                  <a:pt x="8649305" y="1443510"/>
                  <a:pt x="8208727" y="1446974"/>
                  <a:pt x="7938347" y="1446550"/>
                </a:cubicBezTo>
                <a:cubicBezTo>
                  <a:pt x="7667967" y="1446126"/>
                  <a:pt x="7759038" y="1442728"/>
                  <a:pt x="7626773" y="1446550"/>
                </a:cubicBezTo>
                <a:cubicBezTo>
                  <a:pt x="7494508" y="1450372"/>
                  <a:pt x="7181770" y="1438779"/>
                  <a:pt x="6949440" y="1446550"/>
                </a:cubicBezTo>
                <a:cubicBezTo>
                  <a:pt x="6717110" y="1454321"/>
                  <a:pt x="6539621" y="1474083"/>
                  <a:pt x="6272107" y="1446550"/>
                </a:cubicBezTo>
                <a:cubicBezTo>
                  <a:pt x="6004593" y="1419017"/>
                  <a:pt x="5687800" y="1476713"/>
                  <a:pt x="5472853" y="1446550"/>
                </a:cubicBezTo>
                <a:cubicBezTo>
                  <a:pt x="5257906" y="1416387"/>
                  <a:pt x="5183103" y="1436353"/>
                  <a:pt x="4917440" y="1446550"/>
                </a:cubicBezTo>
                <a:cubicBezTo>
                  <a:pt x="4651777" y="1456747"/>
                  <a:pt x="4192328" y="1401718"/>
                  <a:pt x="3996267" y="1446550"/>
                </a:cubicBezTo>
                <a:cubicBezTo>
                  <a:pt x="3800206" y="1491382"/>
                  <a:pt x="3664399" y="1466073"/>
                  <a:pt x="3562773" y="1446550"/>
                </a:cubicBezTo>
                <a:cubicBezTo>
                  <a:pt x="3461147" y="1427027"/>
                  <a:pt x="3396230" y="1437547"/>
                  <a:pt x="3251200" y="1446550"/>
                </a:cubicBezTo>
                <a:cubicBezTo>
                  <a:pt x="3106170" y="1455553"/>
                  <a:pt x="2959828" y="1463471"/>
                  <a:pt x="2817707" y="1446550"/>
                </a:cubicBezTo>
                <a:cubicBezTo>
                  <a:pt x="2675586" y="1429629"/>
                  <a:pt x="2186343" y="1472374"/>
                  <a:pt x="1896533" y="1446550"/>
                </a:cubicBezTo>
                <a:cubicBezTo>
                  <a:pt x="1606723" y="1420726"/>
                  <a:pt x="1738935" y="1452089"/>
                  <a:pt x="1584960" y="1446550"/>
                </a:cubicBezTo>
                <a:cubicBezTo>
                  <a:pt x="1430985" y="1441011"/>
                  <a:pt x="993484" y="1429235"/>
                  <a:pt x="663787" y="1446550"/>
                </a:cubicBezTo>
                <a:cubicBezTo>
                  <a:pt x="334090" y="1463865"/>
                  <a:pt x="313061" y="1459040"/>
                  <a:pt x="0" y="1446550"/>
                </a:cubicBezTo>
                <a:cubicBezTo>
                  <a:pt x="4895" y="1247404"/>
                  <a:pt x="19716" y="1182520"/>
                  <a:pt x="0" y="949901"/>
                </a:cubicBezTo>
                <a:cubicBezTo>
                  <a:pt x="-19716" y="717282"/>
                  <a:pt x="-18834" y="633171"/>
                  <a:pt x="0" y="482183"/>
                </a:cubicBezTo>
                <a:cubicBezTo>
                  <a:pt x="18834" y="331195"/>
                  <a:pt x="9584" y="106961"/>
                  <a:pt x="0" y="0"/>
                </a:cubicBezTo>
                <a:close/>
              </a:path>
            </a:pathLst>
          </a:custGeom>
          <a:solidFill>
            <a:schemeClr val="bg2">
              <a:lumMod val="60000"/>
              <a:lumOff val="40000"/>
            </a:schemeClr>
          </a:solidFill>
          <a:ln>
            <a:noFill/>
            <a:extLst>
              <a:ext uri="{C807C97D-BFC1-408E-A445-0C87EB9F89A2}">
                <ask:lineSketchStyleProps xmlns:ask="http://schemas.microsoft.com/office/drawing/2018/sketchyshapes" sd="722460625">
                  <a:prstGeom prst="flowChartProcess">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Google Shape;173;p22">
            <a:extLst>
              <a:ext uri="{FF2B5EF4-FFF2-40B4-BE49-F238E27FC236}">
                <a16:creationId xmlns:a16="http://schemas.microsoft.com/office/drawing/2014/main" id="{FFE7423A-CBF6-4E0E-93B3-1A70B9CE61A0}"/>
              </a:ext>
            </a:extLst>
          </p:cNvPr>
          <p:cNvSpPr txBox="1">
            <a:spLocks/>
          </p:cNvSpPr>
          <p:nvPr/>
        </p:nvSpPr>
        <p:spPr>
          <a:xfrm>
            <a:off x="1524000" y="158108"/>
            <a:ext cx="9144000" cy="109470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chemeClr val="lt1"/>
              </a:buClr>
            </a:pPr>
            <a:r>
              <a:rPr lang="zh-TW" altLang="en-US" sz="6000" b="1" dirty="0">
                <a:solidFill>
                  <a:schemeClr val="lt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健保藥品給付與部分負擔</a:t>
            </a:r>
          </a:p>
        </p:txBody>
      </p:sp>
      <p:sp>
        <p:nvSpPr>
          <p:cNvPr id="11" name="文字方塊 10">
            <a:extLst>
              <a:ext uri="{FF2B5EF4-FFF2-40B4-BE49-F238E27FC236}">
                <a16:creationId xmlns:a16="http://schemas.microsoft.com/office/drawing/2014/main" id="{B36918E1-823E-42D1-9A55-F9DDA784DE5B}"/>
              </a:ext>
            </a:extLst>
          </p:cNvPr>
          <p:cNvSpPr txBox="1"/>
          <p:nvPr/>
        </p:nvSpPr>
        <p:spPr>
          <a:xfrm>
            <a:off x="597719" y="1650909"/>
            <a:ext cx="6641690" cy="967701"/>
          </a:xfrm>
          <a:prstGeom prst="rect">
            <a:avLst/>
          </a:prstGeom>
          <a:noFill/>
        </p:spPr>
        <p:txBody>
          <a:bodyPr wrap="square">
            <a:spAutoFit/>
          </a:bodyPr>
          <a:lstStyle/>
          <a:p>
            <a:pPr>
              <a:lnSpc>
                <a:spcPct val="115000"/>
              </a:lnSpc>
            </a:pPr>
            <a:r>
              <a:rPr lang="zh-TW" altLang="en-US" sz="5400" b="1" dirty="0">
                <a:solidFill>
                  <a:schemeClr val="tx1"/>
                </a:solidFill>
              </a:rPr>
              <a:t>一、</a:t>
            </a:r>
            <a:r>
              <a:rPr lang="zh-TW" altLang="zh-TW" sz="5400" b="1" dirty="0">
                <a:solidFill>
                  <a:schemeClr val="tx1"/>
                </a:solidFill>
              </a:rPr>
              <a:t>健保藥品給付</a:t>
            </a:r>
          </a:p>
        </p:txBody>
      </p:sp>
      <p:sp>
        <p:nvSpPr>
          <p:cNvPr id="13" name="文字方塊 12">
            <a:extLst>
              <a:ext uri="{FF2B5EF4-FFF2-40B4-BE49-F238E27FC236}">
                <a16:creationId xmlns:a16="http://schemas.microsoft.com/office/drawing/2014/main" id="{56D934E7-C141-410F-8BFC-5BEA205127DC}"/>
              </a:ext>
            </a:extLst>
          </p:cNvPr>
          <p:cNvSpPr txBox="1"/>
          <p:nvPr/>
        </p:nvSpPr>
        <p:spPr>
          <a:xfrm>
            <a:off x="676378" y="2754143"/>
            <a:ext cx="10980788" cy="1107996"/>
          </a:xfrm>
          <a:prstGeom prst="rect">
            <a:avLst/>
          </a:prstGeom>
          <a:noFill/>
        </p:spPr>
        <p:txBody>
          <a:bodyPr wrap="square">
            <a:spAutoFit/>
          </a:bodyPr>
          <a:lstStyle/>
          <a:p>
            <a:r>
              <a:rPr lang="zh-TW" altLang="zh-TW" sz="3300" dirty="0">
                <a:solidFill>
                  <a:schemeClr val="tx1"/>
                </a:solidFill>
                <a:sym typeface="Calibri"/>
              </a:rPr>
              <a:t>1995年開辦全民健保第一年的藥費支出400億元→逐年增加約100億</a:t>
            </a:r>
            <a:endParaRPr lang="zh-TW" altLang="en-US" sz="3300" dirty="0">
              <a:solidFill>
                <a:schemeClr val="tx1"/>
              </a:solidFill>
              <a:sym typeface="Calibri"/>
            </a:endParaRPr>
          </a:p>
        </p:txBody>
      </p:sp>
      <p:sp>
        <p:nvSpPr>
          <p:cNvPr id="17" name="文字方塊 16">
            <a:extLst>
              <a:ext uri="{FF2B5EF4-FFF2-40B4-BE49-F238E27FC236}">
                <a16:creationId xmlns:a16="http://schemas.microsoft.com/office/drawing/2014/main" id="{580D49BF-6671-4307-9AC1-3C629F96040A}"/>
              </a:ext>
            </a:extLst>
          </p:cNvPr>
          <p:cNvSpPr txBox="1"/>
          <p:nvPr/>
        </p:nvSpPr>
        <p:spPr>
          <a:xfrm>
            <a:off x="676378" y="4104998"/>
            <a:ext cx="10847028" cy="1211357"/>
          </a:xfrm>
          <a:prstGeom prst="rect">
            <a:avLst/>
          </a:prstGeom>
          <a:noFill/>
        </p:spPr>
        <p:txBody>
          <a:bodyPr wrap="square">
            <a:spAutoFit/>
          </a:bodyPr>
          <a:lstStyle/>
          <a:p>
            <a:pPr>
              <a:lnSpc>
                <a:spcPct val="115000"/>
              </a:lnSpc>
            </a:pPr>
            <a:r>
              <a:rPr lang="zh-TW" altLang="zh-TW" sz="3300" dirty="0">
                <a:solidFill>
                  <a:schemeClr val="tx1"/>
                </a:solidFill>
              </a:rPr>
              <a:t>1998年健保支付藥費逾700億元→於2004年突破千億元，2013年超過1500億元</a:t>
            </a:r>
          </a:p>
        </p:txBody>
      </p:sp>
      <p:sp>
        <p:nvSpPr>
          <p:cNvPr id="19" name="文字方塊 18">
            <a:extLst>
              <a:ext uri="{FF2B5EF4-FFF2-40B4-BE49-F238E27FC236}">
                <a16:creationId xmlns:a16="http://schemas.microsoft.com/office/drawing/2014/main" id="{BB751F86-78F8-4818-9B06-9EBF6224FCAE}"/>
              </a:ext>
            </a:extLst>
          </p:cNvPr>
          <p:cNvSpPr txBox="1"/>
          <p:nvPr/>
        </p:nvSpPr>
        <p:spPr>
          <a:xfrm>
            <a:off x="676379" y="5559214"/>
            <a:ext cx="10980787" cy="627351"/>
          </a:xfrm>
          <a:prstGeom prst="rect">
            <a:avLst/>
          </a:prstGeom>
          <a:noFill/>
        </p:spPr>
        <p:txBody>
          <a:bodyPr wrap="square">
            <a:spAutoFit/>
          </a:bodyPr>
          <a:lstStyle/>
          <a:p>
            <a:pPr>
              <a:lnSpc>
                <a:spcPct val="115000"/>
              </a:lnSpc>
            </a:pPr>
            <a:r>
              <a:rPr lang="zh-TW" altLang="zh-TW" sz="3300" dirty="0">
                <a:solidFill>
                  <a:schemeClr val="tx1"/>
                </a:solidFill>
              </a:rPr>
              <a:t> 多年來藥品費用佔醫療費用的比例持續維持約四分之一</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9" name="Google Shape;109;p14"/>
          <p:cNvSpPr txBox="1"/>
          <p:nvPr/>
        </p:nvSpPr>
        <p:spPr>
          <a:xfrm>
            <a:off x="7487035" y="397225"/>
            <a:ext cx="4914900" cy="218518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600" dirty="0">
                <a:latin typeface="Calibri"/>
                <a:ea typeface="Calibri"/>
                <a:cs typeface="Calibri"/>
                <a:sym typeface="Calibri"/>
              </a:rPr>
              <a:t>藥物與藥品之定義</a:t>
            </a:r>
            <a:endParaRPr sz="2600" dirty="0">
              <a:latin typeface="Calibri"/>
              <a:ea typeface="Calibri"/>
              <a:cs typeface="Calibri"/>
              <a:sym typeface="Calibri"/>
            </a:endParaRPr>
          </a:p>
          <a:p>
            <a:pPr marL="0" lvl="0" indent="0" algn="l" rtl="0">
              <a:spcBef>
                <a:spcPts val="0"/>
              </a:spcBef>
              <a:spcAft>
                <a:spcPts val="0"/>
              </a:spcAft>
              <a:buNone/>
            </a:pPr>
            <a:r>
              <a:rPr lang="zh-TW" sz="2600" dirty="0">
                <a:latin typeface="Calibri"/>
                <a:ea typeface="Calibri"/>
                <a:cs typeface="Calibri"/>
                <a:sym typeface="Calibri"/>
              </a:rPr>
              <a:t>製劑之分類</a:t>
            </a:r>
            <a:endParaRPr sz="2600" dirty="0">
              <a:latin typeface="Calibri"/>
              <a:ea typeface="Calibri"/>
              <a:cs typeface="Calibri"/>
              <a:sym typeface="Calibri"/>
            </a:endParaRPr>
          </a:p>
          <a:p>
            <a:pPr marL="0" lvl="0" indent="0" algn="l" rtl="0">
              <a:spcBef>
                <a:spcPts val="0"/>
              </a:spcBef>
              <a:spcAft>
                <a:spcPts val="0"/>
              </a:spcAft>
              <a:buNone/>
            </a:pPr>
            <a:r>
              <a:rPr lang="zh-TW" sz="2600" dirty="0">
                <a:latin typeface="Calibri"/>
                <a:ea typeface="Calibri"/>
                <a:cs typeface="Calibri"/>
                <a:sym typeface="Calibri"/>
              </a:rPr>
              <a:t>管制藥品之分類</a:t>
            </a:r>
            <a:endParaRPr sz="2600" dirty="0">
              <a:latin typeface="Calibri"/>
              <a:ea typeface="Calibri"/>
              <a:cs typeface="Calibri"/>
              <a:sym typeface="Calibri"/>
            </a:endParaRPr>
          </a:p>
          <a:p>
            <a:pPr marL="0" lvl="0" indent="0" algn="l" rtl="0">
              <a:spcBef>
                <a:spcPts val="0"/>
              </a:spcBef>
              <a:spcAft>
                <a:spcPts val="0"/>
              </a:spcAft>
              <a:buNone/>
            </a:pPr>
            <a:r>
              <a:rPr lang="zh-TW" sz="2600" dirty="0">
                <a:latin typeface="Calibri"/>
                <a:ea typeface="Calibri"/>
                <a:cs typeface="Calibri"/>
                <a:sym typeface="Calibri"/>
              </a:rPr>
              <a:t>原廠藥及學名藥</a:t>
            </a:r>
            <a:endParaRPr sz="2600" dirty="0">
              <a:latin typeface="Calibri"/>
              <a:ea typeface="Calibri"/>
              <a:cs typeface="Calibri"/>
              <a:sym typeface="Calibri"/>
            </a:endParaRPr>
          </a:p>
          <a:p>
            <a:pPr marL="0" lvl="0" indent="0" algn="l" rtl="0">
              <a:spcBef>
                <a:spcPts val="0"/>
              </a:spcBef>
              <a:spcAft>
                <a:spcPts val="0"/>
              </a:spcAft>
              <a:buNone/>
            </a:pPr>
            <a:r>
              <a:rPr lang="zh-TW" sz="2600" dirty="0">
                <a:latin typeface="Calibri"/>
                <a:ea typeface="Calibri"/>
                <a:cs typeface="Calibri"/>
                <a:sym typeface="Calibri"/>
              </a:rPr>
              <a:t>孤兒藥</a:t>
            </a:r>
            <a:endParaRPr sz="2600" dirty="0">
              <a:latin typeface="Calibri"/>
              <a:ea typeface="Calibri"/>
              <a:cs typeface="Calibri"/>
              <a:sym typeface="Calibri"/>
            </a:endParaRPr>
          </a:p>
        </p:txBody>
      </p:sp>
      <p:sp>
        <p:nvSpPr>
          <p:cNvPr id="106" name="Google Shape;106;p14"/>
          <p:cNvSpPr txBox="1"/>
          <p:nvPr/>
        </p:nvSpPr>
        <p:spPr>
          <a:xfrm>
            <a:off x="1196665" y="5233910"/>
            <a:ext cx="5271868" cy="861744"/>
          </a:xfrm>
          <a:prstGeom prst="rect">
            <a:avLst/>
          </a:prstGeom>
          <a:noFill/>
          <a:ln>
            <a:noFill/>
          </a:ln>
        </p:spPr>
        <p:txBody>
          <a:bodyPr spcFirstLastPara="1" wrap="square" lIns="91425" tIns="91425" rIns="91425" bIns="91425" anchor="t" anchorCtr="0">
            <a:spAutoFit/>
          </a:bodyPr>
          <a:lstStyle/>
          <a:p>
            <a:r>
              <a:rPr lang="zh-TW" altLang="en-US" sz="4400" b="1" dirty="0">
                <a:solidFill>
                  <a:srgbClr val="002060"/>
                </a:solidFill>
                <a:effectLst>
                  <a:outerShdw blurRad="38100" dist="38100" dir="2700000" algn="tl">
                    <a:srgbClr val="000000">
                      <a:alpha val="43137"/>
                    </a:srgbClr>
                  </a:outerShdw>
                </a:effectLst>
                <a:latin typeface="微軟正黑體 Light" panose="020B0304030504040204" pitchFamily="34" charset="-120"/>
                <a:ea typeface="微軟正黑體 Light" panose="020B0304030504040204" pitchFamily="34" charset="-120"/>
                <a:cs typeface="Calibri"/>
                <a:sym typeface="Calibri"/>
              </a:rPr>
              <a:t>醫藥分業與門前藥局</a:t>
            </a:r>
            <a:endParaRPr sz="4400" b="1" dirty="0">
              <a:solidFill>
                <a:srgbClr val="002060"/>
              </a:solidFill>
              <a:effectLst>
                <a:outerShdw blurRad="38100" dist="38100" dir="2700000" algn="tl">
                  <a:srgbClr val="000000">
                    <a:alpha val="43137"/>
                  </a:srgbClr>
                </a:outerShdw>
              </a:effectLst>
              <a:latin typeface="微軟正黑體 Light" panose="020B0304030504040204" pitchFamily="34" charset="-120"/>
              <a:ea typeface="微軟正黑體 Light" panose="020B0304030504040204" pitchFamily="34" charset="-120"/>
              <a:cs typeface="Calibri"/>
              <a:sym typeface="Calibri"/>
            </a:endParaRPr>
          </a:p>
        </p:txBody>
      </p:sp>
      <p:sp>
        <p:nvSpPr>
          <p:cNvPr id="107" name="Google Shape;107;p14"/>
          <p:cNvSpPr txBox="1"/>
          <p:nvPr/>
        </p:nvSpPr>
        <p:spPr>
          <a:xfrm>
            <a:off x="1196665" y="2796272"/>
            <a:ext cx="4899335" cy="1538853"/>
          </a:xfrm>
          <a:prstGeom prst="rect">
            <a:avLst/>
          </a:prstGeom>
          <a:noFill/>
          <a:ln>
            <a:noFill/>
          </a:ln>
        </p:spPr>
        <p:txBody>
          <a:bodyPr spcFirstLastPara="1" wrap="square" lIns="91425" tIns="91425" rIns="91425" bIns="91425" anchor="t" anchorCtr="0">
            <a:spAutoFit/>
          </a:bodyPr>
          <a:lstStyle/>
          <a:p>
            <a:pPr marL="0" lvl="0" indent="0" algn="dist" rtl="0">
              <a:spcBef>
                <a:spcPts val="0"/>
              </a:spcBef>
              <a:spcAft>
                <a:spcPts val="0"/>
              </a:spcAft>
              <a:buNone/>
            </a:pPr>
            <a:r>
              <a:rPr lang="zh-TW" sz="4400" b="1" dirty="0">
                <a:solidFill>
                  <a:srgbClr val="002060"/>
                </a:solidFill>
                <a:effectLst>
                  <a:outerShdw blurRad="38100" dist="38100" dir="2700000" algn="tl">
                    <a:srgbClr val="000000">
                      <a:alpha val="43137"/>
                    </a:srgbClr>
                  </a:outerShdw>
                </a:effectLst>
                <a:latin typeface="微軟正黑體 Light" panose="020B0304030504040204" pitchFamily="34" charset="-120"/>
                <a:ea typeface="微軟正黑體 Light" panose="020B0304030504040204" pitchFamily="34" charset="-120"/>
                <a:cs typeface="Calibri"/>
                <a:sym typeface="Calibri"/>
              </a:rPr>
              <a:t>健保藥品給付、價格、調</a:t>
            </a:r>
            <a:r>
              <a:rPr lang="zh-TW" altLang="en-US" sz="4400" b="1" dirty="0">
                <a:solidFill>
                  <a:srgbClr val="002060"/>
                </a:solidFill>
                <a:effectLst>
                  <a:outerShdw blurRad="38100" dist="38100" dir="2700000" algn="tl">
                    <a:srgbClr val="000000">
                      <a:alpha val="43137"/>
                    </a:srgbClr>
                  </a:outerShdw>
                </a:effectLst>
                <a:latin typeface="微軟正黑體 Light" panose="020B0304030504040204" pitchFamily="34" charset="-120"/>
                <a:ea typeface="微軟正黑體 Light" panose="020B0304030504040204" pitchFamily="34" charset="-120"/>
                <a:cs typeface="Calibri"/>
                <a:sym typeface="Calibri"/>
              </a:rPr>
              <a:t>查</a:t>
            </a:r>
            <a:r>
              <a:rPr lang="zh-TW" sz="4400" b="1" dirty="0">
                <a:solidFill>
                  <a:srgbClr val="002060"/>
                </a:solidFill>
                <a:effectLst>
                  <a:outerShdw blurRad="38100" dist="38100" dir="2700000" algn="tl">
                    <a:srgbClr val="000000">
                      <a:alpha val="43137"/>
                    </a:srgbClr>
                  </a:outerShdw>
                </a:effectLst>
                <a:latin typeface="微軟正黑體 Light" panose="020B0304030504040204" pitchFamily="34" charset="-120"/>
                <a:ea typeface="微軟正黑體 Light" panose="020B0304030504040204" pitchFamily="34" charset="-120"/>
                <a:cs typeface="Calibri"/>
                <a:sym typeface="Calibri"/>
              </a:rPr>
              <a:t>及改革</a:t>
            </a:r>
            <a:endParaRPr sz="4400" b="1" dirty="0">
              <a:solidFill>
                <a:srgbClr val="002060"/>
              </a:solidFill>
              <a:effectLst>
                <a:outerShdw blurRad="38100" dist="38100" dir="2700000" algn="tl">
                  <a:srgbClr val="000000">
                    <a:alpha val="43137"/>
                  </a:srgbClr>
                </a:outerShdw>
              </a:effectLst>
              <a:latin typeface="微軟正黑體 Light" panose="020B0304030504040204" pitchFamily="34" charset="-120"/>
              <a:ea typeface="微軟正黑體 Light" panose="020B0304030504040204" pitchFamily="34" charset="-120"/>
              <a:cs typeface="Calibri"/>
              <a:sym typeface="Calibri"/>
            </a:endParaRPr>
          </a:p>
        </p:txBody>
      </p:sp>
      <p:sp>
        <p:nvSpPr>
          <p:cNvPr id="108" name="Google Shape;108;p14"/>
          <p:cNvSpPr txBox="1"/>
          <p:nvPr/>
        </p:nvSpPr>
        <p:spPr>
          <a:xfrm>
            <a:off x="1196665" y="1051744"/>
            <a:ext cx="5540294" cy="86174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altLang="en-US" sz="4400" b="1" dirty="0">
                <a:solidFill>
                  <a:srgbClr val="002060"/>
                </a:solidFill>
                <a:effectLst>
                  <a:outerShdw blurRad="38100" dist="38100" dir="2700000" algn="tl">
                    <a:srgbClr val="000000">
                      <a:alpha val="43137"/>
                    </a:srgbClr>
                  </a:outerShdw>
                </a:effectLst>
                <a:latin typeface="微軟正黑體 Light" panose="020B0304030504040204" pitchFamily="34" charset="-120"/>
                <a:ea typeface="微軟正黑體 Light" panose="020B0304030504040204" pitchFamily="34" charset="-120"/>
                <a:cs typeface="Calibri"/>
                <a:sym typeface="Calibri"/>
              </a:rPr>
              <a:t>藥品之定義與分類</a:t>
            </a:r>
            <a:endParaRPr sz="4400" b="1" dirty="0">
              <a:solidFill>
                <a:srgbClr val="002060"/>
              </a:solidFill>
              <a:effectLst>
                <a:outerShdw blurRad="38100" dist="38100" dir="2700000" algn="tl">
                  <a:srgbClr val="000000">
                    <a:alpha val="43137"/>
                  </a:srgbClr>
                </a:outerShdw>
              </a:effectLst>
              <a:latin typeface="微軟正黑體 Light" panose="020B0304030504040204" pitchFamily="34" charset="-120"/>
              <a:ea typeface="微軟正黑體 Light" panose="020B0304030504040204" pitchFamily="34" charset="-120"/>
              <a:cs typeface="Calibri"/>
              <a:sym typeface="Calibri"/>
            </a:endParaRPr>
          </a:p>
        </p:txBody>
      </p:sp>
      <p:sp>
        <p:nvSpPr>
          <p:cNvPr id="110" name="Google Shape;110;p14"/>
          <p:cNvSpPr txBox="1"/>
          <p:nvPr/>
        </p:nvSpPr>
        <p:spPr>
          <a:xfrm>
            <a:off x="7487035" y="2644226"/>
            <a:ext cx="4914900" cy="218518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600" dirty="0">
                <a:latin typeface="Calibri"/>
                <a:ea typeface="Calibri"/>
                <a:cs typeface="Calibri"/>
                <a:sym typeface="Calibri"/>
              </a:rPr>
              <a:t>健保藥品給付與部分負擔</a:t>
            </a:r>
            <a:endParaRPr sz="2600" dirty="0">
              <a:latin typeface="Calibri"/>
              <a:ea typeface="Calibri"/>
              <a:cs typeface="Calibri"/>
              <a:sym typeface="Calibri"/>
            </a:endParaRPr>
          </a:p>
          <a:p>
            <a:pPr marL="0" lvl="0" indent="0" algn="l" rtl="0">
              <a:spcBef>
                <a:spcPts val="0"/>
              </a:spcBef>
              <a:spcAft>
                <a:spcPts val="0"/>
              </a:spcAft>
              <a:buNone/>
            </a:pPr>
            <a:r>
              <a:rPr lang="zh-TW" sz="2600" dirty="0">
                <a:latin typeface="Calibri"/>
                <a:ea typeface="Calibri"/>
                <a:cs typeface="Calibri"/>
                <a:sym typeface="Calibri"/>
              </a:rPr>
              <a:t>藥品價格與藥價差</a:t>
            </a:r>
            <a:endParaRPr sz="2600" dirty="0">
              <a:latin typeface="Calibri"/>
              <a:ea typeface="Calibri"/>
              <a:cs typeface="Calibri"/>
              <a:sym typeface="Calibri"/>
            </a:endParaRPr>
          </a:p>
          <a:p>
            <a:pPr marL="0" lvl="0" indent="0" algn="l" rtl="0">
              <a:spcBef>
                <a:spcPts val="0"/>
              </a:spcBef>
              <a:spcAft>
                <a:spcPts val="0"/>
              </a:spcAft>
              <a:buNone/>
            </a:pPr>
            <a:r>
              <a:rPr lang="zh-TW" sz="2600" dirty="0">
                <a:latin typeface="Calibri"/>
                <a:ea typeface="Calibri"/>
                <a:cs typeface="Calibri"/>
                <a:sym typeface="Calibri"/>
              </a:rPr>
              <a:t>藥價調</a:t>
            </a:r>
            <a:r>
              <a:rPr lang="zh-TW" sz="2600" dirty="0">
                <a:latin typeface="Yu Gothic UI Semibold" panose="020B0700000000000000" pitchFamily="34" charset="-128"/>
                <a:ea typeface="Yu Gothic UI Semibold" panose="020B0700000000000000" pitchFamily="34" charset="-128"/>
                <a:cs typeface="Calibri"/>
                <a:sym typeface="Calibri"/>
              </a:rPr>
              <a:t>查</a:t>
            </a:r>
            <a:endParaRPr sz="2600" dirty="0">
              <a:latin typeface="Yu Gothic UI Semibold" panose="020B0700000000000000" pitchFamily="34" charset="-128"/>
              <a:ea typeface="Yu Gothic UI Semibold" panose="020B0700000000000000" pitchFamily="34" charset="-128"/>
              <a:cs typeface="Calibri"/>
              <a:sym typeface="Calibri"/>
            </a:endParaRPr>
          </a:p>
          <a:p>
            <a:pPr marL="0" lvl="0" indent="0" algn="l" rtl="0">
              <a:spcBef>
                <a:spcPts val="0"/>
              </a:spcBef>
              <a:spcAft>
                <a:spcPts val="0"/>
              </a:spcAft>
              <a:buNone/>
            </a:pPr>
            <a:r>
              <a:rPr lang="zh-TW" sz="2600" dirty="0">
                <a:latin typeface="Calibri"/>
                <a:ea typeface="Calibri"/>
                <a:cs typeface="Calibri"/>
                <a:sym typeface="Calibri"/>
              </a:rPr>
              <a:t>健保藥品之未來展望</a:t>
            </a:r>
            <a:endParaRPr sz="2600" dirty="0">
              <a:latin typeface="Calibri"/>
              <a:ea typeface="Calibri"/>
              <a:cs typeface="Calibri"/>
              <a:sym typeface="Calibri"/>
            </a:endParaRPr>
          </a:p>
          <a:p>
            <a:pPr marL="0" lvl="0" indent="0" algn="l" rtl="0">
              <a:spcBef>
                <a:spcPts val="0"/>
              </a:spcBef>
              <a:spcAft>
                <a:spcPts val="0"/>
              </a:spcAft>
              <a:buNone/>
            </a:pPr>
            <a:r>
              <a:rPr lang="zh-TW" sz="2600" dirty="0">
                <a:latin typeface="Calibri"/>
                <a:ea typeface="Calibri"/>
                <a:cs typeface="Calibri"/>
                <a:sym typeface="Calibri"/>
              </a:rPr>
              <a:t>二代健保藥物相關之修法及改革</a:t>
            </a:r>
            <a:endParaRPr sz="2600" dirty="0">
              <a:latin typeface="Calibri"/>
              <a:ea typeface="Calibri"/>
              <a:cs typeface="Calibri"/>
              <a:sym typeface="Calibri"/>
            </a:endParaRPr>
          </a:p>
        </p:txBody>
      </p:sp>
      <p:sp>
        <p:nvSpPr>
          <p:cNvPr id="111" name="Google Shape;111;p14"/>
          <p:cNvSpPr txBox="1"/>
          <p:nvPr/>
        </p:nvSpPr>
        <p:spPr>
          <a:xfrm>
            <a:off x="7487035" y="5233910"/>
            <a:ext cx="1628700" cy="98485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2600" dirty="0">
                <a:latin typeface="Calibri"/>
                <a:ea typeface="Calibri"/>
                <a:cs typeface="Calibri"/>
                <a:sym typeface="Calibri"/>
              </a:rPr>
              <a:t>醫藥分業</a:t>
            </a:r>
            <a:endParaRPr sz="2600" dirty="0">
              <a:latin typeface="Calibri"/>
              <a:ea typeface="Calibri"/>
              <a:cs typeface="Calibri"/>
              <a:sym typeface="Calibri"/>
            </a:endParaRPr>
          </a:p>
          <a:p>
            <a:pPr marL="0" lvl="0" indent="0" algn="l" rtl="0">
              <a:spcBef>
                <a:spcPts val="0"/>
              </a:spcBef>
              <a:spcAft>
                <a:spcPts val="0"/>
              </a:spcAft>
              <a:buNone/>
            </a:pPr>
            <a:r>
              <a:rPr lang="zh-TW" sz="2600" dirty="0">
                <a:latin typeface="Calibri"/>
                <a:ea typeface="Calibri"/>
                <a:cs typeface="Calibri"/>
                <a:sym typeface="Calibri"/>
              </a:rPr>
              <a:t>門前藥局</a:t>
            </a:r>
            <a:endParaRPr sz="2600" dirty="0">
              <a:latin typeface="Calibri"/>
              <a:ea typeface="Calibri"/>
              <a:cs typeface="Calibri"/>
              <a:sym typeface="Calibri"/>
            </a:endParaRPr>
          </a:p>
        </p:txBody>
      </p:sp>
      <p:sp>
        <p:nvSpPr>
          <p:cNvPr id="3" name="文字方塊 2">
            <a:extLst>
              <a:ext uri="{FF2B5EF4-FFF2-40B4-BE49-F238E27FC236}">
                <a16:creationId xmlns:a16="http://schemas.microsoft.com/office/drawing/2014/main" id="{6D0254C6-D932-401B-B4FE-4B4D5A71E584}"/>
              </a:ext>
            </a:extLst>
          </p:cNvPr>
          <p:cNvSpPr txBox="1"/>
          <p:nvPr/>
        </p:nvSpPr>
        <p:spPr>
          <a:xfrm>
            <a:off x="235094" y="2503750"/>
            <a:ext cx="1107996" cy="1785601"/>
          </a:xfrm>
          <a:prstGeom prst="rect">
            <a:avLst/>
          </a:prstGeom>
          <a:noFill/>
        </p:spPr>
        <p:txBody>
          <a:bodyPr vert="eaVert" wrap="square" rtlCol="0">
            <a:spAutoFit/>
          </a:bodyPr>
          <a:lstStyle/>
          <a:p>
            <a:r>
              <a:rPr lang="zh-TW" altLang="en-US" sz="6000" dirty="0">
                <a:solidFill>
                  <a:schemeClr val="bg1"/>
                </a:solidFill>
                <a:effectLst>
                  <a:outerShdw blurRad="50800" dist="38100" dir="18900000" algn="bl" rotWithShape="0">
                    <a:prstClr val="black">
                      <a:alpha val="40000"/>
                    </a:prstClr>
                  </a:outerShdw>
                </a:effectLst>
                <a:latin typeface="Yu Gothic UI Semibold" panose="020B0700000000000000" pitchFamily="34" charset="-128"/>
                <a:ea typeface="Yu Gothic UI Semibold" panose="020B0700000000000000" pitchFamily="34" charset="-128"/>
              </a:rPr>
              <a:t>目錄</a:t>
            </a:r>
          </a:p>
        </p:txBody>
      </p:sp>
      <p:pic>
        <p:nvPicPr>
          <p:cNvPr id="1037" name="Picture 13" descr="Feather PNG">
            <a:extLst>
              <a:ext uri="{FF2B5EF4-FFF2-40B4-BE49-F238E27FC236}">
                <a16:creationId xmlns:a16="http://schemas.microsoft.com/office/drawing/2014/main" id="{5FD5D640-BA09-440A-9F15-EE78016B8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95478" flipH="1">
            <a:off x="6934040" y="411973"/>
            <a:ext cx="613204" cy="47829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3" descr="Feather PNG">
            <a:extLst>
              <a:ext uri="{FF2B5EF4-FFF2-40B4-BE49-F238E27FC236}">
                <a16:creationId xmlns:a16="http://schemas.microsoft.com/office/drawing/2014/main" id="{8A3B53E2-1A00-433D-8DB8-EAD8B433A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244422" flipH="1">
            <a:off x="6963095" y="852433"/>
            <a:ext cx="613204" cy="478299"/>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3" descr="Feather PNG">
            <a:extLst>
              <a:ext uri="{FF2B5EF4-FFF2-40B4-BE49-F238E27FC236}">
                <a16:creationId xmlns:a16="http://schemas.microsoft.com/office/drawing/2014/main" id="{F14DA2DE-52F0-457D-8575-AFDA9EA3A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762" flipH="1">
            <a:off x="6907228" y="1639339"/>
            <a:ext cx="613204" cy="47829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3" descr="Feather PNG">
            <a:extLst>
              <a:ext uri="{FF2B5EF4-FFF2-40B4-BE49-F238E27FC236}">
                <a16:creationId xmlns:a16="http://schemas.microsoft.com/office/drawing/2014/main" id="{B0C971A0-3137-4CBC-94F4-838EE6BFD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942777" y="2041063"/>
            <a:ext cx="613204" cy="478299"/>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3" descr="Feather PNG">
            <a:extLst>
              <a:ext uri="{FF2B5EF4-FFF2-40B4-BE49-F238E27FC236}">
                <a16:creationId xmlns:a16="http://schemas.microsoft.com/office/drawing/2014/main" id="{A905A6D1-F65C-4949-B626-DB335387F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87525" flipH="1">
            <a:off x="6930231" y="1223690"/>
            <a:ext cx="613204" cy="478299"/>
          </a:xfrm>
          <a:prstGeom prst="rect">
            <a:avLst/>
          </a:prstGeom>
          <a:noFill/>
          <a:extLst>
            <a:ext uri="{909E8E84-426E-40DD-AFC4-6F175D3DCCD1}">
              <a14:hiddenFill xmlns:a14="http://schemas.microsoft.com/office/drawing/2010/main">
                <a:solidFill>
                  <a:srgbClr val="FFFFFF"/>
                </a:solidFill>
              </a14:hiddenFill>
            </a:ext>
          </a:extLst>
        </p:spPr>
      </p:pic>
      <p:pic>
        <p:nvPicPr>
          <p:cNvPr id="63" name="圖片 62">
            <a:extLst>
              <a:ext uri="{FF2B5EF4-FFF2-40B4-BE49-F238E27FC236}">
                <a16:creationId xmlns:a16="http://schemas.microsoft.com/office/drawing/2014/main" id="{A9DF9979-4FAE-4A1D-AEF2-8FE9377A74CB}"/>
              </a:ext>
            </a:extLst>
          </p:cNvPr>
          <p:cNvPicPr>
            <a:picLocks noChangeAspect="1"/>
          </p:cNvPicPr>
          <p:nvPr/>
        </p:nvPicPr>
        <p:blipFill>
          <a:blip r:embed="rId4"/>
          <a:stretch>
            <a:fillRect/>
          </a:stretch>
        </p:blipFill>
        <p:spPr>
          <a:xfrm rot="473867" flipH="1">
            <a:off x="5616260" y="494228"/>
            <a:ext cx="1564867" cy="1564867"/>
          </a:xfrm>
          <a:prstGeom prst="rect">
            <a:avLst/>
          </a:prstGeom>
        </p:spPr>
      </p:pic>
      <p:pic>
        <p:nvPicPr>
          <p:cNvPr id="89" name="圖片 88">
            <a:extLst>
              <a:ext uri="{FF2B5EF4-FFF2-40B4-BE49-F238E27FC236}">
                <a16:creationId xmlns:a16="http://schemas.microsoft.com/office/drawing/2014/main" id="{B2215411-0488-4433-B287-8AF1AE4C505F}"/>
              </a:ext>
            </a:extLst>
          </p:cNvPr>
          <p:cNvPicPr>
            <a:picLocks noChangeAspect="1"/>
          </p:cNvPicPr>
          <p:nvPr/>
        </p:nvPicPr>
        <p:blipFill>
          <a:blip r:embed="rId4"/>
          <a:stretch>
            <a:fillRect/>
          </a:stretch>
        </p:blipFill>
        <p:spPr>
          <a:xfrm rot="473867" flipH="1">
            <a:off x="5781138" y="2693115"/>
            <a:ext cx="1553328" cy="1553328"/>
          </a:xfrm>
          <a:prstGeom prst="rect">
            <a:avLst/>
          </a:prstGeom>
        </p:spPr>
      </p:pic>
      <p:pic>
        <p:nvPicPr>
          <p:cNvPr id="91" name="Picture 13" descr="Feather PNG">
            <a:extLst>
              <a:ext uri="{FF2B5EF4-FFF2-40B4-BE49-F238E27FC236}">
                <a16:creationId xmlns:a16="http://schemas.microsoft.com/office/drawing/2014/main" id="{8DC19BCE-76C5-425D-978D-6BEA7D588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4906" flipH="1">
            <a:off x="6952584" y="4122682"/>
            <a:ext cx="581369" cy="61738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3" descr="Feather PNG">
            <a:extLst>
              <a:ext uri="{FF2B5EF4-FFF2-40B4-BE49-F238E27FC236}">
                <a16:creationId xmlns:a16="http://schemas.microsoft.com/office/drawing/2014/main" id="{0C583C89-0CC9-4410-84E9-A6423C38A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15334" flipH="1">
            <a:off x="6996880" y="3727868"/>
            <a:ext cx="581369" cy="61738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3" descr="Feather PNG">
            <a:extLst>
              <a:ext uri="{FF2B5EF4-FFF2-40B4-BE49-F238E27FC236}">
                <a16:creationId xmlns:a16="http://schemas.microsoft.com/office/drawing/2014/main" id="{0480AF9C-F76B-490C-9F15-7AB03D592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55526" flipH="1">
            <a:off x="7086556" y="3341640"/>
            <a:ext cx="581369" cy="61738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3" descr="Feather PNG">
            <a:extLst>
              <a:ext uri="{FF2B5EF4-FFF2-40B4-BE49-F238E27FC236}">
                <a16:creationId xmlns:a16="http://schemas.microsoft.com/office/drawing/2014/main" id="{0026C36F-C90C-480D-93DD-0D560A356D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364303" flipH="1">
            <a:off x="7042918" y="2991623"/>
            <a:ext cx="581369" cy="617383"/>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3" descr="Feather PNG">
            <a:extLst>
              <a:ext uri="{FF2B5EF4-FFF2-40B4-BE49-F238E27FC236}">
                <a16:creationId xmlns:a16="http://schemas.microsoft.com/office/drawing/2014/main" id="{5BE2993E-466C-46B3-B44C-4C072F432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620297" flipH="1">
            <a:off x="7000942" y="2624740"/>
            <a:ext cx="614250" cy="652302"/>
          </a:xfrm>
          <a:prstGeom prst="rect">
            <a:avLst/>
          </a:prstGeom>
          <a:noFill/>
          <a:extLst>
            <a:ext uri="{909E8E84-426E-40DD-AFC4-6F175D3DCCD1}">
              <a14:hiddenFill xmlns:a14="http://schemas.microsoft.com/office/drawing/2010/main">
                <a:solidFill>
                  <a:srgbClr val="FFFFFF"/>
                </a:solidFill>
              </a14:hiddenFill>
            </a:ext>
          </a:extLst>
        </p:spPr>
      </p:pic>
      <p:pic>
        <p:nvPicPr>
          <p:cNvPr id="96" name="圖片 95">
            <a:extLst>
              <a:ext uri="{FF2B5EF4-FFF2-40B4-BE49-F238E27FC236}">
                <a16:creationId xmlns:a16="http://schemas.microsoft.com/office/drawing/2014/main" id="{4C0CC6E3-A1F2-4B14-97C1-D7979D51FDCF}"/>
              </a:ext>
            </a:extLst>
          </p:cNvPr>
          <p:cNvPicPr>
            <a:picLocks noChangeAspect="1"/>
          </p:cNvPicPr>
          <p:nvPr/>
        </p:nvPicPr>
        <p:blipFill>
          <a:blip r:embed="rId4"/>
          <a:stretch>
            <a:fillRect/>
          </a:stretch>
        </p:blipFill>
        <p:spPr>
          <a:xfrm rot="473867" flipH="1">
            <a:off x="5851888" y="4570963"/>
            <a:ext cx="1553328" cy="1553328"/>
          </a:xfrm>
          <a:prstGeom prst="rect">
            <a:avLst/>
          </a:prstGeom>
        </p:spPr>
      </p:pic>
      <p:pic>
        <p:nvPicPr>
          <p:cNvPr id="97" name="Picture 13" descr="Feather PNG">
            <a:extLst>
              <a:ext uri="{FF2B5EF4-FFF2-40B4-BE49-F238E27FC236}">
                <a16:creationId xmlns:a16="http://schemas.microsoft.com/office/drawing/2014/main" id="{63662F9C-2C62-43FC-B6C3-57F3E2C9D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6565" flipH="1">
            <a:off x="6992223" y="5596275"/>
            <a:ext cx="581369" cy="45346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13" descr="Feather PNG">
            <a:extLst>
              <a:ext uri="{FF2B5EF4-FFF2-40B4-BE49-F238E27FC236}">
                <a16:creationId xmlns:a16="http://schemas.microsoft.com/office/drawing/2014/main" id="{5005C659-B234-4EF6-8A53-91C3D5BA2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68251" flipH="1">
            <a:off x="7036103" y="5205379"/>
            <a:ext cx="581369" cy="4534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4" name="文字方塊 3">
            <a:extLst>
              <a:ext uri="{FF2B5EF4-FFF2-40B4-BE49-F238E27FC236}">
                <a16:creationId xmlns:a16="http://schemas.microsoft.com/office/drawing/2014/main" id="{EBF960C3-E365-4710-BC4E-90B86EAACE41}"/>
              </a:ext>
            </a:extLst>
          </p:cNvPr>
          <p:cNvSpPr txBox="1"/>
          <p:nvPr/>
        </p:nvSpPr>
        <p:spPr>
          <a:xfrm>
            <a:off x="429838" y="834221"/>
            <a:ext cx="6134100" cy="675954"/>
          </a:xfrm>
          <a:prstGeom prst="rect">
            <a:avLst/>
          </a:prstGeom>
          <a:noFill/>
        </p:spPr>
        <p:txBody>
          <a:bodyPr wrap="square">
            <a:spAutoFit/>
          </a:bodyPr>
          <a:lstStyle/>
          <a:p>
            <a:pPr marL="0" lvl="0" indent="0">
              <a:lnSpc>
                <a:spcPct val="115000"/>
              </a:lnSpc>
              <a:buFont typeface="Arial"/>
              <a:buNone/>
            </a:pPr>
            <a:r>
              <a:rPr lang="zh-TW" altLang="en-US" sz="3600" b="1" dirty="0">
                <a:solidFill>
                  <a:schemeClr val="bg2"/>
                </a:solidFill>
              </a:rPr>
              <a:t>老化及慢性病影響</a:t>
            </a:r>
            <a:r>
              <a:rPr lang="en-US" altLang="zh-TW" sz="3600" b="1" dirty="0">
                <a:solidFill>
                  <a:schemeClr val="bg2"/>
                </a:solidFill>
              </a:rPr>
              <a:t>:</a:t>
            </a:r>
          </a:p>
        </p:txBody>
      </p:sp>
      <p:sp>
        <p:nvSpPr>
          <p:cNvPr id="6" name="文字方塊 5">
            <a:extLst>
              <a:ext uri="{FF2B5EF4-FFF2-40B4-BE49-F238E27FC236}">
                <a16:creationId xmlns:a16="http://schemas.microsoft.com/office/drawing/2014/main" id="{69176EBA-E03D-45D6-BBFE-FC72670D205B}"/>
              </a:ext>
            </a:extLst>
          </p:cNvPr>
          <p:cNvSpPr txBox="1"/>
          <p:nvPr/>
        </p:nvSpPr>
        <p:spPr>
          <a:xfrm>
            <a:off x="941070" y="3536067"/>
            <a:ext cx="10953750" cy="1211357"/>
          </a:xfrm>
          <a:prstGeom prst="rect">
            <a:avLst/>
          </a:prstGeom>
          <a:noFill/>
        </p:spPr>
        <p:txBody>
          <a:bodyPr wrap="square">
            <a:spAutoFit/>
          </a:bodyPr>
          <a:lstStyle/>
          <a:p>
            <a:pPr lvl="0" algn="l" rtl="0">
              <a:lnSpc>
                <a:spcPct val="115000"/>
              </a:lnSpc>
              <a:spcBef>
                <a:spcPts val="5200"/>
              </a:spcBef>
              <a:spcAft>
                <a:spcPts val="0"/>
              </a:spcAft>
            </a:pPr>
            <a:r>
              <a:rPr lang="en-US" altLang="zh-TW" sz="3300" dirty="0">
                <a:solidFill>
                  <a:schemeClr val="tx1"/>
                </a:solidFill>
              </a:rPr>
              <a:t>2012</a:t>
            </a:r>
            <a:r>
              <a:rPr lang="zh-TW" altLang="en-US" sz="3300" dirty="0">
                <a:solidFill>
                  <a:schemeClr val="tx1"/>
                </a:solidFill>
              </a:rPr>
              <a:t>年國人吃掉</a:t>
            </a:r>
            <a:r>
              <a:rPr lang="en-US" altLang="zh-TW" sz="3300" dirty="0">
                <a:solidFill>
                  <a:schemeClr val="tx1"/>
                </a:solidFill>
              </a:rPr>
              <a:t>1460</a:t>
            </a:r>
            <a:r>
              <a:rPr lang="zh-TW" altLang="en-US" sz="3300" dirty="0">
                <a:solidFill>
                  <a:schemeClr val="tx1"/>
                </a:solidFill>
              </a:rPr>
              <a:t>億元的藥物，其中門診慢性病藥費就高達</a:t>
            </a:r>
            <a:r>
              <a:rPr lang="en-US" altLang="zh-TW" sz="3300" dirty="0">
                <a:solidFill>
                  <a:schemeClr val="tx1"/>
                </a:solidFill>
              </a:rPr>
              <a:t>681</a:t>
            </a:r>
            <a:r>
              <a:rPr lang="zh-TW" altLang="en-US" sz="3300" dirty="0">
                <a:solidFill>
                  <a:schemeClr val="tx1"/>
                </a:solidFill>
              </a:rPr>
              <a:t>億元。</a:t>
            </a:r>
          </a:p>
        </p:txBody>
      </p:sp>
      <p:sp>
        <p:nvSpPr>
          <p:cNvPr id="8" name="文字方塊 7">
            <a:extLst>
              <a:ext uri="{FF2B5EF4-FFF2-40B4-BE49-F238E27FC236}">
                <a16:creationId xmlns:a16="http://schemas.microsoft.com/office/drawing/2014/main" id="{0F3FEFAE-D18C-4B31-AE5C-1B6BDA7C70BE}"/>
              </a:ext>
            </a:extLst>
          </p:cNvPr>
          <p:cNvSpPr txBox="1"/>
          <p:nvPr/>
        </p:nvSpPr>
        <p:spPr>
          <a:xfrm>
            <a:off x="872490" y="1920240"/>
            <a:ext cx="11090910" cy="1615827"/>
          </a:xfrm>
          <a:prstGeom prst="rect">
            <a:avLst/>
          </a:prstGeom>
          <a:noFill/>
        </p:spPr>
        <p:txBody>
          <a:bodyPr wrap="square">
            <a:spAutoFit/>
          </a:bodyPr>
          <a:lstStyle/>
          <a:p>
            <a:pPr lvl="0"/>
            <a:r>
              <a:rPr lang="zh-TW" altLang="en-US" sz="3300" dirty="0">
                <a:solidFill>
                  <a:schemeClr val="tx1"/>
                </a:solidFill>
              </a:rPr>
              <a:t>人口老化、慢性病患人數增加，新藥不斷研發、延長癌症病患壽命及癌症慢性病化趨勢等因素，均為造成藥費不斷成長的重要原因。</a:t>
            </a:r>
            <a:endParaRPr lang="en-US" altLang="zh-TW" sz="3300" dirty="0">
              <a:solidFill>
                <a:schemeClr val="tx1"/>
              </a:solidFill>
            </a:endParaRPr>
          </a:p>
        </p:txBody>
      </p:sp>
      <p:pic>
        <p:nvPicPr>
          <p:cNvPr id="14340" name="Picture 4" descr="5,126 Very Happy Old Man Stock Photos, Pictures &amp;amp; Royalty-Free Images -  iStock">
            <a:extLst>
              <a:ext uri="{FF2B5EF4-FFF2-40B4-BE49-F238E27FC236}">
                <a16:creationId xmlns:a16="http://schemas.microsoft.com/office/drawing/2014/main" id="{4A2B4E8B-70AE-420D-86BB-35ED5D534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8757" y="4250818"/>
            <a:ext cx="3104271" cy="26071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2"/>
          <p:cNvSpPr txBox="1"/>
          <p:nvPr/>
        </p:nvSpPr>
        <p:spPr>
          <a:xfrm>
            <a:off x="1767840" y="4501812"/>
            <a:ext cx="9433560" cy="247398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200"/>
              </a:spcBef>
              <a:spcAft>
                <a:spcPts val="5200"/>
              </a:spcAft>
              <a:buNone/>
            </a:pPr>
            <a:r>
              <a:rPr lang="zh-TW" altLang="en-US" sz="3300" dirty="0">
                <a:solidFill>
                  <a:schemeClr val="tx1"/>
                </a:solidFill>
              </a:rPr>
              <a:t>（合計</a:t>
            </a:r>
            <a:r>
              <a:rPr lang="en-US" altLang="zh-TW" sz="5400" dirty="0">
                <a:solidFill>
                  <a:srgbClr val="FF0000"/>
                </a:solidFill>
              </a:rPr>
              <a:t>369</a:t>
            </a:r>
            <a:r>
              <a:rPr lang="zh-TW" altLang="en-US" sz="5400" dirty="0">
                <a:solidFill>
                  <a:srgbClr val="FF0000"/>
                </a:solidFill>
              </a:rPr>
              <a:t>億</a:t>
            </a:r>
            <a:r>
              <a:rPr lang="zh-TW" altLang="en-US" sz="3300" dirty="0">
                <a:solidFill>
                  <a:schemeClr val="tx1"/>
                </a:solidFill>
              </a:rPr>
              <a:t>元，佔門診慢性病藥費五成四。）</a:t>
            </a:r>
            <a:endParaRPr sz="3300" dirty="0">
              <a:solidFill>
                <a:schemeClr val="tx1"/>
              </a:solidFill>
            </a:endParaRPr>
          </a:p>
        </p:txBody>
      </p:sp>
      <p:sp>
        <p:nvSpPr>
          <p:cNvPr id="7" name="文字方塊 6">
            <a:extLst>
              <a:ext uri="{FF2B5EF4-FFF2-40B4-BE49-F238E27FC236}">
                <a16:creationId xmlns:a16="http://schemas.microsoft.com/office/drawing/2014/main" id="{728CD39C-D401-4F0A-8A9D-187E14D74AA3}"/>
              </a:ext>
            </a:extLst>
          </p:cNvPr>
          <p:cNvSpPr txBox="1"/>
          <p:nvPr/>
        </p:nvSpPr>
        <p:spPr>
          <a:xfrm>
            <a:off x="3116580" y="434732"/>
            <a:ext cx="6050280" cy="967701"/>
          </a:xfrm>
          <a:prstGeom prst="rect">
            <a:avLst/>
          </a:prstGeom>
          <a:noFill/>
        </p:spPr>
        <p:txBody>
          <a:bodyPr wrap="square">
            <a:spAutoFit/>
          </a:bodyPr>
          <a:lstStyle/>
          <a:p>
            <a:pPr marL="0" lvl="0" indent="0" algn="l" rtl="0">
              <a:lnSpc>
                <a:spcPct val="115000"/>
              </a:lnSpc>
              <a:spcBef>
                <a:spcPts val="5200"/>
              </a:spcBef>
              <a:spcAft>
                <a:spcPts val="0"/>
              </a:spcAft>
              <a:buNone/>
            </a:pPr>
            <a:r>
              <a:rPr lang="zh-TW" altLang="en-US" sz="5400" b="1" dirty="0">
                <a:solidFill>
                  <a:schemeClr val="tx1"/>
                </a:solidFill>
              </a:rPr>
              <a:t>「</a:t>
            </a:r>
            <a:r>
              <a:rPr lang="zh-TW" altLang="en-US" sz="5400" b="1" dirty="0">
                <a:solidFill>
                  <a:srgbClr val="FF0000"/>
                </a:solidFill>
              </a:rPr>
              <a:t>三高</a:t>
            </a:r>
            <a:r>
              <a:rPr lang="zh-TW" altLang="en-US" sz="5400" b="1" dirty="0">
                <a:solidFill>
                  <a:schemeClr val="tx1"/>
                </a:solidFill>
              </a:rPr>
              <a:t>」用藥包括：</a:t>
            </a:r>
          </a:p>
        </p:txBody>
      </p:sp>
      <p:sp>
        <p:nvSpPr>
          <p:cNvPr id="9" name="文字方塊 8">
            <a:extLst>
              <a:ext uri="{FF2B5EF4-FFF2-40B4-BE49-F238E27FC236}">
                <a16:creationId xmlns:a16="http://schemas.microsoft.com/office/drawing/2014/main" id="{7F6395B2-9506-415C-946F-176ACDA0837E}"/>
              </a:ext>
            </a:extLst>
          </p:cNvPr>
          <p:cNvSpPr txBox="1"/>
          <p:nvPr/>
        </p:nvSpPr>
        <p:spPr>
          <a:xfrm>
            <a:off x="3962400" y="1785689"/>
            <a:ext cx="4511040" cy="627351"/>
          </a:xfrm>
          <a:prstGeom prst="rect">
            <a:avLst/>
          </a:prstGeom>
          <a:noFill/>
        </p:spPr>
        <p:txBody>
          <a:bodyPr wrap="square">
            <a:spAutoFit/>
          </a:bodyPr>
          <a:lstStyle/>
          <a:p>
            <a:pPr marL="609600" lvl="0" indent="-514350" algn="l" rtl="0">
              <a:lnSpc>
                <a:spcPct val="115000"/>
              </a:lnSpc>
              <a:spcBef>
                <a:spcPts val="5200"/>
              </a:spcBef>
              <a:spcAft>
                <a:spcPts val="0"/>
              </a:spcAft>
              <a:buClr>
                <a:schemeClr val="dk1"/>
              </a:buClr>
              <a:buSzPct val="100000"/>
              <a:buFont typeface="+mj-lt"/>
              <a:buAutoNum type="arabicPeriod"/>
            </a:pPr>
            <a:r>
              <a:rPr lang="zh-TW" altLang="en-US" sz="3300" dirty="0">
                <a:solidFill>
                  <a:schemeClr val="tx1"/>
                </a:solidFill>
              </a:rPr>
              <a:t>降血壓藥給付</a:t>
            </a:r>
            <a:r>
              <a:rPr lang="en-US" altLang="zh-TW" sz="3300" dirty="0">
                <a:solidFill>
                  <a:schemeClr val="tx1"/>
                </a:solidFill>
              </a:rPr>
              <a:t>257</a:t>
            </a:r>
            <a:r>
              <a:rPr lang="zh-TW" altLang="en-US" sz="3300" dirty="0">
                <a:solidFill>
                  <a:schemeClr val="tx1"/>
                </a:solidFill>
              </a:rPr>
              <a:t>億</a:t>
            </a:r>
          </a:p>
        </p:txBody>
      </p:sp>
      <p:sp>
        <p:nvSpPr>
          <p:cNvPr id="11" name="文字方塊 10">
            <a:extLst>
              <a:ext uri="{FF2B5EF4-FFF2-40B4-BE49-F238E27FC236}">
                <a16:creationId xmlns:a16="http://schemas.microsoft.com/office/drawing/2014/main" id="{7AEC99A8-F902-4053-996F-9A34002A24BA}"/>
              </a:ext>
            </a:extLst>
          </p:cNvPr>
          <p:cNvSpPr txBox="1"/>
          <p:nvPr/>
        </p:nvSpPr>
        <p:spPr>
          <a:xfrm>
            <a:off x="3962400" y="2986397"/>
            <a:ext cx="4404360" cy="627351"/>
          </a:xfrm>
          <a:prstGeom prst="rect">
            <a:avLst/>
          </a:prstGeom>
          <a:noFill/>
        </p:spPr>
        <p:txBody>
          <a:bodyPr wrap="square">
            <a:spAutoFit/>
          </a:bodyPr>
          <a:lstStyle/>
          <a:p>
            <a:pPr marL="609600" indent="-514350">
              <a:lnSpc>
                <a:spcPct val="115000"/>
              </a:lnSpc>
              <a:spcBef>
                <a:spcPts val="5200"/>
              </a:spcBef>
              <a:buClr>
                <a:schemeClr val="dk1"/>
              </a:buClr>
              <a:buSzPct val="100000"/>
              <a:buFont typeface="+mj-lt"/>
              <a:buAutoNum type="arabicPeriod" startAt="2"/>
            </a:pPr>
            <a:r>
              <a:rPr lang="zh-TW" altLang="en-US" sz="3300" dirty="0">
                <a:solidFill>
                  <a:schemeClr val="tx1"/>
                </a:solidFill>
              </a:rPr>
              <a:t>降血糖藥給付</a:t>
            </a:r>
            <a:r>
              <a:rPr lang="en-US" altLang="zh-TW" sz="3300" dirty="0">
                <a:solidFill>
                  <a:schemeClr val="tx1"/>
                </a:solidFill>
              </a:rPr>
              <a:t>87</a:t>
            </a:r>
            <a:r>
              <a:rPr lang="zh-TW" altLang="en-US" sz="3300" dirty="0">
                <a:solidFill>
                  <a:schemeClr val="tx1"/>
                </a:solidFill>
              </a:rPr>
              <a:t>億</a:t>
            </a:r>
          </a:p>
        </p:txBody>
      </p:sp>
      <p:sp>
        <p:nvSpPr>
          <p:cNvPr id="13" name="文字方塊 12">
            <a:extLst>
              <a:ext uri="{FF2B5EF4-FFF2-40B4-BE49-F238E27FC236}">
                <a16:creationId xmlns:a16="http://schemas.microsoft.com/office/drawing/2014/main" id="{1A1381F2-91ED-4EDF-BEDB-2BB8042D6953}"/>
              </a:ext>
            </a:extLst>
          </p:cNvPr>
          <p:cNvSpPr txBox="1"/>
          <p:nvPr/>
        </p:nvSpPr>
        <p:spPr>
          <a:xfrm>
            <a:off x="3962400" y="4188137"/>
            <a:ext cx="4587240" cy="627351"/>
          </a:xfrm>
          <a:prstGeom prst="rect">
            <a:avLst/>
          </a:prstGeom>
          <a:noFill/>
        </p:spPr>
        <p:txBody>
          <a:bodyPr wrap="square">
            <a:spAutoFit/>
          </a:bodyPr>
          <a:lstStyle/>
          <a:p>
            <a:pPr marL="609600" lvl="0" indent="-514350" algn="l" rtl="0">
              <a:lnSpc>
                <a:spcPct val="115000"/>
              </a:lnSpc>
              <a:spcBef>
                <a:spcPts val="0"/>
              </a:spcBef>
              <a:spcAft>
                <a:spcPts val="0"/>
              </a:spcAft>
              <a:buClr>
                <a:schemeClr val="dk1"/>
              </a:buClr>
              <a:buSzPct val="100000"/>
              <a:buFont typeface="+mj-lt"/>
              <a:buAutoNum type="arabicPeriod" startAt="3"/>
            </a:pPr>
            <a:r>
              <a:rPr lang="zh-TW" altLang="en-US" sz="3300" dirty="0">
                <a:solidFill>
                  <a:schemeClr val="tx1"/>
                </a:solidFill>
              </a:rPr>
              <a:t>降血脂藥給付</a:t>
            </a:r>
            <a:r>
              <a:rPr lang="en-US" altLang="zh-TW" sz="3300" dirty="0">
                <a:solidFill>
                  <a:schemeClr val="tx1"/>
                </a:solidFill>
              </a:rPr>
              <a:t>25</a:t>
            </a:r>
            <a:r>
              <a:rPr lang="zh-TW" altLang="en-US" sz="3300" dirty="0">
                <a:solidFill>
                  <a:schemeClr val="tx1"/>
                </a:solidFill>
              </a:rPr>
              <a:t>億</a:t>
            </a:r>
          </a:p>
        </p:txBody>
      </p:sp>
      <p:pic>
        <p:nvPicPr>
          <p:cNvPr id="29" name="Picture 2" descr="medicine pill Sticker by Shane Beam">
            <a:extLst>
              <a:ext uri="{FF2B5EF4-FFF2-40B4-BE49-F238E27FC236}">
                <a16:creationId xmlns:a16="http://schemas.microsoft.com/office/drawing/2014/main" id="{A0566C97-D547-4356-9A12-E2CB0F374B5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7168" y="5837481"/>
            <a:ext cx="1138311" cy="11383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medicine pill Sticker by Shane Beam">
            <a:extLst>
              <a:ext uri="{FF2B5EF4-FFF2-40B4-BE49-F238E27FC236}">
                <a16:creationId xmlns:a16="http://schemas.microsoft.com/office/drawing/2014/main" id="{0311FF6C-9E9C-4E0D-B1CE-5AE19005E33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5600" y="5839200"/>
            <a:ext cx="1138311" cy="11383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medicine pill Sticker by Shane Beam">
            <a:extLst>
              <a:ext uri="{FF2B5EF4-FFF2-40B4-BE49-F238E27FC236}">
                <a16:creationId xmlns:a16="http://schemas.microsoft.com/office/drawing/2014/main" id="{B2D6D89A-72ED-4206-B211-215957C1A26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5600" y="5839200"/>
            <a:ext cx="1138311" cy="113831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medicine pill Sticker by Shane Beam">
            <a:extLst>
              <a:ext uri="{FF2B5EF4-FFF2-40B4-BE49-F238E27FC236}">
                <a16:creationId xmlns:a16="http://schemas.microsoft.com/office/drawing/2014/main" id="{243122BB-E5EF-4607-96A4-5ADBF287ECB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5600" y="5839200"/>
            <a:ext cx="1138311" cy="113831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medicine pill Sticker by Shane Beam">
            <a:extLst>
              <a:ext uri="{FF2B5EF4-FFF2-40B4-BE49-F238E27FC236}">
                <a16:creationId xmlns:a16="http://schemas.microsoft.com/office/drawing/2014/main" id="{71BF57DE-80F7-4D90-97F9-95641A21200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5600" y="5839200"/>
            <a:ext cx="1138311" cy="1138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2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endCondLst>
                                    <p:cond evt="onNext" delay="0">
                                      <p:tgtEl>
                                        <p:sldTgt/>
                                      </p:tgtEl>
                                    </p:cond>
                                  </p:endCondLst>
                                  <p:childTnLst>
                                    <p:animMotion origin="layout" path="M -2.08333E-7 2.22222E-6 L 1.0582 2.22222E-6 " pathEditMode="relative" rAng="0" ptsTypes="AA">
                                      <p:cBhvr>
                                        <p:cTn id="6" dur="20000" fill="hold"/>
                                        <p:tgtEl>
                                          <p:spTgt spid="29"/>
                                        </p:tgtEl>
                                        <p:attrNameLst>
                                          <p:attrName>ppt_x</p:attrName>
                                          <p:attrName>ppt_y</p:attrName>
                                        </p:attrNameLst>
                                      </p:cBhvr>
                                      <p:rCtr x="52904" y="0"/>
                                    </p:animMotion>
                                  </p:childTnLst>
                                </p:cTn>
                              </p:par>
                              <p:par>
                                <p:cTn id="7" presetID="42" presetClass="path" presetSubtype="0" repeatCount="indefinite" accel="50000" decel="50000" fill="hold" nodeType="withEffect">
                                  <p:stCondLst>
                                    <p:cond delay="4000"/>
                                  </p:stCondLst>
                                  <p:endCondLst>
                                    <p:cond evt="onNext" delay="0">
                                      <p:tgtEl>
                                        <p:sldTgt/>
                                      </p:tgtEl>
                                    </p:cond>
                                  </p:endCondLst>
                                  <p:childTnLst>
                                    <p:animMotion origin="layout" path="M -4.16667E-7 7.40741E-7 L 1.16784 -0.00093 " pathEditMode="relative" rAng="0" ptsTypes="AA">
                                      <p:cBhvr>
                                        <p:cTn id="8" dur="20000" fill="hold"/>
                                        <p:tgtEl>
                                          <p:spTgt spid="30"/>
                                        </p:tgtEl>
                                        <p:attrNameLst>
                                          <p:attrName>ppt_x</p:attrName>
                                          <p:attrName>ppt_y</p:attrName>
                                        </p:attrNameLst>
                                      </p:cBhvr>
                                      <p:rCtr x="58385" y="-46"/>
                                    </p:animMotion>
                                  </p:childTnLst>
                                </p:cTn>
                              </p:par>
                              <p:par>
                                <p:cTn id="9" presetID="42" presetClass="path" presetSubtype="0" repeatCount="indefinite" accel="50000" decel="50000" fill="hold" nodeType="withEffect">
                                  <p:stCondLst>
                                    <p:cond delay="8000"/>
                                  </p:stCondLst>
                                  <p:endCondLst>
                                    <p:cond evt="onNext" delay="0">
                                      <p:tgtEl>
                                        <p:sldTgt/>
                                      </p:tgtEl>
                                    </p:cond>
                                  </p:endCondLst>
                                  <p:childTnLst>
                                    <p:animMotion origin="layout" path="M -4.16667E-7 7.40741E-7 L 1.16784 -0.00093 " pathEditMode="relative" rAng="0" ptsTypes="AA">
                                      <p:cBhvr>
                                        <p:cTn id="10" dur="20000" fill="hold"/>
                                        <p:tgtEl>
                                          <p:spTgt spid="31"/>
                                        </p:tgtEl>
                                        <p:attrNameLst>
                                          <p:attrName>ppt_x</p:attrName>
                                          <p:attrName>ppt_y</p:attrName>
                                        </p:attrNameLst>
                                      </p:cBhvr>
                                      <p:rCtr x="58385" y="-46"/>
                                    </p:animMotion>
                                  </p:childTnLst>
                                </p:cTn>
                              </p:par>
                              <p:par>
                                <p:cTn id="11" presetID="42" presetClass="path" presetSubtype="0" repeatCount="indefinite" accel="50000" decel="50000" fill="hold" nodeType="withEffect">
                                  <p:stCondLst>
                                    <p:cond delay="12000"/>
                                  </p:stCondLst>
                                  <p:endCondLst>
                                    <p:cond evt="onNext" delay="0">
                                      <p:tgtEl>
                                        <p:sldTgt/>
                                      </p:tgtEl>
                                    </p:cond>
                                  </p:endCondLst>
                                  <p:childTnLst>
                                    <p:animMotion origin="layout" path="M -4.16667E-7 7.40741E-7 L 1.16784 -0.00093 " pathEditMode="relative" rAng="0" ptsTypes="AA">
                                      <p:cBhvr>
                                        <p:cTn id="12" dur="20000" fill="hold"/>
                                        <p:tgtEl>
                                          <p:spTgt spid="32"/>
                                        </p:tgtEl>
                                        <p:attrNameLst>
                                          <p:attrName>ppt_x</p:attrName>
                                          <p:attrName>ppt_y</p:attrName>
                                        </p:attrNameLst>
                                      </p:cBhvr>
                                      <p:rCtr x="58385" y="-46"/>
                                    </p:animMotion>
                                  </p:childTnLst>
                                </p:cTn>
                              </p:par>
                              <p:par>
                                <p:cTn id="13" presetID="42" presetClass="path" presetSubtype="0" repeatCount="indefinite" accel="50000" decel="50000" fill="hold" nodeType="withEffect">
                                  <p:stCondLst>
                                    <p:cond delay="16000"/>
                                  </p:stCondLst>
                                  <p:endCondLst>
                                    <p:cond evt="onNext" delay="0">
                                      <p:tgtEl>
                                        <p:sldTgt/>
                                      </p:tgtEl>
                                    </p:cond>
                                  </p:endCondLst>
                                  <p:childTnLst>
                                    <p:animMotion origin="layout" path="M -4.16667E-7 7.40741E-7 L 1.16784 -0.00093 " pathEditMode="relative" rAng="0" ptsTypes="AA">
                                      <p:cBhvr>
                                        <p:cTn id="14" dur="20000" fill="hold"/>
                                        <p:tgtEl>
                                          <p:spTgt spid="33"/>
                                        </p:tgtEl>
                                        <p:attrNameLst>
                                          <p:attrName>ppt_x</p:attrName>
                                          <p:attrName>ppt_y</p:attrName>
                                        </p:attrNameLst>
                                      </p:cBhvr>
                                      <p:rCtr x="58385"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3"/>
          <p:cNvSpPr txBox="1">
            <a:spLocks noGrp="1"/>
          </p:cNvSpPr>
          <p:nvPr>
            <p:ph type="body" idx="1"/>
          </p:nvPr>
        </p:nvSpPr>
        <p:spPr>
          <a:xfrm>
            <a:off x="549851" y="3881077"/>
            <a:ext cx="11524385" cy="4351200"/>
          </a:xfrm>
          <a:prstGeom prst="rect">
            <a:avLst/>
          </a:prstGeom>
        </p:spPr>
        <p:txBody>
          <a:bodyPr spcFirstLastPara="1" wrap="square" lIns="91425" tIns="45700" rIns="91425" bIns="45700" anchor="t" anchorCtr="0">
            <a:normAutofit/>
          </a:bodyPr>
          <a:lstStyle/>
          <a:p>
            <a:pPr marL="1339850" lvl="0" indent="-1339850" algn="just" rtl="0">
              <a:lnSpc>
                <a:spcPct val="115000"/>
              </a:lnSpc>
              <a:spcBef>
                <a:spcPts val="1100"/>
              </a:spcBef>
              <a:spcAft>
                <a:spcPts val="0"/>
              </a:spcAft>
              <a:buClr>
                <a:schemeClr val="dk1"/>
              </a:buClr>
              <a:buSzPts val="1100"/>
              <a:buFont typeface="Arial"/>
              <a:buNone/>
            </a:pPr>
            <a:r>
              <a:rPr lang="en-US" altLang="zh-TW" sz="3300" b="1" dirty="0">
                <a:solidFill>
                  <a:srgbClr val="FF0000"/>
                </a:solidFill>
                <a:latin typeface="Arial"/>
                <a:cs typeface="Arial"/>
                <a:sym typeface="Arial"/>
              </a:rPr>
              <a:t>3</a:t>
            </a:r>
            <a:r>
              <a:rPr lang="zh-TW" altLang="en-US" sz="3300" b="1" dirty="0">
                <a:solidFill>
                  <a:srgbClr val="FF0000"/>
                </a:solidFill>
                <a:latin typeface="Arial"/>
                <a:cs typeface="Arial"/>
                <a:sym typeface="Arial"/>
              </a:rPr>
              <a:t>個月</a:t>
            </a:r>
            <a:r>
              <a:rPr lang="en-US" altLang="zh-TW" sz="3300" dirty="0">
                <a:solidFill>
                  <a:schemeClr val="tx1"/>
                </a:solidFill>
                <a:latin typeface="Arial"/>
                <a:cs typeface="Arial"/>
                <a:sym typeface="Arial"/>
              </a:rPr>
              <a:t>: </a:t>
            </a:r>
            <a:r>
              <a:rPr lang="zh-TW" altLang="en-US" sz="3300" dirty="0">
                <a:solidFill>
                  <a:schemeClr val="tx1"/>
                </a:solidFill>
                <a:latin typeface="Arial"/>
                <a:cs typeface="Arial"/>
                <a:sym typeface="Arial"/>
              </a:rPr>
              <a:t>當醫師診斷為全民健保所規範的慢性病範圍（目前衛生利部公告之慢性病已有</a:t>
            </a:r>
            <a:r>
              <a:rPr lang="en-US" altLang="zh-TW" sz="3300" dirty="0">
                <a:solidFill>
                  <a:schemeClr val="tx1"/>
                </a:solidFill>
                <a:latin typeface="Arial"/>
                <a:cs typeface="Arial"/>
                <a:sym typeface="Arial"/>
              </a:rPr>
              <a:t>10</a:t>
            </a:r>
            <a:r>
              <a:rPr lang="zh-TW" altLang="en-US" sz="3300" dirty="0">
                <a:solidFill>
                  <a:schemeClr val="tx1"/>
                </a:solidFill>
                <a:latin typeface="Arial"/>
                <a:cs typeface="Arial"/>
                <a:sym typeface="Arial"/>
              </a:rPr>
              <a:t>種），且病情穩定可長期使用同一處方藥品治療時，可開給慢性病連續處方箋，一次開給</a:t>
            </a:r>
            <a:r>
              <a:rPr lang="en-US" altLang="zh-TW" sz="3300" dirty="0">
                <a:solidFill>
                  <a:schemeClr val="tx1"/>
                </a:solidFill>
                <a:latin typeface="Arial"/>
                <a:cs typeface="Arial"/>
                <a:sym typeface="Arial"/>
              </a:rPr>
              <a:t>3</a:t>
            </a:r>
            <a:r>
              <a:rPr lang="zh-TW" altLang="en-US" sz="3300" dirty="0">
                <a:solidFill>
                  <a:schemeClr val="tx1"/>
                </a:solidFill>
                <a:latin typeface="Arial"/>
                <a:cs typeface="Arial"/>
                <a:sym typeface="Arial"/>
              </a:rPr>
              <a:t>個份用藥，分次調劑。</a:t>
            </a:r>
            <a:endParaRPr sz="3300" dirty="0">
              <a:solidFill>
                <a:schemeClr val="tx1"/>
              </a:solidFill>
              <a:latin typeface="Arial"/>
              <a:cs typeface="Arial"/>
              <a:sym typeface="Arial"/>
            </a:endParaRPr>
          </a:p>
          <a:p>
            <a:pPr marL="0" lvl="0" indent="0" algn="l" rtl="0">
              <a:spcBef>
                <a:spcPts val="1100"/>
              </a:spcBef>
              <a:spcAft>
                <a:spcPts val="0"/>
              </a:spcAft>
              <a:buNone/>
            </a:pPr>
            <a:endParaRPr sz="3700" dirty="0"/>
          </a:p>
        </p:txBody>
      </p:sp>
      <p:sp>
        <p:nvSpPr>
          <p:cNvPr id="4" name="文字方塊 3">
            <a:extLst>
              <a:ext uri="{FF2B5EF4-FFF2-40B4-BE49-F238E27FC236}">
                <a16:creationId xmlns:a16="http://schemas.microsoft.com/office/drawing/2014/main" id="{CE15AFFD-3077-436D-A47D-A2EB73F441B4}"/>
              </a:ext>
            </a:extLst>
          </p:cNvPr>
          <p:cNvSpPr txBox="1"/>
          <p:nvPr/>
        </p:nvSpPr>
        <p:spPr>
          <a:xfrm>
            <a:off x="439014" y="401481"/>
            <a:ext cx="9796029" cy="967701"/>
          </a:xfrm>
          <a:prstGeom prst="rect">
            <a:avLst/>
          </a:prstGeom>
          <a:noFill/>
        </p:spPr>
        <p:txBody>
          <a:bodyPr wrap="square">
            <a:spAutoFit/>
          </a:bodyPr>
          <a:lstStyle/>
          <a:p>
            <a:pPr>
              <a:lnSpc>
                <a:spcPct val="115000"/>
              </a:lnSpc>
              <a:buSzPts val="1100"/>
            </a:pPr>
            <a:r>
              <a:rPr lang="zh-TW" altLang="en-US" sz="5400" b="1" dirty="0">
                <a:solidFill>
                  <a:schemeClr val="tx1"/>
                </a:solidFill>
              </a:rPr>
              <a:t>全民健康保險用藥及天數之規範</a:t>
            </a:r>
          </a:p>
        </p:txBody>
      </p:sp>
      <p:sp>
        <p:nvSpPr>
          <p:cNvPr id="6" name="文字方塊 5">
            <a:extLst>
              <a:ext uri="{FF2B5EF4-FFF2-40B4-BE49-F238E27FC236}">
                <a16:creationId xmlns:a16="http://schemas.microsoft.com/office/drawing/2014/main" id="{841A58F3-0480-4A56-9F80-06DCED737E2B}"/>
              </a:ext>
            </a:extLst>
          </p:cNvPr>
          <p:cNvSpPr txBox="1"/>
          <p:nvPr/>
        </p:nvSpPr>
        <p:spPr>
          <a:xfrm>
            <a:off x="549852" y="1694155"/>
            <a:ext cx="11780994" cy="627351"/>
          </a:xfrm>
          <a:prstGeom prst="rect">
            <a:avLst/>
          </a:prstGeom>
          <a:noFill/>
        </p:spPr>
        <p:txBody>
          <a:bodyPr wrap="square">
            <a:spAutoFit/>
          </a:bodyPr>
          <a:lstStyle/>
          <a:p>
            <a:pPr marL="893763" lvl="0" indent="-893763" algn="l" rtl="0">
              <a:lnSpc>
                <a:spcPct val="115000"/>
              </a:lnSpc>
              <a:spcBef>
                <a:spcPts val="1100"/>
              </a:spcBef>
              <a:spcAft>
                <a:spcPts val="0"/>
              </a:spcAft>
              <a:buClr>
                <a:schemeClr val="dk1"/>
              </a:buClr>
              <a:buSzPts val="1100"/>
              <a:buFont typeface="Arial"/>
              <a:buNone/>
            </a:pPr>
            <a:r>
              <a:rPr lang="en-US" altLang="zh-TW" sz="3300" b="1" dirty="0">
                <a:solidFill>
                  <a:srgbClr val="FF0000"/>
                </a:solidFill>
              </a:rPr>
              <a:t>3</a:t>
            </a:r>
            <a:r>
              <a:rPr lang="zh-TW" altLang="en-US" sz="3300" b="1" dirty="0">
                <a:solidFill>
                  <a:srgbClr val="FF0000"/>
                </a:solidFill>
              </a:rPr>
              <a:t>天</a:t>
            </a:r>
            <a:r>
              <a:rPr lang="en-US" altLang="zh-TW" sz="3300" dirty="0">
                <a:solidFill>
                  <a:schemeClr val="tx1"/>
                </a:solidFill>
              </a:rPr>
              <a:t>:</a:t>
            </a:r>
            <a:r>
              <a:rPr lang="en-US" altLang="zh-TW" sz="3300" b="1" dirty="0">
                <a:solidFill>
                  <a:schemeClr val="tx1"/>
                </a:solidFill>
              </a:rPr>
              <a:t> </a:t>
            </a:r>
            <a:r>
              <a:rPr lang="zh-TW" altLang="en-US" sz="3300" dirty="0">
                <a:solidFill>
                  <a:schemeClr val="tx1"/>
                </a:solidFill>
              </a:rPr>
              <a:t>一般疾病以</a:t>
            </a:r>
            <a:r>
              <a:rPr lang="en-US" altLang="zh-TW" sz="3300" dirty="0">
                <a:solidFill>
                  <a:schemeClr val="tx1"/>
                </a:solidFill>
              </a:rPr>
              <a:t>3</a:t>
            </a:r>
            <a:r>
              <a:rPr lang="zh-TW" altLang="en-US" sz="3300" dirty="0">
                <a:solidFill>
                  <a:schemeClr val="tx1"/>
                </a:solidFill>
              </a:rPr>
              <a:t>天為原則，依病情需要可以開給</a:t>
            </a:r>
            <a:r>
              <a:rPr lang="en-US" altLang="zh-TW" sz="3300" dirty="0">
                <a:solidFill>
                  <a:schemeClr val="tx1"/>
                </a:solidFill>
              </a:rPr>
              <a:t>7</a:t>
            </a:r>
            <a:r>
              <a:rPr lang="zh-TW" altLang="en-US" sz="3300" dirty="0">
                <a:solidFill>
                  <a:schemeClr val="tx1"/>
                </a:solidFill>
              </a:rPr>
              <a:t>天內藥物</a:t>
            </a:r>
          </a:p>
        </p:txBody>
      </p:sp>
      <p:sp>
        <p:nvSpPr>
          <p:cNvPr id="8" name="文字方塊 7">
            <a:extLst>
              <a:ext uri="{FF2B5EF4-FFF2-40B4-BE49-F238E27FC236}">
                <a16:creationId xmlns:a16="http://schemas.microsoft.com/office/drawing/2014/main" id="{74CCC0C0-8FA6-4D65-9FC0-C47A62917FE6}"/>
              </a:ext>
            </a:extLst>
          </p:cNvPr>
          <p:cNvSpPr txBox="1"/>
          <p:nvPr/>
        </p:nvSpPr>
        <p:spPr>
          <a:xfrm>
            <a:off x="549851" y="2928753"/>
            <a:ext cx="11940021" cy="627351"/>
          </a:xfrm>
          <a:prstGeom prst="rect">
            <a:avLst/>
          </a:prstGeom>
          <a:noFill/>
        </p:spPr>
        <p:txBody>
          <a:bodyPr wrap="square">
            <a:spAutoFit/>
          </a:bodyPr>
          <a:lstStyle/>
          <a:p>
            <a:pPr marL="1163638" lvl="0" indent="-1163638" algn="l" rtl="0">
              <a:lnSpc>
                <a:spcPct val="115000"/>
              </a:lnSpc>
              <a:spcBef>
                <a:spcPts val="1100"/>
              </a:spcBef>
              <a:spcAft>
                <a:spcPts val="0"/>
              </a:spcAft>
              <a:buClr>
                <a:schemeClr val="dk1"/>
              </a:buClr>
              <a:buSzPts val="1100"/>
              <a:buFont typeface="Arial"/>
              <a:buNone/>
            </a:pPr>
            <a:r>
              <a:rPr lang="en-US" altLang="zh-TW" sz="3300" b="1" dirty="0">
                <a:solidFill>
                  <a:srgbClr val="FF0000"/>
                </a:solidFill>
              </a:rPr>
              <a:t>30</a:t>
            </a:r>
            <a:r>
              <a:rPr lang="zh-TW" altLang="en-US" sz="3300" b="1" dirty="0">
                <a:solidFill>
                  <a:srgbClr val="FF0000"/>
                </a:solidFill>
              </a:rPr>
              <a:t>天</a:t>
            </a:r>
            <a:r>
              <a:rPr lang="en-US" altLang="zh-TW" sz="3300" dirty="0">
                <a:solidFill>
                  <a:schemeClr val="tx1"/>
                </a:solidFill>
              </a:rPr>
              <a:t>:</a:t>
            </a:r>
            <a:r>
              <a:rPr lang="en-US" altLang="zh-TW" sz="3300" b="1" dirty="0">
                <a:solidFill>
                  <a:schemeClr val="tx1"/>
                </a:solidFill>
              </a:rPr>
              <a:t> </a:t>
            </a:r>
            <a:r>
              <a:rPr lang="zh-TW" altLang="en-US" sz="3300" dirty="0">
                <a:solidFill>
                  <a:schemeClr val="tx1"/>
                </a:solidFill>
              </a:rPr>
              <a:t>慢性病患病情穩定者，醫師可一次開給</a:t>
            </a:r>
            <a:r>
              <a:rPr lang="en-US" altLang="zh-TW" sz="3300" dirty="0">
                <a:solidFill>
                  <a:schemeClr val="tx1"/>
                </a:solidFill>
              </a:rPr>
              <a:t>30</a:t>
            </a:r>
            <a:r>
              <a:rPr lang="zh-TW" altLang="en-US" sz="3300" dirty="0">
                <a:solidFill>
                  <a:schemeClr val="tx1"/>
                </a:solidFill>
              </a:rPr>
              <a:t>天內的用藥量</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4" name="文字方塊 3">
            <a:extLst>
              <a:ext uri="{FF2B5EF4-FFF2-40B4-BE49-F238E27FC236}">
                <a16:creationId xmlns:a16="http://schemas.microsoft.com/office/drawing/2014/main" id="{393DCB6B-40E9-484D-A094-ED636FEC4DC1}"/>
              </a:ext>
            </a:extLst>
          </p:cNvPr>
          <p:cNvSpPr txBox="1"/>
          <p:nvPr/>
        </p:nvSpPr>
        <p:spPr>
          <a:xfrm>
            <a:off x="158461" y="526906"/>
            <a:ext cx="7499639" cy="881780"/>
          </a:xfrm>
          <a:prstGeom prst="rect">
            <a:avLst/>
          </a:prstGeom>
          <a:noFill/>
        </p:spPr>
        <p:txBody>
          <a:bodyPr wrap="square">
            <a:spAutoFit/>
          </a:bodyPr>
          <a:lstStyle/>
          <a:p>
            <a:pPr marL="0" lvl="0" indent="0" algn="l" rtl="0">
              <a:lnSpc>
                <a:spcPct val="95000"/>
              </a:lnSpc>
              <a:spcBef>
                <a:spcPts val="4400"/>
              </a:spcBef>
              <a:spcAft>
                <a:spcPts val="0"/>
              </a:spcAft>
              <a:buClr>
                <a:schemeClr val="dk1"/>
              </a:buClr>
              <a:buSzPts val="1100"/>
              <a:buFont typeface="Arial"/>
              <a:buNone/>
            </a:pPr>
            <a:r>
              <a:rPr lang="zh-TW" altLang="en-US" sz="5400" b="1" dirty="0">
                <a:solidFill>
                  <a:schemeClr val="tx1"/>
                </a:solidFill>
              </a:rPr>
              <a:t>二、健保藥品部分負擔</a:t>
            </a:r>
          </a:p>
        </p:txBody>
      </p:sp>
      <p:sp>
        <p:nvSpPr>
          <p:cNvPr id="8" name="文字方塊 7">
            <a:extLst>
              <a:ext uri="{FF2B5EF4-FFF2-40B4-BE49-F238E27FC236}">
                <a16:creationId xmlns:a16="http://schemas.microsoft.com/office/drawing/2014/main" id="{EAB77805-8DC0-4373-847D-91E6B2DDF6D8}"/>
              </a:ext>
            </a:extLst>
          </p:cNvPr>
          <p:cNvSpPr txBox="1"/>
          <p:nvPr/>
        </p:nvSpPr>
        <p:spPr>
          <a:xfrm>
            <a:off x="740784" y="3199867"/>
            <a:ext cx="11292321" cy="1795363"/>
          </a:xfrm>
          <a:prstGeom prst="rect">
            <a:avLst/>
          </a:prstGeom>
          <a:noFill/>
        </p:spPr>
        <p:txBody>
          <a:bodyPr wrap="square">
            <a:spAutoFit/>
          </a:bodyPr>
          <a:lstStyle/>
          <a:p>
            <a:pPr marL="457200" indent="-457200">
              <a:lnSpc>
                <a:spcPct val="115000"/>
              </a:lnSpc>
              <a:buFont typeface="Arial" panose="020B0604020202020204" pitchFamily="34" charset="0"/>
              <a:buChar char="•"/>
            </a:pPr>
            <a:r>
              <a:rPr lang="zh-TW" altLang="zh-TW" sz="3300" dirty="0">
                <a:solidFill>
                  <a:schemeClr val="tx1"/>
                </a:solidFill>
                <a:sym typeface="Calibri"/>
              </a:rPr>
              <a:t>藥費100元以0元，每增加100元藥加收藥品部分負擔20元</a:t>
            </a:r>
            <a:endParaRPr lang="en-US" altLang="zh-TW" sz="3300" dirty="0">
              <a:solidFill>
                <a:schemeClr val="tx1"/>
              </a:solidFill>
              <a:sym typeface="Calibri"/>
            </a:endParaRPr>
          </a:p>
          <a:p>
            <a:pPr>
              <a:lnSpc>
                <a:spcPct val="115000"/>
              </a:lnSpc>
            </a:pPr>
            <a:endParaRPr lang="zh-TW" altLang="zh-TW" sz="3300" dirty="0">
              <a:solidFill>
                <a:schemeClr val="tx1"/>
              </a:solidFill>
              <a:sym typeface="Calibri"/>
            </a:endParaRPr>
          </a:p>
          <a:p>
            <a:pPr marL="457200" indent="-457200">
              <a:lnSpc>
                <a:spcPct val="115000"/>
              </a:lnSpc>
              <a:buFont typeface="Arial" panose="020B0604020202020204" pitchFamily="34" charset="0"/>
              <a:buChar char="•"/>
            </a:pPr>
            <a:r>
              <a:rPr lang="zh-TW" altLang="zh-TW" sz="3300" dirty="0">
                <a:solidFill>
                  <a:schemeClr val="tx1"/>
                </a:solidFill>
                <a:sym typeface="Calibri"/>
              </a:rPr>
              <a:t>當藥費超過1</a:t>
            </a:r>
            <a:r>
              <a:rPr lang="en-US" altLang="zh-TW" sz="3300" dirty="0">
                <a:solidFill>
                  <a:schemeClr val="tx1"/>
                </a:solidFill>
                <a:sym typeface="Calibri"/>
              </a:rPr>
              <a:t>001</a:t>
            </a:r>
            <a:r>
              <a:rPr lang="zh-TW" altLang="en-US" sz="3300" dirty="0">
                <a:solidFill>
                  <a:schemeClr val="tx1"/>
                </a:solidFill>
                <a:sym typeface="Calibri"/>
              </a:rPr>
              <a:t>元以上，藥</a:t>
            </a:r>
            <a:r>
              <a:rPr lang="zh-TW" altLang="zh-TW" sz="3300" dirty="0">
                <a:solidFill>
                  <a:schemeClr val="tx1"/>
                </a:solidFill>
                <a:sym typeface="Calibri"/>
              </a:rPr>
              <a:t>品部分負擔為其上限200元</a:t>
            </a:r>
          </a:p>
        </p:txBody>
      </p:sp>
      <p:sp>
        <p:nvSpPr>
          <p:cNvPr id="10" name="文字方塊 9">
            <a:extLst>
              <a:ext uri="{FF2B5EF4-FFF2-40B4-BE49-F238E27FC236}">
                <a16:creationId xmlns:a16="http://schemas.microsoft.com/office/drawing/2014/main" id="{8BCF0660-6E2C-4020-BF5F-65FCD9A0D000}"/>
              </a:ext>
            </a:extLst>
          </p:cNvPr>
          <p:cNvSpPr txBox="1"/>
          <p:nvPr/>
        </p:nvSpPr>
        <p:spPr>
          <a:xfrm>
            <a:off x="542926" y="2143492"/>
            <a:ext cx="6177394" cy="675954"/>
          </a:xfrm>
          <a:prstGeom prst="rect">
            <a:avLst/>
          </a:prstGeom>
          <a:noFill/>
        </p:spPr>
        <p:txBody>
          <a:bodyPr wrap="square">
            <a:spAutoFit/>
          </a:bodyPr>
          <a:lstStyle/>
          <a:p>
            <a:pPr>
              <a:lnSpc>
                <a:spcPct val="115000"/>
              </a:lnSpc>
            </a:pPr>
            <a:r>
              <a:rPr lang="zh-TW" altLang="zh-TW" sz="3600" b="1" dirty="0">
                <a:solidFill>
                  <a:schemeClr val="bg2"/>
                </a:solidFill>
                <a:sym typeface="Calibri"/>
              </a:rPr>
              <a:t>門診藥品部分負擔規定</a:t>
            </a:r>
            <a:r>
              <a:rPr lang="en-US" altLang="zh-TW" sz="3600" b="1" dirty="0">
                <a:solidFill>
                  <a:schemeClr val="bg2"/>
                </a:solidFill>
                <a:sym typeface="Calibri"/>
              </a:rPr>
              <a:t>:</a:t>
            </a:r>
            <a:endParaRPr lang="zh-TW" altLang="zh-TW" sz="3600" b="1" dirty="0">
              <a:solidFill>
                <a:schemeClr val="bg2"/>
              </a:solidFill>
              <a:sym typeface="Calibri"/>
            </a:endParaRPr>
          </a:p>
        </p:txBody>
      </p:sp>
      <p:pic>
        <p:nvPicPr>
          <p:cNvPr id="16388" name="Picture 4" descr="money in hand PNG">
            <a:extLst>
              <a:ext uri="{FF2B5EF4-FFF2-40B4-BE49-F238E27FC236}">
                <a16:creationId xmlns:a16="http://schemas.microsoft.com/office/drawing/2014/main" id="{82C668D7-1499-4CCA-9435-414F36FE05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954"/>
          <a:stretch/>
        </p:blipFill>
        <p:spPr bwMode="auto">
          <a:xfrm>
            <a:off x="4719027" y="4652647"/>
            <a:ext cx="7472973" cy="22392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093ED7A6-71CE-42F4-B535-229FD27611A9}"/>
              </a:ext>
            </a:extLst>
          </p:cNvPr>
          <p:cNvSpPr txBox="1"/>
          <p:nvPr/>
        </p:nvSpPr>
        <p:spPr>
          <a:xfrm>
            <a:off x="474419" y="1806792"/>
            <a:ext cx="11607510" cy="4569392"/>
          </a:xfrm>
          <a:prstGeom prst="rect">
            <a:avLst/>
          </a:prstGeom>
          <a:noFill/>
        </p:spPr>
        <p:txBody>
          <a:bodyPr wrap="square">
            <a:spAutoFit/>
          </a:bodyPr>
          <a:lstStyle/>
          <a:p>
            <a:pPr marL="514350" indent="-514350">
              <a:lnSpc>
                <a:spcPct val="150000"/>
              </a:lnSpc>
              <a:buFont typeface="+mj-lt"/>
              <a:buAutoNum type="arabicPeriod"/>
            </a:pPr>
            <a:r>
              <a:rPr lang="zh-TW" altLang="zh-TW" sz="3300" dirty="0">
                <a:solidFill>
                  <a:schemeClr val="tx1"/>
                </a:solidFill>
              </a:rPr>
              <a:t>藥品費用在100元以下。</a:t>
            </a:r>
          </a:p>
          <a:p>
            <a:pPr marL="514350" indent="-514350">
              <a:lnSpc>
                <a:spcPct val="150000"/>
              </a:lnSpc>
              <a:buFont typeface="+mj-lt"/>
              <a:buAutoNum type="arabicPeriod"/>
            </a:pPr>
            <a:r>
              <a:rPr lang="zh-TW" altLang="zh-TW" sz="3300" dirty="0">
                <a:solidFill>
                  <a:schemeClr val="tx1"/>
                </a:solidFill>
              </a:rPr>
              <a:t>接受牙醫門診診療服務者。</a:t>
            </a:r>
          </a:p>
          <a:p>
            <a:pPr marL="514350" indent="-514350">
              <a:lnSpc>
                <a:spcPct val="150000"/>
              </a:lnSpc>
              <a:buFont typeface="+mj-lt"/>
              <a:buAutoNum type="arabicPeriod"/>
            </a:pPr>
            <a:r>
              <a:rPr lang="zh-TW" altLang="zh-TW" sz="3300" dirty="0">
                <a:solidFill>
                  <a:schemeClr val="tx1"/>
                </a:solidFill>
              </a:rPr>
              <a:t>持慢性病連續處方箋者（慢性病、開藥28天以上且分次調劑）</a:t>
            </a:r>
          </a:p>
          <a:p>
            <a:pPr marL="514350" indent="-514350">
              <a:lnSpc>
                <a:spcPct val="150000"/>
              </a:lnSpc>
              <a:buFont typeface="+mj-lt"/>
              <a:buAutoNum type="arabicPeriod"/>
            </a:pPr>
            <a:r>
              <a:rPr lang="zh-TW" altLang="zh-TW" sz="3300" dirty="0">
                <a:solidFill>
                  <a:schemeClr val="tx1"/>
                </a:solidFill>
              </a:rPr>
              <a:t>接受全民健保醫療費用支付標準所規定之『倫病例計酬</a:t>
            </a:r>
            <a:r>
              <a:rPr lang="zh-TW" altLang="en-US" sz="3300" dirty="0">
                <a:solidFill>
                  <a:schemeClr val="tx1"/>
                </a:solidFill>
              </a:rPr>
              <a:t>項</a:t>
            </a:r>
            <a:r>
              <a:rPr lang="zh-TW" altLang="zh-TW" sz="3300" dirty="0">
                <a:solidFill>
                  <a:schemeClr val="tx1"/>
                </a:solidFill>
              </a:rPr>
              <a:t>目」服務者。</a:t>
            </a:r>
          </a:p>
        </p:txBody>
      </p:sp>
      <p:sp>
        <p:nvSpPr>
          <p:cNvPr id="7" name="文字方塊 6">
            <a:extLst>
              <a:ext uri="{FF2B5EF4-FFF2-40B4-BE49-F238E27FC236}">
                <a16:creationId xmlns:a16="http://schemas.microsoft.com/office/drawing/2014/main" id="{1FC55F7F-D7BF-41D3-A4FF-99B304F3D858}"/>
              </a:ext>
            </a:extLst>
          </p:cNvPr>
          <p:cNvSpPr txBox="1"/>
          <p:nvPr/>
        </p:nvSpPr>
        <p:spPr>
          <a:xfrm>
            <a:off x="418236" y="807635"/>
            <a:ext cx="6896964" cy="740972"/>
          </a:xfrm>
          <a:prstGeom prst="rect">
            <a:avLst/>
          </a:prstGeom>
          <a:noFill/>
        </p:spPr>
        <p:txBody>
          <a:bodyPr wrap="square">
            <a:spAutoFit/>
          </a:bodyPr>
          <a:lstStyle/>
          <a:p>
            <a:pPr>
              <a:lnSpc>
                <a:spcPct val="115000"/>
              </a:lnSpc>
            </a:pPr>
            <a:r>
              <a:rPr lang="zh-TW" altLang="zh-TW" sz="3600" b="1" dirty="0">
                <a:solidFill>
                  <a:schemeClr val="bg2"/>
                </a:solidFill>
              </a:rPr>
              <a:t>可免除門診藥品</a:t>
            </a:r>
            <a:r>
              <a:rPr lang="zh-TW" altLang="zh-TW" sz="4000" b="1" dirty="0">
                <a:solidFill>
                  <a:schemeClr val="bg2"/>
                </a:solidFill>
              </a:rPr>
              <a:t>部分</a:t>
            </a:r>
            <a:r>
              <a:rPr lang="zh-TW" altLang="zh-TW" sz="3600" b="1" dirty="0">
                <a:solidFill>
                  <a:schemeClr val="bg2"/>
                </a:solidFill>
              </a:rPr>
              <a:t>負擔的情況</a:t>
            </a:r>
            <a:r>
              <a:rPr lang="en-US" altLang="zh-TW" sz="3600" b="1" dirty="0">
                <a:solidFill>
                  <a:schemeClr val="bg2"/>
                </a:solidFill>
              </a:rPr>
              <a:t>:</a:t>
            </a:r>
            <a:endParaRPr lang="zh-TW" altLang="zh-TW" sz="3600" b="1" dirty="0">
              <a:solidFill>
                <a:schemeClr val="bg2"/>
              </a:solidFill>
            </a:endParaRPr>
          </a:p>
        </p:txBody>
      </p:sp>
      <p:pic>
        <p:nvPicPr>
          <p:cNvPr id="17410" name="Picture 2" descr="hand PNG">
            <a:extLst>
              <a:ext uri="{FF2B5EF4-FFF2-40B4-BE49-F238E27FC236}">
                <a16:creationId xmlns:a16="http://schemas.microsoft.com/office/drawing/2014/main" id="{8FB59309-B895-42C2-9A63-75328F2906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0410"/>
          <a:stretch/>
        </p:blipFill>
        <p:spPr bwMode="auto">
          <a:xfrm>
            <a:off x="7663473" y="0"/>
            <a:ext cx="4528528" cy="2096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47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6" name="流程圖: 程序 5">
            <a:extLst>
              <a:ext uri="{FF2B5EF4-FFF2-40B4-BE49-F238E27FC236}">
                <a16:creationId xmlns:a16="http://schemas.microsoft.com/office/drawing/2014/main" id="{6B44E256-9E8B-45AD-928A-C98A58F07725}"/>
              </a:ext>
            </a:extLst>
          </p:cNvPr>
          <p:cNvSpPr/>
          <p:nvPr/>
        </p:nvSpPr>
        <p:spPr>
          <a:xfrm>
            <a:off x="0" y="0"/>
            <a:ext cx="12192000" cy="1446550"/>
          </a:xfrm>
          <a:custGeom>
            <a:avLst/>
            <a:gdLst>
              <a:gd name="connsiteX0" fmla="*/ 0 w 12192000"/>
              <a:gd name="connsiteY0" fmla="*/ 0 h 1446550"/>
              <a:gd name="connsiteX1" fmla="*/ 311573 w 12192000"/>
              <a:gd name="connsiteY1" fmla="*/ 0 h 1446550"/>
              <a:gd name="connsiteX2" fmla="*/ 1110827 w 12192000"/>
              <a:gd name="connsiteY2" fmla="*/ 0 h 1446550"/>
              <a:gd name="connsiteX3" fmla="*/ 2032000 w 12192000"/>
              <a:gd name="connsiteY3" fmla="*/ 0 h 1446550"/>
              <a:gd name="connsiteX4" fmla="*/ 2709333 w 12192000"/>
              <a:gd name="connsiteY4" fmla="*/ 0 h 1446550"/>
              <a:gd name="connsiteX5" fmla="*/ 3142827 w 12192000"/>
              <a:gd name="connsiteY5" fmla="*/ 0 h 1446550"/>
              <a:gd name="connsiteX6" fmla="*/ 4064000 w 12192000"/>
              <a:gd name="connsiteY6" fmla="*/ 0 h 1446550"/>
              <a:gd name="connsiteX7" fmla="*/ 4375573 w 12192000"/>
              <a:gd name="connsiteY7" fmla="*/ 0 h 1446550"/>
              <a:gd name="connsiteX8" fmla="*/ 4930987 w 12192000"/>
              <a:gd name="connsiteY8" fmla="*/ 0 h 1446550"/>
              <a:gd name="connsiteX9" fmla="*/ 5242560 w 12192000"/>
              <a:gd name="connsiteY9" fmla="*/ 0 h 1446550"/>
              <a:gd name="connsiteX10" fmla="*/ 5554133 w 12192000"/>
              <a:gd name="connsiteY10" fmla="*/ 0 h 1446550"/>
              <a:gd name="connsiteX11" fmla="*/ 6475307 w 12192000"/>
              <a:gd name="connsiteY11" fmla="*/ 0 h 1446550"/>
              <a:gd name="connsiteX12" fmla="*/ 7396480 w 12192000"/>
              <a:gd name="connsiteY12" fmla="*/ 0 h 1446550"/>
              <a:gd name="connsiteX13" fmla="*/ 7708053 w 12192000"/>
              <a:gd name="connsiteY13" fmla="*/ 0 h 1446550"/>
              <a:gd name="connsiteX14" fmla="*/ 8019627 w 12192000"/>
              <a:gd name="connsiteY14" fmla="*/ 0 h 1446550"/>
              <a:gd name="connsiteX15" fmla="*/ 8575040 w 12192000"/>
              <a:gd name="connsiteY15" fmla="*/ 0 h 1446550"/>
              <a:gd name="connsiteX16" fmla="*/ 9130453 w 12192000"/>
              <a:gd name="connsiteY16" fmla="*/ 0 h 1446550"/>
              <a:gd name="connsiteX17" fmla="*/ 10051627 w 12192000"/>
              <a:gd name="connsiteY17" fmla="*/ 0 h 1446550"/>
              <a:gd name="connsiteX18" fmla="*/ 10485120 w 12192000"/>
              <a:gd name="connsiteY18" fmla="*/ 0 h 1446550"/>
              <a:gd name="connsiteX19" fmla="*/ 10796693 w 12192000"/>
              <a:gd name="connsiteY19" fmla="*/ 0 h 1446550"/>
              <a:gd name="connsiteX20" fmla="*/ 11108267 w 12192000"/>
              <a:gd name="connsiteY20" fmla="*/ 0 h 1446550"/>
              <a:gd name="connsiteX21" fmla="*/ 12192000 w 12192000"/>
              <a:gd name="connsiteY21" fmla="*/ 0 h 1446550"/>
              <a:gd name="connsiteX22" fmla="*/ 12192000 w 12192000"/>
              <a:gd name="connsiteY22" fmla="*/ 453252 h 1446550"/>
              <a:gd name="connsiteX23" fmla="*/ 12192000 w 12192000"/>
              <a:gd name="connsiteY23" fmla="*/ 906505 h 1446550"/>
              <a:gd name="connsiteX24" fmla="*/ 12192000 w 12192000"/>
              <a:gd name="connsiteY24" fmla="*/ 1446550 h 1446550"/>
              <a:gd name="connsiteX25" fmla="*/ 11880427 w 12192000"/>
              <a:gd name="connsiteY25" fmla="*/ 1446550 h 1446550"/>
              <a:gd name="connsiteX26" fmla="*/ 11568853 w 12192000"/>
              <a:gd name="connsiteY26" fmla="*/ 1446550 h 1446550"/>
              <a:gd name="connsiteX27" fmla="*/ 11013440 w 12192000"/>
              <a:gd name="connsiteY27" fmla="*/ 1446550 h 1446550"/>
              <a:gd name="connsiteX28" fmla="*/ 10579947 w 12192000"/>
              <a:gd name="connsiteY28" fmla="*/ 1446550 h 1446550"/>
              <a:gd name="connsiteX29" fmla="*/ 9658773 w 12192000"/>
              <a:gd name="connsiteY29" fmla="*/ 1446550 h 1446550"/>
              <a:gd name="connsiteX30" fmla="*/ 8981440 w 12192000"/>
              <a:gd name="connsiteY30" fmla="*/ 1446550 h 1446550"/>
              <a:gd name="connsiteX31" fmla="*/ 8669867 w 12192000"/>
              <a:gd name="connsiteY31" fmla="*/ 1446550 h 1446550"/>
              <a:gd name="connsiteX32" fmla="*/ 8236373 w 12192000"/>
              <a:gd name="connsiteY32" fmla="*/ 1446550 h 1446550"/>
              <a:gd name="connsiteX33" fmla="*/ 7680960 w 12192000"/>
              <a:gd name="connsiteY33" fmla="*/ 1446550 h 1446550"/>
              <a:gd name="connsiteX34" fmla="*/ 7003627 w 12192000"/>
              <a:gd name="connsiteY34" fmla="*/ 1446550 h 1446550"/>
              <a:gd name="connsiteX35" fmla="*/ 6448213 w 12192000"/>
              <a:gd name="connsiteY35" fmla="*/ 1446550 h 1446550"/>
              <a:gd name="connsiteX36" fmla="*/ 6014720 w 12192000"/>
              <a:gd name="connsiteY36" fmla="*/ 1446550 h 1446550"/>
              <a:gd name="connsiteX37" fmla="*/ 5703147 w 12192000"/>
              <a:gd name="connsiteY37" fmla="*/ 1446550 h 1446550"/>
              <a:gd name="connsiteX38" fmla="*/ 5147733 w 12192000"/>
              <a:gd name="connsiteY38" fmla="*/ 1446550 h 1446550"/>
              <a:gd name="connsiteX39" fmla="*/ 4836160 w 12192000"/>
              <a:gd name="connsiteY39" fmla="*/ 1446550 h 1446550"/>
              <a:gd name="connsiteX40" fmla="*/ 4036907 w 12192000"/>
              <a:gd name="connsiteY40" fmla="*/ 1446550 h 1446550"/>
              <a:gd name="connsiteX41" fmla="*/ 3359573 w 12192000"/>
              <a:gd name="connsiteY41" fmla="*/ 1446550 h 1446550"/>
              <a:gd name="connsiteX42" fmla="*/ 2682240 w 12192000"/>
              <a:gd name="connsiteY42" fmla="*/ 1446550 h 1446550"/>
              <a:gd name="connsiteX43" fmla="*/ 1882987 w 12192000"/>
              <a:gd name="connsiteY43" fmla="*/ 1446550 h 1446550"/>
              <a:gd name="connsiteX44" fmla="*/ 1205653 w 12192000"/>
              <a:gd name="connsiteY44" fmla="*/ 1446550 h 1446550"/>
              <a:gd name="connsiteX45" fmla="*/ 650240 w 12192000"/>
              <a:gd name="connsiteY45" fmla="*/ 1446550 h 1446550"/>
              <a:gd name="connsiteX46" fmla="*/ 0 w 12192000"/>
              <a:gd name="connsiteY46" fmla="*/ 1446550 h 1446550"/>
              <a:gd name="connsiteX47" fmla="*/ 0 w 12192000"/>
              <a:gd name="connsiteY47" fmla="*/ 935436 h 1446550"/>
              <a:gd name="connsiteX48" fmla="*/ 0 w 12192000"/>
              <a:gd name="connsiteY48" fmla="*/ 438787 h 1446550"/>
              <a:gd name="connsiteX49" fmla="*/ 0 w 12192000"/>
              <a:gd name="connsiteY49"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2000" h="1446550" fill="none" extrusionOk="0">
                <a:moveTo>
                  <a:pt x="0" y="0"/>
                </a:moveTo>
                <a:cubicBezTo>
                  <a:pt x="106790" y="2918"/>
                  <a:pt x="218456" y="-13200"/>
                  <a:pt x="311573" y="0"/>
                </a:cubicBezTo>
                <a:cubicBezTo>
                  <a:pt x="404690" y="13200"/>
                  <a:pt x="842281" y="30405"/>
                  <a:pt x="1110827" y="0"/>
                </a:cubicBezTo>
                <a:cubicBezTo>
                  <a:pt x="1379373" y="-30405"/>
                  <a:pt x="1727738" y="-42491"/>
                  <a:pt x="2032000" y="0"/>
                </a:cubicBezTo>
                <a:cubicBezTo>
                  <a:pt x="2336262" y="42491"/>
                  <a:pt x="2424785" y="16141"/>
                  <a:pt x="2709333" y="0"/>
                </a:cubicBezTo>
                <a:cubicBezTo>
                  <a:pt x="2993881" y="-16141"/>
                  <a:pt x="2943160" y="7523"/>
                  <a:pt x="3142827" y="0"/>
                </a:cubicBezTo>
                <a:cubicBezTo>
                  <a:pt x="3342494" y="-7523"/>
                  <a:pt x="3868371" y="-21172"/>
                  <a:pt x="4064000" y="0"/>
                </a:cubicBezTo>
                <a:cubicBezTo>
                  <a:pt x="4259629" y="21172"/>
                  <a:pt x="4278979" y="-5523"/>
                  <a:pt x="4375573" y="0"/>
                </a:cubicBezTo>
                <a:cubicBezTo>
                  <a:pt x="4472167" y="5523"/>
                  <a:pt x="4660841" y="19476"/>
                  <a:pt x="4930987" y="0"/>
                </a:cubicBezTo>
                <a:cubicBezTo>
                  <a:pt x="5201133" y="-19476"/>
                  <a:pt x="5168326" y="3700"/>
                  <a:pt x="5242560" y="0"/>
                </a:cubicBezTo>
                <a:cubicBezTo>
                  <a:pt x="5316794" y="-3700"/>
                  <a:pt x="5419033" y="-13473"/>
                  <a:pt x="5554133" y="0"/>
                </a:cubicBezTo>
                <a:cubicBezTo>
                  <a:pt x="5689233" y="13473"/>
                  <a:pt x="6269090" y="-34090"/>
                  <a:pt x="6475307" y="0"/>
                </a:cubicBezTo>
                <a:cubicBezTo>
                  <a:pt x="6681524" y="34090"/>
                  <a:pt x="7169396" y="32687"/>
                  <a:pt x="7396480" y="0"/>
                </a:cubicBezTo>
                <a:cubicBezTo>
                  <a:pt x="7623564" y="-32687"/>
                  <a:pt x="7643453" y="-9367"/>
                  <a:pt x="7708053" y="0"/>
                </a:cubicBezTo>
                <a:cubicBezTo>
                  <a:pt x="7772653" y="9367"/>
                  <a:pt x="7928834" y="-9232"/>
                  <a:pt x="8019627" y="0"/>
                </a:cubicBezTo>
                <a:cubicBezTo>
                  <a:pt x="8110420" y="9232"/>
                  <a:pt x="8324597" y="-11831"/>
                  <a:pt x="8575040" y="0"/>
                </a:cubicBezTo>
                <a:cubicBezTo>
                  <a:pt x="8825483" y="11831"/>
                  <a:pt x="8998688" y="-18077"/>
                  <a:pt x="9130453" y="0"/>
                </a:cubicBezTo>
                <a:cubicBezTo>
                  <a:pt x="9262218" y="18077"/>
                  <a:pt x="9727031" y="16383"/>
                  <a:pt x="10051627" y="0"/>
                </a:cubicBezTo>
                <a:cubicBezTo>
                  <a:pt x="10376223" y="-16383"/>
                  <a:pt x="10351433" y="-16593"/>
                  <a:pt x="10485120" y="0"/>
                </a:cubicBezTo>
                <a:cubicBezTo>
                  <a:pt x="10618807" y="16593"/>
                  <a:pt x="10683416" y="8465"/>
                  <a:pt x="10796693" y="0"/>
                </a:cubicBezTo>
                <a:cubicBezTo>
                  <a:pt x="10909970" y="-8465"/>
                  <a:pt x="11009671" y="2983"/>
                  <a:pt x="11108267" y="0"/>
                </a:cubicBezTo>
                <a:cubicBezTo>
                  <a:pt x="11206863" y="-2983"/>
                  <a:pt x="11951993" y="50045"/>
                  <a:pt x="12192000" y="0"/>
                </a:cubicBezTo>
                <a:cubicBezTo>
                  <a:pt x="12199652" y="206025"/>
                  <a:pt x="12198046" y="256314"/>
                  <a:pt x="12192000" y="453252"/>
                </a:cubicBezTo>
                <a:cubicBezTo>
                  <a:pt x="12185954" y="650190"/>
                  <a:pt x="12190665" y="747191"/>
                  <a:pt x="12192000" y="906505"/>
                </a:cubicBezTo>
                <a:cubicBezTo>
                  <a:pt x="12193335" y="1065819"/>
                  <a:pt x="12188354" y="1297764"/>
                  <a:pt x="12192000" y="1446550"/>
                </a:cubicBezTo>
                <a:cubicBezTo>
                  <a:pt x="12084222" y="1460714"/>
                  <a:pt x="11962944" y="1442222"/>
                  <a:pt x="11880427" y="1446550"/>
                </a:cubicBezTo>
                <a:cubicBezTo>
                  <a:pt x="11797910" y="1450878"/>
                  <a:pt x="11718289" y="1458014"/>
                  <a:pt x="11568853" y="1446550"/>
                </a:cubicBezTo>
                <a:cubicBezTo>
                  <a:pt x="11419417" y="1435086"/>
                  <a:pt x="11142271" y="1429338"/>
                  <a:pt x="11013440" y="1446550"/>
                </a:cubicBezTo>
                <a:cubicBezTo>
                  <a:pt x="10884609" y="1463762"/>
                  <a:pt x="10773517" y="1463703"/>
                  <a:pt x="10579947" y="1446550"/>
                </a:cubicBezTo>
                <a:cubicBezTo>
                  <a:pt x="10386377" y="1429397"/>
                  <a:pt x="9867722" y="1437974"/>
                  <a:pt x="9658773" y="1446550"/>
                </a:cubicBezTo>
                <a:cubicBezTo>
                  <a:pt x="9449824" y="1455126"/>
                  <a:pt x="9270526" y="1479862"/>
                  <a:pt x="8981440" y="1446550"/>
                </a:cubicBezTo>
                <a:cubicBezTo>
                  <a:pt x="8692354" y="1413238"/>
                  <a:pt x="8805759" y="1443874"/>
                  <a:pt x="8669867" y="1446550"/>
                </a:cubicBezTo>
                <a:cubicBezTo>
                  <a:pt x="8533975" y="1449226"/>
                  <a:pt x="8390410" y="1435077"/>
                  <a:pt x="8236373" y="1446550"/>
                </a:cubicBezTo>
                <a:cubicBezTo>
                  <a:pt x="8082336" y="1458023"/>
                  <a:pt x="7796464" y="1470568"/>
                  <a:pt x="7680960" y="1446550"/>
                </a:cubicBezTo>
                <a:cubicBezTo>
                  <a:pt x="7565456" y="1422532"/>
                  <a:pt x="7336358" y="1472855"/>
                  <a:pt x="7003627" y="1446550"/>
                </a:cubicBezTo>
                <a:cubicBezTo>
                  <a:pt x="6670896" y="1420245"/>
                  <a:pt x="6572815" y="1427931"/>
                  <a:pt x="6448213" y="1446550"/>
                </a:cubicBezTo>
                <a:cubicBezTo>
                  <a:pt x="6323611" y="1465169"/>
                  <a:pt x="6103894" y="1464997"/>
                  <a:pt x="6014720" y="1446550"/>
                </a:cubicBezTo>
                <a:cubicBezTo>
                  <a:pt x="5925546" y="1428103"/>
                  <a:pt x="5824690" y="1459934"/>
                  <a:pt x="5703147" y="1446550"/>
                </a:cubicBezTo>
                <a:cubicBezTo>
                  <a:pt x="5581604" y="1433166"/>
                  <a:pt x="5284554" y="1455766"/>
                  <a:pt x="5147733" y="1446550"/>
                </a:cubicBezTo>
                <a:cubicBezTo>
                  <a:pt x="5010912" y="1437334"/>
                  <a:pt x="4951952" y="1454983"/>
                  <a:pt x="4836160" y="1446550"/>
                </a:cubicBezTo>
                <a:cubicBezTo>
                  <a:pt x="4720368" y="1438117"/>
                  <a:pt x="4426481" y="1424091"/>
                  <a:pt x="4036907" y="1446550"/>
                </a:cubicBezTo>
                <a:cubicBezTo>
                  <a:pt x="3647333" y="1469009"/>
                  <a:pt x="3560117" y="1416296"/>
                  <a:pt x="3359573" y="1446550"/>
                </a:cubicBezTo>
                <a:cubicBezTo>
                  <a:pt x="3159029" y="1476804"/>
                  <a:pt x="2994273" y="1470784"/>
                  <a:pt x="2682240" y="1446550"/>
                </a:cubicBezTo>
                <a:cubicBezTo>
                  <a:pt x="2370207" y="1422316"/>
                  <a:pt x="2236828" y="1459758"/>
                  <a:pt x="1882987" y="1446550"/>
                </a:cubicBezTo>
                <a:cubicBezTo>
                  <a:pt x="1529146" y="1433342"/>
                  <a:pt x="1497296" y="1460959"/>
                  <a:pt x="1205653" y="1446550"/>
                </a:cubicBezTo>
                <a:cubicBezTo>
                  <a:pt x="914010" y="1432141"/>
                  <a:pt x="819602" y="1429472"/>
                  <a:pt x="650240" y="1446550"/>
                </a:cubicBezTo>
                <a:cubicBezTo>
                  <a:pt x="480878" y="1463628"/>
                  <a:pt x="280393" y="1454327"/>
                  <a:pt x="0" y="1446550"/>
                </a:cubicBezTo>
                <a:cubicBezTo>
                  <a:pt x="14258" y="1201144"/>
                  <a:pt x="-2553" y="1124874"/>
                  <a:pt x="0" y="935436"/>
                </a:cubicBezTo>
                <a:cubicBezTo>
                  <a:pt x="2553" y="745998"/>
                  <a:pt x="6720" y="685683"/>
                  <a:pt x="0" y="438787"/>
                </a:cubicBezTo>
                <a:cubicBezTo>
                  <a:pt x="-6720" y="191891"/>
                  <a:pt x="-20356" y="107969"/>
                  <a:pt x="0" y="0"/>
                </a:cubicBezTo>
                <a:close/>
              </a:path>
              <a:path w="12192000" h="1446550" stroke="0" extrusionOk="0">
                <a:moveTo>
                  <a:pt x="0" y="0"/>
                </a:moveTo>
                <a:cubicBezTo>
                  <a:pt x="164063" y="20298"/>
                  <a:pt x="318136" y="-17085"/>
                  <a:pt x="433493" y="0"/>
                </a:cubicBezTo>
                <a:cubicBezTo>
                  <a:pt x="548850" y="17085"/>
                  <a:pt x="915084" y="-17368"/>
                  <a:pt x="1110827" y="0"/>
                </a:cubicBezTo>
                <a:cubicBezTo>
                  <a:pt x="1306570" y="17368"/>
                  <a:pt x="1463623" y="28199"/>
                  <a:pt x="1788160" y="0"/>
                </a:cubicBezTo>
                <a:cubicBezTo>
                  <a:pt x="2112697" y="-28199"/>
                  <a:pt x="1945120" y="-11533"/>
                  <a:pt x="2099733" y="0"/>
                </a:cubicBezTo>
                <a:cubicBezTo>
                  <a:pt x="2254346" y="11533"/>
                  <a:pt x="2377685" y="6608"/>
                  <a:pt x="2533227" y="0"/>
                </a:cubicBezTo>
                <a:cubicBezTo>
                  <a:pt x="2688769" y="-6608"/>
                  <a:pt x="2902361" y="-15249"/>
                  <a:pt x="3210560" y="0"/>
                </a:cubicBezTo>
                <a:cubicBezTo>
                  <a:pt x="3518759" y="15249"/>
                  <a:pt x="3614578" y="23256"/>
                  <a:pt x="3765973" y="0"/>
                </a:cubicBezTo>
                <a:cubicBezTo>
                  <a:pt x="3917368" y="-23256"/>
                  <a:pt x="4008474" y="7300"/>
                  <a:pt x="4199467" y="0"/>
                </a:cubicBezTo>
                <a:cubicBezTo>
                  <a:pt x="4390460" y="-7300"/>
                  <a:pt x="4769350" y="-37325"/>
                  <a:pt x="5120640" y="0"/>
                </a:cubicBezTo>
                <a:cubicBezTo>
                  <a:pt x="5471930" y="37325"/>
                  <a:pt x="5738316" y="3884"/>
                  <a:pt x="6041813" y="0"/>
                </a:cubicBezTo>
                <a:cubicBezTo>
                  <a:pt x="6345310" y="-3884"/>
                  <a:pt x="6582339" y="20675"/>
                  <a:pt x="6841067" y="0"/>
                </a:cubicBezTo>
                <a:cubicBezTo>
                  <a:pt x="7099795" y="-20675"/>
                  <a:pt x="7175411" y="-13385"/>
                  <a:pt x="7274560" y="0"/>
                </a:cubicBezTo>
                <a:cubicBezTo>
                  <a:pt x="7373709" y="13385"/>
                  <a:pt x="7776337" y="17677"/>
                  <a:pt x="7951893" y="0"/>
                </a:cubicBezTo>
                <a:cubicBezTo>
                  <a:pt x="8127449" y="-17677"/>
                  <a:pt x="8492282" y="-31155"/>
                  <a:pt x="8751147" y="0"/>
                </a:cubicBezTo>
                <a:cubicBezTo>
                  <a:pt x="9010012" y="31155"/>
                  <a:pt x="9184581" y="24336"/>
                  <a:pt x="9306560" y="0"/>
                </a:cubicBezTo>
                <a:cubicBezTo>
                  <a:pt x="9428539" y="-24336"/>
                  <a:pt x="9841894" y="4468"/>
                  <a:pt x="9983893" y="0"/>
                </a:cubicBezTo>
                <a:cubicBezTo>
                  <a:pt x="10125892" y="-4468"/>
                  <a:pt x="10551422" y="-35102"/>
                  <a:pt x="10783147" y="0"/>
                </a:cubicBezTo>
                <a:cubicBezTo>
                  <a:pt x="11014872" y="35102"/>
                  <a:pt x="10945122" y="3536"/>
                  <a:pt x="11094720" y="0"/>
                </a:cubicBezTo>
                <a:cubicBezTo>
                  <a:pt x="11244318" y="-3536"/>
                  <a:pt x="11326744" y="-3998"/>
                  <a:pt x="11406293" y="0"/>
                </a:cubicBezTo>
                <a:cubicBezTo>
                  <a:pt x="11485842" y="3998"/>
                  <a:pt x="11908156" y="-33434"/>
                  <a:pt x="12192000" y="0"/>
                </a:cubicBezTo>
                <a:cubicBezTo>
                  <a:pt x="12181227" y="110318"/>
                  <a:pt x="12203196" y="382677"/>
                  <a:pt x="12192000" y="482183"/>
                </a:cubicBezTo>
                <a:cubicBezTo>
                  <a:pt x="12180804" y="581689"/>
                  <a:pt x="12189473" y="762381"/>
                  <a:pt x="12192000" y="935436"/>
                </a:cubicBezTo>
                <a:cubicBezTo>
                  <a:pt x="12194527" y="1108491"/>
                  <a:pt x="12176095" y="1281029"/>
                  <a:pt x="12192000" y="1446550"/>
                </a:cubicBezTo>
                <a:cubicBezTo>
                  <a:pt x="12044244" y="1473609"/>
                  <a:pt x="11775810" y="1460140"/>
                  <a:pt x="11514667" y="1446550"/>
                </a:cubicBezTo>
                <a:cubicBezTo>
                  <a:pt x="11253524" y="1432960"/>
                  <a:pt x="11017207" y="1465762"/>
                  <a:pt x="10837333" y="1446550"/>
                </a:cubicBezTo>
                <a:cubicBezTo>
                  <a:pt x="10657459" y="1427338"/>
                  <a:pt x="10495976" y="1436929"/>
                  <a:pt x="10160000" y="1446550"/>
                </a:cubicBezTo>
                <a:cubicBezTo>
                  <a:pt x="9824024" y="1456171"/>
                  <a:pt x="9708270" y="1478523"/>
                  <a:pt x="9360747" y="1446550"/>
                </a:cubicBezTo>
                <a:cubicBezTo>
                  <a:pt x="9013224" y="1414577"/>
                  <a:pt x="9197019" y="1445106"/>
                  <a:pt x="9049173" y="1446550"/>
                </a:cubicBezTo>
                <a:cubicBezTo>
                  <a:pt x="8901327" y="1447994"/>
                  <a:pt x="8825895" y="1449590"/>
                  <a:pt x="8737600" y="1446550"/>
                </a:cubicBezTo>
                <a:cubicBezTo>
                  <a:pt x="8649305" y="1443510"/>
                  <a:pt x="8208727" y="1446974"/>
                  <a:pt x="7938347" y="1446550"/>
                </a:cubicBezTo>
                <a:cubicBezTo>
                  <a:pt x="7667967" y="1446126"/>
                  <a:pt x="7759038" y="1442728"/>
                  <a:pt x="7626773" y="1446550"/>
                </a:cubicBezTo>
                <a:cubicBezTo>
                  <a:pt x="7494508" y="1450372"/>
                  <a:pt x="7181770" y="1438779"/>
                  <a:pt x="6949440" y="1446550"/>
                </a:cubicBezTo>
                <a:cubicBezTo>
                  <a:pt x="6717110" y="1454321"/>
                  <a:pt x="6539621" y="1474083"/>
                  <a:pt x="6272107" y="1446550"/>
                </a:cubicBezTo>
                <a:cubicBezTo>
                  <a:pt x="6004593" y="1419017"/>
                  <a:pt x="5687800" y="1476713"/>
                  <a:pt x="5472853" y="1446550"/>
                </a:cubicBezTo>
                <a:cubicBezTo>
                  <a:pt x="5257906" y="1416387"/>
                  <a:pt x="5183103" y="1436353"/>
                  <a:pt x="4917440" y="1446550"/>
                </a:cubicBezTo>
                <a:cubicBezTo>
                  <a:pt x="4651777" y="1456747"/>
                  <a:pt x="4192328" y="1401718"/>
                  <a:pt x="3996267" y="1446550"/>
                </a:cubicBezTo>
                <a:cubicBezTo>
                  <a:pt x="3800206" y="1491382"/>
                  <a:pt x="3664399" y="1466073"/>
                  <a:pt x="3562773" y="1446550"/>
                </a:cubicBezTo>
                <a:cubicBezTo>
                  <a:pt x="3461147" y="1427027"/>
                  <a:pt x="3396230" y="1437547"/>
                  <a:pt x="3251200" y="1446550"/>
                </a:cubicBezTo>
                <a:cubicBezTo>
                  <a:pt x="3106170" y="1455553"/>
                  <a:pt x="2959828" y="1463471"/>
                  <a:pt x="2817707" y="1446550"/>
                </a:cubicBezTo>
                <a:cubicBezTo>
                  <a:pt x="2675586" y="1429629"/>
                  <a:pt x="2186343" y="1472374"/>
                  <a:pt x="1896533" y="1446550"/>
                </a:cubicBezTo>
                <a:cubicBezTo>
                  <a:pt x="1606723" y="1420726"/>
                  <a:pt x="1738935" y="1452089"/>
                  <a:pt x="1584960" y="1446550"/>
                </a:cubicBezTo>
                <a:cubicBezTo>
                  <a:pt x="1430985" y="1441011"/>
                  <a:pt x="993484" y="1429235"/>
                  <a:pt x="663787" y="1446550"/>
                </a:cubicBezTo>
                <a:cubicBezTo>
                  <a:pt x="334090" y="1463865"/>
                  <a:pt x="313061" y="1459040"/>
                  <a:pt x="0" y="1446550"/>
                </a:cubicBezTo>
                <a:cubicBezTo>
                  <a:pt x="4895" y="1247404"/>
                  <a:pt x="19716" y="1182520"/>
                  <a:pt x="0" y="949901"/>
                </a:cubicBezTo>
                <a:cubicBezTo>
                  <a:pt x="-19716" y="717282"/>
                  <a:pt x="-18834" y="633171"/>
                  <a:pt x="0" y="482183"/>
                </a:cubicBezTo>
                <a:cubicBezTo>
                  <a:pt x="18834" y="331195"/>
                  <a:pt x="9584" y="106961"/>
                  <a:pt x="0" y="0"/>
                </a:cubicBezTo>
                <a:close/>
              </a:path>
            </a:pathLst>
          </a:custGeom>
          <a:solidFill>
            <a:schemeClr val="bg2">
              <a:lumMod val="60000"/>
              <a:lumOff val="40000"/>
            </a:schemeClr>
          </a:solidFill>
          <a:ln>
            <a:noFill/>
            <a:extLst>
              <a:ext uri="{C807C97D-BFC1-408E-A445-0C87EB9F89A2}">
                <ask:lineSketchStyleProps xmlns:ask="http://schemas.microsoft.com/office/drawing/2018/sketchyshapes" sd="722460625">
                  <a:prstGeom prst="flowChartProcess">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Google Shape;173;p22">
            <a:extLst>
              <a:ext uri="{FF2B5EF4-FFF2-40B4-BE49-F238E27FC236}">
                <a16:creationId xmlns:a16="http://schemas.microsoft.com/office/drawing/2014/main" id="{53FF3371-0FAA-4CBC-896B-09F690E39BC1}"/>
              </a:ext>
            </a:extLst>
          </p:cNvPr>
          <p:cNvSpPr txBox="1">
            <a:spLocks/>
          </p:cNvSpPr>
          <p:nvPr/>
        </p:nvSpPr>
        <p:spPr>
          <a:xfrm>
            <a:off x="1524000" y="158108"/>
            <a:ext cx="9144000" cy="109470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chemeClr val="lt1"/>
              </a:buClr>
            </a:pPr>
            <a:r>
              <a:rPr lang="zh-TW" altLang="en-US" sz="6000" b="1" dirty="0">
                <a:solidFill>
                  <a:schemeClr val="lt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藥品價格與藥價差</a:t>
            </a:r>
          </a:p>
        </p:txBody>
      </p:sp>
      <p:sp>
        <p:nvSpPr>
          <p:cNvPr id="12" name="文字方塊 11">
            <a:extLst>
              <a:ext uri="{FF2B5EF4-FFF2-40B4-BE49-F238E27FC236}">
                <a16:creationId xmlns:a16="http://schemas.microsoft.com/office/drawing/2014/main" id="{CCFFC27A-5F8C-4793-A1D4-C73B25ED81C1}"/>
              </a:ext>
            </a:extLst>
          </p:cNvPr>
          <p:cNvSpPr txBox="1"/>
          <p:nvPr/>
        </p:nvSpPr>
        <p:spPr>
          <a:xfrm>
            <a:off x="563705" y="1940261"/>
            <a:ext cx="9551845" cy="675954"/>
          </a:xfrm>
          <a:prstGeom prst="rect">
            <a:avLst/>
          </a:prstGeom>
          <a:noFill/>
        </p:spPr>
        <p:txBody>
          <a:bodyPr wrap="square">
            <a:spAutoFit/>
          </a:bodyPr>
          <a:lstStyle/>
          <a:p>
            <a:pPr>
              <a:lnSpc>
                <a:spcPct val="115000"/>
              </a:lnSpc>
            </a:pPr>
            <a:r>
              <a:rPr lang="zh-TW" altLang="zh-TW" sz="3600" b="1" dirty="0">
                <a:solidFill>
                  <a:schemeClr val="bg2"/>
                </a:solidFill>
              </a:rPr>
              <a:t>我國全民健保藥品支付制度主要包括下列三類</a:t>
            </a:r>
            <a:r>
              <a:rPr lang="en-US" altLang="zh-TW" sz="3600" b="1" dirty="0">
                <a:solidFill>
                  <a:schemeClr val="bg2"/>
                </a:solidFill>
              </a:rPr>
              <a:t>:</a:t>
            </a:r>
            <a:endParaRPr lang="zh-TW" altLang="zh-TW" sz="3600" b="1" dirty="0">
              <a:solidFill>
                <a:schemeClr val="bg2"/>
              </a:solidFill>
            </a:endParaRPr>
          </a:p>
        </p:txBody>
      </p:sp>
      <p:sp>
        <p:nvSpPr>
          <p:cNvPr id="14" name="文字方塊 13">
            <a:extLst>
              <a:ext uri="{FF2B5EF4-FFF2-40B4-BE49-F238E27FC236}">
                <a16:creationId xmlns:a16="http://schemas.microsoft.com/office/drawing/2014/main" id="{340897B8-A3EA-4E59-AFD4-AE283872C11C}"/>
              </a:ext>
            </a:extLst>
          </p:cNvPr>
          <p:cNvSpPr txBox="1"/>
          <p:nvPr/>
        </p:nvSpPr>
        <p:spPr>
          <a:xfrm>
            <a:off x="968951" y="3640813"/>
            <a:ext cx="2636968" cy="830997"/>
          </a:xfrm>
          <a:prstGeom prst="rect">
            <a:avLst/>
          </a:prstGeom>
          <a:noFill/>
        </p:spPr>
        <p:txBody>
          <a:bodyPr wrap="square">
            <a:spAutoFit/>
          </a:bodyPr>
          <a:lstStyle/>
          <a:p>
            <a:r>
              <a:rPr lang="zh-TW" altLang="zh-TW" sz="4800" dirty="0">
                <a:solidFill>
                  <a:srgbClr val="FF0000"/>
                </a:solidFill>
                <a:latin typeface="Yu Gothic UI Semibold" panose="020B0700000000000000" pitchFamily="34" charset="-128"/>
                <a:ea typeface="Yu Gothic UI Semibold" panose="020B0700000000000000" pitchFamily="34" charset="-128"/>
              </a:rPr>
              <a:t>論量計酬</a:t>
            </a:r>
            <a:endParaRPr lang="zh-TW" altLang="en-US" sz="4800" dirty="0"/>
          </a:p>
        </p:txBody>
      </p:sp>
      <p:sp>
        <p:nvSpPr>
          <p:cNvPr id="16" name="文字方塊 15">
            <a:extLst>
              <a:ext uri="{FF2B5EF4-FFF2-40B4-BE49-F238E27FC236}">
                <a16:creationId xmlns:a16="http://schemas.microsoft.com/office/drawing/2014/main" id="{E46C641A-A740-4763-B842-FB0CD029887C}"/>
              </a:ext>
            </a:extLst>
          </p:cNvPr>
          <p:cNvSpPr txBox="1"/>
          <p:nvPr/>
        </p:nvSpPr>
        <p:spPr>
          <a:xfrm>
            <a:off x="4534177" y="3602982"/>
            <a:ext cx="2639293" cy="868828"/>
          </a:xfrm>
          <a:prstGeom prst="rect">
            <a:avLst/>
          </a:prstGeom>
          <a:noFill/>
        </p:spPr>
        <p:txBody>
          <a:bodyPr wrap="square">
            <a:spAutoFit/>
          </a:bodyPr>
          <a:lstStyle/>
          <a:p>
            <a:pPr>
              <a:lnSpc>
                <a:spcPct val="115000"/>
              </a:lnSpc>
            </a:pPr>
            <a:r>
              <a:rPr lang="zh-TW" altLang="zh-TW" sz="4800" dirty="0">
                <a:solidFill>
                  <a:srgbClr val="FF0000"/>
                </a:solidFill>
                <a:latin typeface="Yu Gothic UI Semibold" panose="020B0700000000000000" pitchFamily="34" charset="-128"/>
                <a:ea typeface="Yu Gothic UI Semibold" panose="020B0700000000000000" pitchFamily="34" charset="-128"/>
              </a:rPr>
              <a:t>日劑藥費</a:t>
            </a:r>
          </a:p>
        </p:txBody>
      </p:sp>
      <p:sp>
        <p:nvSpPr>
          <p:cNvPr id="18" name="文字方塊 17">
            <a:extLst>
              <a:ext uri="{FF2B5EF4-FFF2-40B4-BE49-F238E27FC236}">
                <a16:creationId xmlns:a16="http://schemas.microsoft.com/office/drawing/2014/main" id="{F905AF9B-7965-4C76-B6FC-4E29B75DEF3D}"/>
              </a:ext>
            </a:extLst>
          </p:cNvPr>
          <p:cNvSpPr txBox="1"/>
          <p:nvPr/>
        </p:nvSpPr>
        <p:spPr>
          <a:xfrm>
            <a:off x="7927988" y="3429000"/>
            <a:ext cx="3883431" cy="1718291"/>
          </a:xfrm>
          <a:prstGeom prst="rect">
            <a:avLst/>
          </a:prstGeom>
          <a:noFill/>
        </p:spPr>
        <p:txBody>
          <a:bodyPr wrap="square">
            <a:spAutoFit/>
          </a:bodyPr>
          <a:lstStyle/>
          <a:p>
            <a:pPr algn="dist">
              <a:lnSpc>
                <a:spcPct val="115000"/>
              </a:lnSpc>
            </a:pPr>
            <a:r>
              <a:rPr lang="zh-TW" altLang="zh-TW" sz="4800" dirty="0">
                <a:solidFill>
                  <a:srgbClr val="FF0000"/>
                </a:solidFill>
                <a:latin typeface="Yu Gothic UI Semibold" panose="020B0700000000000000" pitchFamily="34" charset="-128"/>
                <a:ea typeface="Yu Gothic UI Semibold" panose="020B0700000000000000" pitchFamily="34" charset="-128"/>
              </a:rPr>
              <a:t>論病例計酬及診斷關聯群</a:t>
            </a:r>
            <a:endParaRPr lang="zh-TW" altLang="en-US" sz="4800" dirty="0">
              <a:solidFill>
                <a:srgbClr val="FF0000"/>
              </a:solidFill>
              <a:latin typeface="Yu Gothic UI Semibold" panose="020B0700000000000000" pitchFamily="34" charset="-128"/>
              <a:ea typeface="Yu Gothic UI Semibold" panose="020B0700000000000000" pitchFamily="34" charset="-128"/>
            </a:endParaRPr>
          </a:p>
        </p:txBody>
      </p:sp>
      <p:pic>
        <p:nvPicPr>
          <p:cNvPr id="8" name="圖片 7">
            <a:extLst>
              <a:ext uri="{FF2B5EF4-FFF2-40B4-BE49-F238E27FC236}">
                <a16:creationId xmlns:a16="http://schemas.microsoft.com/office/drawing/2014/main" id="{AD3BACE6-A26A-47C8-950D-D74F45782F20}"/>
              </a:ext>
            </a:extLst>
          </p:cNvPr>
          <p:cNvPicPr>
            <a:picLocks noChangeAspect="1"/>
          </p:cNvPicPr>
          <p:nvPr/>
        </p:nvPicPr>
        <p:blipFill>
          <a:blip r:embed="rId3"/>
          <a:stretch>
            <a:fillRect/>
          </a:stretch>
        </p:blipFill>
        <p:spPr>
          <a:xfrm>
            <a:off x="4534177" y="4629717"/>
            <a:ext cx="2218292" cy="222828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4" name="文字方塊 3">
            <a:extLst>
              <a:ext uri="{FF2B5EF4-FFF2-40B4-BE49-F238E27FC236}">
                <a16:creationId xmlns:a16="http://schemas.microsoft.com/office/drawing/2014/main" id="{16C6B3ED-9849-4992-946D-90799E84B6FC}"/>
              </a:ext>
            </a:extLst>
          </p:cNvPr>
          <p:cNvSpPr txBox="1"/>
          <p:nvPr/>
        </p:nvSpPr>
        <p:spPr>
          <a:xfrm>
            <a:off x="690131" y="563084"/>
            <a:ext cx="4349460" cy="923330"/>
          </a:xfrm>
          <a:prstGeom prst="rect">
            <a:avLst/>
          </a:prstGeom>
          <a:noFill/>
        </p:spPr>
        <p:txBody>
          <a:bodyPr wrap="square">
            <a:spAutoFit/>
          </a:bodyPr>
          <a:lstStyle/>
          <a:p>
            <a:pPr lvl="0" algn="l" rtl="0">
              <a:lnSpc>
                <a:spcPct val="100000"/>
              </a:lnSpc>
              <a:spcBef>
                <a:spcPts val="0"/>
              </a:spcBef>
              <a:spcAft>
                <a:spcPts val="0"/>
              </a:spcAft>
              <a:buSzPct val="100000"/>
            </a:pPr>
            <a:r>
              <a:rPr lang="zh-TW" altLang="en-US" sz="5400" b="1" dirty="0">
                <a:solidFill>
                  <a:schemeClr val="tx1"/>
                </a:solidFill>
              </a:rPr>
              <a:t>一、藥品價格</a:t>
            </a:r>
          </a:p>
        </p:txBody>
      </p:sp>
      <p:sp>
        <p:nvSpPr>
          <p:cNvPr id="8" name="文字方塊 7">
            <a:extLst>
              <a:ext uri="{FF2B5EF4-FFF2-40B4-BE49-F238E27FC236}">
                <a16:creationId xmlns:a16="http://schemas.microsoft.com/office/drawing/2014/main" id="{40967B74-BAAD-4E2B-A791-72AC77E2EFD9}"/>
              </a:ext>
            </a:extLst>
          </p:cNvPr>
          <p:cNvSpPr txBox="1"/>
          <p:nvPr/>
        </p:nvSpPr>
        <p:spPr>
          <a:xfrm>
            <a:off x="804430" y="1804067"/>
            <a:ext cx="11155505" cy="3807645"/>
          </a:xfrm>
          <a:prstGeom prst="rect">
            <a:avLst/>
          </a:prstGeom>
          <a:noFill/>
        </p:spPr>
        <p:txBody>
          <a:bodyPr wrap="square">
            <a:spAutoFit/>
          </a:bodyPr>
          <a:lstStyle/>
          <a:p>
            <a:pPr marL="457200" indent="-457200">
              <a:lnSpc>
                <a:spcPct val="150000"/>
              </a:lnSpc>
              <a:buFont typeface="Arial" panose="020B0604020202020204" pitchFamily="34" charset="0"/>
              <a:buChar char="•"/>
            </a:pPr>
            <a:r>
              <a:rPr lang="zh-TW" altLang="zh-TW" sz="3300" dirty="0">
                <a:solidFill>
                  <a:schemeClr val="tx1"/>
                </a:solidFill>
              </a:rPr>
              <a:t>以訂立合理之藥價基準做為藥價支付控制的一大重點</a:t>
            </a:r>
          </a:p>
          <a:p>
            <a:pPr>
              <a:lnSpc>
                <a:spcPct val="150000"/>
              </a:lnSpc>
            </a:pPr>
            <a:endParaRPr lang="zh-TW" altLang="zh-TW" sz="3300" dirty="0">
              <a:solidFill>
                <a:schemeClr val="tx1"/>
              </a:solidFill>
            </a:endParaRPr>
          </a:p>
          <a:p>
            <a:pPr marL="457200" indent="-457200">
              <a:lnSpc>
                <a:spcPct val="150000"/>
              </a:lnSpc>
              <a:buFont typeface="Arial" panose="020B0604020202020204" pitchFamily="34" charset="0"/>
              <a:buChar char="•"/>
            </a:pPr>
            <a:r>
              <a:rPr lang="zh-TW" altLang="zh-TW" sz="3300" dirty="0">
                <a:solidFill>
                  <a:schemeClr val="tx1"/>
                </a:solidFill>
              </a:rPr>
              <a:t>健保署擬具「全民健康保險藥價基準修正草案」，並摒棄使用多年的「藥價基準」一詞，將法令名稱修正為「全民健康保險藥物給付項目及支付標準」</a:t>
            </a:r>
            <a:endParaRPr lang="en-US" altLang="zh-TW" sz="3300" dirty="0">
              <a:solidFill>
                <a:schemeClr val="tx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E6832A65-6459-407B-A9D4-A16AD427A2B2}"/>
              </a:ext>
            </a:extLst>
          </p:cNvPr>
          <p:cNvSpPr txBox="1"/>
          <p:nvPr/>
        </p:nvSpPr>
        <p:spPr>
          <a:xfrm>
            <a:off x="879330" y="1906596"/>
            <a:ext cx="10706534" cy="1522404"/>
          </a:xfrm>
          <a:prstGeom prst="rect">
            <a:avLst/>
          </a:prstGeom>
          <a:noFill/>
        </p:spPr>
        <p:txBody>
          <a:bodyPr wrap="square">
            <a:spAutoFit/>
          </a:bodyPr>
          <a:lstStyle/>
          <a:p>
            <a:pPr marL="457200" indent="-457200">
              <a:lnSpc>
                <a:spcPct val="150000"/>
              </a:lnSpc>
              <a:buFont typeface="Arial" panose="020B0604020202020204" pitchFamily="34" charset="0"/>
              <a:buChar char="•"/>
            </a:pPr>
            <a:r>
              <a:rPr lang="zh-TW" altLang="zh-TW" sz="3300" dirty="0">
                <a:solidFill>
                  <a:schemeClr val="tx1"/>
                </a:solidFill>
              </a:rPr>
              <a:t>以「全民健康保險藥品價格調整作業辦法」規範做為健保局進行藥價調整之參考</a:t>
            </a:r>
          </a:p>
        </p:txBody>
      </p:sp>
      <p:sp>
        <p:nvSpPr>
          <p:cNvPr id="6" name="文字方塊 5">
            <a:extLst>
              <a:ext uri="{FF2B5EF4-FFF2-40B4-BE49-F238E27FC236}">
                <a16:creationId xmlns:a16="http://schemas.microsoft.com/office/drawing/2014/main" id="{D8A5D4F7-95DE-45FE-A125-19950D96E82F}"/>
              </a:ext>
            </a:extLst>
          </p:cNvPr>
          <p:cNvSpPr txBox="1"/>
          <p:nvPr/>
        </p:nvSpPr>
        <p:spPr>
          <a:xfrm>
            <a:off x="690131" y="563084"/>
            <a:ext cx="4349460" cy="923330"/>
          </a:xfrm>
          <a:prstGeom prst="rect">
            <a:avLst/>
          </a:prstGeom>
          <a:noFill/>
        </p:spPr>
        <p:txBody>
          <a:bodyPr wrap="square">
            <a:spAutoFit/>
          </a:bodyPr>
          <a:lstStyle/>
          <a:p>
            <a:pPr lvl="0" algn="l" rtl="0">
              <a:lnSpc>
                <a:spcPct val="100000"/>
              </a:lnSpc>
              <a:spcBef>
                <a:spcPts val="0"/>
              </a:spcBef>
              <a:spcAft>
                <a:spcPts val="0"/>
              </a:spcAft>
              <a:buSzPct val="100000"/>
            </a:pPr>
            <a:r>
              <a:rPr lang="zh-TW" altLang="en-US" sz="5400" b="1" dirty="0">
                <a:solidFill>
                  <a:schemeClr val="tx1"/>
                </a:solidFill>
              </a:rPr>
              <a:t>一、藥品價格</a:t>
            </a:r>
          </a:p>
        </p:txBody>
      </p:sp>
      <p:sp>
        <p:nvSpPr>
          <p:cNvPr id="7" name="文字方塊 6">
            <a:extLst>
              <a:ext uri="{FF2B5EF4-FFF2-40B4-BE49-F238E27FC236}">
                <a16:creationId xmlns:a16="http://schemas.microsoft.com/office/drawing/2014/main" id="{97301B20-4EF4-4A50-82E1-42E619225B37}"/>
              </a:ext>
            </a:extLst>
          </p:cNvPr>
          <p:cNvSpPr txBox="1"/>
          <p:nvPr/>
        </p:nvSpPr>
        <p:spPr>
          <a:xfrm>
            <a:off x="575831" y="4313117"/>
            <a:ext cx="12589451" cy="988540"/>
          </a:xfrm>
          <a:prstGeom prst="rect">
            <a:avLst/>
          </a:prstGeom>
          <a:noFill/>
        </p:spPr>
        <p:txBody>
          <a:bodyPr wrap="square">
            <a:spAutoFit/>
          </a:bodyPr>
          <a:lstStyle/>
          <a:p>
            <a:pPr>
              <a:lnSpc>
                <a:spcPct val="115000"/>
              </a:lnSpc>
            </a:pPr>
            <a:r>
              <a:rPr lang="zh-TW" altLang="zh-TW" dirty="0">
                <a:effectLst/>
                <a:latin typeface="Arial" panose="020B0604020202020204" pitchFamily="34" charset="0"/>
                <a:ea typeface="標楷體" panose="03000509000000000000" pitchFamily="65" charset="-120"/>
              </a:rPr>
              <a:t> </a:t>
            </a:r>
            <a:endParaRPr lang="zh-TW" altLang="zh-TW" sz="4000" dirty="0">
              <a:effectLst/>
              <a:latin typeface="Arial" panose="020B0604020202020204" pitchFamily="34" charset="0"/>
              <a:ea typeface="新細明體" panose="02020500000000000000" pitchFamily="18" charset="-120"/>
            </a:endParaRPr>
          </a:p>
          <a:p>
            <a:pPr>
              <a:lnSpc>
                <a:spcPct val="115000"/>
              </a:lnSpc>
            </a:pPr>
            <a:r>
              <a:rPr lang="zh-TW" altLang="zh-TW" sz="4000" dirty="0">
                <a:solidFill>
                  <a:srgbClr val="FF0000"/>
                </a:solidFill>
              </a:rPr>
              <a:t>醫療院所依據上述相關法規，自行議價及採購藥品</a:t>
            </a:r>
          </a:p>
        </p:txBody>
      </p:sp>
      <p:pic>
        <p:nvPicPr>
          <p:cNvPr id="18434" name="Picture 2">
            <a:extLst>
              <a:ext uri="{FF2B5EF4-FFF2-40B4-BE49-F238E27FC236}">
                <a16:creationId xmlns:a16="http://schemas.microsoft.com/office/drawing/2014/main" id="{F6E4E93A-C797-41FF-9F63-A73DDAEE27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7436"/>
          <a:stretch/>
        </p:blipFill>
        <p:spPr bwMode="auto">
          <a:xfrm>
            <a:off x="9693591" y="4951829"/>
            <a:ext cx="1922578" cy="213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304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6" name="文字方塊 5">
            <a:extLst>
              <a:ext uri="{FF2B5EF4-FFF2-40B4-BE49-F238E27FC236}">
                <a16:creationId xmlns:a16="http://schemas.microsoft.com/office/drawing/2014/main" id="{E824A834-B101-49C2-8F78-6D5FE4BB43E6}"/>
              </a:ext>
            </a:extLst>
          </p:cNvPr>
          <p:cNvSpPr txBox="1"/>
          <p:nvPr/>
        </p:nvSpPr>
        <p:spPr>
          <a:xfrm>
            <a:off x="324716" y="4369688"/>
            <a:ext cx="11946947" cy="1381404"/>
          </a:xfrm>
          <a:prstGeom prst="rect">
            <a:avLst/>
          </a:prstGeom>
          <a:noFill/>
        </p:spPr>
        <p:txBody>
          <a:bodyPr wrap="square">
            <a:spAutoFit/>
          </a:bodyPr>
          <a:lstStyle/>
          <a:p>
            <a:pPr>
              <a:lnSpc>
                <a:spcPct val="115000"/>
              </a:lnSpc>
            </a:pPr>
            <a:r>
              <a:rPr lang="zh-TW" altLang="zh-TW" sz="3600" dirty="0">
                <a:solidFill>
                  <a:schemeClr val="tx1"/>
                </a:solidFill>
                <a:latin typeface="Calibri"/>
                <a:cs typeface="Calibri"/>
              </a:rPr>
              <a:t>藥廠依各自的成本、利潤與醫院議價，醫院則經由議價，從中賺取與健保支付價間的價差利潤，形成「</a:t>
            </a:r>
            <a:r>
              <a:rPr lang="zh-TW" altLang="zh-TW" sz="4000" dirty="0">
                <a:solidFill>
                  <a:srgbClr val="FF0000"/>
                </a:solidFill>
                <a:latin typeface="Calibri"/>
                <a:cs typeface="Calibri"/>
              </a:rPr>
              <a:t>藥價黑洞</a:t>
            </a:r>
            <a:r>
              <a:rPr lang="zh-TW" altLang="zh-TW" sz="3600" dirty="0">
                <a:solidFill>
                  <a:schemeClr val="tx1"/>
                </a:solidFill>
                <a:latin typeface="Calibri"/>
                <a:cs typeface="Calibri"/>
              </a:rPr>
              <a:t>」</a:t>
            </a:r>
          </a:p>
        </p:txBody>
      </p:sp>
      <p:sp>
        <p:nvSpPr>
          <p:cNvPr id="8" name="文字方塊 7">
            <a:extLst>
              <a:ext uri="{FF2B5EF4-FFF2-40B4-BE49-F238E27FC236}">
                <a16:creationId xmlns:a16="http://schemas.microsoft.com/office/drawing/2014/main" id="{33409172-7502-4BD5-BD34-E7525CEC2889}"/>
              </a:ext>
            </a:extLst>
          </p:cNvPr>
          <p:cNvSpPr txBox="1"/>
          <p:nvPr/>
        </p:nvSpPr>
        <p:spPr>
          <a:xfrm>
            <a:off x="480580" y="848608"/>
            <a:ext cx="2905558" cy="675954"/>
          </a:xfrm>
          <a:prstGeom prst="rect">
            <a:avLst/>
          </a:prstGeom>
          <a:noFill/>
        </p:spPr>
        <p:txBody>
          <a:bodyPr wrap="square">
            <a:spAutoFit/>
          </a:bodyPr>
          <a:lstStyle/>
          <a:p>
            <a:pPr>
              <a:lnSpc>
                <a:spcPct val="115000"/>
              </a:lnSpc>
            </a:pPr>
            <a:r>
              <a:rPr lang="zh-TW" altLang="zh-TW" sz="3600" b="1" dirty="0">
                <a:solidFill>
                  <a:schemeClr val="bg2"/>
                </a:solidFill>
              </a:rPr>
              <a:t>藥價可分為</a:t>
            </a:r>
            <a:r>
              <a:rPr lang="en-US" altLang="zh-TW" sz="3600" b="1" dirty="0">
                <a:solidFill>
                  <a:schemeClr val="bg2"/>
                </a:solidFill>
              </a:rPr>
              <a:t>:</a:t>
            </a:r>
            <a:endParaRPr lang="zh-TW" altLang="zh-TW" sz="3600" b="1" dirty="0">
              <a:solidFill>
                <a:schemeClr val="bg2"/>
              </a:solidFill>
            </a:endParaRPr>
          </a:p>
        </p:txBody>
      </p:sp>
      <p:sp>
        <p:nvSpPr>
          <p:cNvPr id="10" name="文字方塊 9">
            <a:extLst>
              <a:ext uri="{FF2B5EF4-FFF2-40B4-BE49-F238E27FC236}">
                <a16:creationId xmlns:a16="http://schemas.microsoft.com/office/drawing/2014/main" id="{CB905D93-8800-481D-BC80-55E9F446E378}"/>
              </a:ext>
            </a:extLst>
          </p:cNvPr>
          <p:cNvSpPr txBox="1"/>
          <p:nvPr/>
        </p:nvSpPr>
        <p:spPr>
          <a:xfrm>
            <a:off x="480580" y="2331572"/>
            <a:ext cx="3280930" cy="868828"/>
          </a:xfrm>
          <a:prstGeom prst="rect">
            <a:avLst/>
          </a:prstGeom>
          <a:noFill/>
        </p:spPr>
        <p:txBody>
          <a:bodyPr wrap="square">
            <a:spAutoFit/>
          </a:bodyPr>
          <a:lstStyle/>
          <a:p>
            <a:pPr>
              <a:lnSpc>
                <a:spcPct val="115000"/>
              </a:lnSpc>
            </a:pPr>
            <a:r>
              <a:rPr lang="zh-TW" altLang="zh-TW" sz="4800" dirty="0">
                <a:solidFill>
                  <a:srgbClr val="FF0000"/>
                </a:solidFill>
                <a:latin typeface="Yu Gothic UI Semibold" panose="020B0700000000000000" pitchFamily="34" charset="-128"/>
                <a:ea typeface="Yu Gothic UI Semibold" panose="020B0700000000000000" pitchFamily="34" charset="-128"/>
              </a:rPr>
              <a:t>健保支付價</a:t>
            </a:r>
          </a:p>
        </p:txBody>
      </p:sp>
      <p:sp>
        <p:nvSpPr>
          <p:cNvPr id="12" name="文字方塊 11">
            <a:extLst>
              <a:ext uri="{FF2B5EF4-FFF2-40B4-BE49-F238E27FC236}">
                <a16:creationId xmlns:a16="http://schemas.microsoft.com/office/drawing/2014/main" id="{FA4511F6-BF0B-4BCE-B43C-94AB20F9CD7B}"/>
              </a:ext>
            </a:extLst>
          </p:cNvPr>
          <p:cNvSpPr txBox="1"/>
          <p:nvPr/>
        </p:nvSpPr>
        <p:spPr>
          <a:xfrm>
            <a:off x="4455535" y="2379988"/>
            <a:ext cx="3280930" cy="868828"/>
          </a:xfrm>
          <a:prstGeom prst="rect">
            <a:avLst/>
          </a:prstGeom>
          <a:noFill/>
        </p:spPr>
        <p:txBody>
          <a:bodyPr wrap="square">
            <a:spAutoFit/>
          </a:bodyPr>
          <a:lstStyle/>
          <a:p>
            <a:pPr>
              <a:lnSpc>
                <a:spcPct val="115000"/>
              </a:lnSpc>
            </a:pPr>
            <a:r>
              <a:rPr lang="zh-TW" altLang="zh-TW" sz="4800" dirty="0">
                <a:solidFill>
                  <a:srgbClr val="FF0000"/>
                </a:solidFill>
                <a:latin typeface="Yu Gothic UI Semibold" panose="020B0700000000000000" pitchFamily="34" charset="-128"/>
                <a:ea typeface="Yu Gothic UI Semibold" panose="020B0700000000000000" pitchFamily="34" charset="-128"/>
              </a:rPr>
              <a:t>醫院購買價</a:t>
            </a:r>
          </a:p>
        </p:txBody>
      </p:sp>
      <p:sp>
        <p:nvSpPr>
          <p:cNvPr id="14" name="文字方塊 13">
            <a:extLst>
              <a:ext uri="{FF2B5EF4-FFF2-40B4-BE49-F238E27FC236}">
                <a16:creationId xmlns:a16="http://schemas.microsoft.com/office/drawing/2014/main" id="{4ADF4047-7D16-4292-9F09-6133B0A31388}"/>
              </a:ext>
            </a:extLst>
          </p:cNvPr>
          <p:cNvSpPr txBox="1"/>
          <p:nvPr/>
        </p:nvSpPr>
        <p:spPr>
          <a:xfrm>
            <a:off x="8430490" y="2334416"/>
            <a:ext cx="3280930" cy="868828"/>
          </a:xfrm>
          <a:prstGeom prst="rect">
            <a:avLst/>
          </a:prstGeom>
          <a:noFill/>
        </p:spPr>
        <p:txBody>
          <a:bodyPr wrap="square">
            <a:spAutoFit/>
          </a:bodyPr>
          <a:lstStyle/>
          <a:p>
            <a:pPr>
              <a:lnSpc>
                <a:spcPct val="115000"/>
              </a:lnSpc>
            </a:pPr>
            <a:r>
              <a:rPr lang="zh-TW" altLang="zh-TW" sz="4800" dirty="0">
                <a:solidFill>
                  <a:srgbClr val="FF0000"/>
                </a:solidFill>
                <a:latin typeface="Yu Gothic UI Semibold" panose="020B0700000000000000" pitchFamily="34" charset="-128"/>
                <a:ea typeface="Yu Gothic UI Semibold" panose="020B0700000000000000" pitchFamily="34" charset="-128"/>
              </a:rPr>
              <a:t>藥商出廠價</a:t>
            </a:r>
          </a:p>
        </p:txBody>
      </p:sp>
      <p:pic>
        <p:nvPicPr>
          <p:cNvPr id="3" name="圖片 2">
            <a:extLst>
              <a:ext uri="{FF2B5EF4-FFF2-40B4-BE49-F238E27FC236}">
                <a16:creationId xmlns:a16="http://schemas.microsoft.com/office/drawing/2014/main" id="{C51446BE-9793-4221-8D73-559A23895849}"/>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4685765" y="79827"/>
            <a:ext cx="1781009" cy="1755197"/>
          </a:xfrm>
          <a:prstGeom prst="rect">
            <a:avLst/>
          </a:prstGeom>
        </p:spPr>
      </p:pic>
      <p:pic>
        <p:nvPicPr>
          <p:cNvPr id="5" name="圖片 4">
            <a:extLst>
              <a:ext uri="{FF2B5EF4-FFF2-40B4-BE49-F238E27FC236}">
                <a16:creationId xmlns:a16="http://schemas.microsoft.com/office/drawing/2014/main" id="{6719AA33-A07C-4AAB-9CBC-7719D217A906}"/>
              </a:ext>
            </a:extLst>
          </p:cNvPr>
          <p:cNvPicPr>
            <a:picLocks noChangeAspect="1"/>
          </p:cNvPicPr>
          <p:nvPr/>
        </p:nvPicPr>
        <p:blipFill>
          <a:blip r:embed="rId4">
            <a:clrChange>
              <a:clrFrom>
                <a:srgbClr val="000000"/>
              </a:clrFrom>
              <a:clrTo>
                <a:srgbClr val="000000">
                  <a:alpha val="0"/>
                </a:srgbClr>
              </a:clrTo>
            </a:clrChange>
          </a:blip>
          <a:stretch>
            <a:fillRect/>
          </a:stretch>
        </p:blipFill>
        <p:spPr>
          <a:xfrm flipH="1">
            <a:off x="6466774" y="79025"/>
            <a:ext cx="1782636" cy="1756800"/>
          </a:xfrm>
          <a:prstGeom prst="rect">
            <a:avLst/>
          </a:prstGeom>
        </p:spPr>
      </p:pic>
      <p:pic>
        <p:nvPicPr>
          <p:cNvPr id="9" name="圖片 8">
            <a:extLst>
              <a:ext uri="{FF2B5EF4-FFF2-40B4-BE49-F238E27FC236}">
                <a16:creationId xmlns:a16="http://schemas.microsoft.com/office/drawing/2014/main" id="{7DE2052E-57C6-48B4-A1D1-413A42AC719D}"/>
              </a:ext>
            </a:extLst>
          </p:cNvPr>
          <p:cNvPicPr>
            <a:picLocks noChangeAspect="1"/>
          </p:cNvPicPr>
          <p:nvPr/>
        </p:nvPicPr>
        <p:blipFill>
          <a:blip r:embed="rId5"/>
          <a:stretch>
            <a:fillRect/>
          </a:stretch>
        </p:blipFill>
        <p:spPr>
          <a:xfrm>
            <a:off x="5725227" y="162197"/>
            <a:ext cx="1566265" cy="156626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63236D27-88CF-4B70-8759-FA04D6D8DE3B}"/>
              </a:ext>
            </a:extLst>
          </p:cNvPr>
          <p:cNvSpPr txBox="1"/>
          <p:nvPr/>
        </p:nvSpPr>
        <p:spPr>
          <a:xfrm>
            <a:off x="690131" y="563084"/>
            <a:ext cx="4349460" cy="923330"/>
          </a:xfrm>
          <a:prstGeom prst="rect">
            <a:avLst/>
          </a:prstGeom>
          <a:noFill/>
        </p:spPr>
        <p:txBody>
          <a:bodyPr wrap="square">
            <a:spAutoFit/>
          </a:bodyPr>
          <a:lstStyle/>
          <a:p>
            <a:pPr lvl="0" algn="l" rtl="0">
              <a:lnSpc>
                <a:spcPct val="100000"/>
              </a:lnSpc>
              <a:spcBef>
                <a:spcPts val="0"/>
              </a:spcBef>
              <a:spcAft>
                <a:spcPts val="0"/>
              </a:spcAft>
              <a:buSzPct val="100000"/>
            </a:pPr>
            <a:r>
              <a:rPr lang="zh-TW" altLang="en-US" sz="5400" b="1" dirty="0">
                <a:solidFill>
                  <a:schemeClr val="tx1"/>
                </a:solidFill>
              </a:rPr>
              <a:t>二、藥價差</a:t>
            </a:r>
          </a:p>
        </p:txBody>
      </p:sp>
      <p:sp>
        <p:nvSpPr>
          <p:cNvPr id="6" name="文字方塊 5">
            <a:extLst>
              <a:ext uri="{FF2B5EF4-FFF2-40B4-BE49-F238E27FC236}">
                <a16:creationId xmlns:a16="http://schemas.microsoft.com/office/drawing/2014/main" id="{85654037-FD87-4A0D-938D-FD946829FC0F}"/>
              </a:ext>
            </a:extLst>
          </p:cNvPr>
          <p:cNvSpPr txBox="1"/>
          <p:nvPr/>
        </p:nvSpPr>
        <p:spPr>
          <a:xfrm>
            <a:off x="1107497" y="2655524"/>
            <a:ext cx="10644621" cy="3547381"/>
          </a:xfrm>
          <a:prstGeom prst="rect">
            <a:avLst/>
          </a:prstGeom>
          <a:noFill/>
        </p:spPr>
        <p:txBody>
          <a:bodyPr wrap="square">
            <a:spAutoFit/>
          </a:bodyPr>
          <a:lstStyle/>
          <a:p>
            <a:pPr marL="514350" indent="-514350">
              <a:lnSpc>
                <a:spcPct val="115000"/>
              </a:lnSpc>
              <a:buFont typeface="+mj-lt"/>
              <a:buAutoNum type="arabicPeriod"/>
            </a:pPr>
            <a:r>
              <a:rPr lang="zh-TW" altLang="zh-TW" sz="3300" dirty="0">
                <a:solidFill>
                  <a:schemeClr val="tx1"/>
                </a:solidFill>
              </a:rPr>
              <a:t>健保統一給付與醫院採購單價之差</a:t>
            </a:r>
            <a:endParaRPr lang="en-US" altLang="zh-TW" sz="3300" dirty="0">
              <a:solidFill>
                <a:schemeClr val="tx1"/>
              </a:solidFill>
            </a:endParaRPr>
          </a:p>
          <a:p>
            <a:pPr marL="514350" indent="-514350">
              <a:lnSpc>
                <a:spcPct val="115000"/>
              </a:lnSpc>
              <a:buFont typeface="+mj-lt"/>
              <a:buAutoNum type="arabicPeriod"/>
            </a:pPr>
            <a:endParaRPr lang="zh-TW" altLang="zh-TW" sz="3300" dirty="0">
              <a:solidFill>
                <a:schemeClr val="tx1"/>
              </a:solidFill>
            </a:endParaRPr>
          </a:p>
          <a:p>
            <a:pPr marL="514350" indent="-514350">
              <a:lnSpc>
                <a:spcPct val="115000"/>
              </a:lnSpc>
              <a:buFont typeface="+mj-lt"/>
              <a:buAutoNum type="arabicPeriod"/>
            </a:pPr>
            <a:r>
              <a:rPr lang="zh-TW" altLang="zh-TW" sz="3300" dirty="0">
                <a:solidFill>
                  <a:schemeClr val="tx1"/>
                </a:solidFill>
              </a:rPr>
              <a:t>醫院使用低價藥品但以高價浮報</a:t>
            </a:r>
            <a:endParaRPr lang="en-US" altLang="zh-TW" sz="3300" dirty="0">
              <a:solidFill>
                <a:schemeClr val="tx1"/>
              </a:solidFill>
            </a:endParaRPr>
          </a:p>
          <a:p>
            <a:pPr marL="514350" indent="-514350">
              <a:lnSpc>
                <a:spcPct val="115000"/>
              </a:lnSpc>
              <a:buFont typeface="+mj-lt"/>
              <a:buAutoNum type="arabicPeriod"/>
            </a:pPr>
            <a:endParaRPr lang="zh-TW" altLang="zh-TW" sz="3300" dirty="0">
              <a:solidFill>
                <a:schemeClr val="tx1"/>
              </a:solidFill>
            </a:endParaRPr>
          </a:p>
          <a:p>
            <a:pPr marL="514350" indent="-514350">
              <a:lnSpc>
                <a:spcPct val="115000"/>
              </a:lnSpc>
              <a:buFont typeface="+mj-lt"/>
              <a:buAutoNum type="arabicPeriod"/>
            </a:pPr>
            <a:r>
              <a:rPr lang="zh-TW" altLang="zh-TW" sz="3300" dirty="0">
                <a:solidFill>
                  <a:schemeClr val="tx1"/>
                </a:solidFill>
              </a:rPr>
              <a:t>基層診所採簡表申報造成健保固定給付和實際藥品成本間的差距</a:t>
            </a:r>
          </a:p>
        </p:txBody>
      </p:sp>
      <p:sp>
        <p:nvSpPr>
          <p:cNvPr id="8" name="文字方塊 7">
            <a:extLst>
              <a:ext uri="{FF2B5EF4-FFF2-40B4-BE49-F238E27FC236}">
                <a16:creationId xmlns:a16="http://schemas.microsoft.com/office/drawing/2014/main" id="{90E1AB47-2E21-491B-AD58-E4AA1BBBD172}"/>
              </a:ext>
            </a:extLst>
          </p:cNvPr>
          <p:cNvSpPr txBox="1"/>
          <p:nvPr/>
        </p:nvSpPr>
        <p:spPr>
          <a:xfrm>
            <a:off x="690131" y="1834722"/>
            <a:ext cx="5405869" cy="675954"/>
          </a:xfrm>
          <a:prstGeom prst="rect">
            <a:avLst/>
          </a:prstGeom>
          <a:noFill/>
        </p:spPr>
        <p:txBody>
          <a:bodyPr wrap="square">
            <a:spAutoFit/>
          </a:bodyPr>
          <a:lstStyle/>
          <a:p>
            <a:pPr>
              <a:lnSpc>
                <a:spcPct val="115000"/>
              </a:lnSpc>
            </a:pPr>
            <a:r>
              <a:rPr lang="zh-TW" altLang="zh-TW" sz="3600" b="1" dirty="0">
                <a:solidFill>
                  <a:schemeClr val="bg2"/>
                </a:solidFill>
              </a:rPr>
              <a:t>藥品利潤的來源主要包括</a:t>
            </a:r>
            <a:r>
              <a:rPr lang="en-US" altLang="zh-TW" sz="3600" b="1" dirty="0">
                <a:solidFill>
                  <a:schemeClr val="bg2"/>
                </a:solidFill>
              </a:rPr>
              <a:t>:</a:t>
            </a:r>
          </a:p>
        </p:txBody>
      </p:sp>
      <p:pic>
        <p:nvPicPr>
          <p:cNvPr id="3" name="圖片 2">
            <a:extLst>
              <a:ext uri="{FF2B5EF4-FFF2-40B4-BE49-F238E27FC236}">
                <a16:creationId xmlns:a16="http://schemas.microsoft.com/office/drawing/2014/main" id="{D07F1060-C6A8-438A-A6BD-6401A6BA612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261093" y="62545"/>
            <a:ext cx="1782636" cy="1756800"/>
          </a:xfrm>
          <a:prstGeom prst="rect">
            <a:avLst/>
          </a:prstGeom>
        </p:spPr>
      </p:pic>
      <p:pic>
        <p:nvPicPr>
          <p:cNvPr id="7" name="圖片 6">
            <a:extLst>
              <a:ext uri="{FF2B5EF4-FFF2-40B4-BE49-F238E27FC236}">
                <a16:creationId xmlns:a16="http://schemas.microsoft.com/office/drawing/2014/main" id="{068D025C-BF3C-475A-9B54-30FBD766DEB0}"/>
              </a:ext>
            </a:extLst>
          </p:cNvPr>
          <p:cNvPicPr>
            <a:picLocks noChangeAspect="1"/>
          </p:cNvPicPr>
          <p:nvPr/>
        </p:nvPicPr>
        <p:blipFill>
          <a:blip r:embed="rId3">
            <a:clrChange>
              <a:clrFrom>
                <a:srgbClr val="000000"/>
              </a:clrFrom>
              <a:clrTo>
                <a:srgbClr val="000000">
                  <a:alpha val="0"/>
                </a:srgbClr>
              </a:clrTo>
            </a:clrChange>
          </a:blip>
          <a:stretch>
            <a:fillRect/>
          </a:stretch>
        </p:blipFill>
        <p:spPr>
          <a:xfrm flipH="1">
            <a:off x="8043729" y="62545"/>
            <a:ext cx="1782636" cy="1756800"/>
          </a:xfrm>
          <a:prstGeom prst="rect">
            <a:avLst/>
          </a:prstGeom>
        </p:spPr>
      </p:pic>
      <p:pic>
        <p:nvPicPr>
          <p:cNvPr id="20482" name="Picture 2" descr="Sale Sticker by Oh Happy Day">
            <a:extLst>
              <a:ext uri="{FF2B5EF4-FFF2-40B4-BE49-F238E27FC236}">
                <a16:creationId xmlns:a16="http://schemas.microsoft.com/office/drawing/2014/main" id="{29F8CDC4-EF63-4440-9042-5FC7FB6633B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75615" y="-327169"/>
            <a:ext cx="2536227" cy="253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970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3076" name="Picture 4" descr="Doctor PNG">
            <a:extLst>
              <a:ext uri="{FF2B5EF4-FFF2-40B4-BE49-F238E27FC236}">
                <a16:creationId xmlns:a16="http://schemas.microsoft.com/office/drawing/2014/main" id="{CEBF50CF-9DCD-4B12-B589-1E12AF107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656" y="3687986"/>
            <a:ext cx="2524125" cy="32099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octor PNG">
            <a:extLst>
              <a:ext uri="{FF2B5EF4-FFF2-40B4-BE49-F238E27FC236}">
                <a16:creationId xmlns:a16="http://schemas.microsoft.com/office/drawing/2014/main" id="{DF93FAB2-DE35-4227-B189-565AC8814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800" y="3686400"/>
            <a:ext cx="2524125" cy="3209925"/>
          </a:xfrm>
          <a:prstGeom prst="rect">
            <a:avLst/>
          </a:prstGeom>
          <a:noFill/>
          <a:effectLst>
            <a:glow rad="419100">
              <a:schemeClr val="bg1">
                <a:alpha val="55000"/>
              </a:schemeClr>
            </a:glow>
          </a:effectLst>
          <a:extLst>
            <a:ext uri="{909E8E84-426E-40DD-AFC4-6F175D3DCCD1}">
              <a14:hiddenFill xmlns:a14="http://schemas.microsoft.com/office/drawing/2010/main">
                <a:solidFill>
                  <a:srgbClr val="FFFFFF"/>
                </a:solidFill>
              </a14:hiddenFill>
            </a:ext>
          </a:extLst>
        </p:spPr>
      </p:pic>
      <p:pic>
        <p:nvPicPr>
          <p:cNvPr id="5" name="圖片 4">
            <a:extLst>
              <a:ext uri="{FF2B5EF4-FFF2-40B4-BE49-F238E27FC236}">
                <a16:creationId xmlns:a16="http://schemas.microsoft.com/office/drawing/2014/main" id="{FA961C3B-4001-489D-8C46-4F1604C9224C}"/>
              </a:ext>
            </a:extLst>
          </p:cNvPr>
          <p:cNvPicPr>
            <a:picLocks noChangeAspect="1"/>
          </p:cNvPicPr>
          <p:nvPr/>
        </p:nvPicPr>
        <p:blipFill>
          <a:blip r:embed="rId4"/>
          <a:stretch>
            <a:fillRect/>
          </a:stretch>
        </p:blipFill>
        <p:spPr>
          <a:xfrm>
            <a:off x="1198800" y="3646800"/>
            <a:ext cx="2522648" cy="3211200"/>
          </a:xfrm>
          <a:prstGeom prst="rect">
            <a:avLst/>
          </a:prstGeom>
        </p:spPr>
      </p:pic>
      <p:sp>
        <p:nvSpPr>
          <p:cNvPr id="117" name="Google Shape;117;p15"/>
          <p:cNvSpPr txBox="1">
            <a:spLocks noGrp="1"/>
          </p:cNvSpPr>
          <p:nvPr>
            <p:ph type="title"/>
          </p:nvPr>
        </p:nvSpPr>
        <p:spPr>
          <a:xfrm>
            <a:off x="1942386" y="2103300"/>
            <a:ext cx="8307227" cy="1325700"/>
          </a:xfrm>
          <a:custGeom>
            <a:avLst/>
            <a:gdLst>
              <a:gd name="connsiteX0" fmla="*/ 0 w 8307227"/>
              <a:gd name="connsiteY0" fmla="*/ 0 h 1325700"/>
              <a:gd name="connsiteX1" fmla="*/ 427229 w 8307227"/>
              <a:gd name="connsiteY1" fmla="*/ 0 h 1325700"/>
              <a:gd name="connsiteX2" fmla="*/ 771385 w 8307227"/>
              <a:gd name="connsiteY2" fmla="*/ 0 h 1325700"/>
              <a:gd name="connsiteX3" fmla="*/ 1364759 w 8307227"/>
              <a:gd name="connsiteY3" fmla="*/ 0 h 1325700"/>
              <a:gd name="connsiteX4" fmla="*/ 1791988 w 8307227"/>
              <a:gd name="connsiteY4" fmla="*/ 0 h 1325700"/>
              <a:gd name="connsiteX5" fmla="*/ 2136144 w 8307227"/>
              <a:gd name="connsiteY5" fmla="*/ 0 h 1325700"/>
              <a:gd name="connsiteX6" fmla="*/ 2646445 w 8307227"/>
              <a:gd name="connsiteY6" fmla="*/ 0 h 1325700"/>
              <a:gd name="connsiteX7" fmla="*/ 3156746 w 8307227"/>
              <a:gd name="connsiteY7" fmla="*/ 0 h 1325700"/>
              <a:gd name="connsiteX8" fmla="*/ 3500903 w 8307227"/>
              <a:gd name="connsiteY8" fmla="*/ 0 h 1325700"/>
              <a:gd name="connsiteX9" fmla="*/ 4260421 w 8307227"/>
              <a:gd name="connsiteY9" fmla="*/ 0 h 1325700"/>
              <a:gd name="connsiteX10" fmla="*/ 4604577 w 8307227"/>
              <a:gd name="connsiteY10" fmla="*/ 0 h 1325700"/>
              <a:gd name="connsiteX11" fmla="*/ 5281023 w 8307227"/>
              <a:gd name="connsiteY11" fmla="*/ 0 h 1325700"/>
              <a:gd name="connsiteX12" fmla="*/ 5957469 w 8307227"/>
              <a:gd name="connsiteY12" fmla="*/ 0 h 1325700"/>
              <a:gd name="connsiteX13" fmla="*/ 6301625 w 8307227"/>
              <a:gd name="connsiteY13" fmla="*/ 0 h 1325700"/>
              <a:gd name="connsiteX14" fmla="*/ 7061143 w 8307227"/>
              <a:gd name="connsiteY14" fmla="*/ 0 h 1325700"/>
              <a:gd name="connsiteX15" fmla="*/ 7571444 w 8307227"/>
              <a:gd name="connsiteY15" fmla="*/ 0 h 1325700"/>
              <a:gd name="connsiteX16" fmla="*/ 8307227 w 8307227"/>
              <a:gd name="connsiteY16" fmla="*/ 0 h 1325700"/>
              <a:gd name="connsiteX17" fmla="*/ 8307227 w 8307227"/>
              <a:gd name="connsiteY17" fmla="*/ 441900 h 1325700"/>
              <a:gd name="connsiteX18" fmla="*/ 8307227 w 8307227"/>
              <a:gd name="connsiteY18" fmla="*/ 883800 h 1325700"/>
              <a:gd name="connsiteX19" fmla="*/ 8307227 w 8307227"/>
              <a:gd name="connsiteY19" fmla="*/ 1325700 h 1325700"/>
              <a:gd name="connsiteX20" fmla="*/ 7713854 w 8307227"/>
              <a:gd name="connsiteY20" fmla="*/ 1325700 h 1325700"/>
              <a:gd name="connsiteX21" fmla="*/ 7286625 w 8307227"/>
              <a:gd name="connsiteY21" fmla="*/ 1325700 h 1325700"/>
              <a:gd name="connsiteX22" fmla="*/ 6776324 w 8307227"/>
              <a:gd name="connsiteY22" fmla="*/ 1325700 h 1325700"/>
              <a:gd name="connsiteX23" fmla="*/ 6432167 w 8307227"/>
              <a:gd name="connsiteY23" fmla="*/ 1325700 h 1325700"/>
              <a:gd name="connsiteX24" fmla="*/ 6088011 w 8307227"/>
              <a:gd name="connsiteY24" fmla="*/ 1325700 h 1325700"/>
              <a:gd name="connsiteX25" fmla="*/ 5660782 w 8307227"/>
              <a:gd name="connsiteY25" fmla="*/ 1325700 h 1325700"/>
              <a:gd name="connsiteX26" fmla="*/ 4901264 w 8307227"/>
              <a:gd name="connsiteY26" fmla="*/ 1325700 h 1325700"/>
              <a:gd name="connsiteX27" fmla="*/ 4474035 w 8307227"/>
              <a:gd name="connsiteY27" fmla="*/ 1325700 h 1325700"/>
              <a:gd name="connsiteX28" fmla="*/ 4046806 w 8307227"/>
              <a:gd name="connsiteY28" fmla="*/ 1325700 h 1325700"/>
              <a:gd name="connsiteX29" fmla="*/ 3536505 w 8307227"/>
              <a:gd name="connsiteY29" fmla="*/ 1325700 h 1325700"/>
              <a:gd name="connsiteX30" fmla="*/ 3192349 w 8307227"/>
              <a:gd name="connsiteY30" fmla="*/ 1325700 h 1325700"/>
              <a:gd name="connsiteX31" fmla="*/ 2515903 w 8307227"/>
              <a:gd name="connsiteY31" fmla="*/ 1325700 h 1325700"/>
              <a:gd name="connsiteX32" fmla="*/ 2005602 w 8307227"/>
              <a:gd name="connsiteY32" fmla="*/ 1325700 h 1325700"/>
              <a:gd name="connsiteX33" fmla="*/ 1495301 w 8307227"/>
              <a:gd name="connsiteY33" fmla="*/ 1325700 h 1325700"/>
              <a:gd name="connsiteX34" fmla="*/ 735783 w 8307227"/>
              <a:gd name="connsiteY34" fmla="*/ 1325700 h 1325700"/>
              <a:gd name="connsiteX35" fmla="*/ 0 w 8307227"/>
              <a:gd name="connsiteY35" fmla="*/ 1325700 h 1325700"/>
              <a:gd name="connsiteX36" fmla="*/ 0 w 8307227"/>
              <a:gd name="connsiteY36" fmla="*/ 923571 h 1325700"/>
              <a:gd name="connsiteX37" fmla="*/ 0 w 8307227"/>
              <a:gd name="connsiteY37" fmla="*/ 468414 h 1325700"/>
              <a:gd name="connsiteX38" fmla="*/ 0 w 8307227"/>
              <a:gd name="connsiteY38" fmla="*/ 0 h 132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307227" h="1325700" extrusionOk="0">
                <a:moveTo>
                  <a:pt x="0" y="0"/>
                </a:moveTo>
                <a:cubicBezTo>
                  <a:pt x="178907" y="-608"/>
                  <a:pt x="308066" y="30775"/>
                  <a:pt x="427229" y="0"/>
                </a:cubicBezTo>
                <a:cubicBezTo>
                  <a:pt x="546392" y="-30775"/>
                  <a:pt x="630010" y="4983"/>
                  <a:pt x="771385" y="0"/>
                </a:cubicBezTo>
                <a:cubicBezTo>
                  <a:pt x="912760" y="-4983"/>
                  <a:pt x="1177901" y="41720"/>
                  <a:pt x="1364759" y="0"/>
                </a:cubicBezTo>
                <a:cubicBezTo>
                  <a:pt x="1551617" y="-41720"/>
                  <a:pt x="1612307" y="10412"/>
                  <a:pt x="1791988" y="0"/>
                </a:cubicBezTo>
                <a:cubicBezTo>
                  <a:pt x="1971669" y="-10412"/>
                  <a:pt x="2041444" y="11105"/>
                  <a:pt x="2136144" y="0"/>
                </a:cubicBezTo>
                <a:cubicBezTo>
                  <a:pt x="2230844" y="-11105"/>
                  <a:pt x="2436802" y="11478"/>
                  <a:pt x="2646445" y="0"/>
                </a:cubicBezTo>
                <a:cubicBezTo>
                  <a:pt x="2856088" y="-11478"/>
                  <a:pt x="3039198" y="18487"/>
                  <a:pt x="3156746" y="0"/>
                </a:cubicBezTo>
                <a:cubicBezTo>
                  <a:pt x="3274294" y="-18487"/>
                  <a:pt x="3401863" y="8227"/>
                  <a:pt x="3500903" y="0"/>
                </a:cubicBezTo>
                <a:cubicBezTo>
                  <a:pt x="3599943" y="-8227"/>
                  <a:pt x="4086292" y="61464"/>
                  <a:pt x="4260421" y="0"/>
                </a:cubicBezTo>
                <a:cubicBezTo>
                  <a:pt x="4434550" y="-61464"/>
                  <a:pt x="4455342" y="6989"/>
                  <a:pt x="4604577" y="0"/>
                </a:cubicBezTo>
                <a:cubicBezTo>
                  <a:pt x="4753812" y="-6989"/>
                  <a:pt x="5101620" y="44542"/>
                  <a:pt x="5281023" y="0"/>
                </a:cubicBezTo>
                <a:cubicBezTo>
                  <a:pt x="5460426" y="-44542"/>
                  <a:pt x="5712053" y="67004"/>
                  <a:pt x="5957469" y="0"/>
                </a:cubicBezTo>
                <a:cubicBezTo>
                  <a:pt x="6202885" y="-67004"/>
                  <a:pt x="6182049" y="17211"/>
                  <a:pt x="6301625" y="0"/>
                </a:cubicBezTo>
                <a:cubicBezTo>
                  <a:pt x="6421201" y="-17211"/>
                  <a:pt x="6709694" y="59836"/>
                  <a:pt x="7061143" y="0"/>
                </a:cubicBezTo>
                <a:cubicBezTo>
                  <a:pt x="7412592" y="-59836"/>
                  <a:pt x="7436693" y="17695"/>
                  <a:pt x="7571444" y="0"/>
                </a:cubicBezTo>
                <a:cubicBezTo>
                  <a:pt x="7706195" y="-17695"/>
                  <a:pt x="8105591" y="8841"/>
                  <a:pt x="8307227" y="0"/>
                </a:cubicBezTo>
                <a:cubicBezTo>
                  <a:pt x="8318535" y="150633"/>
                  <a:pt x="8273376" y="282927"/>
                  <a:pt x="8307227" y="441900"/>
                </a:cubicBezTo>
                <a:cubicBezTo>
                  <a:pt x="8341078" y="600873"/>
                  <a:pt x="8289563" y="730833"/>
                  <a:pt x="8307227" y="883800"/>
                </a:cubicBezTo>
                <a:cubicBezTo>
                  <a:pt x="8324891" y="1036767"/>
                  <a:pt x="8287759" y="1130103"/>
                  <a:pt x="8307227" y="1325700"/>
                </a:cubicBezTo>
                <a:cubicBezTo>
                  <a:pt x="8154304" y="1339637"/>
                  <a:pt x="7959278" y="1296894"/>
                  <a:pt x="7713854" y="1325700"/>
                </a:cubicBezTo>
                <a:cubicBezTo>
                  <a:pt x="7468430" y="1354506"/>
                  <a:pt x="7392790" y="1303476"/>
                  <a:pt x="7286625" y="1325700"/>
                </a:cubicBezTo>
                <a:cubicBezTo>
                  <a:pt x="7180460" y="1347924"/>
                  <a:pt x="6889217" y="1268122"/>
                  <a:pt x="6776324" y="1325700"/>
                </a:cubicBezTo>
                <a:cubicBezTo>
                  <a:pt x="6663431" y="1383278"/>
                  <a:pt x="6529196" y="1293663"/>
                  <a:pt x="6432167" y="1325700"/>
                </a:cubicBezTo>
                <a:cubicBezTo>
                  <a:pt x="6335138" y="1357737"/>
                  <a:pt x="6201707" y="1287347"/>
                  <a:pt x="6088011" y="1325700"/>
                </a:cubicBezTo>
                <a:cubicBezTo>
                  <a:pt x="5974315" y="1364053"/>
                  <a:pt x="5833197" y="1301037"/>
                  <a:pt x="5660782" y="1325700"/>
                </a:cubicBezTo>
                <a:cubicBezTo>
                  <a:pt x="5488367" y="1350363"/>
                  <a:pt x="5096380" y="1247712"/>
                  <a:pt x="4901264" y="1325700"/>
                </a:cubicBezTo>
                <a:cubicBezTo>
                  <a:pt x="4706148" y="1403688"/>
                  <a:pt x="4644082" y="1274697"/>
                  <a:pt x="4474035" y="1325700"/>
                </a:cubicBezTo>
                <a:cubicBezTo>
                  <a:pt x="4303988" y="1376703"/>
                  <a:pt x="4234476" y="1279867"/>
                  <a:pt x="4046806" y="1325700"/>
                </a:cubicBezTo>
                <a:cubicBezTo>
                  <a:pt x="3859136" y="1371533"/>
                  <a:pt x="3788175" y="1274651"/>
                  <a:pt x="3536505" y="1325700"/>
                </a:cubicBezTo>
                <a:cubicBezTo>
                  <a:pt x="3284835" y="1376749"/>
                  <a:pt x="3307478" y="1300521"/>
                  <a:pt x="3192349" y="1325700"/>
                </a:cubicBezTo>
                <a:cubicBezTo>
                  <a:pt x="3077220" y="1350879"/>
                  <a:pt x="2795411" y="1324008"/>
                  <a:pt x="2515903" y="1325700"/>
                </a:cubicBezTo>
                <a:cubicBezTo>
                  <a:pt x="2236395" y="1327392"/>
                  <a:pt x="2163719" y="1274049"/>
                  <a:pt x="2005602" y="1325700"/>
                </a:cubicBezTo>
                <a:cubicBezTo>
                  <a:pt x="1847485" y="1377351"/>
                  <a:pt x="1749259" y="1266368"/>
                  <a:pt x="1495301" y="1325700"/>
                </a:cubicBezTo>
                <a:cubicBezTo>
                  <a:pt x="1241343" y="1385032"/>
                  <a:pt x="888474" y="1236545"/>
                  <a:pt x="735783" y="1325700"/>
                </a:cubicBezTo>
                <a:cubicBezTo>
                  <a:pt x="583092" y="1414855"/>
                  <a:pt x="253201" y="1246344"/>
                  <a:pt x="0" y="1325700"/>
                </a:cubicBezTo>
                <a:cubicBezTo>
                  <a:pt x="-42437" y="1171154"/>
                  <a:pt x="28964" y="1052521"/>
                  <a:pt x="0" y="923571"/>
                </a:cubicBezTo>
                <a:cubicBezTo>
                  <a:pt x="-28964" y="794621"/>
                  <a:pt x="46605" y="573689"/>
                  <a:pt x="0" y="468414"/>
                </a:cubicBezTo>
                <a:cubicBezTo>
                  <a:pt x="-46605" y="363139"/>
                  <a:pt x="7255" y="192212"/>
                  <a:pt x="0" y="0"/>
                </a:cubicBezTo>
                <a:close/>
              </a:path>
            </a:pathLst>
          </a:custGeom>
          <a:ln w="38100">
            <a:solidFill>
              <a:schemeClr val="bg1"/>
            </a:solidFill>
            <a:extLst>
              <a:ext uri="{C807C97D-BFC1-408E-A445-0C87EB9F89A2}">
                <ask:lineSketchStyleProps xmlns:ask="http://schemas.microsoft.com/office/drawing/2018/sketchyshapes" sd="3862853555">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lvl="0" indent="0" algn="l" rtl="0">
              <a:spcBef>
                <a:spcPts val="0"/>
              </a:spcBef>
              <a:spcAft>
                <a:spcPts val="0"/>
              </a:spcAft>
              <a:buSzPts val="990"/>
              <a:buNone/>
            </a:pPr>
            <a:r>
              <a:rPr lang="zh-TW" altLang="en-US" sz="6600" dirty="0">
                <a:solidFill>
                  <a:schemeClr val="bg1"/>
                </a:solidFill>
                <a:latin typeface="Yu Gothic UI Semibold" panose="020B0700000000000000" pitchFamily="34" charset="-128"/>
                <a:ea typeface="Yu Gothic UI Semibold" panose="020B0700000000000000" pitchFamily="34" charset="-128"/>
              </a:rPr>
              <a:t>壹、</a:t>
            </a:r>
            <a:r>
              <a:rPr lang="zh-TW" sz="6600" dirty="0">
                <a:solidFill>
                  <a:schemeClr val="bg1"/>
                </a:solidFill>
                <a:latin typeface="Yu Gothic UI Semibold" panose="020B0700000000000000" pitchFamily="34" charset="-128"/>
                <a:ea typeface="Yu Gothic UI Semibold" panose="020B0700000000000000" pitchFamily="34" charset="-128"/>
              </a:rPr>
              <a:t>藥品之定義與分類</a:t>
            </a:r>
            <a:endParaRPr sz="6600" dirty="0">
              <a:solidFill>
                <a:schemeClr val="bg1"/>
              </a:solidFill>
              <a:latin typeface="Yu Gothic UI Semibold" panose="020B0700000000000000" pitchFamily="34" charset="-128"/>
              <a:ea typeface="Yu Gothic UI Semibold" panose="020B0700000000000000" pitchFamily="34" charset="-128"/>
            </a:endParaRPr>
          </a:p>
        </p:txBody>
      </p:sp>
      <p:pic>
        <p:nvPicPr>
          <p:cNvPr id="3080" name="Picture 8" descr="Doctor PNG">
            <a:extLst>
              <a:ext uri="{FF2B5EF4-FFF2-40B4-BE49-F238E27FC236}">
                <a16:creationId xmlns:a16="http://schemas.microsoft.com/office/drawing/2014/main" id="{D05617EE-671F-4645-B7F1-7211549851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6452" y="3727898"/>
            <a:ext cx="2017177" cy="313010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octor PNG">
            <a:extLst>
              <a:ext uri="{FF2B5EF4-FFF2-40B4-BE49-F238E27FC236}">
                <a16:creationId xmlns:a16="http://schemas.microsoft.com/office/drawing/2014/main" id="{B2BA91B9-E60C-4F59-A760-4E3EECA554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4421" y="3619500"/>
            <a:ext cx="33337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7" name="圖片 6">
            <a:extLst>
              <a:ext uri="{FF2B5EF4-FFF2-40B4-BE49-F238E27FC236}">
                <a16:creationId xmlns:a16="http://schemas.microsoft.com/office/drawing/2014/main" id="{53312AA3-5DF5-4A9D-8D14-B4F0F67A1475}"/>
              </a:ext>
            </a:extLst>
          </p:cNvPr>
          <p:cNvPicPr>
            <a:picLocks noChangeAspect="1"/>
          </p:cNvPicPr>
          <p:nvPr/>
        </p:nvPicPr>
        <p:blipFill>
          <a:blip r:embed="rId7"/>
          <a:stretch>
            <a:fillRect/>
          </a:stretch>
        </p:blipFill>
        <p:spPr>
          <a:xfrm>
            <a:off x="4867200" y="3729600"/>
            <a:ext cx="2020841" cy="3132000"/>
          </a:xfrm>
          <a:prstGeom prst="rect">
            <a:avLst/>
          </a:prstGeom>
        </p:spPr>
      </p:pic>
      <p:pic>
        <p:nvPicPr>
          <p:cNvPr id="9" name="圖片 8">
            <a:extLst>
              <a:ext uri="{FF2B5EF4-FFF2-40B4-BE49-F238E27FC236}">
                <a16:creationId xmlns:a16="http://schemas.microsoft.com/office/drawing/2014/main" id="{3E9B4BAF-48B7-4F3C-9435-D667D61BC46F}"/>
              </a:ext>
            </a:extLst>
          </p:cNvPr>
          <p:cNvPicPr>
            <a:picLocks noChangeAspect="1"/>
          </p:cNvPicPr>
          <p:nvPr/>
        </p:nvPicPr>
        <p:blipFill>
          <a:blip r:embed="rId8"/>
          <a:stretch>
            <a:fillRect/>
          </a:stretch>
        </p:blipFill>
        <p:spPr>
          <a:xfrm>
            <a:off x="7844400" y="3618000"/>
            <a:ext cx="3337627" cy="3240000"/>
          </a:xfrm>
          <a:prstGeom prst="rect">
            <a:avLst/>
          </a:prstGeom>
        </p:spPr>
      </p:pic>
      <p:pic>
        <p:nvPicPr>
          <p:cNvPr id="11" name="圖片 10">
            <a:extLst>
              <a:ext uri="{FF2B5EF4-FFF2-40B4-BE49-F238E27FC236}">
                <a16:creationId xmlns:a16="http://schemas.microsoft.com/office/drawing/2014/main" id="{818688AF-667C-4B10-98CC-4C1FF3C9C3C9}"/>
              </a:ext>
            </a:extLst>
          </p:cNvPr>
          <p:cNvPicPr>
            <a:picLocks noChangeAspect="1"/>
          </p:cNvPicPr>
          <p:nvPr/>
        </p:nvPicPr>
        <p:blipFill>
          <a:blip r:embed="rId9"/>
          <a:stretch>
            <a:fillRect/>
          </a:stretch>
        </p:blipFill>
        <p:spPr>
          <a:xfrm>
            <a:off x="1654991" y="5373858"/>
            <a:ext cx="1484142" cy="1484142"/>
          </a:xfrm>
          <a:prstGeom prst="rect">
            <a:avLst/>
          </a:prstGeom>
        </p:spPr>
      </p:pic>
      <p:pic>
        <p:nvPicPr>
          <p:cNvPr id="18" name="圖片 17">
            <a:extLst>
              <a:ext uri="{FF2B5EF4-FFF2-40B4-BE49-F238E27FC236}">
                <a16:creationId xmlns:a16="http://schemas.microsoft.com/office/drawing/2014/main" id="{1F3713BE-7463-4BF8-9CF1-13FB61335CE7}"/>
              </a:ext>
            </a:extLst>
          </p:cNvPr>
          <p:cNvPicPr>
            <a:picLocks noChangeAspect="1"/>
          </p:cNvPicPr>
          <p:nvPr/>
        </p:nvPicPr>
        <p:blipFill>
          <a:blip r:embed="rId9"/>
          <a:stretch>
            <a:fillRect/>
          </a:stretch>
        </p:blipFill>
        <p:spPr>
          <a:xfrm>
            <a:off x="5126550" y="5373858"/>
            <a:ext cx="1484142" cy="1484142"/>
          </a:xfrm>
          <a:prstGeom prst="rect">
            <a:avLst/>
          </a:prstGeom>
        </p:spPr>
      </p:pic>
      <p:pic>
        <p:nvPicPr>
          <p:cNvPr id="19" name="圖片 18">
            <a:extLst>
              <a:ext uri="{FF2B5EF4-FFF2-40B4-BE49-F238E27FC236}">
                <a16:creationId xmlns:a16="http://schemas.microsoft.com/office/drawing/2014/main" id="{37CB2FF8-9DBE-46BB-B56F-39D566E5C71B}"/>
              </a:ext>
            </a:extLst>
          </p:cNvPr>
          <p:cNvPicPr>
            <a:picLocks noChangeAspect="1"/>
          </p:cNvPicPr>
          <p:nvPr/>
        </p:nvPicPr>
        <p:blipFill>
          <a:blip r:embed="rId9"/>
          <a:stretch>
            <a:fillRect/>
          </a:stretch>
        </p:blipFill>
        <p:spPr>
          <a:xfrm>
            <a:off x="8765471" y="5373858"/>
            <a:ext cx="1484142" cy="14841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anim calcmode="lin" valueType="num">
                                      <p:cBhvr>
                                        <p:cTn id="8" dur="1000" fill="hold"/>
                                        <p:tgtEl>
                                          <p:spTgt spid="117"/>
                                        </p:tgtEl>
                                        <p:attrNameLst>
                                          <p:attrName>ppt_x</p:attrName>
                                        </p:attrNameLst>
                                      </p:cBhvr>
                                      <p:tavLst>
                                        <p:tav tm="0">
                                          <p:val>
                                            <p:strVal val="#ppt_x"/>
                                          </p:val>
                                        </p:tav>
                                        <p:tav tm="100000">
                                          <p:val>
                                            <p:strVal val="#ppt_x"/>
                                          </p:val>
                                        </p:tav>
                                      </p:tavLst>
                                    </p:anim>
                                    <p:anim calcmode="lin" valueType="num">
                                      <p:cBhvr>
                                        <p:cTn id="9" dur="1000" fill="hold"/>
                                        <p:tgtEl>
                                          <p:spTgt spid="1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5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1" presetClass="entr" presetSubtype="0" fill="hold" nodeType="afterEffect">
                                  <p:stCondLst>
                                    <p:cond delay="0"/>
                                  </p:stCondLst>
                                  <p:childTnLst>
                                    <p:set>
                                      <p:cBhvr>
                                        <p:cTn id="42" dur="1" fill="hold">
                                          <p:stCondLst>
                                            <p:cond delay="0"/>
                                          </p:stCondLst>
                                        </p:cTn>
                                        <p:tgtEl>
                                          <p:spTgt spid="3076"/>
                                        </p:tgtEl>
                                        <p:attrNameLst>
                                          <p:attrName>style.visibility</p:attrName>
                                        </p:attrNameLst>
                                      </p:cBhvr>
                                      <p:to>
                                        <p:strVal val="visible"/>
                                      </p:to>
                                    </p:set>
                                  </p:childTnLst>
                                </p:cTn>
                              </p:par>
                            </p:childTnLst>
                          </p:cTn>
                        </p:par>
                        <p:par>
                          <p:cTn id="43" fill="hold">
                            <p:stCondLst>
                              <p:cond delay="1500"/>
                            </p:stCondLst>
                            <p:childTnLst>
                              <p:par>
                                <p:cTn id="44" presetID="1" presetClass="entr" presetSubtype="0" fill="hold" nodeType="afterEffect">
                                  <p:stCondLst>
                                    <p:cond delay="0"/>
                                  </p:stCondLst>
                                  <p:childTnLst>
                                    <p:set>
                                      <p:cBhvr>
                                        <p:cTn id="45" dur="1" fill="hold">
                                          <p:stCondLst>
                                            <p:cond delay="0"/>
                                          </p:stCondLst>
                                        </p:cTn>
                                        <p:tgtEl>
                                          <p:spTgt spid="3080"/>
                                        </p:tgtEl>
                                        <p:attrNameLst>
                                          <p:attrName>style.visibility</p:attrName>
                                        </p:attrNameLst>
                                      </p:cBhvr>
                                      <p:to>
                                        <p:strVal val="visible"/>
                                      </p:to>
                                    </p:set>
                                  </p:childTnLst>
                                </p:cTn>
                              </p:par>
                            </p:childTnLst>
                          </p:cTn>
                        </p:par>
                        <p:par>
                          <p:cTn id="46" fill="hold">
                            <p:stCondLst>
                              <p:cond delay="1500"/>
                            </p:stCondLst>
                            <p:childTnLst>
                              <p:par>
                                <p:cTn id="47" presetID="1" presetClass="entr" presetSubtype="0" fill="hold" nodeType="afterEffect">
                                  <p:stCondLst>
                                    <p:cond delay="0"/>
                                  </p:stCondLst>
                                  <p:childTnLst>
                                    <p:set>
                                      <p:cBhvr>
                                        <p:cTn id="48" dur="1" fill="hold">
                                          <p:stCondLst>
                                            <p:cond delay="0"/>
                                          </p:stCondLst>
                                        </p:cTn>
                                        <p:tgtEl>
                                          <p:spTgt spid="3082"/>
                                        </p:tgtEl>
                                        <p:attrNameLst>
                                          <p:attrName>style.visibility</p:attrName>
                                        </p:attrNameLst>
                                      </p:cBhvr>
                                      <p:to>
                                        <p:strVal val="visible"/>
                                      </p:to>
                                    </p:set>
                                  </p:childTnLst>
                                </p:cTn>
                              </p:par>
                            </p:childTnLst>
                          </p:cTn>
                        </p:par>
                        <p:par>
                          <p:cTn id="49" fill="hold">
                            <p:stCondLst>
                              <p:cond delay="1500"/>
                            </p:stCondLst>
                            <p:childTnLst>
                              <p:par>
                                <p:cTn id="50" presetID="10" presetClass="exit" presetSubtype="0" fill="hold" nodeType="afterEffect">
                                  <p:stCondLst>
                                    <p:cond delay="10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10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par>
                          <p:cTn id="56" fill="hold">
                            <p:stCondLst>
                              <p:cond delay="2100"/>
                            </p:stCondLst>
                            <p:childTnLst>
                              <p:par>
                                <p:cTn id="57" presetID="1" presetClass="entr" presetSubtype="0" fill="hold" nodeType="afterEffect">
                                  <p:stCondLst>
                                    <p:cond delay="20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7" name="文字方塊 6">
            <a:extLst>
              <a:ext uri="{FF2B5EF4-FFF2-40B4-BE49-F238E27FC236}">
                <a16:creationId xmlns:a16="http://schemas.microsoft.com/office/drawing/2014/main" id="{48575BC7-24C9-401C-AD91-B28054B8A50A}"/>
              </a:ext>
            </a:extLst>
          </p:cNvPr>
          <p:cNvSpPr txBox="1"/>
          <p:nvPr/>
        </p:nvSpPr>
        <p:spPr>
          <a:xfrm>
            <a:off x="658958" y="1107359"/>
            <a:ext cx="9313717" cy="675954"/>
          </a:xfrm>
          <a:prstGeom prst="rect">
            <a:avLst/>
          </a:prstGeom>
          <a:noFill/>
        </p:spPr>
        <p:txBody>
          <a:bodyPr wrap="square">
            <a:spAutoFit/>
          </a:bodyPr>
          <a:lstStyle/>
          <a:p>
            <a:pPr>
              <a:lnSpc>
                <a:spcPct val="115000"/>
              </a:lnSpc>
            </a:pPr>
            <a:r>
              <a:rPr lang="zh-TW" altLang="en-US" sz="3600" b="1" dirty="0">
                <a:solidFill>
                  <a:schemeClr val="bg2"/>
                </a:solidFill>
              </a:rPr>
              <a:t>採購單價可能因為下述原因產生高額藥價差</a:t>
            </a:r>
            <a:r>
              <a:rPr lang="en-US" altLang="zh-TW" sz="3600" b="1" dirty="0">
                <a:solidFill>
                  <a:schemeClr val="bg2"/>
                </a:solidFill>
              </a:rPr>
              <a:t>:</a:t>
            </a:r>
            <a:endParaRPr lang="zh-TW" altLang="en-US" sz="3600" b="1" dirty="0">
              <a:solidFill>
                <a:schemeClr val="bg2"/>
              </a:solidFill>
            </a:endParaRPr>
          </a:p>
        </p:txBody>
      </p:sp>
      <p:sp>
        <p:nvSpPr>
          <p:cNvPr id="8" name="文字方塊 7">
            <a:extLst>
              <a:ext uri="{FF2B5EF4-FFF2-40B4-BE49-F238E27FC236}">
                <a16:creationId xmlns:a16="http://schemas.microsoft.com/office/drawing/2014/main" id="{C1CC8A40-BA1C-4699-8495-891C75186F4C}"/>
              </a:ext>
            </a:extLst>
          </p:cNvPr>
          <p:cNvSpPr txBox="1"/>
          <p:nvPr/>
        </p:nvSpPr>
        <p:spPr>
          <a:xfrm>
            <a:off x="1107497" y="2447706"/>
            <a:ext cx="10644621" cy="3547381"/>
          </a:xfrm>
          <a:prstGeom prst="rect">
            <a:avLst/>
          </a:prstGeom>
          <a:noFill/>
        </p:spPr>
        <p:txBody>
          <a:bodyPr wrap="square">
            <a:spAutoFit/>
          </a:bodyPr>
          <a:lstStyle/>
          <a:p>
            <a:pPr marL="514350" indent="-514350">
              <a:lnSpc>
                <a:spcPct val="115000"/>
              </a:lnSpc>
              <a:buFont typeface="+mj-lt"/>
              <a:buAutoNum type="arabicPeriod"/>
            </a:pPr>
            <a:r>
              <a:rPr lang="zh-TW" altLang="en-US" sz="3300" dirty="0">
                <a:solidFill>
                  <a:schemeClr val="tx1"/>
                </a:solidFill>
              </a:rPr>
              <a:t>各級醫療院所因其採購能力與購買量不同，而有不同折讓</a:t>
            </a:r>
          </a:p>
          <a:p>
            <a:pPr marL="514350" indent="-514350">
              <a:lnSpc>
                <a:spcPct val="115000"/>
              </a:lnSpc>
              <a:buFont typeface="+mj-lt"/>
              <a:buAutoNum type="arabicPeriod"/>
            </a:pPr>
            <a:endParaRPr lang="zh-TW" altLang="en-US" sz="3300" dirty="0">
              <a:solidFill>
                <a:schemeClr val="tx1"/>
              </a:solidFill>
            </a:endParaRPr>
          </a:p>
          <a:p>
            <a:pPr marL="514350" indent="-514350">
              <a:lnSpc>
                <a:spcPct val="115000"/>
              </a:lnSpc>
              <a:buFont typeface="+mj-lt"/>
              <a:buAutoNum type="arabicPeriod"/>
            </a:pPr>
            <a:r>
              <a:rPr lang="zh-TW" altLang="en-US" sz="3300" dirty="0">
                <a:solidFill>
                  <a:schemeClr val="tx1"/>
                </a:solidFill>
              </a:rPr>
              <a:t>專利過期久遠之藥品健保支付價格尚未調降</a:t>
            </a:r>
          </a:p>
          <a:p>
            <a:pPr marL="514350" indent="-514350">
              <a:lnSpc>
                <a:spcPct val="115000"/>
              </a:lnSpc>
              <a:buFont typeface="+mj-lt"/>
              <a:buAutoNum type="arabicPeriod"/>
            </a:pPr>
            <a:endParaRPr lang="zh-TW" altLang="en-US" sz="3300" dirty="0">
              <a:solidFill>
                <a:schemeClr val="tx1"/>
              </a:solidFill>
            </a:endParaRPr>
          </a:p>
          <a:p>
            <a:pPr marL="514350" indent="-514350">
              <a:lnSpc>
                <a:spcPct val="115000"/>
              </a:lnSpc>
              <a:buFont typeface="+mj-lt"/>
              <a:buAutoNum type="arabicPeriod"/>
            </a:pPr>
            <a:r>
              <a:rPr lang="zh-TW" altLang="en-US" sz="3300" dirty="0">
                <a:solidFill>
                  <a:schemeClr val="tx1"/>
                </a:solidFill>
              </a:rPr>
              <a:t>大型採購優勢取得大量贈品</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4" name="文字方塊 3">
            <a:extLst>
              <a:ext uri="{FF2B5EF4-FFF2-40B4-BE49-F238E27FC236}">
                <a16:creationId xmlns:a16="http://schemas.microsoft.com/office/drawing/2014/main" id="{6CE75309-1E53-49B4-B898-2C15E705F5D4}"/>
              </a:ext>
            </a:extLst>
          </p:cNvPr>
          <p:cNvSpPr txBox="1"/>
          <p:nvPr/>
        </p:nvSpPr>
        <p:spPr>
          <a:xfrm>
            <a:off x="1324689" y="2568818"/>
            <a:ext cx="3379642" cy="627351"/>
          </a:xfrm>
          <a:prstGeom prst="rect">
            <a:avLst/>
          </a:prstGeom>
          <a:noFill/>
        </p:spPr>
        <p:txBody>
          <a:bodyPr wrap="square">
            <a:spAutoFit/>
          </a:bodyPr>
          <a:lstStyle/>
          <a:p>
            <a:pPr>
              <a:lnSpc>
                <a:spcPct val="115000"/>
              </a:lnSpc>
            </a:pPr>
            <a:r>
              <a:rPr lang="zh-TW" altLang="zh-TW" sz="3300" b="1" dirty="0">
                <a:solidFill>
                  <a:schemeClr val="tx1"/>
                </a:solidFill>
              </a:rPr>
              <a:t>合理藥價差</a:t>
            </a:r>
            <a:r>
              <a:rPr lang="zh-TW" altLang="zh-TW" sz="3300" dirty="0">
                <a:solidFill>
                  <a:schemeClr val="tx1"/>
                </a:solidFill>
              </a:rPr>
              <a:t>→</a:t>
            </a:r>
            <a:endParaRPr lang="zh-TW" altLang="en-US" sz="3300" dirty="0">
              <a:solidFill>
                <a:schemeClr val="tx1"/>
              </a:solidFill>
            </a:endParaRPr>
          </a:p>
        </p:txBody>
      </p:sp>
      <p:sp>
        <p:nvSpPr>
          <p:cNvPr id="7" name="文字方塊 6">
            <a:extLst>
              <a:ext uri="{FF2B5EF4-FFF2-40B4-BE49-F238E27FC236}">
                <a16:creationId xmlns:a16="http://schemas.microsoft.com/office/drawing/2014/main" id="{5DAA629E-13D2-4F24-AE18-4C6837DD301A}"/>
              </a:ext>
            </a:extLst>
          </p:cNvPr>
          <p:cNvSpPr txBox="1"/>
          <p:nvPr/>
        </p:nvSpPr>
        <p:spPr>
          <a:xfrm>
            <a:off x="658958" y="1107359"/>
            <a:ext cx="2946687" cy="627351"/>
          </a:xfrm>
          <a:prstGeom prst="rect">
            <a:avLst/>
          </a:prstGeom>
          <a:noFill/>
        </p:spPr>
        <p:txBody>
          <a:bodyPr wrap="square">
            <a:spAutoFit/>
          </a:bodyPr>
          <a:lstStyle/>
          <a:p>
            <a:pPr>
              <a:lnSpc>
                <a:spcPct val="115000"/>
              </a:lnSpc>
            </a:pPr>
            <a:r>
              <a:rPr lang="zh-TW" altLang="en-US" sz="3300" b="1" dirty="0">
                <a:solidFill>
                  <a:schemeClr val="bg2"/>
                </a:solidFill>
              </a:rPr>
              <a:t>藥價差可分為</a:t>
            </a:r>
            <a:r>
              <a:rPr lang="en-US" altLang="zh-TW" sz="3300" b="1" dirty="0">
                <a:solidFill>
                  <a:schemeClr val="bg2"/>
                </a:solidFill>
              </a:rPr>
              <a:t>:</a:t>
            </a:r>
            <a:endParaRPr lang="zh-TW" altLang="en-US" sz="3300" b="1" dirty="0">
              <a:solidFill>
                <a:schemeClr val="bg2"/>
              </a:solidFill>
            </a:endParaRPr>
          </a:p>
        </p:txBody>
      </p:sp>
      <p:sp>
        <p:nvSpPr>
          <p:cNvPr id="9" name="文字方塊 8">
            <a:extLst>
              <a:ext uri="{FF2B5EF4-FFF2-40B4-BE49-F238E27FC236}">
                <a16:creationId xmlns:a16="http://schemas.microsoft.com/office/drawing/2014/main" id="{0BD9B978-0FDA-4049-A617-A415C9767D4A}"/>
              </a:ext>
            </a:extLst>
          </p:cNvPr>
          <p:cNvSpPr txBox="1"/>
          <p:nvPr/>
        </p:nvSpPr>
        <p:spPr>
          <a:xfrm>
            <a:off x="4295775" y="4229152"/>
            <a:ext cx="7768070" cy="1211357"/>
          </a:xfrm>
          <a:prstGeom prst="rect">
            <a:avLst/>
          </a:prstGeom>
          <a:noFill/>
        </p:spPr>
        <p:txBody>
          <a:bodyPr wrap="square">
            <a:spAutoFit/>
          </a:bodyPr>
          <a:lstStyle/>
          <a:p>
            <a:pPr marL="342900" indent="-342900">
              <a:lnSpc>
                <a:spcPct val="115000"/>
              </a:lnSpc>
              <a:buFont typeface="Wingdings" panose="05000000000000000000" pitchFamily="2" charset="2"/>
              <a:buAutoNum type="circleNumWdWhitePlain"/>
            </a:pPr>
            <a:r>
              <a:rPr lang="zh-TW" altLang="zh-TW" sz="3300" dirty="0">
                <a:solidFill>
                  <a:schemeClr val="tx1"/>
                </a:solidFill>
              </a:rPr>
              <a:t>藥廠提供醫療院所不合理之折讓、贈品</a:t>
            </a:r>
            <a:endParaRPr lang="en-US" altLang="zh-TW" sz="3300" dirty="0">
              <a:solidFill>
                <a:schemeClr val="tx1"/>
              </a:solidFill>
            </a:endParaRPr>
          </a:p>
          <a:p>
            <a:pPr marL="342900" indent="-342900">
              <a:lnSpc>
                <a:spcPct val="115000"/>
              </a:lnSpc>
              <a:buFont typeface="Wingdings" panose="05000000000000000000" pitchFamily="2" charset="2"/>
              <a:buAutoNum type="circleNumWdWhitePlain"/>
            </a:pPr>
            <a:r>
              <a:rPr lang="zh-TW" altLang="zh-TW" sz="3300" dirty="0">
                <a:solidFill>
                  <a:schemeClr val="tx1"/>
                </a:solidFill>
              </a:rPr>
              <a:t>以A報B</a:t>
            </a:r>
          </a:p>
        </p:txBody>
      </p:sp>
      <p:sp>
        <p:nvSpPr>
          <p:cNvPr id="11" name="文字方塊 10">
            <a:extLst>
              <a:ext uri="{FF2B5EF4-FFF2-40B4-BE49-F238E27FC236}">
                <a16:creationId xmlns:a16="http://schemas.microsoft.com/office/drawing/2014/main" id="{173F2AF9-06E2-4005-BC6C-F5D6E35606B3}"/>
              </a:ext>
            </a:extLst>
          </p:cNvPr>
          <p:cNvSpPr txBox="1"/>
          <p:nvPr/>
        </p:nvSpPr>
        <p:spPr>
          <a:xfrm>
            <a:off x="4295774" y="2299949"/>
            <a:ext cx="7134226" cy="1211357"/>
          </a:xfrm>
          <a:prstGeom prst="rect">
            <a:avLst/>
          </a:prstGeom>
          <a:noFill/>
        </p:spPr>
        <p:txBody>
          <a:bodyPr wrap="square">
            <a:spAutoFit/>
          </a:bodyPr>
          <a:lstStyle/>
          <a:p>
            <a:pPr marL="342900" indent="-342900" algn="just">
              <a:lnSpc>
                <a:spcPct val="115000"/>
              </a:lnSpc>
              <a:buFont typeface="Wingdings" panose="05000000000000000000" pitchFamily="2" charset="2"/>
              <a:buAutoNum type="circleNumWdWhitePlain"/>
            </a:pPr>
            <a:r>
              <a:rPr lang="zh-TW" altLang="zh-TW" sz="3300" dirty="0">
                <a:solidFill>
                  <a:schemeClr val="tx1"/>
                </a:solidFill>
              </a:rPr>
              <a:t>醫院採購價與支付價之差距所產生</a:t>
            </a:r>
            <a:endParaRPr lang="en-US" altLang="zh-TW" sz="3300" dirty="0">
              <a:solidFill>
                <a:schemeClr val="tx1"/>
              </a:solidFill>
            </a:endParaRPr>
          </a:p>
          <a:p>
            <a:pPr marL="342900" indent="-342900" algn="just">
              <a:lnSpc>
                <a:spcPct val="115000"/>
              </a:lnSpc>
              <a:buFont typeface="Wingdings" panose="05000000000000000000" pitchFamily="2" charset="2"/>
              <a:buAutoNum type="circleNumWdWhitePlain"/>
            </a:pPr>
            <a:r>
              <a:rPr lang="zh-TW" altLang="zh-TW" sz="3300" dirty="0">
                <a:solidFill>
                  <a:schemeClr val="tx1"/>
                </a:solidFill>
              </a:rPr>
              <a:t>診所及藥局以日劑藥費申報所產生</a:t>
            </a:r>
            <a:endParaRPr lang="zh-TW" altLang="en-US" sz="3300" dirty="0">
              <a:solidFill>
                <a:schemeClr val="tx1"/>
              </a:solidFill>
            </a:endParaRPr>
          </a:p>
        </p:txBody>
      </p:sp>
      <p:sp>
        <p:nvSpPr>
          <p:cNvPr id="13" name="文字方塊 12">
            <a:extLst>
              <a:ext uri="{FF2B5EF4-FFF2-40B4-BE49-F238E27FC236}">
                <a16:creationId xmlns:a16="http://schemas.microsoft.com/office/drawing/2014/main" id="{094B9BEA-B6FD-4793-A017-99F93B2B31A5}"/>
              </a:ext>
            </a:extLst>
          </p:cNvPr>
          <p:cNvSpPr txBox="1"/>
          <p:nvPr/>
        </p:nvSpPr>
        <p:spPr>
          <a:xfrm>
            <a:off x="1324689" y="4258345"/>
            <a:ext cx="3379642" cy="600164"/>
          </a:xfrm>
          <a:prstGeom prst="rect">
            <a:avLst/>
          </a:prstGeom>
          <a:noFill/>
        </p:spPr>
        <p:txBody>
          <a:bodyPr wrap="square">
            <a:spAutoFit/>
          </a:bodyPr>
          <a:lstStyle/>
          <a:p>
            <a:r>
              <a:rPr lang="zh-TW" altLang="zh-TW" sz="3300" b="1" dirty="0">
                <a:solidFill>
                  <a:schemeClr val="tx1"/>
                </a:solidFill>
              </a:rPr>
              <a:t>不當藥價差</a:t>
            </a:r>
            <a:r>
              <a:rPr lang="zh-TW" altLang="zh-TW" sz="3300" dirty="0">
                <a:solidFill>
                  <a:schemeClr val="tx1"/>
                </a:solidFill>
              </a:rPr>
              <a:t>→</a:t>
            </a:r>
            <a:endParaRPr lang="zh-TW" altLang="en-US" sz="3300" dirty="0">
              <a:solidFill>
                <a:schemeClr val="tx1"/>
              </a:solidFill>
            </a:endParaRPr>
          </a:p>
        </p:txBody>
      </p:sp>
      <p:pic>
        <p:nvPicPr>
          <p:cNvPr id="3" name="圖片 2">
            <a:extLst>
              <a:ext uri="{FF2B5EF4-FFF2-40B4-BE49-F238E27FC236}">
                <a16:creationId xmlns:a16="http://schemas.microsoft.com/office/drawing/2014/main" id="{44117BAD-135A-4B28-9893-19DDF840A594}"/>
              </a:ext>
            </a:extLst>
          </p:cNvPr>
          <p:cNvPicPr>
            <a:picLocks noChangeAspect="1"/>
          </p:cNvPicPr>
          <p:nvPr/>
        </p:nvPicPr>
        <p:blipFill>
          <a:blip r:embed="rId3"/>
          <a:stretch>
            <a:fillRect/>
          </a:stretch>
        </p:blipFill>
        <p:spPr>
          <a:xfrm>
            <a:off x="453785" y="4144311"/>
            <a:ext cx="1011580" cy="828231"/>
          </a:xfrm>
          <a:prstGeom prst="rect">
            <a:avLst/>
          </a:prstGeom>
        </p:spPr>
      </p:pic>
      <p:pic>
        <p:nvPicPr>
          <p:cNvPr id="21506" name="Picture 2" descr="yes Sticker">
            <a:extLst>
              <a:ext uri="{FF2B5EF4-FFF2-40B4-BE49-F238E27FC236}">
                <a16:creationId xmlns:a16="http://schemas.microsoft.com/office/drawing/2014/main" id="{B762D9EA-844E-47F7-AEE9-8DB6286784F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4008" y="2245143"/>
            <a:ext cx="1211357" cy="12113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7" name="流程圖: 程序 6">
            <a:extLst>
              <a:ext uri="{FF2B5EF4-FFF2-40B4-BE49-F238E27FC236}">
                <a16:creationId xmlns:a16="http://schemas.microsoft.com/office/drawing/2014/main" id="{17C8A50B-3849-4CD9-87EB-A70E78DDDE98}"/>
              </a:ext>
            </a:extLst>
          </p:cNvPr>
          <p:cNvSpPr/>
          <p:nvPr/>
        </p:nvSpPr>
        <p:spPr>
          <a:xfrm>
            <a:off x="0" y="0"/>
            <a:ext cx="12192000" cy="1446550"/>
          </a:xfrm>
          <a:custGeom>
            <a:avLst/>
            <a:gdLst>
              <a:gd name="connsiteX0" fmla="*/ 0 w 12192000"/>
              <a:gd name="connsiteY0" fmla="*/ 0 h 1446550"/>
              <a:gd name="connsiteX1" fmla="*/ 311573 w 12192000"/>
              <a:gd name="connsiteY1" fmla="*/ 0 h 1446550"/>
              <a:gd name="connsiteX2" fmla="*/ 1110827 w 12192000"/>
              <a:gd name="connsiteY2" fmla="*/ 0 h 1446550"/>
              <a:gd name="connsiteX3" fmla="*/ 2032000 w 12192000"/>
              <a:gd name="connsiteY3" fmla="*/ 0 h 1446550"/>
              <a:gd name="connsiteX4" fmla="*/ 2709333 w 12192000"/>
              <a:gd name="connsiteY4" fmla="*/ 0 h 1446550"/>
              <a:gd name="connsiteX5" fmla="*/ 3142827 w 12192000"/>
              <a:gd name="connsiteY5" fmla="*/ 0 h 1446550"/>
              <a:gd name="connsiteX6" fmla="*/ 4064000 w 12192000"/>
              <a:gd name="connsiteY6" fmla="*/ 0 h 1446550"/>
              <a:gd name="connsiteX7" fmla="*/ 4375573 w 12192000"/>
              <a:gd name="connsiteY7" fmla="*/ 0 h 1446550"/>
              <a:gd name="connsiteX8" fmla="*/ 4930987 w 12192000"/>
              <a:gd name="connsiteY8" fmla="*/ 0 h 1446550"/>
              <a:gd name="connsiteX9" fmla="*/ 5242560 w 12192000"/>
              <a:gd name="connsiteY9" fmla="*/ 0 h 1446550"/>
              <a:gd name="connsiteX10" fmla="*/ 5554133 w 12192000"/>
              <a:gd name="connsiteY10" fmla="*/ 0 h 1446550"/>
              <a:gd name="connsiteX11" fmla="*/ 6475307 w 12192000"/>
              <a:gd name="connsiteY11" fmla="*/ 0 h 1446550"/>
              <a:gd name="connsiteX12" fmla="*/ 7396480 w 12192000"/>
              <a:gd name="connsiteY12" fmla="*/ 0 h 1446550"/>
              <a:gd name="connsiteX13" fmla="*/ 7708053 w 12192000"/>
              <a:gd name="connsiteY13" fmla="*/ 0 h 1446550"/>
              <a:gd name="connsiteX14" fmla="*/ 8019627 w 12192000"/>
              <a:gd name="connsiteY14" fmla="*/ 0 h 1446550"/>
              <a:gd name="connsiteX15" fmla="*/ 8575040 w 12192000"/>
              <a:gd name="connsiteY15" fmla="*/ 0 h 1446550"/>
              <a:gd name="connsiteX16" fmla="*/ 9130453 w 12192000"/>
              <a:gd name="connsiteY16" fmla="*/ 0 h 1446550"/>
              <a:gd name="connsiteX17" fmla="*/ 10051627 w 12192000"/>
              <a:gd name="connsiteY17" fmla="*/ 0 h 1446550"/>
              <a:gd name="connsiteX18" fmla="*/ 10485120 w 12192000"/>
              <a:gd name="connsiteY18" fmla="*/ 0 h 1446550"/>
              <a:gd name="connsiteX19" fmla="*/ 10796693 w 12192000"/>
              <a:gd name="connsiteY19" fmla="*/ 0 h 1446550"/>
              <a:gd name="connsiteX20" fmla="*/ 11108267 w 12192000"/>
              <a:gd name="connsiteY20" fmla="*/ 0 h 1446550"/>
              <a:gd name="connsiteX21" fmla="*/ 12192000 w 12192000"/>
              <a:gd name="connsiteY21" fmla="*/ 0 h 1446550"/>
              <a:gd name="connsiteX22" fmla="*/ 12192000 w 12192000"/>
              <a:gd name="connsiteY22" fmla="*/ 453252 h 1446550"/>
              <a:gd name="connsiteX23" fmla="*/ 12192000 w 12192000"/>
              <a:gd name="connsiteY23" fmla="*/ 906505 h 1446550"/>
              <a:gd name="connsiteX24" fmla="*/ 12192000 w 12192000"/>
              <a:gd name="connsiteY24" fmla="*/ 1446550 h 1446550"/>
              <a:gd name="connsiteX25" fmla="*/ 11880427 w 12192000"/>
              <a:gd name="connsiteY25" fmla="*/ 1446550 h 1446550"/>
              <a:gd name="connsiteX26" fmla="*/ 11568853 w 12192000"/>
              <a:gd name="connsiteY26" fmla="*/ 1446550 h 1446550"/>
              <a:gd name="connsiteX27" fmla="*/ 11013440 w 12192000"/>
              <a:gd name="connsiteY27" fmla="*/ 1446550 h 1446550"/>
              <a:gd name="connsiteX28" fmla="*/ 10579947 w 12192000"/>
              <a:gd name="connsiteY28" fmla="*/ 1446550 h 1446550"/>
              <a:gd name="connsiteX29" fmla="*/ 9658773 w 12192000"/>
              <a:gd name="connsiteY29" fmla="*/ 1446550 h 1446550"/>
              <a:gd name="connsiteX30" fmla="*/ 8981440 w 12192000"/>
              <a:gd name="connsiteY30" fmla="*/ 1446550 h 1446550"/>
              <a:gd name="connsiteX31" fmla="*/ 8669867 w 12192000"/>
              <a:gd name="connsiteY31" fmla="*/ 1446550 h 1446550"/>
              <a:gd name="connsiteX32" fmla="*/ 8236373 w 12192000"/>
              <a:gd name="connsiteY32" fmla="*/ 1446550 h 1446550"/>
              <a:gd name="connsiteX33" fmla="*/ 7680960 w 12192000"/>
              <a:gd name="connsiteY33" fmla="*/ 1446550 h 1446550"/>
              <a:gd name="connsiteX34" fmla="*/ 7003627 w 12192000"/>
              <a:gd name="connsiteY34" fmla="*/ 1446550 h 1446550"/>
              <a:gd name="connsiteX35" fmla="*/ 6448213 w 12192000"/>
              <a:gd name="connsiteY35" fmla="*/ 1446550 h 1446550"/>
              <a:gd name="connsiteX36" fmla="*/ 6014720 w 12192000"/>
              <a:gd name="connsiteY36" fmla="*/ 1446550 h 1446550"/>
              <a:gd name="connsiteX37" fmla="*/ 5703147 w 12192000"/>
              <a:gd name="connsiteY37" fmla="*/ 1446550 h 1446550"/>
              <a:gd name="connsiteX38" fmla="*/ 5147733 w 12192000"/>
              <a:gd name="connsiteY38" fmla="*/ 1446550 h 1446550"/>
              <a:gd name="connsiteX39" fmla="*/ 4836160 w 12192000"/>
              <a:gd name="connsiteY39" fmla="*/ 1446550 h 1446550"/>
              <a:gd name="connsiteX40" fmla="*/ 4036907 w 12192000"/>
              <a:gd name="connsiteY40" fmla="*/ 1446550 h 1446550"/>
              <a:gd name="connsiteX41" fmla="*/ 3359573 w 12192000"/>
              <a:gd name="connsiteY41" fmla="*/ 1446550 h 1446550"/>
              <a:gd name="connsiteX42" fmla="*/ 2682240 w 12192000"/>
              <a:gd name="connsiteY42" fmla="*/ 1446550 h 1446550"/>
              <a:gd name="connsiteX43" fmla="*/ 1882987 w 12192000"/>
              <a:gd name="connsiteY43" fmla="*/ 1446550 h 1446550"/>
              <a:gd name="connsiteX44" fmla="*/ 1205653 w 12192000"/>
              <a:gd name="connsiteY44" fmla="*/ 1446550 h 1446550"/>
              <a:gd name="connsiteX45" fmla="*/ 650240 w 12192000"/>
              <a:gd name="connsiteY45" fmla="*/ 1446550 h 1446550"/>
              <a:gd name="connsiteX46" fmla="*/ 0 w 12192000"/>
              <a:gd name="connsiteY46" fmla="*/ 1446550 h 1446550"/>
              <a:gd name="connsiteX47" fmla="*/ 0 w 12192000"/>
              <a:gd name="connsiteY47" fmla="*/ 935436 h 1446550"/>
              <a:gd name="connsiteX48" fmla="*/ 0 w 12192000"/>
              <a:gd name="connsiteY48" fmla="*/ 438787 h 1446550"/>
              <a:gd name="connsiteX49" fmla="*/ 0 w 12192000"/>
              <a:gd name="connsiteY49"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2000" h="1446550" fill="none" extrusionOk="0">
                <a:moveTo>
                  <a:pt x="0" y="0"/>
                </a:moveTo>
                <a:cubicBezTo>
                  <a:pt x="106790" y="2918"/>
                  <a:pt x="218456" y="-13200"/>
                  <a:pt x="311573" y="0"/>
                </a:cubicBezTo>
                <a:cubicBezTo>
                  <a:pt x="404690" y="13200"/>
                  <a:pt x="842281" y="30405"/>
                  <a:pt x="1110827" y="0"/>
                </a:cubicBezTo>
                <a:cubicBezTo>
                  <a:pt x="1379373" y="-30405"/>
                  <a:pt x="1727738" y="-42491"/>
                  <a:pt x="2032000" y="0"/>
                </a:cubicBezTo>
                <a:cubicBezTo>
                  <a:pt x="2336262" y="42491"/>
                  <a:pt x="2424785" y="16141"/>
                  <a:pt x="2709333" y="0"/>
                </a:cubicBezTo>
                <a:cubicBezTo>
                  <a:pt x="2993881" y="-16141"/>
                  <a:pt x="2943160" y="7523"/>
                  <a:pt x="3142827" y="0"/>
                </a:cubicBezTo>
                <a:cubicBezTo>
                  <a:pt x="3342494" y="-7523"/>
                  <a:pt x="3868371" y="-21172"/>
                  <a:pt x="4064000" y="0"/>
                </a:cubicBezTo>
                <a:cubicBezTo>
                  <a:pt x="4259629" y="21172"/>
                  <a:pt x="4278979" y="-5523"/>
                  <a:pt x="4375573" y="0"/>
                </a:cubicBezTo>
                <a:cubicBezTo>
                  <a:pt x="4472167" y="5523"/>
                  <a:pt x="4660841" y="19476"/>
                  <a:pt x="4930987" y="0"/>
                </a:cubicBezTo>
                <a:cubicBezTo>
                  <a:pt x="5201133" y="-19476"/>
                  <a:pt x="5168326" y="3700"/>
                  <a:pt x="5242560" y="0"/>
                </a:cubicBezTo>
                <a:cubicBezTo>
                  <a:pt x="5316794" y="-3700"/>
                  <a:pt x="5419033" y="-13473"/>
                  <a:pt x="5554133" y="0"/>
                </a:cubicBezTo>
                <a:cubicBezTo>
                  <a:pt x="5689233" y="13473"/>
                  <a:pt x="6269090" y="-34090"/>
                  <a:pt x="6475307" y="0"/>
                </a:cubicBezTo>
                <a:cubicBezTo>
                  <a:pt x="6681524" y="34090"/>
                  <a:pt x="7169396" y="32687"/>
                  <a:pt x="7396480" y="0"/>
                </a:cubicBezTo>
                <a:cubicBezTo>
                  <a:pt x="7623564" y="-32687"/>
                  <a:pt x="7643453" y="-9367"/>
                  <a:pt x="7708053" y="0"/>
                </a:cubicBezTo>
                <a:cubicBezTo>
                  <a:pt x="7772653" y="9367"/>
                  <a:pt x="7928834" y="-9232"/>
                  <a:pt x="8019627" y="0"/>
                </a:cubicBezTo>
                <a:cubicBezTo>
                  <a:pt x="8110420" y="9232"/>
                  <a:pt x="8324597" y="-11831"/>
                  <a:pt x="8575040" y="0"/>
                </a:cubicBezTo>
                <a:cubicBezTo>
                  <a:pt x="8825483" y="11831"/>
                  <a:pt x="8998688" y="-18077"/>
                  <a:pt x="9130453" y="0"/>
                </a:cubicBezTo>
                <a:cubicBezTo>
                  <a:pt x="9262218" y="18077"/>
                  <a:pt x="9727031" y="16383"/>
                  <a:pt x="10051627" y="0"/>
                </a:cubicBezTo>
                <a:cubicBezTo>
                  <a:pt x="10376223" y="-16383"/>
                  <a:pt x="10351433" y="-16593"/>
                  <a:pt x="10485120" y="0"/>
                </a:cubicBezTo>
                <a:cubicBezTo>
                  <a:pt x="10618807" y="16593"/>
                  <a:pt x="10683416" y="8465"/>
                  <a:pt x="10796693" y="0"/>
                </a:cubicBezTo>
                <a:cubicBezTo>
                  <a:pt x="10909970" y="-8465"/>
                  <a:pt x="11009671" y="2983"/>
                  <a:pt x="11108267" y="0"/>
                </a:cubicBezTo>
                <a:cubicBezTo>
                  <a:pt x="11206863" y="-2983"/>
                  <a:pt x="11951993" y="50045"/>
                  <a:pt x="12192000" y="0"/>
                </a:cubicBezTo>
                <a:cubicBezTo>
                  <a:pt x="12199652" y="206025"/>
                  <a:pt x="12198046" y="256314"/>
                  <a:pt x="12192000" y="453252"/>
                </a:cubicBezTo>
                <a:cubicBezTo>
                  <a:pt x="12185954" y="650190"/>
                  <a:pt x="12190665" y="747191"/>
                  <a:pt x="12192000" y="906505"/>
                </a:cubicBezTo>
                <a:cubicBezTo>
                  <a:pt x="12193335" y="1065819"/>
                  <a:pt x="12188354" y="1297764"/>
                  <a:pt x="12192000" y="1446550"/>
                </a:cubicBezTo>
                <a:cubicBezTo>
                  <a:pt x="12084222" y="1460714"/>
                  <a:pt x="11962944" y="1442222"/>
                  <a:pt x="11880427" y="1446550"/>
                </a:cubicBezTo>
                <a:cubicBezTo>
                  <a:pt x="11797910" y="1450878"/>
                  <a:pt x="11718289" y="1458014"/>
                  <a:pt x="11568853" y="1446550"/>
                </a:cubicBezTo>
                <a:cubicBezTo>
                  <a:pt x="11419417" y="1435086"/>
                  <a:pt x="11142271" y="1429338"/>
                  <a:pt x="11013440" y="1446550"/>
                </a:cubicBezTo>
                <a:cubicBezTo>
                  <a:pt x="10884609" y="1463762"/>
                  <a:pt x="10773517" y="1463703"/>
                  <a:pt x="10579947" y="1446550"/>
                </a:cubicBezTo>
                <a:cubicBezTo>
                  <a:pt x="10386377" y="1429397"/>
                  <a:pt x="9867722" y="1437974"/>
                  <a:pt x="9658773" y="1446550"/>
                </a:cubicBezTo>
                <a:cubicBezTo>
                  <a:pt x="9449824" y="1455126"/>
                  <a:pt x="9270526" y="1479862"/>
                  <a:pt x="8981440" y="1446550"/>
                </a:cubicBezTo>
                <a:cubicBezTo>
                  <a:pt x="8692354" y="1413238"/>
                  <a:pt x="8805759" y="1443874"/>
                  <a:pt x="8669867" y="1446550"/>
                </a:cubicBezTo>
                <a:cubicBezTo>
                  <a:pt x="8533975" y="1449226"/>
                  <a:pt x="8390410" y="1435077"/>
                  <a:pt x="8236373" y="1446550"/>
                </a:cubicBezTo>
                <a:cubicBezTo>
                  <a:pt x="8082336" y="1458023"/>
                  <a:pt x="7796464" y="1470568"/>
                  <a:pt x="7680960" y="1446550"/>
                </a:cubicBezTo>
                <a:cubicBezTo>
                  <a:pt x="7565456" y="1422532"/>
                  <a:pt x="7336358" y="1472855"/>
                  <a:pt x="7003627" y="1446550"/>
                </a:cubicBezTo>
                <a:cubicBezTo>
                  <a:pt x="6670896" y="1420245"/>
                  <a:pt x="6572815" y="1427931"/>
                  <a:pt x="6448213" y="1446550"/>
                </a:cubicBezTo>
                <a:cubicBezTo>
                  <a:pt x="6323611" y="1465169"/>
                  <a:pt x="6103894" y="1464997"/>
                  <a:pt x="6014720" y="1446550"/>
                </a:cubicBezTo>
                <a:cubicBezTo>
                  <a:pt x="5925546" y="1428103"/>
                  <a:pt x="5824690" y="1459934"/>
                  <a:pt x="5703147" y="1446550"/>
                </a:cubicBezTo>
                <a:cubicBezTo>
                  <a:pt x="5581604" y="1433166"/>
                  <a:pt x="5284554" y="1455766"/>
                  <a:pt x="5147733" y="1446550"/>
                </a:cubicBezTo>
                <a:cubicBezTo>
                  <a:pt x="5010912" y="1437334"/>
                  <a:pt x="4951952" y="1454983"/>
                  <a:pt x="4836160" y="1446550"/>
                </a:cubicBezTo>
                <a:cubicBezTo>
                  <a:pt x="4720368" y="1438117"/>
                  <a:pt x="4426481" y="1424091"/>
                  <a:pt x="4036907" y="1446550"/>
                </a:cubicBezTo>
                <a:cubicBezTo>
                  <a:pt x="3647333" y="1469009"/>
                  <a:pt x="3560117" y="1416296"/>
                  <a:pt x="3359573" y="1446550"/>
                </a:cubicBezTo>
                <a:cubicBezTo>
                  <a:pt x="3159029" y="1476804"/>
                  <a:pt x="2994273" y="1470784"/>
                  <a:pt x="2682240" y="1446550"/>
                </a:cubicBezTo>
                <a:cubicBezTo>
                  <a:pt x="2370207" y="1422316"/>
                  <a:pt x="2236828" y="1459758"/>
                  <a:pt x="1882987" y="1446550"/>
                </a:cubicBezTo>
                <a:cubicBezTo>
                  <a:pt x="1529146" y="1433342"/>
                  <a:pt x="1497296" y="1460959"/>
                  <a:pt x="1205653" y="1446550"/>
                </a:cubicBezTo>
                <a:cubicBezTo>
                  <a:pt x="914010" y="1432141"/>
                  <a:pt x="819602" y="1429472"/>
                  <a:pt x="650240" y="1446550"/>
                </a:cubicBezTo>
                <a:cubicBezTo>
                  <a:pt x="480878" y="1463628"/>
                  <a:pt x="280393" y="1454327"/>
                  <a:pt x="0" y="1446550"/>
                </a:cubicBezTo>
                <a:cubicBezTo>
                  <a:pt x="14258" y="1201144"/>
                  <a:pt x="-2553" y="1124874"/>
                  <a:pt x="0" y="935436"/>
                </a:cubicBezTo>
                <a:cubicBezTo>
                  <a:pt x="2553" y="745998"/>
                  <a:pt x="6720" y="685683"/>
                  <a:pt x="0" y="438787"/>
                </a:cubicBezTo>
                <a:cubicBezTo>
                  <a:pt x="-6720" y="191891"/>
                  <a:pt x="-20356" y="107969"/>
                  <a:pt x="0" y="0"/>
                </a:cubicBezTo>
                <a:close/>
              </a:path>
              <a:path w="12192000" h="1446550" stroke="0" extrusionOk="0">
                <a:moveTo>
                  <a:pt x="0" y="0"/>
                </a:moveTo>
                <a:cubicBezTo>
                  <a:pt x="164063" y="20298"/>
                  <a:pt x="318136" y="-17085"/>
                  <a:pt x="433493" y="0"/>
                </a:cubicBezTo>
                <a:cubicBezTo>
                  <a:pt x="548850" y="17085"/>
                  <a:pt x="915084" y="-17368"/>
                  <a:pt x="1110827" y="0"/>
                </a:cubicBezTo>
                <a:cubicBezTo>
                  <a:pt x="1306570" y="17368"/>
                  <a:pt x="1463623" y="28199"/>
                  <a:pt x="1788160" y="0"/>
                </a:cubicBezTo>
                <a:cubicBezTo>
                  <a:pt x="2112697" y="-28199"/>
                  <a:pt x="1945120" y="-11533"/>
                  <a:pt x="2099733" y="0"/>
                </a:cubicBezTo>
                <a:cubicBezTo>
                  <a:pt x="2254346" y="11533"/>
                  <a:pt x="2377685" y="6608"/>
                  <a:pt x="2533227" y="0"/>
                </a:cubicBezTo>
                <a:cubicBezTo>
                  <a:pt x="2688769" y="-6608"/>
                  <a:pt x="2902361" y="-15249"/>
                  <a:pt x="3210560" y="0"/>
                </a:cubicBezTo>
                <a:cubicBezTo>
                  <a:pt x="3518759" y="15249"/>
                  <a:pt x="3614578" y="23256"/>
                  <a:pt x="3765973" y="0"/>
                </a:cubicBezTo>
                <a:cubicBezTo>
                  <a:pt x="3917368" y="-23256"/>
                  <a:pt x="4008474" y="7300"/>
                  <a:pt x="4199467" y="0"/>
                </a:cubicBezTo>
                <a:cubicBezTo>
                  <a:pt x="4390460" y="-7300"/>
                  <a:pt x="4769350" y="-37325"/>
                  <a:pt x="5120640" y="0"/>
                </a:cubicBezTo>
                <a:cubicBezTo>
                  <a:pt x="5471930" y="37325"/>
                  <a:pt x="5738316" y="3884"/>
                  <a:pt x="6041813" y="0"/>
                </a:cubicBezTo>
                <a:cubicBezTo>
                  <a:pt x="6345310" y="-3884"/>
                  <a:pt x="6582339" y="20675"/>
                  <a:pt x="6841067" y="0"/>
                </a:cubicBezTo>
                <a:cubicBezTo>
                  <a:pt x="7099795" y="-20675"/>
                  <a:pt x="7175411" y="-13385"/>
                  <a:pt x="7274560" y="0"/>
                </a:cubicBezTo>
                <a:cubicBezTo>
                  <a:pt x="7373709" y="13385"/>
                  <a:pt x="7776337" y="17677"/>
                  <a:pt x="7951893" y="0"/>
                </a:cubicBezTo>
                <a:cubicBezTo>
                  <a:pt x="8127449" y="-17677"/>
                  <a:pt x="8492282" y="-31155"/>
                  <a:pt x="8751147" y="0"/>
                </a:cubicBezTo>
                <a:cubicBezTo>
                  <a:pt x="9010012" y="31155"/>
                  <a:pt x="9184581" y="24336"/>
                  <a:pt x="9306560" y="0"/>
                </a:cubicBezTo>
                <a:cubicBezTo>
                  <a:pt x="9428539" y="-24336"/>
                  <a:pt x="9841894" y="4468"/>
                  <a:pt x="9983893" y="0"/>
                </a:cubicBezTo>
                <a:cubicBezTo>
                  <a:pt x="10125892" y="-4468"/>
                  <a:pt x="10551422" y="-35102"/>
                  <a:pt x="10783147" y="0"/>
                </a:cubicBezTo>
                <a:cubicBezTo>
                  <a:pt x="11014872" y="35102"/>
                  <a:pt x="10945122" y="3536"/>
                  <a:pt x="11094720" y="0"/>
                </a:cubicBezTo>
                <a:cubicBezTo>
                  <a:pt x="11244318" y="-3536"/>
                  <a:pt x="11326744" y="-3998"/>
                  <a:pt x="11406293" y="0"/>
                </a:cubicBezTo>
                <a:cubicBezTo>
                  <a:pt x="11485842" y="3998"/>
                  <a:pt x="11908156" y="-33434"/>
                  <a:pt x="12192000" y="0"/>
                </a:cubicBezTo>
                <a:cubicBezTo>
                  <a:pt x="12181227" y="110318"/>
                  <a:pt x="12203196" y="382677"/>
                  <a:pt x="12192000" y="482183"/>
                </a:cubicBezTo>
                <a:cubicBezTo>
                  <a:pt x="12180804" y="581689"/>
                  <a:pt x="12189473" y="762381"/>
                  <a:pt x="12192000" y="935436"/>
                </a:cubicBezTo>
                <a:cubicBezTo>
                  <a:pt x="12194527" y="1108491"/>
                  <a:pt x="12176095" y="1281029"/>
                  <a:pt x="12192000" y="1446550"/>
                </a:cubicBezTo>
                <a:cubicBezTo>
                  <a:pt x="12044244" y="1473609"/>
                  <a:pt x="11775810" y="1460140"/>
                  <a:pt x="11514667" y="1446550"/>
                </a:cubicBezTo>
                <a:cubicBezTo>
                  <a:pt x="11253524" y="1432960"/>
                  <a:pt x="11017207" y="1465762"/>
                  <a:pt x="10837333" y="1446550"/>
                </a:cubicBezTo>
                <a:cubicBezTo>
                  <a:pt x="10657459" y="1427338"/>
                  <a:pt x="10495976" y="1436929"/>
                  <a:pt x="10160000" y="1446550"/>
                </a:cubicBezTo>
                <a:cubicBezTo>
                  <a:pt x="9824024" y="1456171"/>
                  <a:pt x="9708270" y="1478523"/>
                  <a:pt x="9360747" y="1446550"/>
                </a:cubicBezTo>
                <a:cubicBezTo>
                  <a:pt x="9013224" y="1414577"/>
                  <a:pt x="9197019" y="1445106"/>
                  <a:pt x="9049173" y="1446550"/>
                </a:cubicBezTo>
                <a:cubicBezTo>
                  <a:pt x="8901327" y="1447994"/>
                  <a:pt x="8825895" y="1449590"/>
                  <a:pt x="8737600" y="1446550"/>
                </a:cubicBezTo>
                <a:cubicBezTo>
                  <a:pt x="8649305" y="1443510"/>
                  <a:pt x="8208727" y="1446974"/>
                  <a:pt x="7938347" y="1446550"/>
                </a:cubicBezTo>
                <a:cubicBezTo>
                  <a:pt x="7667967" y="1446126"/>
                  <a:pt x="7759038" y="1442728"/>
                  <a:pt x="7626773" y="1446550"/>
                </a:cubicBezTo>
                <a:cubicBezTo>
                  <a:pt x="7494508" y="1450372"/>
                  <a:pt x="7181770" y="1438779"/>
                  <a:pt x="6949440" y="1446550"/>
                </a:cubicBezTo>
                <a:cubicBezTo>
                  <a:pt x="6717110" y="1454321"/>
                  <a:pt x="6539621" y="1474083"/>
                  <a:pt x="6272107" y="1446550"/>
                </a:cubicBezTo>
                <a:cubicBezTo>
                  <a:pt x="6004593" y="1419017"/>
                  <a:pt x="5687800" y="1476713"/>
                  <a:pt x="5472853" y="1446550"/>
                </a:cubicBezTo>
                <a:cubicBezTo>
                  <a:pt x="5257906" y="1416387"/>
                  <a:pt x="5183103" y="1436353"/>
                  <a:pt x="4917440" y="1446550"/>
                </a:cubicBezTo>
                <a:cubicBezTo>
                  <a:pt x="4651777" y="1456747"/>
                  <a:pt x="4192328" y="1401718"/>
                  <a:pt x="3996267" y="1446550"/>
                </a:cubicBezTo>
                <a:cubicBezTo>
                  <a:pt x="3800206" y="1491382"/>
                  <a:pt x="3664399" y="1466073"/>
                  <a:pt x="3562773" y="1446550"/>
                </a:cubicBezTo>
                <a:cubicBezTo>
                  <a:pt x="3461147" y="1427027"/>
                  <a:pt x="3396230" y="1437547"/>
                  <a:pt x="3251200" y="1446550"/>
                </a:cubicBezTo>
                <a:cubicBezTo>
                  <a:pt x="3106170" y="1455553"/>
                  <a:pt x="2959828" y="1463471"/>
                  <a:pt x="2817707" y="1446550"/>
                </a:cubicBezTo>
                <a:cubicBezTo>
                  <a:pt x="2675586" y="1429629"/>
                  <a:pt x="2186343" y="1472374"/>
                  <a:pt x="1896533" y="1446550"/>
                </a:cubicBezTo>
                <a:cubicBezTo>
                  <a:pt x="1606723" y="1420726"/>
                  <a:pt x="1738935" y="1452089"/>
                  <a:pt x="1584960" y="1446550"/>
                </a:cubicBezTo>
                <a:cubicBezTo>
                  <a:pt x="1430985" y="1441011"/>
                  <a:pt x="993484" y="1429235"/>
                  <a:pt x="663787" y="1446550"/>
                </a:cubicBezTo>
                <a:cubicBezTo>
                  <a:pt x="334090" y="1463865"/>
                  <a:pt x="313061" y="1459040"/>
                  <a:pt x="0" y="1446550"/>
                </a:cubicBezTo>
                <a:cubicBezTo>
                  <a:pt x="4895" y="1247404"/>
                  <a:pt x="19716" y="1182520"/>
                  <a:pt x="0" y="949901"/>
                </a:cubicBezTo>
                <a:cubicBezTo>
                  <a:pt x="-19716" y="717282"/>
                  <a:pt x="-18834" y="633171"/>
                  <a:pt x="0" y="482183"/>
                </a:cubicBezTo>
                <a:cubicBezTo>
                  <a:pt x="18834" y="331195"/>
                  <a:pt x="9584" y="106961"/>
                  <a:pt x="0" y="0"/>
                </a:cubicBezTo>
                <a:close/>
              </a:path>
            </a:pathLst>
          </a:custGeom>
          <a:solidFill>
            <a:schemeClr val="bg2">
              <a:lumMod val="60000"/>
              <a:lumOff val="40000"/>
            </a:schemeClr>
          </a:solidFill>
          <a:ln>
            <a:noFill/>
            <a:extLst>
              <a:ext uri="{C807C97D-BFC1-408E-A445-0C87EB9F89A2}">
                <ask:lineSketchStyleProps xmlns:ask="http://schemas.microsoft.com/office/drawing/2018/sketchyshapes" sd="722460625">
                  <a:prstGeom prst="flowChartProcess">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2" name="Google Shape;332;p41"/>
          <p:cNvSpPr txBox="1">
            <a:spLocks noGrp="1"/>
          </p:cNvSpPr>
          <p:nvPr>
            <p:ph type="body" idx="1"/>
          </p:nvPr>
        </p:nvSpPr>
        <p:spPr>
          <a:xfrm>
            <a:off x="680604" y="2330210"/>
            <a:ext cx="10830791" cy="1883930"/>
          </a:xfrm>
          <a:prstGeom prst="rect">
            <a:avLst/>
          </a:prstGeom>
        </p:spPr>
        <p:txBody>
          <a:bodyPr spcFirstLastPara="1" wrap="square" lIns="91425" tIns="45700" rIns="91425" bIns="45700" anchor="t" anchorCtr="0">
            <a:normAutofit/>
          </a:bodyPr>
          <a:lstStyle/>
          <a:p>
            <a:pPr marL="0" indent="0" algn="just">
              <a:lnSpc>
                <a:spcPct val="115000"/>
              </a:lnSpc>
              <a:spcBef>
                <a:spcPts val="0"/>
              </a:spcBef>
              <a:buClr>
                <a:srgbClr val="000000"/>
              </a:buClr>
              <a:buSzPct val="100000"/>
              <a:buNone/>
            </a:pPr>
            <a:r>
              <a:rPr lang="zh-TW" altLang="en-US" sz="3300" dirty="0">
                <a:solidFill>
                  <a:schemeClr val="tx1"/>
                </a:solidFill>
                <a:latin typeface="Arial"/>
                <a:cs typeface="Arial"/>
                <a:sym typeface="Arial"/>
              </a:rPr>
              <a:t>參考日本藥價調查之精神，與醫藥界研商「全民健康保險藥價基準調整計畫」，於</a:t>
            </a:r>
            <a:r>
              <a:rPr lang="en-US" altLang="zh-TW" sz="3300" dirty="0">
                <a:solidFill>
                  <a:schemeClr val="tx1"/>
                </a:solidFill>
                <a:latin typeface="Arial"/>
                <a:cs typeface="Arial"/>
                <a:sym typeface="Arial"/>
              </a:rPr>
              <a:t>1999</a:t>
            </a:r>
            <a:r>
              <a:rPr lang="zh-TW" altLang="en-US" sz="3300" dirty="0">
                <a:solidFill>
                  <a:schemeClr val="tx1"/>
                </a:solidFill>
                <a:latin typeface="Arial"/>
                <a:cs typeface="Arial"/>
                <a:sym typeface="Arial"/>
              </a:rPr>
              <a:t>年獲同意併同「全民健康保險藥價基準」報署公告，自</a:t>
            </a:r>
            <a:r>
              <a:rPr lang="en-US" altLang="zh-TW" sz="3300" dirty="0">
                <a:solidFill>
                  <a:schemeClr val="tx1"/>
                </a:solidFill>
                <a:latin typeface="Arial"/>
                <a:cs typeface="Arial"/>
                <a:sym typeface="Arial"/>
              </a:rPr>
              <a:t>1999</a:t>
            </a:r>
            <a:r>
              <a:rPr lang="zh-TW" altLang="en-US" sz="3300" dirty="0">
                <a:solidFill>
                  <a:schemeClr val="tx1"/>
                </a:solidFill>
                <a:latin typeface="Arial"/>
                <a:cs typeface="Arial"/>
                <a:sym typeface="Arial"/>
              </a:rPr>
              <a:t>年月</a:t>
            </a:r>
            <a:r>
              <a:rPr lang="en-US" altLang="zh-TW" sz="3300" dirty="0">
                <a:solidFill>
                  <a:schemeClr val="tx1"/>
                </a:solidFill>
                <a:latin typeface="Arial"/>
                <a:cs typeface="Arial"/>
                <a:sym typeface="Arial"/>
              </a:rPr>
              <a:t>1</a:t>
            </a:r>
            <a:r>
              <a:rPr lang="zh-TW" altLang="en-US" sz="3300" dirty="0">
                <a:solidFill>
                  <a:schemeClr val="tx1"/>
                </a:solidFill>
                <a:latin typeface="Arial"/>
                <a:cs typeface="Arial"/>
                <a:sym typeface="Arial"/>
              </a:rPr>
              <a:t>日實施。</a:t>
            </a:r>
            <a:endParaRPr sz="3300" dirty="0">
              <a:solidFill>
                <a:schemeClr val="tx1"/>
              </a:solidFill>
              <a:latin typeface="Arial"/>
              <a:cs typeface="Arial"/>
              <a:sym typeface="Arial"/>
            </a:endParaRPr>
          </a:p>
          <a:p>
            <a:pPr marL="0" lvl="0" indent="0" algn="just" rtl="0">
              <a:spcBef>
                <a:spcPts val="4400"/>
              </a:spcBef>
              <a:spcAft>
                <a:spcPts val="0"/>
              </a:spcAft>
              <a:buNone/>
            </a:pPr>
            <a:endParaRPr dirty="0"/>
          </a:p>
        </p:txBody>
      </p:sp>
      <p:sp>
        <p:nvSpPr>
          <p:cNvPr id="6" name="Google Shape;173;p22">
            <a:extLst>
              <a:ext uri="{FF2B5EF4-FFF2-40B4-BE49-F238E27FC236}">
                <a16:creationId xmlns:a16="http://schemas.microsoft.com/office/drawing/2014/main" id="{D5F62673-141A-4257-8F98-9DD9354788AC}"/>
              </a:ext>
            </a:extLst>
          </p:cNvPr>
          <p:cNvSpPr txBox="1">
            <a:spLocks/>
          </p:cNvSpPr>
          <p:nvPr/>
        </p:nvSpPr>
        <p:spPr>
          <a:xfrm>
            <a:off x="1524000" y="158108"/>
            <a:ext cx="9144000" cy="109470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chemeClr val="lt1"/>
              </a:buClr>
            </a:pPr>
            <a:r>
              <a:rPr lang="zh-TW" altLang="en-US" sz="6000" b="1" dirty="0">
                <a:solidFill>
                  <a:schemeClr val="lt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藥價調查</a:t>
            </a:r>
          </a:p>
        </p:txBody>
      </p:sp>
      <p:pic>
        <p:nvPicPr>
          <p:cNvPr id="8" name="圖片 7">
            <a:extLst>
              <a:ext uri="{FF2B5EF4-FFF2-40B4-BE49-F238E27FC236}">
                <a16:creationId xmlns:a16="http://schemas.microsoft.com/office/drawing/2014/main" id="{947057CA-C2BB-4E09-AAED-CC4BE1859BCC}"/>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4314991" y="4943894"/>
            <a:ext cx="1781009" cy="1755197"/>
          </a:xfrm>
          <a:prstGeom prst="rect">
            <a:avLst/>
          </a:prstGeom>
        </p:spPr>
      </p:pic>
      <p:pic>
        <p:nvPicPr>
          <p:cNvPr id="9" name="圖片 8">
            <a:extLst>
              <a:ext uri="{FF2B5EF4-FFF2-40B4-BE49-F238E27FC236}">
                <a16:creationId xmlns:a16="http://schemas.microsoft.com/office/drawing/2014/main" id="{61533417-2F29-469E-838D-45C49A934CF8}"/>
              </a:ext>
            </a:extLst>
          </p:cNvPr>
          <p:cNvPicPr>
            <a:picLocks noChangeAspect="1"/>
          </p:cNvPicPr>
          <p:nvPr/>
        </p:nvPicPr>
        <p:blipFill>
          <a:blip r:embed="rId4">
            <a:clrChange>
              <a:clrFrom>
                <a:srgbClr val="000000"/>
              </a:clrFrom>
              <a:clrTo>
                <a:srgbClr val="000000">
                  <a:alpha val="0"/>
                </a:srgbClr>
              </a:clrTo>
            </a:clrChange>
          </a:blip>
          <a:stretch>
            <a:fillRect/>
          </a:stretch>
        </p:blipFill>
        <p:spPr>
          <a:xfrm flipH="1">
            <a:off x="6096000" y="4943092"/>
            <a:ext cx="1782636" cy="1756800"/>
          </a:xfrm>
          <a:prstGeom prst="rect">
            <a:avLst/>
          </a:prstGeom>
        </p:spPr>
      </p:pic>
      <p:pic>
        <p:nvPicPr>
          <p:cNvPr id="10" name="圖片 9">
            <a:extLst>
              <a:ext uri="{FF2B5EF4-FFF2-40B4-BE49-F238E27FC236}">
                <a16:creationId xmlns:a16="http://schemas.microsoft.com/office/drawing/2014/main" id="{BBDD9C4A-91A2-42E9-A26F-DE3CBC447D6F}"/>
              </a:ext>
            </a:extLst>
          </p:cNvPr>
          <p:cNvPicPr>
            <a:picLocks noChangeAspect="1"/>
          </p:cNvPicPr>
          <p:nvPr/>
        </p:nvPicPr>
        <p:blipFill>
          <a:blip r:embed="rId5"/>
          <a:stretch>
            <a:fillRect/>
          </a:stretch>
        </p:blipFill>
        <p:spPr>
          <a:xfrm>
            <a:off x="5354453" y="5026264"/>
            <a:ext cx="1566265" cy="1566265"/>
          </a:xfrm>
          <a:prstGeom prst="rect">
            <a:avLst/>
          </a:prstGeom>
        </p:spPr>
      </p:pic>
      <p:pic>
        <p:nvPicPr>
          <p:cNvPr id="8194" name="Picture 2" descr="CluedUpp Games Sticker">
            <a:extLst>
              <a:ext uri="{FF2B5EF4-FFF2-40B4-BE49-F238E27FC236}">
                <a16:creationId xmlns:a16="http://schemas.microsoft.com/office/drawing/2014/main" id="{0BE50A57-0362-495F-BBEA-AFDB5FC4691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8596830">
            <a:off x="5055122" y="2960767"/>
            <a:ext cx="5149760" cy="51497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6" name="文字方塊 5">
            <a:extLst>
              <a:ext uri="{FF2B5EF4-FFF2-40B4-BE49-F238E27FC236}">
                <a16:creationId xmlns:a16="http://schemas.microsoft.com/office/drawing/2014/main" id="{DF370CBD-5174-4090-A8F2-A07DCD0B7A6B}"/>
              </a:ext>
            </a:extLst>
          </p:cNvPr>
          <p:cNvSpPr txBox="1"/>
          <p:nvPr/>
        </p:nvSpPr>
        <p:spPr>
          <a:xfrm>
            <a:off x="823479" y="4800186"/>
            <a:ext cx="11011766" cy="1211357"/>
          </a:xfrm>
          <a:prstGeom prst="rect">
            <a:avLst/>
          </a:prstGeom>
          <a:noFill/>
        </p:spPr>
        <p:txBody>
          <a:bodyPr wrap="square">
            <a:spAutoFit/>
          </a:bodyPr>
          <a:lstStyle/>
          <a:p>
            <a:pPr>
              <a:lnSpc>
                <a:spcPct val="115000"/>
              </a:lnSpc>
            </a:pPr>
            <a:r>
              <a:rPr lang="zh-TW" altLang="zh-TW" sz="3300" b="1" dirty="0">
                <a:solidFill>
                  <a:schemeClr val="bg1"/>
                </a:solidFill>
                <a:effectLst>
                  <a:outerShdw blurRad="38100" dist="38100" dir="2700000" algn="tl">
                    <a:srgbClr val="000000">
                      <a:alpha val="43137"/>
                    </a:srgbClr>
                  </a:outerShdw>
                </a:effectLst>
              </a:rPr>
              <a:t>2013年→已累計約400億元的藥費，藥價調降節省的費用可用於加速新藥收載及給付、調整支付標準偏低之項目。</a:t>
            </a:r>
          </a:p>
        </p:txBody>
      </p:sp>
      <p:sp>
        <p:nvSpPr>
          <p:cNvPr id="7" name="文字方塊 6">
            <a:extLst>
              <a:ext uri="{FF2B5EF4-FFF2-40B4-BE49-F238E27FC236}">
                <a16:creationId xmlns:a16="http://schemas.microsoft.com/office/drawing/2014/main" id="{1204B5FF-BA08-4550-A716-106022F0CEB2}"/>
              </a:ext>
            </a:extLst>
          </p:cNvPr>
          <p:cNvSpPr txBox="1"/>
          <p:nvPr/>
        </p:nvSpPr>
        <p:spPr>
          <a:xfrm>
            <a:off x="658958" y="1107359"/>
            <a:ext cx="9513742" cy="675954"/>
          </a:xfrm>
          <a:prstGeom prst="rect">
            <a:avLst/>
          </a:prstGeom>
          <a:noFill/>
        </p:spPr>
        <p:txBody>
          <a:bodyPr wrap="square">
            <a:spAutoFit/>
          </a:bodyPr>
          <a:lstStyle/>
          <a:p>
            <a:pPr>
              <a:lnSpc>
                <a:spcPct val="115000"/>
              </a:lnSpc>
            </a:pPr>
            <a:r>
              <a:rPr lang="zh-TW" altLang="en-US" sz="3600" b="1" dirty="0">
                <a:solidFill>
                  <a:schemeClr val="bg2"/>
                </a:solidFill>
              </a:rPr>
              <a:t>全民健康保險藥品市場實際交易價格調查計畫</a:t>
            </a:r>
            <a:r>
              <a:rPr lang="en-US" altLang="zh-TW" sz="3600" b="1" dirty="0">
                <a:solidFill>
                  <a:schemeClr val="bg2"/>
                </a:solidFill>
              </a:rPr>
              <a:t>:</a:t>
            </a:r>
            <a:endParaRPr lang="zh-TW" altLang="en-US" sz="3600" b="1" dirty="0">
              <a:solidFill>
                <a:schemeClr val="bg2"/>
              </a:solidFill>
            </a:endParaRPr>
          </a:p>
        </p:txBody>
      </p:sp>
      <p:sp>
        <p:nvSpPr>
          <p:cNvPr id="9" name="文字方塊 8">
            <a:extLst>
              <a:ext uri="{FF2B5EF4-FFF2-40B4-BE49-F238E27FC236}">
                <a16:creationId xmlns:a16="http://schemas.microsoft.com/office/drawing/2014/main" id="{1A344F6A-AED6-436B-91A7-1CF71BAE62DB}"/>
              </a:ext>
            </a:extLst>
          </p:cNvPr>
          <p:cNvSpPr txBox="1"/>
          <p:nvPr/>
        </p:nvSpPr>
        <p:spPr>
          <a:xfrm>
            <a:off x="958561" y="2296805"/>
            <a:ext cx="10741602" cy="1795363"/>
          </a:xfrm>
          <a:prstGeom prst="rect">
            <a:avLst/>
          </a:prstGeom>
          <a:noFill/>
        </p:spPr>
        <p:txBody>
          <a:bodyPr wrap="square">
            <a:spAutoFit/>
          </a:bodyPr>
          <a:lstStyle/>
          <a:p>
            <a:pPr>
              <a:lnSpc>
                <a:spcPct val="115000"/>
              </a:lnSpc>
            </a:pPr>
            <a:r>
              <a:rPr lang="zh-TW" altLang="zh-TW" sz="3300" dirty="0">
                <a:solidFill>
                  <a:schemeClr val="tx1"/>
                </a:solidFill>
                <a:sym typeface="Calibri"/>
              </a:rPr>
              <a:t>保險人（健保署）參考由該調查取得之價與量資料，進行藥價調整作業，以取得藥品之市場價格，使全民健保支付價格之訂定更為合理</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7" name="文字方塊 6">
            <a:extLst>
              <a:ext uri="{FF2B5EF4-FFF2-40B4-BE49-F238E27FC236}">
                <a16:creationId xmlns:a16="http://schemas.microsoft.com/office/drawing/2014/main" id="{81C08131-C24B-40E3-A0B2-F5FAC4A7EFA7}"/>
              </a:ext>
            </a:extLst>
          </p:cNvPr>
          <p:cNvSpPr txBox="1"/>
          <p:nvPr/>
        </p:nvSpPr>
        <p:spPr>
          <a:xfrm>
            <a:off x="658958" y="1107359"/>
            <a:ext cx="9035760" cy="675954"/>
          </a:xfrm>
          <a:prstGeom prst="rect">
            <a:avLst/>
          </a:prstGeom>
          <a:noFill/>
        </p:spPr>
        <p:txBody>
          <a:bodyPr wrap="square">
            <a:spAutoFit/>
          </a:bodyPr>
          <a:lstStyle/>
          <a:p>
            <a:pPr>
              <a:lnSpc>
                <a:spcPct val="115000"/>
              </a:lnSpc>
            </a:pPr>
            <a:r>
              <a:rPr lang="zh-TW" altLang="en-US" sz="3600" b="1" dirty="0">
                <a:solidFill>
                  <a:schemeClr val="bg2"/>
                </a:solidFill>
              </a:rPr>
              <a:t>試辦「藥費支出目標制」</a:t>
            </a:r>
            <a:r>
              <a:rPr lang="en-US" altLang="zh-TW" sz="3600" b="1" dirty="0">
                <a:solidFill>
                  <a:schemeClr val="bg2"/>
                </a:solidFill>
              </a:rPr>
              <a:t>:</a:t>
            </a:r>
          </a:p>
        </p:txBody>
      </p:sp>
      <p:sp>
        <p:nvSpPr>
          <p:cNvPr id="9" name="文字方塊 8">
            <a:extLst>
              <a:ext uri="{FF2B5EF4-FFF2-40B4-BE49-F238E27FC236}">
                <a16:creationId xmlns:a16="http://schemas.microsoft.com/office/drawing/2014/main" id="{42162735-AEB8-4F04-8FBA-1803E1199495}"/>
              </a:ext>
            </a:extLst>
          </p:cNvPr>
          <p:cNvSpPr txBox="1"/>
          <p:nvPr/>
        </p:nvSpPr>
        <p:spPr>
          <a:xfrm>
            <a:off x="948170" y="2707717"/>
            <a:ext cx="11042939" cy="1211357"/>
          </a:xfrm>
          <a:prstGeom prst="rect">
            <a:avLst/>
          </a:prstGeom>
          <a:noFill/>
        </p:spPr>
        <p:txBody>
          <a:bodyPr wrap="square">
            <a:spAutoFit/>
          </a:bodyPr>
          <a:lstStyle/>
          <a:p>
            <a:pPr>
              <a:lnSpc>
                <a:spcPct val="115000"/>
              </a:lnSpc>
            </a:pPr>
            <a:r>
              <a:rPr lang="zh-TW" altLang="zh-TW" sz="3300" dirty="0">
                <a:solidFill>
                  <a:schemeClr val="tx1"/>
                </a:solidFill>
                <a:sym typeface="Calibri"/>
              </a:rPr>
              <a:t>健保署於2013年1月1日起試辦，將藥費支出設一個目標值額度，年度費超出目標值，則於次年啟動年度的藥價</a:t>
            </a:r>
            <a:r>
              <a:rPr lang="zh-TW" altLang="en-US" sz="3300" dirty="0">
                <a:solidFill>
                  <a:schemeClr val="tx1"/>
                </a:solidFill>
                <a:sym typeface="Calibri"/>
              </a:rPr>
              <a:t>調</a:t>
            </a:r>
            <a:r>
              <a:rPr lang="zh-TW" altLang="zh-TW" sz="3300" dirty="0">
                <a:solidFill>
                  <a:schemeClr val="tx1"/>
                </a:solidFill>
                <a:sym typeface="Calibri"/>
              </a:rPr>
              <a:t>整</a:t>
            </a:r>
          </a:p>
        </p:txBody>
      </p:sp>
      <p:pic>
        <p:nvPicPr>
          <p:cNvPr id="1028" name="Picture 4" descr="Granny Knows stock vector. Illustration of people, 1950 - 42097258">
            <a:extLst>
              <a:ext uri="{FF2B5EF4-FFF2-40B4-BE49-F238E27FC236}">
                <a16:creationId xmlns:a16="http://schemas.microsoft.com/office/drawing/2014/main" id="{9F23B99C-B040-4CB4-87F6-04298209896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2" t="-7296" r="-12" b="7296"/>
          <a:stretch/>
        </p:blipFill>
        <p:spPr bwMode="auto">
          <a:xfrm>
            <a:off x="323844" y="3726612"/>
            <a:ext cx="3248707" cy="3385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E84B894-66DC-48A5-94D7-A7FB2BD25717}"/>
              </a:ext>
            </a:extLst>
          </p:cNvPr>
          <p:cNvSpPr txBox="1"/>
          <p:nvPr/>
        </p:nvSpPr>
        <p:spPr>
          <a:xfrm>
            <a:off x="1055077" y="3829060"/>
            <a:ext cx="10780167" cy="1795363"/>
          </a:xfrm>
          <a:prstGeom prst="rect">
            <a:avLst/>
          </a:prstGeom>
          <a:noFill/>
        </p:spPr>
        <p:txBody>
          <a:bodyPr wrap="square">
            <a:spAutoFit/>
          </a:bodyPr>
          <a:lstStyle/>
          <a:p>
            <a:pPr algn="just">
              <a:lnSpc>
                <a:spcPct val="115000"/>
              </a:lnSpc>
            </a:pPr>
            <a:r>
              <a:rPr lang="zh-TW" altLang="zh-TW" sz="3300" dirty="0">
                <a:solidFill>
                  <a:schemeClr val="tx1"/>
                </a:solidFill>
              </a:rPr>
              <a:t> </a:t>
            </a:r>
          </a:p>
          <a:p>
            <a:pPr algn="just">
              <a:lnSpc>
                <a:spcPct val="115000"/>
              </a:lnSpc>
            </a:pPr>
            <a:r>
              <a:rPr lang="zh-TW" altLang="zh-TW" sz="3300" dirty="0">
                <a:solidFill>
                  <a:schemeClr val="tx1"/>
                </a:solidFill>
              </a:rPr>
              <a:t>原先實施兩年一次的藥價調查、調整之相關作業，已由「藥費支出目標制」及其相關措施所取代。</a:t>
            </a:r>
          </a:p>
        </p:txBody>
      </p:sp>
      <p:sp>
        <p:nvSpPr>
          <p:cNvPr id="6" name="文字方塊 5">
            <a:extLst>
              <a:ext uri="{FF2B5EF4-FFF2-40B4-BE49-F238E27FC236}">
                <a16:creationId xmlns:a16="http://schemas.microsoft.com/office/drawing/2014/main" id="{51AF728C-A772-48E9-A847-2126EDC6A4F1}"/>
              </a:ext>
            </a:extLst>
          </p:cNvPr>
          <p:cNvSpPr txBox="1"/>
          <p:nvPr/>
        </p:nvSpPr>
        <p:spPr>
          <a:xfrm>
            <a:off x="658958" y="1107359"/>
            <a:ext cx="9035760" cy="676147"/>
          </a:xfrm>
          <a:prstGeom prst="rect">
            <a:avLst/>
          </a:prstGeom>
          <a:noFill/>
        </p:spPr>
        <p:txBody>
          <a:bodyPr wrap="square">
            <a:spAutoFit/>
          </a:bodyPr>
          <a:lstStyle/>
          <a:p>
            <a:pPr>
              <a:lnSpc>
                <a:spcPct val="115000"/>
              </a:lnSpc>
            </a:pPr>
            <a:r>
              <a:rPr lang="zh-TW" altLang="en-US" sz="3600" b="1" dirty="0">
                <a:solidFill>
                  <a:schemeClr val="bg2"/>
                </a:solidFill>
              </a:rPr>
              <a:t>試辦「藥費支出目標制」</a:t>
            </a:r>
            <a:r>
              <a:rPr lang="en-US" altLang="zh-TW" sz="3300" b="1" dirty="0">
                <a:solidFill>
                  <a:schemeClr val="bg2"/>
                </a:solidFill>
              </a:rPr>
              <a:t>:</a:t>
            </a:r>
          </a:p>
        </p:txBody>
      </p:sp>
      <p:sp>
        <p:nvSpPr>
          <p:cNvPr id="7" name="文字方塊 6">
            <a:extLst>
              <a:ext uri="{FF2B5EF4-FFF2-40B4-BE49-F238E27FC236}">
                <a16:creationId xmlns:a16="http://schemas.microsoft.com/office/drawing/2014/main" id="{F19B4E93-2A70-4897-AE48-36ADD046030D}"/>
              </a:ext>
            </a:extLst>
          </p:cNvPr>
          <p:cNvSpPr txBox="1"/>
          <p:nvPr/>
        </p:nvSpPr>
        <p:spPr>
          <a:xfrm>
            <a:off x="1055077" y="1897712"/>
            <a:ext cx="10972402" cy="2043123"/>
          </a:xfrm>
          <a:prstGeom prst="rect">
            <a:avLst/>
          </a:prstGeom>
          <a:noFill/>
        </p:spPr>
        <p:txBody>
          <a:bodyPr wrap="square">
            <a:spAutoFit/>
          </a:bodyPr>
          <a:lstStyle/>
          <a:p>
            <a:pPr>
              <a:lnSpc>
                <a:spcPct val="115000"/>
              </a:lnSpc>
            </a:pPr>
            <a:r>
              <a:rPr lang="zh-TW" altLang="zh-TW" sz="1400" dirty="0">
                <a:effectLst/>
                <a:latin typeface="Arial" panose="020B0604020202020204" pitchFamily="34" charset="0"/>
                <a:ea typeface="標楷體" panose="03000509000000000000" pitchFamily="65" charset="-120"/>
                <a:cs typeface="新細明體" panose="02020500000000000000" pitchFamily="18" charset="-120"/>
              </a:rPr>
              <a:t> </a:t>
            </a:r>
            <a:endParaRPr lang="zh-TW" altLang="zh-TW" sz="1400" dirty="0">
              <a:effectLst/>
              <a:latin typeface="Arial" panose="020B0604020202020204" pitchFamily="34" charset="0"/>
              <a:ea typeface="新細明體" panose="02020500000000000000" pitchFamily="18" charset="-120"/>
            </a:endParaRPr>
          </a:p>
          <a:p>
            <a:pPr>
              <a:lnSpc>
                <a:spcPct val="115000"/>
              </a:lnSpc>
            </a:pPr>
            <a:r>
              <a:rPr lang="zh-TW" altLang="zh-TW" sz="3300" dirty="0">
                <a:solidFill>
                  <a:srgbClr val="FF0000"/>
                </a:solidFill>
              </a:rPr>
              <a:t>頗具成效</a:t>
            </a:r>
            <a:r>
              <a:rPr lang="zh-TW" altLang="zh-TW" sz="3300" dirty="0">
                <a:solidFill>
                  <a:schemeClr val="tx1"/>
                </a:solidFill>
              </a:rPr>
              <a:t>→針對藥品使用量進行分析，達到強化用藥量的管理，控制整體藥品費用支出，具有合理調整藥品單價之機制。</a:t>
            </a:r>
          </a:p>
        </p:txBody>
      </p:sp>
      <p:pic>
        <p:nvPicPr>
          <p:cNvPr id="3" name="圖片 2">
            <a:extLst>
              <a:ext uri="{FF2B5EF4-FFF2-40B4-BE49-F238E27FC236}">
                <a16:creationId xmlns:a16="http://schemas.microsoft.com/office/drawing/2014/main" id="{3AB732F7-F63B-421C-97F9-B37969A1272B}"/>
              </a:ext>
            </a:extLst>
          </p:cNvPr>
          <p:cNvPicPr>
            <a:picLocks noChangeAspect="1"/>
          </p:cNvPicPr>
          <p:nvPr/>
        </p:nvPicPr>
        <p:blipFill>
          <a:blip r:embed="rId2"/>
          <a:stretch>
            <a:fillRect/>
          </a:stretch>
        </p:blipFill>
        <p:spPr>
          <a:xfrm>
            <a:off x="173182" y="2006183"/>
            <a:ext cx="971550" cy="1600200"/>
          </a:xfrm>
          <a:prstGeom prst="rect">
            <a:avLst/>
          </a:prstGeom>
        </p:spPr>
      </p:pic>
    </p:spTree>
    <p:extLst>
      <p:ext uri="{BB962C8B-B14F-4D97-AF65-F5344CB8AC3E}">
        <p14:creationId xmlns:p14="http://schemas.microsoft.com/office/powerpoint/2010/main" val="2348312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8" name="圖片 7">
            <a:extLst>
              <a:ext uri="{FF2B5EF4-FFF2-40B4-BE49-F238E27FC236}">
                <a16:creationId xmlns:a16="http://schemas.microsoft.com/office/drawing/2014/main" id="{E84D194F-A912-4F55-9AD5-28F81C763E2D}"/>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 uri="{837473B0-CC2E-450A-ABE3-18F120FF3D39}">
                <a1611:picAttrSrcUrl xmlns:a1611="http://schemas.microsoft.com/office/drawing/2016/11/main" r:id="rId5"/>
              </a:ext>
            </a:extLst>
          </a:blip>
          <a:stretch>
            <a:fillRect/>
          </a:stretch>
        </p:blipFill>
        <p:spPr>
          <a:xfrm>
            <a:off x="1703974" y="1024749"/>
            <a:ext cx="9065959" cy="5666225"/>
          </a:xfrm>
          <a:prstGeom prst="rect">
            <a:avLst/>
          </a:prstGeom>
          <a:noFill/>
          <a:effectLst>
            <a:softEdge rad="0"/>
          </a:effectLst>
        </p:spPr>
      </p:pic>
      <p:sp>
        <p:nvSpPr>
          <p:cNvPr id="6" name="矩形: 圓角 5">
            <a:extLst>
              <a:ext uri="{FF2B5EF4-FFF2-40B4-BE49-F238E27FC236}">
                <a16:creationId xmlns:a16="http://schemas.microsoft.com/office/drawing/2014/main" id="{565223F6-E8E0-41CD-B3C1-1EDCED1D2986}"/>
              </a:ext>
            </a:extLst>
          </p:cNvPr>
          <p:cNvSpPr/>
          <p:nvPr/>
        </p:nvSpPr>
        <p:spPr>
          <a:xfrm>
            <a:off x="6236954" y="2705100"/>
            <a:ext cx="4707466" cy="1447800"/>
          </a:xfrm>
          <a:prstGeom prst="roundRect">
            <a:avLst/>
          </a:prstGeom>
          <a:solidFill>
            <a:schemeClr val="accent2">
              <a:lumMod val="40000"/>
              <a:lumOff val="60000"/>
            </a:schemeClr>
          </a:solidFill>
          <a:ln w="762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n w="22225">
                <a:solidFill>
                  <a:schemeClr val="accent2"/>
                </a:solidFill>
                <a:prstDash val="solid"/>
              </a:ln>
              <a:solidFill>
                <a:schemeClr val="accent2">
                  <a:lumMod val="40000"/>
                  <a:lumOff val="60000"/>
                </a:schemeClr>
              </a:solidFill>
            </a:endParaRPr>
          </a:p>
        </p:txBody>
      </p:sp>
      <p:sp>
        <p:nvSpPr>
          <p:cNvPr id="2" name="矩形: 圓角 1">
            <a:extLst>
              <a:ext uri="{FF2B5EF4-FFF2-40B4-BE49-F238E27FC236}">
                <a16:creationId xmlns:a16="http://schemas.microsoft.com/office/drawing/2014/main" id="{8452A318-1A79-4797-B740-79AAA625A29F}"/>
              </a:ext>
            </a:extLst>
          </p:cNvPr>
          <p:cNvSpPr/>
          <p:nvPr/>
        </p:nvSpPr>
        <p:spPr>
          <a:xfrm>
            <a:off x="905932" y="2705100"/>
            <a:ext cx="4707466" cy="1447800"/>
          </a:xfrm>
          <a:prstGeom prst="roundRect">
            <a:avLst/>
          </a:prstGeom>
          <a:solidFill>
            <a:schemeClr val="accent2">
              <a:lumMod val="40000"/>
              <a:lumOff val="60000"/>
            </a:schemeClr>
          </a:solidFill>
          <a:ln w="762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n w="22225">
                <a:solidFill>
                  <a:schemeClr val="accent2"/>
                </a:solidFill>
                <a:prstDash val="solid"/>
              </a:ln>
              <a:solidFill>
                <a:schemeClr val="accent2">
                  <a:lumMod val="40000"/>
                  <a:lumOff val="60000"/>
                </a:schemeClr>
              </a:solidFill>
            </a:endParaRPr>
          </a:p>
        </p:txBody>
      </p:sp>
      <p:sp>
        <p:nvSpPr>
          <p:cNvPr id="3" name="文字方塊 2">
            <a:extLst>
              <a:ext uri="{FF2B5EF4-FFF2-40B4-BE49-F238E27FC236}">
                <a16:creationId xmlns:a16="http://schemas.microsoft.com/office/drawing/2014/main" id="{FCE30E08-C452-4537-BA18-1B61A77B5104}"/>
              </a:ext>
            </a:extLst>
          </p:cNvPr>
          <p:cNvSpPr txBox="1"/>
          <p:nvPr/>
        </p:nvSpPr>
        <p:spPr>
          <a:xfrm>
            <a:off x="690131" y="563084"/>
            <a:ext cx="5762624" cy="923330"/>
          </a:xfrm>
          <a:prstGeom prst="rect">
            <a:avLst/>
          </a:prstGeom>
          <a:noFill/>
        </p:spPr>
        <p:txBody>
          <a:bodyPr wrap="square">
            <a:spAutoFit/>
          </a:bodyPr>
          <a:lstStyle/>
          <a:p>
            <a:pPr lvl="0" algn="l" rtl="0">
              <a:lnSpc>
                <a:spcPct val="100000"/>
              </a:lnSpc>
              <a:spcBef>
                <a:spcPts val="0"/>
              </a:spcBef>
              <a:spcAft>
                <a:spcPts val="0"/>
              </a:spcAft>
              <a:buSzPct val="100000"/>
            </a:pPr>
            <a:r>
              <a:rPr lang="zh-TW" altLang="en-US" sz="5400" b="1" dirty="0">
                <a:solidFill>
                  <a:schemeClr val="tx1"/>
                </a:solidFill>
              </a:rPr>
              <a:t>一、藥價調查方式</a:t>
            </a:r>
          </a:p>
        </p:txBody>
      </p:sp>
      <p:sp>
        <p:nvSpPr>
          <p:cNvPr id="4" name="文字方塊 3">
            <a:extLst>
              <a:ext uri="{FF2B5EF4-FFF2-40B4-BE49-F238E27FC236}">
                <a16:creationId xmlns:a16="http://schemas.microsoft.com/office/drawing/2014/main" id="{F2E5429C-C768-46B9-9D34-34809D2BAB15}"/>
              </a:ext>
            </a:extLst>
          </p:cNvPr>
          <p:cNvSpPr txBox="1"/>
          <p:nvPr/>
        </p:nvSpPr>
        <p:spPr>
          <a:xfrm>
            <a:off x="1307524" y="2994586"/>
            <a:ext cx="4527838" cy="868828"/>
          </a:xfrm>
          <a:prstGeom prst="rect">
            <a:avLst/>
          </a:prstGeom>
          <a:noFill/>
        </p:spPr>
        <p:txBody>
          <a:bodyPr wrap="square">
            <a:spAutoFit/>
          </a:bodyPr>
          <a:lstStyle/>
          <a:p>
            <a:pPr>
              <a:lnSpc>
                <a:spcPct val="115000"/>
              </a:lnSpc>
            </a:pPr>
            <a:r>
              <a:rPr lang="zh-TW" altLang="en-US" sz="4800" dirty="0">
                <a:solidFill>
                  <a:schemeClr val="bg2"/>
                </a:solidFill>
                <a:latin typeface="Yu Gothic UI Semibold" panose="020B0700000000000000" pitchFamily="34" charset="-128"/>
                <a:ea typeface="Yu Gothic UI Semibold" panose="020B0700000000000000" pitchFamily="34" charset="-128"/>
              </a:rPr>
              <a:t>分類分組訂價</a:t>
            </a:r>
          </a:p>
        </p:txBody>
      </p:sp>
      <p:sp>
        <p:nvSpPr>
          <p:cNvPr id="5" name="文字方塊 4">
            <a:extLst>
              <a:ext uri="{FF2B5EF4-FFF2-40B4-BE49-F238E27FC236}">
                <a16:creationId xmlns:a16="http://schemas.microsoft.com/office/drawing/2014/main" id="{9719BDC5-B430-4BE2-B97B-19E7161F0724}"/>
              </a:ext>
            </a:extLst>
          </p:cNvPr>
          <p:cNvSpPr txBox="1"/>
          <p:nvPr/>
        </p:nvSpPr>
        <p:spPr>
          <a:xfrm>
            <a:off x="7413916" y="2994586"/>
            <a:ext cx="2727612" cy="868828"/>
          </a:xfrm>
          <a:prstGeom prst="rect">
            <a:avLst/>
          </a:prstGeom>
          <a:noFill/>
        </p:spPr>
        <p:txBody>
          <a:bodyPr wrap="square">
            <a:spAutoFit/>
          </a:bodyPr>
          <a:lstStyle/>
          <a:p>
            <a:pPr>
              <a:lnSpc>
                <a:spcPct val="115000"/>
              </a:lnSpc>
            </a:pPr>
            <a:r>
              <a:rPr lang="zh-TW" altLang="en-US" sz="4800" dirty="0">
                <a:solidFill>
                  <a:schemeClr val="bg2"/>
                </a:solidFill>
                <a:latin typeface="Yu Gothic UI Semibold" panose="020B0700000000000000" pitchFamily="34" charset="-128"/>
                <a:ea typeface="Yu Gothic UI Semibold" panose="020B0700000000000000" pitchFamily="34" charset="-128"/>
              </a:rPr>
              <a:t>價量調</a:t>
            </a:r>
            <a:r>
              <a:rPr lang="zh-TW" altLang="en-US" sz="4800" b="1" dirty="0">
                <a:solidFill>
                  <a:schemeClr val="bg2"/>
                </a:solidFill>
                <a:latin typeface="Yu Gothic UI Semibold" panose="020B0700000000000000" pitchFamily="34" charset="-128"/>
                <a:ea typeface="Yu Gothic UI Semibold" panose="020B0700000000000000" pitchFamily="34" charset="-128"/>
              </a:rPr>
              <a:t>查</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 name="文字方塊 2">
            <a:extLst>
              <a:ext uri="{FF2B5EF4-FFF2-40B4-BE49-F238E27FC236}">
                <a16:creationId xmlns:a16="http://schemas.microsoft.com/office/drawing/2014/main" id="{CA26CC60-7E37-4F92-ADAA-3B8AE4EA3877}"/>
              </a:ext>
            </a:extLst>
          </p:cNvPr>
          <p:cNvSpPr txBox="1"/>
          <p:nvPr/>
        </p:nvSpPr>
        <p:spPr>
          <a:xfrm>
            <a:off x="658958" y="1107359"/>
            <a:ext cx="9035760" cy="675954"/>
          </a:xfrm>
          <a:prstGeom prst="rect">
            <a:avLst/>
          </a:prstGeom>
          <a:noFill/>
        </p:spPr>
        <p:txBody>
          <a:bodyPr wrap="square">
            <a:spAutoFit/>
          </a:bodyPr>
          <a:lstStyle/>
          <a:p>
            <a:pPr>
              <a:lnSpc>
                <a:spcPct val="115000"/>
              </a:lnSpc>
            </a:pPr>
            <a:r>
              <a:rPr lang="zh-TW" altLang="en-US" sz="3600" b="1" dirty="0">
                <a:solidFill>
                  <a:schemeClr val="bg2"/>
                </a:solidFill>
              </a:rPr>
              <a:t>面臨問題與質疑</a:t>
            </a:r>
            <a:r>
              <a:rPr lang="en-US" altLang="zh-TW" sz="3600" b="1" dirty="0">
                <a:solidFill>
                  <a:schemeClr val="bg2"/>
                </a:solidFill>
              </a:rPr>
              <a:t>:</a:t>
            </a:r>
          </a:p>
        </p:txBody>
      </p:sp>
      <p:sp>
        <p:nvSpPr>
          <p:cNvPr id="5" name="文字方塊 4">
            <a:extLst>
              <a:ext uri="{FF2B5EF4-FFF2-40B4-BE49-F238E27FC236}">
                <a16:creationId xmlns:a16="http://schemas.microsoft.com/office/drawing/2014/main" id="{03AD1DE6-2AFD-400B-A4EC-AAE51E45AF1C}"/>
              </a:ext>
            </a:extLst>
          </p:cNvPr>
          <p:cNvSpPr txBox="1"/>
          <p:nvPr/>
        </p:nvSpPr>
        <p:spPr>
          <a:xfrm>
            <a:off x="658957" y="4355270"/>
            <a:ext cx="11368521" cy="1264449"/>
          </a:xfrm>
          <a:prstGeom prst="rect">
            <a:avLst/>
          </a:prstGeom>
          <a:noFill/>
        </p:spPr>
        <p:txBody>
          <a:bodyPr wrap="square">
            <a:spAutoFit/>
          </a:bodyPr>
          <a:lstStyle/>
          <a:p>
            <a:pPr marL="457200" lvl="0" indent="-457200" algn="l" rtl="0">
              <a:lnSpc>
                <a:spcPct val="115000"/>
              </a:lnSpc>
              <a:spcBef>
                <a:spcPts val="4400"/>
              </a:spcBef>
              <a:spcAft>
                <a:spcPts val="0"/>
              </a:spcAft>
              <a:buClr>
                <a:schemeClr val="dk1"/>
              </a:buClr>
              <a:buSzPct val="100000"/>
              <a:buFont typeface="Arial" panose="020B0604020202020204" pitchFamily="34" charset="0"/>
              <a:buChar char="•"/>
            </a:pPr>
            <a:r>
              <a:rPr lang="zh-TW" altLang="en-US" sz="3600" b="1" dirty="0">
                <a:solidFill>
                  <a:srgbClr val="FF0000"/>
                </a:solidFill>
              </a:rPr>
              <a:t>不公平影響</a:t>
            </a:r>
            <a:r>
              <a:rPr lang="zh-TW" altLang="en-US" sz="3300" dirty="0">
                <a:solidFill>
                  <a:schemeClr val="tx1"/>
                </a:solidFill>
              </a:rPr>
              <a:t>→無法完全以價格反映市場競爭狀態， 如藥商提供贈品、捐贈、招待研討會等。</a:t>
            </a:r>
          </a:p>
        </p:txBody>
      </p:sp>
      <p:sp>
        <p:nvSpPr>
          <p:cNvPr id="8" name="文字方塊 7">
            <a:extLst>
              <a:ext uri="{FF2B5EF4-FFF2-40B4-BE49-F238E27FC236}">
                <a16:creationId xmlns:a16="http://schemas.microsoft.com/office/drawing/2014/main" id="{A7BA0B84-E311-492B-BF39-5BD6A038BF0A}"/>
              </a:ext>
            </a:extLst>
          </p:cNvPr>
          <p:cNvSpPr txBox="1"/>
          <p:nvPr/>
        </p:nvSpPr>
        <p:spPr>
          <a:xfrm>
            <a:off x="658958" y="1897712"/>
            <a:ext cx="11124333" cy="1512209"/>
          </a:xfrm>
          <a:prstGeom prst="rect">
            <a:avLst/>
          </a:prstGeom>
          <a:noFill/>
        </p:spPr>
        <p:txBody>
          <a:bodyPr wrap="square">
            <a:spAutoFit/>
          </a:bodyPr>
          <a:lstStyle/>
          <a:p>
            <a:pPr>
              <a:lnSpc>
                <a:spcPct val="115000"/>
              </a:lnSpc>
            </a:pPr>
            <a:r>
              <a:rPr lang="zh-TW" altLang="zh-TW" sz="1400" dirty="0">
                <a:effectLst/>
                <a:latin typeface="Arial" panose="020B0604020202020204" pitchFamily="34" charset="0"/>
                <a:ea typeface="標楷體" panose="03000509000000000000" pitchFamily="65" charset="-120"/>
                <a:cs typeface="新細明體" panose="02020500000000000000" pitchFamily="18" charset="-120"/>
              </a:rPr>
              <a:t> </a:t>
            </a:r>
            <a:endParaRPr lang="zh-TW" altLang="zh-TW" sz="1400" dirty="0">
              <a:effectLst/>
              <a:latin typeface="Arial" panose="020B0604020202020204" pitchFamily="34" charset="0"/>
              <a:ea typeface="新細明體" panose="02020500000000000000" pitchFamily="18" charset="-120"/>
            </a:endParaRPr>
          </a:p>
          <a:p>
            <a:pPr marL="457200" indent="-457200">
              <a:lnSpc>
                <a:spcPct val="115000"/>
              </a:lnSpc>
              <a:buFont typeface="Arial" panose="020B0604020202020204" pitchFamily="34" charset="0"/>
              <a:buChar char="•"/>
            </a:pPr>
            <a:r>
              <a:rPr lang="zh-TW" altLang="en-US" sz="3600" b="1" dirty="0">
                <a:solidFill>
                  <a:srgbClr val="FF0000"/>
                </a:solidFill>
              </a:rPr>
              <a:t>不符社會期待</a:t>
            </a:r>
            <a:r>
              <a:rPr lang="zh-TW" altLang="en-US" sz="3300" dirty="0">
                <a:solidFill>
                  <a:schemeClr val="tx1"/>
                </a:solidFill>
              </a:rPr>
              <a:t>→藥價調整之效率不及當下市場交易價格變動之速度</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6A7138F-3782-43B9-9DBA-8EFE98BFE795}"/>
              </a:ext>
            </a:extLst>
          </p:cNvPr>
          <p:cNvSpPr txBox="1"/>
          <p:nvPr/>
        </p:nvSpPr>
        <p:spPr>
          <a:xfrm>
            <a:off x="658958" y="1107359"/>
            <a:ext cx="9035760" cy="675954"/>
          </a:xfrm>
          <a:prstGeom prst="rect">
            <a:avLst/>
          </a:prstGeom>
          <a:noFill/>
        </p:spPr>
        <p:txBody>
          <a:bodyPr wrap="square">
            <a:spAutoFit/>
          </a:bodyPr>
          <a:lstStyle/>
          <a:p>
            <a:pPr>
              <a:lnSpc>
                <a:spcPct val="115000"/>
              </a:lnSpc>
            </a:pPr>
            <a:r>
              <a:rPr lang="zh-TW" altLang="en-US" sz="3600" b="1" dirty="0">
                <a:solidFill>
                  <a:schemeClr val="bg2"/>
                </a:solidFill>
              </a:rPr>
              <a:t>面臨問題與質疑</a:t>
            </a:r>
            <a:r>
              <a:rPr lang="en-US" altLang="zh-TW" sz="3600" b="1" dirty="0">
                <a:solidFill>
                  <a:schemeClr val="bg2"/>
                </a:solidFill>
              </a:rPr>
              <a:t>:</a:t>
            </a:r>
          </a:p>
        </p:txBody>
      </p:sp>
      <p:sp>
        <p:nvSpPr>
          <p:cNvPr id="7" name="文字方塊 6">
            <a:extLst>
              <a:ext uri="{FF2B5EF4-FFF2-40B4-BE49-F238E27FC236}">
                <a16:creationId xmlns:a16="http://schemas.microsoft.com/office/drawing/2014/main" id="{D26F3F82-62B8-4B8F-B54F-A7EE8A4035FE}"/>
              </a:ext>
            </a:extLst>
          </p:cNvPr>
          <p:cNvSpPr txBox="1"/>
          <p:nvPr/>
        </p:nvSpPr>
        <p:spPr>
          <a:xfrm>
            <a:off x="658958" y="1897712"/>
            <a:ext cx="11124333" cy="1495987"/>
          </a:xfrm>
          <a:prstGeom prst="rect">
            <a:avLst/>
          </a:prstGeom>
          <a:noFill/>
        </p:spPr>
        <p:txBody>
          <a:bodyPr wrap="square">
            <a:spAutoFit/>
          </a:bodyPr>
          <a:lstStyle/>
          <a:p>
            <a:pPr>
              <a:lnSpc>
                <a:spcPct val="115000"/>
              </a:lnSpc>
            </a:pPr>
            <a:r>
              <a:rPr lang="zh-TW" altLang="zh-TW" sz="1400" dirty="0">
                <a:effectLst/>
                <a:latin typeface="Arial" panose="020B0604020202020204" pitchFamily="34" charset="0"/>
                <a:ea typeface="標楷體" panose="03000509000000000000" pitchFamily="65" charset="-120"/>
                <a:cs typeface="新細明體" panose="02020500000000000000" pitchFamily="18" charset="-120"/>
              </a:rPr>
              <a:t> </a:t>
            </a:r>
            <a:endParaRPr lang="zh-TW" altLang="zh-TW" sz="1400" dirty="0">
              <a:effectLst/>
              <a:latin typeface="Arial" panose="020B0604020202020204" pitchFamily="34" charset="0"/>
              <a:ea typeface="新細明體" panose="02020500000000000000" pitchFamily="18" charset="-120"/>
            </a:endParaRPr>
          </a:p>
          <a:p>
            <a:pPr marL="457200" indent="-457200">
              <a:lnSpc>
                <a:spcPct val="115000"/>
              </a:lnSpc>
              <a:buFont typeface="Arial" panose="020B0604020202020204" pitchFamily="34" charset="0"/>
              <a:buChar char="•"/>
            </a:pPr>
            <a:r>
              <a:rPr lang="zh-TW" altLang="en-US" sz="3600" b="1" dirty="0">
                <a:solidFill>
                  <a:srgbClr val="FF0000"/>
                </a:solidFill>
              </a:rPr>
              <a:t>藥品製造產業經營之困境</a:t>
            </a:r>
            <a:r>
              <a:rPr lang="zh-TW" altLang="en-US" sz="3200" dirty="0">
                <a:solidFill>
                  <a:schemeClr val="tx1"/>
                </a:solidFill>
              </a:rPr>
              <a:t>→藥價調整後，醫療院所仍持續要求藥商提供藥價差</a:t>
            </a:r>
            <a:endParaRPr lang="zh-TW" altLang="en-US" sz="3600" dirty="0">
              <a:solidFill>
                <a:schemeClr val="tx1"/>
              </a:solidFill>
            </a:endParaRPr>
          </a:p>
        </p:txBody>
      </p:sp>
      <p:sp>
        <p:nvSpPr>
          <p:cNvPr id="8" name="文字方塊 7">
            <a:extLst>
              <a:ext uri="{FF2B5EF4-FFF2-40B4-BE49-F238E27FC236}">
                <a16:creationId xmlns:a16="http://schemas.microsoft.com/office/drawing/2014/main" id="{A631ACBE-203E-4772-98FA-60AE30889C0B}"/>
              </a:ext>
            </a:extLst>
          </p:cNvPr>
          <p:cNvSpPr txBox="1"/>
          <p:nvPr/>
        </p:nvSpPr>
        <p:spPr>
          <a:xfrm>
            <a:off x="658958" y="3794273"/>
            <a:ext cx="11124333" cy="2658035"/>
          </a:xfrm>
          <a:prstGeom prst="rect">
            <a:avLst/>
          </a:prstGeom>
          <a:noFill/>
        </p:spPr>
        <p:txBody>
          <a:bodyPr wrap="square">
            <a:spAutoFit/>
          </a:bodyPr>
          <a:lstStyle/>
          <a:p>
            <a:pPr marL="457200" lvl="0" indent="-457200" algn="just" rtl="0">
              <a:lnSpc>
                <a:spcPct val="115000"/>
              </a:lnSpc>
              <a:spcBef>
                <a:spcPts val="4400"/>
              </a:spcBef>
              <a:spcAft>
                <a:spcPts val="0"/>
              </a:spcAft>
              <a:buClr>
                <a:schemeClr val="dk1"/>
              </a:buClr>
              <a:buSzPct val="100000"/>
              <a:buFont typeface="Arial" panose="020B0604020202020204" pitchFamily="34" charset="0"/>
              <a:buChar char="•"/>
            </a:pPr>
            <a:r>
              <a:rPr lang="zh-TW" altLang="en-US" sz="4000" b="1" dirty="0">
                <a:solidFill>
                  <a:srgbClr val="FF0000"/>
                </a:solidFill>
              </a:rPr>
              <a:t>量的控制</a:t>
            </a:r>
            <a:r>
              <a:rPr lang="zh-TW" altLang="en-US" sz="3600" dirty="0">
                <a:solidFill>
                  <a:schemeClr val="tx1"/>
                </a:solidFill>
              </a:rPr>
              <a:t>→整體藥費之持續成長需包含「使用量」之增加部分，非憑藥價調查及調整即可奏效；對量的控制需藉由其他之機制予以管控，以使「整體藥費」控制在合理範圍。</a:t>
            </a:r>
            <a:endParaRPr lang="zh-TW" altLang="en-US" sz="4000" dirty="0">
              <a:solidFill>
                <a:schemeClr val="tx1"/>
              </a:solidFill>
            </a:endParaRPr>
          </a:p>
        </p:txBody>
      </p:sp>
    </p:spTree>
    <p:extLst>
      <p:ext uri="{BB962C8B-B14F-4D97-AF65-F5344CB8AC3E}">
        <p14:creationId xmlns:p14="http://schemas.microsoft.com/office/powerpoint/2010/main" val="3879990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 name="文字方塊 2">
            <a:extLst>
              <a:ext uri="{FF2B5EF4-FFF2-40B4-BE49-F238E27FC236}">
                <a16:creationId xmlns:a16="http://schemas.microsoft.com/office/drawing/2014/main" id="{C37A441A-B9A1-4C0C-A77C-2354D7E1D8FB}"/>
              </a:ext>
            </a:extLst>
          </p:cNvPr>
          <p:cNvSpPr txBox="1"/>
          <p:nvPr/>
        </p:nvSpPr>
        <p:spPr>
          <a:xfrm>
            <a:off x="690130" y="563084"/>
            <a:ext cx="10303451" cy="923330"/>
          </a:xfrm>
          <a:prstGeom prst="rect">
            <a:avLst/>
          </a:prstGeom>
          <a:noFill/>
        </p:spPr>
        <p:txBody>
          <a:bodyPr wrap="square">
            <a:spAutoFit/>
          </a:bodyPr>
          <a:lstStyle/>
          <a:p>
            <a:pPr lvl="0" algn="l" rtl="0">
              <a:lnSpc>
                <a:spcPct val="100000"/>
              </a:lnSpc>
              <a:spcBef>
                <a:spcPts val="0"/>
              </a:spcBef>
              <a:spcAft>
                <a:spcPts val="0"/>
              </a:spcAft>
              <a:buSzPct val="100000"/>
            </a:pPr>
            <a:r>
              <a:rPr lang="zh-TW" altLang="en-US" sz="5400" b="1" dirty="0">
                <a:solidFill>
                  <a:schemeClr val="tx1"/>
                </a:solidFill>
              </a:rPr>
              <a:t>二、藥價基準與藥價調查之問題</a:t>
            </a:r>
          </a:p>
        </p:txBody>
      </p:sp>
      <p:sp>
        <p:nvSpPr>
          <p:cNvPr id="7" name="文字方塊 6">
            <a:extLst>
              <a:ext uri="{FF2B5EF4-FFF2-40B4-BE49-F238E27FC236}">
                <a16:creationId xmlns:a16="http://schemas.microsoft.com/office/drawing/2014/main" id="{681E9535-616A-4541-9B6F-0D685AC09325}"/>
              </a:ext>
            </a:extLst>
          </p:cNvPr>
          <p:cNvSpPr txBox="1"/>
          <p:nvPr/>
        </p:nvSpPr>
        <p:spPr>
          <a:xfrm>
            <a:off x="262803" y="2626379"/>
            <a:ext cx="11666394" cy="3861442"/>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defRPr sz="3600">
                <a:solidFill>
                  <a:schemeClr val="tx1"/>
                </a:solidFill>
              </a:defRPr>
            </a:lvl1pPr>
          </a:lstStyle>
          <a:p>
            <a:pPr marL="742950" indent="-742950">
              <a:buFont typeface="+mj-lt"/>
              <a:buAutoNum type="arabicPeriod"/>
            </a:pPr>
            <a:r>
              <a:rPr lang="zh-TW" altLang="zh-TW" dirty="0"/>
              <a:t>健保藥價政策制定過程，對於藥價核定機制與標準</a:t>
            </a:r>
            <a:r>
              <a:rPr lang="zh-TW" altLang="zh-TW" dirty="0">
                <a:solidFill>
                  <a:srgbClr val="FF0000"/>
                </a:solidFill>
              </a:rPr>
              <a:t>未透明化</a:t>
            </a:r>
            <a:endParaRPr lang="zh-TW" altLang="zh-TW" dirty="0"/>
          </a:p>
          <a:p>
            <a:pPr marL="742950" indent="-742950">
              <a:buFont typeface="+mj-lt"/>
              <a:buAutoNum type="arabicPeriod"/>
            </a:pPr>
            <a:r>
              <a:rPr lang="zh-TW" altLang="zh-TW" dirty="0"/>
              <a:t>在藥價規劃或協商階段，藥業團體積極透過遊說活動管道向衛生署施壓，以衛生醫療業務報告直接或間接</a:t>
            </a:r>
            <a:r>
              <a:rPr lang="zh-TW" altLang="zh-TW" dirty="0">
                <a:solidFill>
                  <a:srgbClr val="FF0000"/>
                </a:solidFill>
              </a:rPr>
              <a:t>影響藥價決策</a:t>
            </a:r>
            <a:endParaRPr lang="zh-TW" altLang="zh-TW" dirty="0"/>
          </a:p>
          <a:p>
            <a:pPr marL="742950" indent="-742950">
              <a:buFont typeface="+mj-lt"/>
              <a:buAutoNum type="arabicPeriod"/>
            </a:pPr>
            <a:r>
              <a:rPr lang="zh-TW" altLang="zh-TW" dirty="0"/>
              <a:t>若藥價調查依據不實的交易資料，則</a:t>
            </a:r>
            <a:r>
              <a:rPr lang="zh-TW" altLang="zh-TW" dirty="0">
                <a:solidFill>
                  <a:srgbClr val="FF0000"/>
                </a:solidFill>
              </a:rPr>
              <a:t>執行效益有限</a:t>
            </a:r>
            <a:endParaRPr lang="zh-TW" altLang="zh-TW" dirty="0"/>
          </a:p>
        </p:txBody>
      </p:sp>
      <p:sp>
        <p:nvSpPr>
          <p:cNvPr id="8" name="文字方塊 7">
            <a:extLst>
              <a:ext uri="{FF2B5EF4-FFF2-40B4-BE49-F238E27FC236}">
                <a16:creationId xmlns:a16="http://schemas.microsoft.com/office/drawing/2014/main" id="{3F6D499A-51DF-4E91-BE7D-80562C0EF6ED}"/>
              </a:ext>
            </a:extLst>
          </p:cNvPr>
          <p:cNvSpPr txBox="1"/>
          <p:nvPr/>
        </p:nvSpPr>
        <p:spPr>
          <a:xfrm>
            <a:off x="262803" y="1718419"/>
            <a:ext cx="12068607" cy="675954"/>
          </a:xfrm>
          <a:prstGeom prst="rect">
            <a:avLst/>
          </a:prstGeom>
          <a:noFill/>
        </p:spPr>
        <p:txBody>
          <a:bodyPr wrap="square">
            <a:spAutoFit/>
          </a:bodyPr>
          <a:lstStyle/>
          <a:p>
            <a:pPr>
              <a:lnSpc>
                <a:spcPct val="115000"/>
              </a:lnSpc>
            </a:pPr>
            <a:r>
              <a:rPr lang="zh-TW" altLang="en-US" sz="3600" b="1" dirty="0">
                <a:solidFill>
                  <a:schemeClr val="bg2"/>
                </a:solidFill>
              </a:rPr>
              <a:t>法務部政風司衛生醫療業務報告</a:t>
            </a:r>
            <a:r>
              <a:rPr lang="en-US" altLang="zh-TW" sz="3600" b="1" dirty="0">
                <a:solidFill>
                  <a:schemeClr val="bg2"/>
                </a:solidFill>
              </a:rPr>
              <a:t>(2006)</a:t>
            </a:r>
            <a:r>
              <a:rPr lang="zh-TW" altLang="en-US" sz="3600" b="1" dirty="0">
                <a:solidFill>
                  <a:schemeClr val="bg2"/>
                </a:solidFill>
              </a:rPr>
              <a:t>顯示出問題之所在</a:t>
            </a:r>
            <a:r>
              <a:rPr lang="en-US" altLang="zh-TW" sz="3300" b="1" dirty="0">
                <a:solidFill>
                  <a:schemeClr val="bg2"/>
                </a:solidFill>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9" name="矩形: 圓角化同側角落 18">
            <a:extLst>
              <a:ext uri="{FF2B5EF4-FFF2-40B4-BE49-F238E27FC236}">
                <a16:creationId xmlns:a16="http://schemas.microsoft.com/office/drawing/2014/main" id="{0A5DDEDB-FDAC-415D-A1EB-853E6F53B99C}"/>
              </a:ext>
            </a:extLst>
          </p:cNvPr>
          <p:cNvSpPr/>
          <p:nvPr/>
        </p:nvSpPr>
        <p:spPr>
          <a:xfrm>
            <a:off x="6501376" y="1446550"/>
            <a:ext cx="5109698" cy="5578064"/>
          </a:xfrm>
          <a:prstGeom prst="round2SameRect">
            <a:avLst/>
          </a:prstGeom>
          <a:solidFill>
            <a:schemeClr val="accent3">
              <a:lumMod val="20000"/>
              <a:lumOff val="80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圓角化同側角落 2">
            <a:extLst>
              <a:ext uri="{FF2B5EF4-FFF2-40B4-BE49-F238E27FC236}">
                <a16:creationId xmlns:a16="http://schemas.microsoft.com/office/drawing/2014/main" id="{541DC8DC-C07F-4AB7-826B-31E5C8C8D523}"/>
              </a:ext>
            </a:extLst>
          </p:cNvPr>
          <p:cNvSpPr/>
          <p:nvPr/>
        </p:nvSpPr>
        <p:spPr>
          <a:xfrm>
            <a:off x="739928" y="1483136"/>
            <a:ext cx="5109698" cy="5578064"/>
          </a:xfrm>
          <a:prstGeom prst="round2SameRect">
            <a:avLst/>
          </a:prstGeom>
          <a:solidFill>
            <a:schemeClr val="accent3">
              <a:lumMod val="20000"/>
              <a:lumOff val="80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圓角 17">
            <a:extLst>
              <a:ext uri="{FF2B5EF4-FFF2-40B4-BE49-F238E27FC236}">
                <a16:creationId xmlns:a16="http://schemas.microsoft.com/office/drawing/2014/main" id="{85C509E4-BDD9-4AA0-A72F-6029B9691C3A}"/>
              </a:ext>
            </a:extLst>
          </p:cNvPr>
          <p:cNvSpPr/>
          <p:nvPr/>
        </p:nvSpPr>
        <p:spPr>
          <a:xfrm>
            <a:off x="7487647" y="1610863"/>
            <a:ext cx="3077924" cy="1447800"/>
          </a:xfrm>
          <a:prstGeom prst="roundRect">
            <a:avLst/>
          </a:prstGeom>
          <a:solidFill>
            <a:schemeClr val="accent2">
              <a:lumMod val="40000"/>
              <a:lumOff val="60000"/>
            </a:schemeClr>
          </a:solidFill>
          <a:ln w="762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ln w="22225">
                <a:solidFill>
                  <a:schemeClr val="accent2"/>
                </a:solidFill>
                <a:prstDash val="solid"/>
              </a:ln>
              <a:solidFill>
                <a:schemeClr val="accent2">
                  <a:lumMod val="40000"/>
                  <a:lumOff val="60000"/>
                </a:schemeClr>
              </a:solidFill>
            </a:endParaRPr>
          </a:p>
        </p:txBody>
      </p:sp>
      <p:sp>
        <p:nvSpPr>
          <p:cNvPr id="17" name="矩形: 圓角 16">
            <a:extLst>
              <a:ext uri="{FF2B5EF4-FFF2-40B4-BE49-F238E27FC236}">
                <a16:creationId xmlns:a16="http://schemas.microsoft.com/office/drawing/2014/main" id="{224A4C2C-F313-43B9-BDE3-B2CA2B860D97}"/>
              </a:ext>
            </a:extLst>
          </p:cNvPr>
          <p:cNvSpPr/>
          <p:nvPr/>
        </p:nvSpPr>
        <p:spPr>
          <a:xfrm>
            <a:off x="1557201" y="1610863"/>
            <a:ext cx="3077924" cy="1447800"/>
          </a:xfrm>
          <a:prstGeom prst="roundRect">
            <a:avLst/>
          </a:prstGeom>
          <a:solidFill>
            <a:schemeClr val="accent2">
              <a:lumMod val="40000"/>
              <a:lumOff val="60000"/>
            </a:schemeClr>
          </a:solidFill>
          <a:ln w="762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ln w="22225">
                <a:solidFill>
                  <a:schemeClr val="accent2"/>
                </a:solidFill>
                <a:prstDash val="solid"/>
              </a:ln>
              <a:solidFill>
                <a:schemeClr val="accent2">
                  <a:lumMod val="40000"/>
                  <a:lumOff val="60000"/>
                </a:schemeClr>
              </a:solidFill>
            </a:endParaRPr>
          </a:p>
        </p:txBody>
      </p:sp>
      <p:sp>
        <p:nvSpPr>
          <p:cNvPr id="16" name="流程圖: 程序 15">
            <a:extLst>
              <a:ext uri="{FF2B5EF4-FFF2-40B4-BE49-F238E27FC236}">
                <a16:creationId xmlns:a16="http://schemas.microsoft.com/office/drawing/2014/main" id="{84E54EA8-C240-42A0-9848-1E85EC3DB52D}"/>
              </a:ext>
            </a:extLst>
          </p:cNvPr>
          <p:cNvSpPr/>
          <p:nvPr/>
        </p:nvSpPr>
        <p:spPr>
          <a:xfrm>
            <a:off x="0" y="0"/>
            <a:ext cx="12192000" cy="1446550"/>
          </a:xfrm>
          <a:custGeom>
            <a:avLst/>
            <a:gdLst>
              <a:gd name="connsiteX0" fmla="*/ 0 w 12192000"/>
              <a:gd name="connsiteY0" fmla="*/ 0 h 1446550"/>
              <a:gd name="connsiteX1" fmla="*/ 311573 w 12192000"/>
              <a:gd name="connsiteY1" fmla="*/ 0 h 1446550"/>
              <a:gd name="connsiteX2" fmla="*/ 1110827 w 12192000"/>
              <a:gd name="connsiteY2" fmla="*/ 0 h 1446550"/>
              <a:gd name="connsiteX3" fmla="*/ 2032000 w 12192000"/>
              <a:gd name="connsiteY3" fmla="*/ 0 h 1446550"/>
              <a:gd name="connsiteX4" fmla="*/ 2709333 w 12192000"/>
              <a:gd name="connsiteY4" fmla="*/ 0 h 1446550"/>
              <a:gd name="connsiteX5" fmla="*/ 3142827 w 12192000"/>
              <a:gd name="connsiteY5" fmla="*/ 0 h 1446550"/>
              <a:gd name="connsiteX6" fmla="*/ 4064000 w 12192000"/>
              <a:gd name="connsiteY6" fmla="*/ 0 h 1446550"/>
              <a:gd name="connsiteX7" fmla="*/ 4375573 w 12192000"/>
              <a:gd name="connsiteY7" fmla="*/ 0 h 1446550"/>
              <a:gd name="connsiteX8" fmla="*/ 4930987 w 12192000"/>
              <a:gd name="connsiteY8" fmla="*/ 0 h 1446550"/>
              <a:gd name="connsiteX9" fmla="*/ 5242560 w 12192000"/>
              <a:gd name="connsiteY9" fmla="*/ 0 h 1446550"/>
              <a:gd name="connsiteX10" fmla="*/ 5554133 w 12192000"/>
              <a:gd name="connsiteY10" fmla="*/ 0 h 1446550"/>
              <a:gd name="connsiteX11" fmla="*/ 6475307 w 12192000"/>
              <a:gd name="connsiteY11" fmla="*/ 0 h 1446550"/>
              <a:gd name="connsiteX12" fmla="*/ 7396480 w 12192000"/>
              <a:gd name="connsiteY12" fmla="*/ 0 h 1446550"/>
              <a:gd name="connsiteX13" fmla="*/ 7708053 w 12192000"/>
              <a:gd name="connsiteY13" fmla="*/ 0 h 1446550"/>
              <a:gd name="connsiteX14" fmla="*/ 8019627 w 12192000"/>
              <a:gd name="connsiteY14" fmla="*/ 0 h 1446550"/>
              <a:gd name="connsiteX15" fmla="*/ 8575040 w 12192000"/>
              <a:gd name="connsiteY15" fmla="*/ 0 h 1446550"/>
              <a:gd name="connsiteX16" fmla="*/ 9130453 w 12192000"/>
              <a:gd name="connsiteY16" fmla="*/ 0 h 1446550"/>
              <a:gd name="connsiteX17" fmla="*/ 10051627 w 12192000"/>
              <a:gd name="connsiteY17" fmla="*/ 0 h 1446550"/>
              <a:gd name="connsiteX18" fmla="*/ 10485120 w 12192000"/>
              <a:gd name="connsiteY18" fmla="*/ 0 h 1446550"/>
              <a:gd name="connsiteX19" fmla="*/ 10796693 w 12192000"/>
              <a:gd name="connsiteY19" fmla="*/ 0 h 1446550"/>
              <a:gd name="connsiteX20" fmla="*/ 11108267 w 12192000"/>
              <a:gd name="connsiteY20" fmla="*/ 0 h 1446550"/>
              <a:gd name="connsiteX21" fmla="*/ 12192000 w 12192000"/>
              <a:gd name="connsiteY21" fmla="*/ 0 h 1446550"/>
              <a:gd name="connsiteX22" fmla="*/ 12192000 w 12192000"/>
              <a:gd name="connsiteY22" fmla="*/ 453252 h 1446550"/>
              <a:gd name="connsiteX23" fmla="*/ 12192000 w 12192000"/>
              <a:gd name="connsiteY23" fmla="*/ 906505 h 1446550"/>
              <a:gd name="connsiteX24" fmla="*/ 12192000 w 12192000"/>
              <a:gd name="connsiteY24" fmla="*/ 1446550 h 1446550"/>
              <a:gd name="connsiteX25" fmla="*/ 11880427 w 12192000"/>
              <a:gd name="connsiteY25" fmla="*/ 1446550 h 1446550"/>
              <a:gd name="connsiteX26" fmla="*/ 11568853 w 12192000"/>
              <a:gd name="connsiteY26" fmla="*/ 1446550 h 1446550"/>
              <a:gd name="connsiteX27" fmla="*/ 11013440 w 12192000"/>
              <a:gd name="connsiteY27" fmla="*/ 1446550 h 1446550"/>
              <a:gd name="connsiteX28" fmla="*/ 10579947 w 12192000"/>
              <a:gd name="connsiteY28" fmla="*/ 1446550 h 1446550"/>
              <a:gd name="connsiteX29" fmla="*/ 9658773 w 12192000"/>
              <a:gd name="connsiteY29" fmla="*/ 1446550 h 1446550"/>
              <a:gd name="connsiteX30" fmla="*/ 8981440 w 12192000"/>
              <a:gd name="connsiteY30" fmla="*/ 1446550 h 1446550"/>
              <a:gd name="connsiteX31" fmla="*/ 8669867 w 12192000"/>
              <a:gd name="connsiteY31" fmla="*/ 1446550 h 1446550"/>
              <a:gd name="connsiteX32" fmla="*/ 8236373 w 12192000"/>
              <a:gd name="connsiteY32" fmla="*/ 1446550 h 1446550"/>
              <a:gd name="connsiteX33" fmla="*/ 7680960 w 12192000"/>
              <a:gd name="connsiteY33" fmla="*/ 1446550 h 1446550"/>
              <a:gd name="connsiteX34" fmla="*/ 7003627 w 12192000"/>
              <a:gd name="connsiteY34" fmla="*/ 1446550 h 1446550"/>
              <a:gd name="connsiteX35" fmla="*/ 6448213 w 12192000"/>
              <a:gd name="connsiteY35" fmla="*/ 1446550 h 1446550"/>
              <a:gd name="connsiteX36" fmla="*/ 6014720 w 12192000"/>
              <a:gd name="connsiteY36" fmla="*/ 1446550 h 1446550"/>
              <a:gd name="connsiteX37" fmla="*/ 5703147 w 12192000"/>
              <a:gd name="connsiteY37" fmla="*/ 1446550 h 1446550"/>
              <a:gd name="connsiteX38" fmla="*/ 5147733 w 12192000"/>
              <a:gd name="connsiteY38" fmla="*/ 1446550 h 1446550"/>
              <a:gd name="connsiteX39" fmla="*/ 4836160 w 12192000"/>
              <a:gd name="connsiteY39" fmla="*/ 1446550 h 1446550"/>
              <a:gd name="connsiteX40" fmla="*/ 4036907 w 12192000"/>
              <a:gd name="connsiteY40" fmla="*/ 1446550 h 1446550"/>
              <a:gd name="connsiteX41" fmla="*/ 3359573 w 12192000"/>
              <a:gd name="connsiteY41" fmla="*/ 1446550 h 1446550"/>
              <a:gd name="connsiteX42" fmla="*/ 2682240 w 12192000"/>
              <a:gd name="connsiteY42" fmla="*/ 1446550 h 1446550"/>
              <a:gd name="connsiteX43" fmla="*/ 1882987 w 12192000"/>
              <a:gd name="connsiteY43" fmla="*/ 1446550 h 1446550"/>
              <a:gd name="connsiteX44" fmla="*/ 1205653 w 12192000"/>
              <a:gd name="connsiteY44" fmla="*/ 1446550 h 1446550"/>
              <a:gd name="connsiteX45" fmla="*/ 650240 w 12192000"/>
              <a:gd name="connsiteY45" fmla="*/ 1446550 h 1446550"/>
              <a:gd name="connsiteX46" fmla="*/ 0 w 12192000"/>
              <a:gd name="connsiteY46" fmla="*/ 1446550 h 1446550"/>
              <a:gd name="connsiteX47" fmla="*/ 0 w 12192000"/>
              <a:gd name="connsiteY47" fmla="*/ 935436 h 1446550"/>
              <a:gd name="connsiteX48" fmla="*/ 0 w 12192000"/>
              <a:gd name="connsiteY48" fmla="*/ 438787 h 1446550"/>
              <a:gd name="connsiteX49" fmla="*/ 0 w 12192000"/>
              <a:gd name="connsiteY49"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2000" h="1446550" fill="none" extrusionOk="0">
                <a:moveTo>
                  <a:pt x="0" y="0"/>
                </a:moveTo>
                <a:cubicBezTo>
                  <a:pt x="106790" y="2918"/>
                  <a:pt x="218456" y="-13200"/>
                  <a:pt x="311573" y="0"/>
                </a:cubicBezTo>
                <a:cubicBezTo>
                  <a:pt x="404690" y="13200"/>
                  <a:pt x="842281" y="30405"/>
                  <a:pt x="1110827" y="0"/>
                </a:cubicBezTo>
                <a:cubicBezTo>
                  <a:pt x="1379373" y="-30405"/>
                  <a:pt x="1727738" y="-42491"/>
                  <a:pt x="2032000" y="0"/>
                </a:cubicBezTo>
                <a:cubicBezTo>
                  <a:pt x="2336262" y="42491"/>
                  <a:pt x="2424785" y="16141"/>
                  <a:pt x="2709333" y="0"/>
                </a:cubicBezTo>
                <a:cubicBezTo>
                  <a:pt x="2993881" y="-16141"/>
                  <a:pt x="2943160" y="7523"/>
                  <a:pt x="3142827" y="0"/>
                </a:cubicBezTo>
                <a:cubicBezTo>
                  <a:pt x="3342494" y="-7523"/>
                  <a:pt x="3868371" y="-21172"/>
                  <a:pt x="4064000" y="0"/>
                </a:cubicBezTo>
                <a:cubicBezTo>
                  <a:pt x="4259629" y="21172"/>
                  <a:pt x="4278979" y="-5523"/>
                  <a:pt x="4375573" y="0"/>
                </a:cubicBezTo>
                <a:cubicBezTo>
                  <a:pt x="4472167" y="5523"/>
                  <a:pt x="4660841" y="19476"/>
                  <a:pt x="4930987" y="0"/>
                </a:cubicBezTo>
                <a:cubicBezTo>
                  <a:pt x="5201133" y="-19476"/>
                  <a:pt x="5168326" y="3700"/>
                  <a:pt x="5242560" y="0"/>
                </a:cubicBezTo>
                <a:cubicBezTo>
                  <a:pt x="5316794" y="-3700"/>
                  <a:pt x="5419033" y="-13473"/>
                  <a:pt x="5554133" y="0"/>
                </a:cubicBezTo>
                <a:cubicBezTo>
                  <a:pt x="5689233" y="13473"/>
                  <a:pt x="6269090" y="-34090"/>
                  <a:pt x="6475307" y="0"/>
                </a:cubicBezTo>
                <a:cubicBezTo>
                  <a:pt x="6681524" y="34090"/>
                  <a:pt x="7169396" y="32687"/>
                  <a:pt x="7396480" y="0"/>
                </a:cubicBezTo>
                <a:cubicBezTo>
                  <a:pt x="7623564" y="-32687"/>
                  <a:pt x="7643453" y="-9367"/>
                  <a:pt x="7708053" y="0"/>
                </a:cubicBezTo>
                <a:cubicBezTo>
                  <a:pt x="7772653" y="9367"/>
                  <a:pt x="7928834" y="-9232"/>
                  <a:pt x="8019627" y="0"/>
                </a:cubicBezTo>
                <a:cubicBezTo>
                  <a:pt x="8110420" y="9232"/>
                  <a:pt x="8324597" y="-11831"/>
                  <a:pt x="8575040" y="0"/>
                </a:cubicBezTo>
                <a:cubicBezTo>
                  <a:pt x="8825483" y="11831"/>
                  <a:pt x="8998688" y="-18077"/>
                  <a:pt x="9130453" y="0"/>
                </a:cubicBezTo>
                <a:cubicBezTo>
                  <a:pt x="9262218" y="18077"/>
                  <a:pt x="9727031" y="16383"/>
                  <a:pt x="10051627" y="0"/>
                </a:cubicBezTo>
                <a:cubicBezTo>
                  <a:pt x="10376223" y="-16383"/>
                  <a:pt x="10351433" y="-16593"/>
                  <a:pt x="10485120" y="0"/>
                </a:cubicBezTo>
                <a:cubicBezTo>
                  <a:pt x="10618807" y="16593"/>
                  <a:pt x="10683416" y="8465"/>
                  <a:pt x="10796693" y="0"/>
                </a:cubicBezTo>
                <a:cubicBezTo>
                  <a:pt x="10909970" y="-8465"/>
                  <a:pt x="11009671" y="2983"/>
                  <a:pt x="11108267" y="0"/>
                </a:cubicBezTo>
                <a:cubicBezTo>
                  <a:pt x="11206863" y="-2983"/>
                  <a:pt x="11951993" y="50045"/>
                  <a:pt x="12192000" y="0"/>
                </a:cubicBezTo>
                <a:cubicBezTo>
                  <a:pt x="12199652" y="206025"/>
                  <a:pt x="12198046" y="256314"/>
                  <a:pt x="12192000" y="453252"/>
                </a:cubicBezTo>
                <a:cubicBezTo>
                  <a:pt x="12185954" y="650190"/>
                  <a:pt x="12190665" y="747191"/>
                  <a:pt x="12192000" y="906505"/>
                </a:cubicBezTo>
                <a:cubicBezTo>
                  <a:pt x="12193335" y="1065819"/>
                  <a:pt x="12188354" y="1297764"/>
                  <a:pt x="12192000" y="1446550"/>
                </a:cubicBezTo>
                <a:cubicBezTo>
                  <a:pt x="12084222" y="1460714"/>
                  <a:pt x="11962944" y="1442222"/>
                  <a:pt x="11880427" y="1446550"/>
                </a:cubicBezTo>
                <a:cubicBezTo>
                  <a:pt x="11797910" y="1450878"/>
                  <a:pt x="11718289" y="1458014"/>
                  <a:pt x="11568853" y="1446550"/>
                </a:cubicBezTo>
                <a:cubicBezTo>
                  <a:pt x="11419417" y="1435086"/>
                  <a:pt x="11142271" y="1429338"/>
                  <a:pt x="11013440" y="1446550"/>
                </a:cubicBezTo>
                <a:cubicBezTo>
                  <a:pt x="10884609" y="1463762"/>
                  <a:pt x="10773517" y="1463703"/>
                  <a:pt x="10579947" y="1446550"/>
                </a:cubicBezTo>
                <a:cubicBezTo>
                  <a:pt x="10386377" y="1429397"/>
                  <a:pt x="9867722" y="1437974"/>
                  <a:pt x="9658773" y="1446550"/>
                </a:cubicBezTo>
                <a:cubicBezTo>
                  <a:pt x="9449824" y="1455126"/>
                  <a:pt x="9270526" y="1479862"/>
                  <a:pt x="8981440" y="1446550"/>
                </a:cubicBezTo>
                <a:cubicBezTo>
                  <a:pt x="8692354" y="1413238"/>
                  <a:pt x="8805759" y="1443874"/>
                  <a:pt x="8669867" y="1446550"/>
                </a:cubicBezTo>
                <a:cubicBezTo>
                  <a:pt x="8533975" y="1449226"/>
                  <a:pt x="8390410" y="1435077"/>
                  <a:pt x="8236373" y="1446550"/>
                </a:cubicBezTo>
                <a:cubicBezTo>
                  <a:pt x="8082336" y="1458023"/>
                  <a:pt x="7796464" y="1470568"/>
                  <a:pt x="7680960" y="1446550"/>
                </a:cubicBezTo>
                <a:cubicBezTo>
                  <a:pt x="7565456" y="1422532"/>
                  <a:pt x="7336358" y="1472855"/>
                  <a:pt x="7003627" y="1446550"/>
                </a:cubicBezTo>
                <a:cubicBezTo>
                  <a:pt x="6670896" y="1420245"/>
                  <a:pt x="6572815" y="1427931"/>
                  <a:pt x="6448213" y="1446550"/>
                </a:cubicBezTo>
                <a:cubicBezTo>
                  <a:pt x="6323611" y="1465169"/>
                  <a:pt x="6103894" y="1464997"/>
                  <a:pt x="6014720" y="1446550"/>
                </a:cubicBezTo>
                <a:cubicBezTo>
                  <a:pt x="5925546" y="1428103"/>
                  <a:pt x="5824690" y="1459934"/>
                  <a:pt x="5703147" y="1446550"/>
                </a:cubicBezTo>
                <a:cubicBezTo>
                  <a:pt x="5581604" y="1433166"/>
                  <a:pt x="5284554" y="1455766"/>
                  <a:pt x="5147733" y="1446550"/>
                </a:cubicBezTo>
                <a:cubicBezTo>
                  <a:pt x="5010912" y="1437334"/>
                  <a:pt x="4951952" y="1454983"/>
                  <a:pt x="4836160" y="1446550"/>
                </a:cubicBezTo>
                <a:cubicBezTo>
                  <a:pt x="4720368" y="1438117"/>
                  <a:pt x="4426481" y="1424091"/>
                  <a:pt x="4036907" y="1446550"/>
                </a:cubicBezTo>
                <a:cubicBezTo>
                  <a:pt x="3647333" y="1469009"/>
                  <a:pt x="3560117" y="1416296"/>
                  <a:pt x="3359573" y="1446550"/>
                </a:cubicBezTo>
                <a:cubicBezTo>
                  <a:pt x="3159029" y="1476804"/>
                  <a:pt x="2994273" y="1470784"/>
                  <a:pt x="2682240" y="1446550"/>
                </a:cubicBezTo>
                <a:cubicBezTo>
                  <a:pt x="2370207" y="1422316"/>
                  <a:pt x="2236828" y="1459758"/>
                  <a:pt x="1882987" y="1446550"/>
                </a:cubicBezTo>
                <a:cubicBezTo>
                  <a:pt x="1529146" y="1433342"/>
                  <a:pt x="1497296" y="1460959"/>
                  <a:pt x="1205653" y="1446550"/>
                </a:cubicBezTo>
                <a:cubicBezTo>
                  <a:pt x="914010" y="1432141"/>
                  <a:pt x="819602" y="1429472"/>
                  <a:pt x="650240" y="1446550"/>
                </a:cubicBezTo>
                <a:cubicBezTo>
                  <a:pt x="480878" y="1463628"/>
                  <a:pt x="280393" y="1454327"/>
                  <a:pt x="0" y="1446550"/>
                </a:cubicBezTo>
                <a:cubicBezTo>
                  <a:pt x="14258" y="1201144"/>
                  <a:pt x="-2553" y="1124874"/>
                  <a:pt x="0" y="935436"/>
                </a:cubicBezTo>
                <a:cubicBezTo>
                  <a:pt x="2553" y="745998"/>
                  <a:pt x="6720" y="685683"/>
                  <a:pt x="0" y="438787"/>
                </a:cubicBezTo>
                <a:cubicBezTo>
                  <a:pt x="-6720" y="191891"/>
                  <a:pt x="-20356" y="107969"/>
                  <a:pt x="0" y="0"/>
                </a:cubicBezTo>
                <a:close/>
              </a:path>
              <a:path w="12192000" h="1446550" stroke="0" extrusionOk="0">
                <a:moveTo>
                  <a:pt x="0" y="0"/>
                </a:moveTo>
                <a:cubicBezTo>
                  <a:pt x="164063" y="20298"/>
                  <a:pt x="318136" y="-17085"/>
                  <a:pt x="433493" y="0"/>
                </a:cubicBezTo>
                <a:cubicBezTo>
                  <a:pt x="548850" y="17085"/>
                  <a:pt x="915084" y="-17368"/>
                  <a:pt x="1110827" y="0"/>
                </a:cubicBezTo>
                <a:cubicBezTo>
                  <a:pt x="1306570" y="17368"/>
                  <a:pt x="1463623" y="28199"/>
                  <a:pt x="1788160" y="0"/>
                </a:cubicBezTo>
                <a:cubicBezTo>
                  <a:pt x="2112697" y="-28199"/>
                  <a:pt x="1945120" y="-11533"/>
                  <a:pt x="2099733" y="0"/>
                </a:cubicBezTo>
                <a:cubicBezTo>
                  <a:pt x="2254346" y="11533"/>
                  <a:pt x="2377685" y="6608"/>
                  <a:pt x="2533227" y="0"/>
                </a:cubicBezTo>
                <a:cubicBezTo>
                  <a:pt x="2688769" y="-6608"/>
                  <a:pt x="2902361" y="-15249"/>
                  <a:pt x="3210560" y="0"/>
                </a:cubicBezTo>
                <a:cubicBezTo>
                  <a:pt x="3518759" y="15249"/>
                  <a:pt x="3614578" y="23256"/>
                  <a:pt x="3765973" y="0"/>
                </a:cubicBezTo>
                <a:cubicBezTo>
                  <a:pt x="3917368" y="-23256"/>
                  <a:pt x="4008474" y="7300"/>
                  <a:pt x="4199467" y="0"/>
                </a:cubicBezTo>
                <a:cubicBezTo>
                  <a:pt x="4390460" y="-7300"/>
                  <a:pt x="4769350" y="-37325"/>
                  <a:pt x="5120640" y="0"/>
                </a:cubicBezTo>
                <a:cubicBezTo>
                  <a:pt x="5471930" y="37325"/>
                  <a:pt x="5738316" y="3884"/>
                  <a:pt x="6041813" y="0"/>
                </a:cubicBezTo>
                <a:cubicBezTo>
                  <a:pt x="6345310" y="-3884"/>
                  <a:pt x="6582339" y="20675"/>
                  <a:pt x="6841067" y="0"/>
                </a:cubicBezTo>
                <a:cubicBezTo>
                  <a:pt x="7099795" y="-20675"/>
                  <a:pt x="7175411" y="-13385"/>
                  <a:pt x="7274560" y="0"/>
                </a:cubicBezTo>
                <a:cubicBezTo>
                  <a:pt x="7373709" y="13385"/>
                  <a:pt x="7776337" y="17677"/>
                  <a:pt x="7951893" y="0"/>
                </a:cubicBezTo>
                <a:cubicBezTo>
                  <a:pt x="8127449" y="-17677"/>
                  <a:pt x="8492282" y="-31155"/>
                  <a:pt x="8751147" y="0"/>
                </a:cubicBezTo>
                <a:cubicBezTo>
                  <a:pt x="9010012" y="31155"/>
                  <a:pt x="9184581" y="24336"/>
                  <a:pt x="9306560" y="0"/>
                </a:cubicBezTo>
                <a:cubicBezTo>
                  <a:pt x="9428539" y="-24336"/>
                  <a:pt x="9841894" y="4468"/>
                  <a:pt x="9983893" y="0"/>
                </a:cubicBezTo>
                <a:cubicBezTo>
                  <a:pt x="10125892" y="-4468"/>
                  <a:pt x="10551422" y="-35102"/>
                  <a:pt x="10783147" y="0"/>
                </a:cubicBezTo>
                <a:cubicBezTo>
                  <a:pt x="11014872" y="35102"/>
                  <a:pt x="10945122" y="3536"/>
                  <a:pt x="11094720" y="0"/>
                </a:cubicBezTo>
                <a:cubicBezTo>
                  <a:pt x="11244318" y="-3536"/>
                  <a:pt x="11326744" y="-3998"/>
                  <a:pt x="11406293" y="0"/>
                </a:cubicBezTo>
                <a:cubicBezTo>
                  <a:pt x="11485842" y="3998"/>
                  <a:pt x="11908156" y="-33434"/>
                  <a:pt x="12192000" y="0"/>
                </a:cubicBezTo>
                <a:cubicBezTo>
                  <a:pt x="12181227" y="110318"/>
                  <a:pt x="12203196" y="382677"/>
                  <a:pt x="12192000" y="482183"/>
                </a:cubicBezTo>
                <a:cubicBezTo>
                  <a:pt x="12180804" y="581689"/>
                  <a:pt x="12189473" y="762381"/>
                  <a:pt x="12192000" y="935436"/>
                </a:cubicBezTo>
                <a:cubicBezTo>
                  <a:pt x="12194527" y="1108491"/>
                  <a:pt x="12176095" y="1281029"/>
                  <a:pt x="12192000" y="1446550"/>
                </a:cubicBezTo>
                <a:cubicBezTo>
                  <a:pt x="12044244" y="1473609"/>
                  <a:pt x="11775810" y="1460140"/>
                  <a:pt x="11514667" y="1446550"/>
                </a:cubicBezTo>
                <a:cubicBezTo>
                  <a:pt x="11253524" y="1432960"/>
                  <a:pt x="11017207" y="1465762"/>
                  <a:pt x="10837333" y="1446550"/>
                </a:cubicBezTo>
                <a:cubicBezTo>
                  <a:pt x="10657459" y="1427338"/>
                  <a:pt x="10495976" y="1436929"/>
                  <a:pt x="10160000" y="1446550"/>
                </a:cubicBezTo>
                <a:cubicBezTo>
                  <a:pt x="9824024" y="1456171"/>
                  <a:pt x="9708270" y="1478523"/>
                  <a:pt x="9360747" y="1446550"/>
                </a:cubicBezTo>
                <a:cubicBezTo>
                  <a:pt x="9013224" y="1414577"/>
                  <a:pt x="9197019" y="1445106"/>
                  <a:pt x="9049173" y="1446550"/>
                </a:cubicBezTo>
                <a:cubicBezTo>
                  <a:pt x="8901327" y="1447994"/>
                  <a:pt x="8825895" y="1449590"/>
                  <a:pt x="8737600" y="1446550"/>
                </a:cubicBezTo>
                <a:cubicBezTo>
                  <a:pt x="8649305" y="1443510"/>
                  <a:pt x="8208727" y="1446974"/>
                  <a:pt x="7938347" y="1446550"/>
                </a:cubicBezTo>
                <a:cubicBezTo>
                  <a:pt x="7667967" y="1446126"/>
                  <a:pt x="7759038" y="1442728"/>
                  <a:pt x="7626773" y="1446550"/>
                </a:cubicBezTo>
                <a:cubicBezTo>
                  <a:pt x="7494508" y="1450372"/>
                  <a:pt x="7181770" y="1438779"/>
                  <a:pt x="6949440" y="1446550"/>
                </a:cubicBezTo>
                <a:cubicBezTo>
                  <a:pt x="6717110" y="1454321"/>
                  <a:pt x="6539621" y="1474083"/>
                  <a:pt x="6272107" y="1446550"/>
                </a:cubicBezTo>
                <a:cubicBezTo>
                  <a:pt x="6004593" y="1419017"/>
                  <a:pt x="5687800" y="1476713"/>
                  <a:pt x="5472853" y="1446550"/>
                </a:cubicBezTo>
                <a:cubicBezTo>
                  <a:pt x="5257906" y="1416387"/>
                  <a:pt x="5183103" y="1436353"/>
                  <a:pt x="4917440" y="1446550"/>
                </a:cubicBezTo>
                <a:cubicBezTo>
                  <a:pt x="4651777" y="1456747"/>
                  <a:pt x="4192328" y="1401718"/>
                  <a:pt x="3996267" y="1446550"/>
                </a:cubicBezTo>
                <a:cubicBezTo>
                  <a:pt x="3800206" y="1491382"/>
                  <a:pt x="3664399" y="1466073"/>
                  <a:pt x="3562773" y="1446550"/>
                </a:cubicBezTo>
                <a:cubicBezTo>
                  <a:pt x="3461147" y="1427027"/>
                  <a:pt x="3396230" y="1437547"/>
                  <a:pt x="3251200" y="1446550"/>
                </a:cubicBezTo>
                <a:cubicBezTo>
                  <a:pt x="3106170" y="1455553"/>
                  <a:pt x="2959828" y="1463471"/>
                  <a:pt x="2817707" y="1446550"/>
                </a:cubicBezTo>
                <a:cubicBezTo>
                  <a:pt x="2675586" y="1429629"/>
                  <a:pt x="2186343" y="1472374"/>
                  <a:pt x="1896533" y="1446550"/>
                </a:cubicBezTo>
                <a:cubicBezTo>
                  <a:pt x="1606723" y="1420726"/>
                  <a:pt x="1738935" y="1452089"/>
                  <a:pt x="1584960" y="1446550"/>
                </a:cubicBezTo>
                <a:cubicBezTo>
                  <a:pt x="1430985" y="1441011"/>
                  <a:pt x="993484" y="1429235"/>
                  <a:pt x="663787" y="1446550"/>
                </a:cubicBezTo>
                <a:cubicBezTo>
                  <a:pt x="334090" y="1463865"/>
                  <a:pt x="313061" y="1459040"/>
                  <a:pt x="0" y="1446550"/>
                </a:cubicBezTo>
                <a:cubicBezTo>
                  <a:pt x="4895" y="1247404"/>
                  <a:pt x="19716" y="1182520"/>
                  <a:pt x="0" y="949901"/>
                </a:cubicBezTo>
                <a:cubicBezTo>
                  <a:pt x="-19716" y="717282"/>
                  <a:pt x="-18834" y="633171"/>
                  <a:pt x="0" y="482183"/>
                </a:cubicBezTo>
                <a:cubicBezTo>
                  <a:pt x="18834" y="331195"/>
                  <a:pt x="9584" y="106961"/>
                  <a:pt x="0" y="0"/>
                </a:cubicBezTo>
                <a:close/>
              </a:path>
            </a:pathLst>
          </a:custGeom>
          <a:solidFill>
            <a:schemeClr val="bg2">
              <a:lumMod val="60000"/>
              <a:lumOff val="40000"/>
            </a:schemeClr>
          </a:solidFill>
          <a:ln>
            <a:noFill/>
            <a:extLst>
              <a:ext uri="{C807C97D-BFC1-408E-A445-0C87EB9F89A2}">
                <ask:lineSketchStyleProps xmlns:ask="http://schemas.microsoft.com/office/drawing/2018/sketchyshapes" sd="722460625">
                  <a:prstGeom prst="flowChartProcess">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2" name="Google Shape;122;p16"/>
          <p:cNvSpPr txBox="1">
            <a:spLocks noGrp="1"/>
          </p:cNvSpPr>
          <p:nvPr>
            <p:ph type="ctrTitle"/>
          </p:nvPr>
        </p:nvSpPr>
        <p:spPr>
          <a:xfrm>
            <a:off x="1524000" y="158108"/>
            <a:ext cx="9144000" cy="109456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Calibri"/>
              <a:buNone/>
            </a:pPr>
            <a:r>
              <a:rPr lang="zh-TW" b="1" dirty="0">
                <a:solidFill>
                  <a:schemeClr val="lt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藥物與藥品之定義</a:t>
            </a:r>
            <a:endParaRPr b="1" dirty="0">
              <a:solidFill>
                <a:schemeClr val="lt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88ACA71A-A3DC-4DDA-9806-0F310AA24584}"/>
              </a:ext>
            </a:extLst>
          </p:cNvPr>
          <p:cNvSpPr txBox="1"/>
          <p:nvPr/>
        </p:nvSpPr>
        <p:spPr>
          <a:xfrm>
            <a:off x="8208626" y="1826932"/>
            <a:ext cx="1986116" cy="1015663"/>
          </a:xfrm>
          <a:prstGeom prst="rect">
            <a:avLst/>
          </a:prstGeom>
          <a:noFill/>
        </p:spPr>
        <p:txBody>
          <a:bodyPr wrap="square" rtlCol="0">
            <a:spAutoFit/>
          </a:bodyPr>
          <a:lstStyle/>
          <a:p>
            <a:r>
              <a:rPr lang="zh-TW" altLang="en-US" sz="6000" b="1" dirty="0">
                <a:solidFill>
                  <a:schemeClr val="bg2"/>
                </a:solidFill>
              </a:rPr>
              <a:t>藥物</a:t>
            </a:r>
          </a:p>
        </p:txBody>
      </p:sp>
      <p:sp>
        <p:nvSpPr>
          <p:cNvPr id="11" name="文字方塊 10">
            <a:extLst>
              <a:ext uri="{FF2B5EF4-FFF2-40B4-BE49-F238E27FC236}">
                <a16:creationId xmlns:a16="http://schemas.microsoft.com/office/drawing/2014/main" id="{E18089AE-7BD8-4DD9-9C76-3641BB313FAA}"/>
              </a:ext>
            </a:extLst>
          </p:cNvPr>
          <p:cNvSpPr txBox="1"/>
          <p:nvPr/>
        </p:nvSpPr>
        <p:spPr>
          <a:xfrm>
            <a:off x="2208951" y="1826933"/>
            <a:ext cx="1774425" cy="1015663"/>
          </a:xfrm>
          <a:prstGeom prst="rect">
            <a:avLst/>
          </a:prstGeom>
          <a:noFill/>
        </p:spPr>
        <p:txBody>
          <a:bodyPr wrap="square">
            <a:spAutoFit/>
          </a:bodyPr>
          <a:lstStyle/>
          <a:p>
            <a:r>
              <a:rPr lang="zh-TW" altLang="en-US" sz="6000" b="1" dirty="0">
                <a:solidFill>
                  <a:schemeClr val="bg2"/>
                </a:solidFill>
              </a:rPr>
              <a:t>藥品</a:t>
            </a:r>
          </a:p>
        </p:txBody>
      </p:sp>
      <p:sp>
        <p:nvSpPr>
          <p:cNvPr id="4" name="文字方塊 3">
            <a:extLst>
              <a:ext uri="{FF2B5EF4-FFF2-40B4-BE49-F238E27FC236}">
                <a16:creationId xmlns:a16="http://schemas.microsoft.com/office/drawing/2014/main" id="{2C01FC45-D040-478F-8FF8-606AE9D8D4DD}"/>
              </a:ext>
            </a:extLst>
          </p:cNvPr>
          <p:cNvSpPr txBox="1"/>
          <p:nvPr/>
        </p:nvSpPr>
        <p:spPr>
          <a:xfrm>
            <a:off x="1321107" y="3185284"/>
            <a:ext cx="1015663" cy="3053283"/>
          </a:xfrm>
          <a:prstGeom prst="rect">
            <a:avLst/>
          </a:prstGeom>
          <a:noFill/>
        </p:spPr>
        <p:txBody>
          <a:bodyPr vert="eaVert" wrap="square" rtlCol="0">
            <a:spAutoFit/>
          </a:bodyPr>
          <a:lstStyle/>
          <a:p>
            <a:r>
              <a:rPr lang="zh-TW" altLang="en-US" sz="5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醫療器材</a:t>
            </a:r>
          </a:p>
        </p:txBody>
      </p:sp>
      <p:sp>
        <p:nvSpPr>
          <p:cNvPr id="13" name="文字方塊 12">
            <a:extLst>
              <a:ext uri="{FF2B5EF4-FFF2-40B4-BE49-F238E27FC236}">
                <a16:creationId xmlns:a16="http://schemas.microsoft.com/office/drawing/2014/main" id="{A999872A-6F36-469D-8BBB-7806E71CD3EC}"/>
              </a:ext>
            </a:extLst>
          </p:cNvPr>
          <p:cNvSpPr txBox="1"/>
          <p:nvPr/>
        </p:nvSpPr>
        <p:spPr>
          <a:xfrm>
            <a:off x="3820354" y="3185284"/>
            <a:ext cx="1015663" cy="1602301"/>
          </a:xfrm>
          <a:prstGeom prst="rect">
            <a:avLst/>
          </a:prstGeom>
          <a:noFill/>
        </p:spPr>
        <p:txBody>
          <a:bodyPr vert="eaVert" wrap="square" rtlCol="0">
            <a:spAutoFit/>
          </a:bodyPr>
          <a:lstStyle/>
          <a:p>
            <a:r>
              <a:rPr lang="zh-TW" altLang="en-US" sz="5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藥品</a:t>
            </a:r>
          </a:p>
        </p:txBody>
      </p:sp>
      <p:sp>
        <p:nvSpPr>
          <p:cNvPr id="14" name="文字方塊 13">
            <a:extLst>
              <a:ext uri="{FF2B5EF4-FFF2-40B4-BE49-F238E27FC236}">
                <a16:creationId xmlns:a16="http://schemas.microsoft.com/office/drawing/2014/main" id="{8F80EC29-800B-4A9C-98E3-76AF5751881C}"/>
              </a:ext>
            </a:extLst>
          </p:cNvPr>
          <p:cNvSpPr txBox="1"/>
          <p:nvPr/>
        </p:nvSpPr>
        <p:spPr>
          <a:xfrm>
            <a:off x="7192963" y="3185283"/>
            <a:ext cx="1015663" cy="3053283"/>
          </a:xfrm>
          <a:prstGeom prst="rect">
            <a:avLst/>
          </a:prstGeom>
          <a:noFill/>
        </p:spPr>
        <p:txBody>
          <a:bodyPr vert="eaVert" wrap="square" rtlCol="0">
            <a:spAutoFit/>
          </a:bodyPr>
          <a:lstStyle/>
          <a:p>
            <a:r>
              <a:rPr lang="zh-TW" altLang="en-US" sz="5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原料藥</a:t>
            </a:r>
          </a:p>
        </p:txBody>
      </p:sp>
      <p:sp>
        <p:nvSpPr>
          <p:cNvPr id="15" name="文字方塊 14">
            <a:extLst>
              <a:ext uri="{FF2B5EF4-FFF2-40B4-BE49-F238E27FC236}">
                <a16:creationId xmlns:a16="http://schemas.microsoft.com/office/drawing/2014/main" id="{DD48F244-298C-473E-BE20-66F3A79EC9F8}"/>
              </a:ext>
            </a:extLst>
          </p:cNvPr>
          <p:cNvSpPr txBox="1"/>
          <p:nvPr/>
        </p:nvSpPr>
        <p:spPr>
          <a:xfrm>
            <a:off x="9855230" y="3185283"/>
            <a:ext cx="1015663" cy="1602301"/>
          </a:xfrm>
          <a:prstGeom prst="rect">
            <a:avLst/>
          </a:prstGeom>
          <a:noFill/>
        </p:spPr>
        <p:txBody>
          <a:bodyPr vert="eaVert" wrap="square" rtlCol="0">
            <a:spAutoFit/>
          </a:bodyPr>
          <a:lstStyle/>
          <a:p>
            <a:r>
              <a:rPr lang="zh-TW" altLang="en-US" sz="5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成藥</a:t>
            </a:r>
          </a:p>
        </p:txBody>
      </p:sp>
      <p:pic>
        <p:nvPicPr>
          <p:cNvPr id="4099" name="Picture 3" descr="Medical gloves PNG">
            <a:extLst>
              <a:ext uri="{FF2B5EF4-FFF2-40B4-BE49-F238E27FC236}">
                <a16:creationId xmlns:a16="http://schemas.microsoft.com/office/drawing/2014/main" id="{3218EA2F-BA74-4983-87B3-106BAF818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857" y="4630568"/>
            <a:ext cx="2283523" cy="226963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Pill PNG">
            <a:extLst>
              <a:ext uri="{FF2B5EF4-FFF2-40B4-BE49-F238E27FC236}">
                <a16:creationId xmlns:a16="http://schemas.microsoft.com/office/drawing/2014/main" id="{6FB2AC5F-0D70-46AC-A1E4-08BF37BB72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9272" y="5325806"/>
            <a:ext cx="1592599" cy="147355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Illustration Drawing Sticker">
            <a:extLst>
              <a:ext uri="{FF2B5EF4-FFF2-40B4-BE49-F238E27FC236}">
                <a16:creationId xmlns:a16="http://schemas.microsoft.com/office/drawing/2014/main" id="{A43427A6-8805-47C5-A1BA-C0A52AA25BA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92200" y="4200501"/>
            <a:ext cx="2159763" cy="2699703"/>
          </a:xfrm>
          <a:prstGeom prst="rect">
            <a:avLst/>
          </a:prstGeom>
          <a:noFill/>
          <a:extLst>
            <a:ext uri="{909E8E84-426E-40DD-AFC4-6F175D3DCCD1}">
              <a14:hiddenFill xmlns:a14="http://schemas.microsoft.com/office/drawing/2010/main">
                <a:solidFill>
                  <a:srgbClr val="FFFFFF"/>
                </a:solidFill>
              </a14:hiddenFill>
            </a:ext>
          </a:extLst>
        </p:spPr>
      </p:pic>
      <p:pic>
        <p:nvPicPr>
          <p:cNvPr id="4108" name="圖片 4107">
            <a:extLst>
              <a:ext uri="{FF2B5EF4-FFF2-40B4-BE49-F238E27FC236}">
                <a16:creationId xmlns:a16="http://schemas.microsoft.com/office/drawing/2014/main" id="{D7656D89-CD69-4893-AFB1-FA895E24E267}"/>
              </a:ext>
            </a:extLst>
          </p:cNvPr>
          <p:cNvPicPr>
            <a:picLocks noChangeAspect="1"/>
          </p:cNvPicPr>
          <p:nvPr/>
        </p:nvPicPr>
        <p:blipFill>
          <a:blip r:embed="rId6"/>
          <a:stretch>
            <a:fillRect/>
          </a:stretch>
        </p:blipFill>
        <p:spPr>
          <a:xfrm>
            <a:off x="4681690" y="5232940"/>
            <a:ext cx="1015663" cy="162506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5" name="流程圖: 程序 4">
            <a:extLst>
              <a:ext uri="{FF2B5EF4-FFF2-40B4-BE49-F238E27FC236}">
                <a16:creationId xmlns:a16="http://schemas.microsoft.com/office/drawing/2014/main" id="{41F43BD3-DF66-41BD-B1B0-E43EC26B6A61}"/>
              </a:ext>
            </a:extLst>
          </p:cNvPr>
          <p:cNvSpPr/>
          <p:nvPr/>
        </p:nvSpPr>
        <p:spPr>
          <a:xfrm>
            <a:off x="0" y="0"/>
            <a:ext cx="12192000" cy="1446550"/>
          </a:xfrm>
          <a:custGeom>
            <a:avLst/>
            <a:gdLst>
              <a:gd name="connsiteX0" fmla="*/ 0 w 12192000"/>
              <a:gd name="connsiteY0" fmla="*/ 0 h 1446550"/>
              <a:gd name="connsiteX1" fmla="*/ 311573 w 12192000"/>
              <a:gd name="connsiteY1" fmla="*/ 0 h 1446550"/>
              <a:gd name="connsiteX2" fmla="*/ 1110827 w 12192000"/>
              <a:gd name="connsiteY2" fmla="*/ 0 h 1446550"/>
              <a:gd name="connsiteX3" fmla="*/ 2032000 w 12192000"/>
              <a:gd name="connsiteY3" fmla="*/ 0 h 1446550"/>
              <a:gd name="connsiteX4" fmla="*/ 2709333 w 12192000"/>
              <a:gd name="connsiteY4" fmla="*/ 0 h 1446550"/>
              <a:gd name="connsiteX5" fmla="*/ 3142827 w 12192000"/>
              <a:gd name="connsiteY5" fmla="*/ 0 h 1446550"/>
              <a:gd name="connsiteX6" fmla="*/ 4064000 w 12192000"/>
              <a:gd name="connsiteY6" fmla="*/ 0 h 1446550"/>
              <a:gd name="connsiteX7" fmla="*/ 4375573 w 12192000"/>
              <a:gd name="connsiteY7" fmla="*/ 0 h 1446550"/>
              <a:gd name="connsiteX8" fmla="*/ 4930987 w 12192000"/>
              <a:gd name="connsiteY8" fmla="*/ 0 h 1446550"/>
              <a:gd name="connsiteX9" fmla="*/ 5242560 w 12192000"/>
              <a:gd name="connsiteY9" fmla="*/ 0 h 1446550"/>
              <a:gd name="connsiteX10" fmla="*/ 5554133 w 12192000"/>
              <a:gd name="connsiteY10" fmla="*/ 0 h 1446550"/>
              <a:gd name="connsiteX11" fmla="*/ 6475307 w 12192000"/>
              <a:gd name="connsiteY11" fmla="*/ 0 h 1446550"/>
              <a:gd name="connsiteX12" fmla="*/ 7396480 w 12192000"/>
              <a:gd name="connsiteY12" fmla="*/ 0 h 1446550"/>
              <a:gd name="connsiteX13" fmla="*/ 7708053 w 12192000"/>
              <a:gd name="connsiteY13" fmla="*/ 0 h 1446550"/>
              <a:gd name="connsiteX14" fmla="*/ 8019627 w 12192000"/>
              <a:gd name="connsiteY14" fmla="*/ 0 h 1446550"/>
              <a:gd name="connsiteX15" fmla="*/ 8575040 w 12192000"/>
              <a:gd name="connsiteY15" fmla="*/ 0 h 1446550"/>
              <a:gd name="connsiteX16" fmla="*/ 9130453 w 12192000"/>
              <a:gd name="connsiteY16" fmla="*/ 0 h 1446550"/>
              <a:gd name="connsiteX17" fmla="*/ 10051627 w 12192000"/>
              <a:gd name="connsiteY17" fmla="*/ 0 h 1446550"/>
              <a:gd name="connsiteX18" fmla="*/ 10485120 w 12192000"/>
              <a:gd name="connsiteY18" fmla="*/ 0 h 1446550"/>
              <a:gd name="connsiteX19" fmla="*/ 10796693 w 12192000"/>
              <a:gd name="connsiteY19" fmla="*/ 0 h 1446550"/>
              <a:gd name="connsiteX20" fmla="*/ 11108267 w 12192000"/>
              <a:gd name="connsiteY20" fmla="*/ 0 h 1446550"/>
              <a:gd name="connsiteX21" fmla="*/ 12192000 w 12192000"/>
              <a:gd name="connsiteY21" fmla="*/ 0 h 1446550"/>
              <a:gd name="connsiteX22" fmla="*/ 12192000 w 12192000"/>
              <a:gd name="connsiteY22" fmla="*/ 453252 h 1446550"/>
              <a:gd name="connsiteX23" fmla="*/ 12192000 w 12192000"/>
              <a:gd name="connsiteY23" fmla="*/ 906505 h 1446550"/>
              <a:gd name="connsiteX24" fmla="*/ 12192000 w 12192000"/>
              <a:gd name="connsiteY24" fmla="*/ 1446550 h 1446550"/>
              <a:gd name="connsiteX25" fmla="*/ 11880427 w 12192000"/>
              <a:gd name="connsiteY25" fmla="*/ 1446550 h 1446550"/>
              <a:gd name="connsiteX26" fmla="*/ 11568853 w 12192000"/>
              <a:gd name="connsiteY26" fmla="*/ 1446550 h 1446550"/>
              <a:gd name="connsiteX27" fmla="*/ 11013440 w 12192000"/>
              <a:gd name="connsiteY27" fmla="*/ 1446550 h 1446550"/>
              <a:gd name="connsiteX28" fmla="*/ 10579947 w 12192000"/>
              <a:gd name="connsiteY28" fmla="*/ 1446550 h 1446550"/>
              <a:gd name="connsiteX29" fmla="*/ 9658773 w 12192000"/>
              <a:gd name="connsiteY29" fmla="*/ 1446550 h 1446550"/>
              <a:gd name="connsiteX30" fmla="*/ 8981440 w 12192000"/>
              <a:gd name="connsiteY30" fmla="*/ 1446550 h 1446550"/>
              <a:gd name="connsiteX31" fmla="*/ 8669867 w 12192000"/>
              <a:gd name="connsiteY31" fmla="*/ 1446550 h 1446550"/>
              <a:gd name="connsiteX32" fmla="*/ 8236373 w 12192000"/>
              <a:gd name="connsiteY32" fmla="*/ 1446550 h 1446550"/>
              <a:gd name="connsiteX33" fmla="*/ 7680960 w 12192000"/>
              <a:gd name="connsiteY33" fmla="*/ 1446550 h 1446550"/>
              <a:gd name="connsiteX34" fmla="*/ 7003627 w 12192000"/>
              <a:gd name="connsiteY34" fmla="*/ 1446550 h 1446550"/>
              <a:gd name="connsiteX35" fmla="*/ 6448213 w 12192000"/>
              <a:gd name="connsiteY35" fmla="*/ 1446550 h 1446550"/>
              <a:gd name="connsiteX36" fmla="*/ 6014720 w 12192000"/>
              <a:gd name="connsiteY36" fmla="*/ 1446550 h 1446550"/>
              <a:gd name="connsiteX37" fmla="*/ 5703147 w 12192000"/>
              <a:gd name="connsiteY37" fmla="*/ 1446550 h 1446550"/>
              <a:gd name="connsiteX38" fmla="*/ 5147733 w 12192000"/>
              <a:gd name="connsiteY38" fmla="*/ 1446550 h 1446550"/>
              <a:gd name="connsiteX39" fmla="*/ 4836160 w 12192000"/>
              <a:gd name="connsiteY39" fmla="*/ 1446550 h 1446550"/>
              <a:gd name="connsiteX40" fmla="*/ 4036907 w 12192000"/>
              <a:gd name="connsiteY40" fmla="*/ 1446550 h 1446550"/>
              <a:gd name="connsiteX41" fmla="*/ 3359573 w 12192000"/>
              <a:gd name="connsiteY41" fmla="*/ 1446550 h 1446550"/>
              <a:gd name="connsiteX42" fmla="*/ 2682240 w 12192000"/>
              <a:gd name="connsiteY42" fmla="*/ 1446550 h 1446550"/>
              <a:gd name="connsiteX43" fmla="*/ 1882987 w 12192000"/>
              <a:gd name="connsiteY43" fmla="*/ 1446550 h 1446550"/>
              <a:gd name="connsiteX44" fmla="*/ 1205653 w 12192000"/>
              <a:gd name="connsiteY44" fmla="*/ 1446550 h 1446550"/>
              <a:gd name="connsiteX45" fmla="*/ 650240 w 12192000"/>
              <a:gd name="connsiteY45" fmla="*/ 1446550 h 1446550"/>
              <a:gd name="connsiteX46" fmla="*/ 0 w 12192000"/>
              <a:gd name="connsiteY46" fmla="*/ 1446550 h 1446550"/>
              <a:gd name="connsiteX47" fmla="*/ 0 w 12192000"/>
              <a:gd name="connsiteY47" fmla="*/ 935436 h 1446550"/>
              <a:gd name="connsiteX48" fmla="*/ 0 w 12192000"/>
              <a:gd name="connsiteY48" fmla="*/ 438787 h 1446550"/>
              <a:gd name="connsiteX49" fmla="*/ 0 w 12192000"/>
              <a:gd name="connsiteY49"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2000" h="1446550" fill="none" extrusionOk="0">
                <a:moveTo>
                  <a:pt x="0" y="0"/>
                </a:moveTo>
                <a:cubicBezTo>
                  <a:pt x="106790" y="2918"/>
                  <a:pt x="218456" y="-13200"/>
                  <a:pt x="311573" y="0"/>
                </a:cubicBezTo>
                <a:cubicBezTo>
                  <a:pt x="404690" y="13200"/>
                  <a:pt x="842281" y="30405"/>
                  <a:pt x="1110827" y="0"/>
                </a:cubicBezTo>
                <a:cubicBezTo>
                  <a:pt x="1379373" y="-30405"/>
                  <a:pt x="1727738" y="-42491"/>
                  <a:pt x="2032000" y="0"/>
                </a:cubicBezTo>
                <a:cubicBezTo>
                  <a:pt x="2336262" y="42491"/>
                  <a:pt x="2424785" y="16141"/>
                  <a:pt x="2709333" y="0"/>
                </a:cubicBezTo>
                <a:cubicBezTo>
                  <a:pt x="2993881" y="-16141"/>
                  <a:pt x="2943160" y="7523"/>
                  <a:pt x="3142827" y="0"/>
                </a:cubicBezTo>
                <a:cubicBezTo>
                  <a:pt x="3342494" y="-7523"/>
                  <a:pt x="3868371" y="-21172"/>
                  <a:pt x="4064000" y="0"/>
                </a:cubicBezTo>
                <a:cubicBezTo>
                  <a:pt x="4259629" y="21172"/>
                  <a:pt x="4278979" y="-5523"/>
                  <a:pt x="4375573" y="0"/>
                </a:cubicBezTo>
                <a:cubicBezTo>
                  <a:pt x="4472167" y="5523"/>
                  <a:pt x="4660841" y="19476"/>
                  <a:pt x="4930987" y="0"/>
                </a:cubicBezTo>
                <a:cubicBezTo>
                  <a:pt x="5201133" y="-19476"/>
                  <a:pt x="5168326" y="3700"/>
                  <a:pt x="5242560" y="0"/>
                </a:cubicBezTo>
                <a:cubicBezTo>
                  <a:pt x="5316794" y="-3700"/>
                  <a:pt x="5419033" y="-13473"/>
                  <a:pt x="5554133" y="0"/>
                </a:cubicBezTo>
                <a:cubicBezTo>
                  <a:pt x="5689233" y="13473"/>
                  <a:pt x="6269090" y="-34090"/>
                  <a:pt x="6475307" y="0"/>
                </a:cubicBezTo>
                <a:cubicBezTo>
                  <a:pt x="6681524" y="34090"/>
                  <a:pt x="7169396" y="32687"/>
                  <a:pt x="7396480" y="0"/>
                </a:cubicBezTo>
                <a:cubicBezTo>
                  <a:pt x="7623564" y="-32687"/>
                  <a:pt x="7643453" y="-9367"/>
                  <a:pt x="7708053" y="0"/>
                </a:cubicBezTo>
                <a:cubicBezTo>
                  <a:pt x="7772653" y="9367"/>
                  <a:pt x="7928834" y="-9232"/>
                  <a:pt x="8019627" y="0"/>
                </a:cubicBezTo>
                <a:cubicBezTo>
                  <a:pt x="8110420" y="9232"/>
                  <a:pt x="8324597" y="-11831"/>
                  <a:pt x="8575040" y="0"/>
                </a:cubicBezTo>
                <a:cubicBezTo>
                  <a:pt x="8825483" y="11831"/>
                  <a:pt x="8998688" y="-18077"/>
                  <a:pt x="9130453" y="0"/>
                </a:cubicBezTo>
                <a:cubicBezTo>
                  <a:pt x="9262218" y="18077"/>
                  <a:pt x="9727031" y="16383"/>
                  <a:pt x="10051627" y="0"/>
                </a:cubicBezTo>
                <a:cubicBezTo>
                  <a:pt x="10376223" y="-16383"/>
                  <a:pt x="10351433" y="-16593"/>
                  <a:pt x="10485120" y="0"/>
                </a:cubicBezTo>
                <a:cubicBezTo>
                  <a:pt x="10618807" y="16593"/>
                  <a:pt x="10683416" y="8465"/>
                  <a:pt x="10796693" y="0"/>
                </a:cubicBezTo>
                <a:cubicBezTo>
                  <a:pt x="10909970" y="-8465"/>
                  <a:pt x="11009671" y="2983"/>
                  <a:pt x="11108267" y="0"/>
                </a:cubicBezTo>
                <a:cubicBezTo>
                  <a:pt x="11206863" y="-2983"/>
                  <a:pt x="11951993" y="50045"/>
                  <a:pt x="12192000" y="0"/>
                </a:cubicBezTo>
                <a:cubicBezTo>
                  <a:pt x="12199652" y="206025"/>
                  <a:pt x="12198046" y="256314"/>
                  <a:pt x="12192000" y="453252"/>
                </a:cubicBezTo>
                <a:cubicBezTo>
                  <a:pt x="12185954" y="650190"/>
                  <a:pt x="12190665" y="747191"/>
                  <a:pt x="12192000" y="906505"/>
                </a:cubicBezTo>
                <a:cubicBezTo>
                  <a:pt x="12193335" y="1065819"/>
                  <a:pt x="12188354" y="1297764"/>
                  <a:pt x="12192000" y="1446550"/>
                </a:cubicBezTo>
                <a:cubicBezTo>
                  <a:pt x="12084222" y="1460714"/>
                  <a:pt x="11962944" y="1442222"/>
                  <a:pt x="11880427" y="1446550"/>
                </a:cubicBezTo>
                <a:cubicBezTo>
                  <a:pt x="11797910" y="1450878"/>
                  <a:pt x="11718289" y="1458014"/>
                  <a:pt x="11568853" y="1446550"/>
                </a:cubicBezTo>
                <a:cubicBezTo>
                  <a:pt x="11419417" y="1435086"/>
                  <a:pt x="11142271" y="1429338"/>
                  <a:pt x="11013440" y="1446550"/>
                </a:cubicBezTo>
                <a:cubicBezTo>
                  <a:pt x="10884609" y="1463762"/>
                  <a:pt x="10773517" y="1463703"/>
                  <a:pt x="10579947" y="1446550"/>
                </a:cubicBezTo>
                <a:cubicBezTo>
                  <a:pt x="10386377" y="1429397"/>
                  <a:pt x="9867722" y="1437974"/>
                  <a:pt x="9658773" y="1446550"/>
                </a:cubicBezTo>
                <a:cubicBezTo>
                  <a:pt x="9449824" y="1455126"/>
                  <a:pt x="9270526" y="1479862"/>
                  <a:pt x="8981440" y="1446550"/>
                </a:cubicBezTo>
                <a:cubicBezTo>
                  <a:pt x="8692354" y="1413238"/>
                  <a:pt x="8805759" y="1443874"/>
                  <a:pt x="8669867" y="1446550"/>
                </a:cubicBezTo>
                <a:cubicBezTo>
                  <a:pt x="8533975" y="1449226"/>
                  <a:pt x="8390410" y="1435077"/>
                  <a:pt x="8236373" y="1446550"/>
                </a:cubicBezTo>
                <a:cubicBezTo>
                  <a:pt x="8082336" y="1458023"/>
                  <a:pt x="7796464" y="1470568"/>
                  <a:pt x="7680960" y="1446550"/>
                </a:cubicBezTo>
                <a:cubicBezTo>
                  <a:pt x="7565456" y="1422532"/>
                  <a:pt x="7336358" y="1472855"/>
                  <a:pt x="7003627" y="1446550"/>
                </a:cubicBezTo>
                <a:cubicBezTo>
                  <a:pt x="6670896" y="1420245"/>
                  <a:pt x="6572815" y="1427931"/>
                  <a:pt x="6448213" y="1446550"/>
                </a:cubicBezTo>
                <a:cubicBezTo>
                  <a:pt x="6323611" y="1465169"/>
                  <a:pt x="6103894" y="1464997"/>
                  <a:pt x="6014720" y="1446550"/>
                </a:cubicBezTo>
                <a:cubicBezTo>
                  <a:pt x="5925546" y="1428103"/>
                  <a:pt x="5824690" y="1459934"/>
                  <a:pt x="5703147" y="1446550"/>
                </a:cubicBezTo>
                <a:cubicBezTo>
                  <a:pt x="5581604" y="1433166"/>
                  <a:pt x="5284554" y="1455766"/>
                  <a:pt x="5147733" y="1446550"/>
                </a:cubicBezTo>
                <a:cubicBezTo>
                  <a:pt x="5010912" y="1437334"/>
                  <a:pt x="4951952" y="1454983"/>
                  <a:pt x="4836160" y="1446550"/>
                </a:cubicBezTo>
                <a:cubicBezTo>
                  <a:pt x="4720368" y="1438117"/>
                  <a:pt x="4426481" y="1424091"/>
                  <a:pt x="4036907" y="1446550"/>
                </a:cubicBezTo>
                <a:cubicBezTo>
                  <a:pt x="3647333" y="1469009"/>
                  <a:pt x="3560117" y="1416296"/>
                  <a:pt x="3359573" y="1446550"/>
                </a:cubicBezTo>
                <a:cubicBezTo>
                  <a:pt x="3159029" y="1476804"/>
                  <a:pt x="2994273" y="1470784"/>
                  <a:pt x="2682240" y="1446550"/>
                </a:cubicBezTo>
                <a:cubicBezTo>
                  <a:pt x="2370207" y="1422316"/>
                  <a:pt x="2236828" y="1459758"/>
                  <a:pt x="1882987" y="1446550"/>
                </a:cubicBezTo>
                <a:cubicBezTo>
                  <a:pt x="1529146" y="1433342"/>
                  <a:pt x="1497296" y="1460959"/>
                  <a:pt x="1205653" y="1446550"/>
                </a:cubicBezTo>
                <a:cubicBezTo>
                  <a:pt x="914010" y="1432141"/>
                  <a:pt x="819602" y="1429472"/>
                  <a:pt x="650240" y="1446550"/>
                </a:cubicBezTo>
                <a:cubicBezTo>
                  <a:pt x="480878" y="1463628"/>
                  <a:pt x="280393" y="1454327"/>
                  <a:pt x="0" y="1446550"/>
                </a:cubicBezTo>
                <a:cubicBezTo>
                  <a:pt x="14258" y="1201144"/>
                  <a:pt x="-2553" y="1124874"/>
                  <a:pt x="0" y="935436"/>
                </a:cubicBezTo>
                <a:cubicBezTo>
                  <a:pt x="2553" y="745998"/>
                  <a:pt x="6720" y="685683"/>
                  <a:pt x="0" y="438787"/>
                </a:cubicBezTo>
                <a:cubicBezTo>
                  <a:pt x="-6720" y="191891"/>
                  <a:pt x="-20356" y="107969"/>
                  <a:pt x="0" y="0"/>
                </a:cubicBezTo>
                <a:close/>
              </a:path>
              <a:path w="12192000" h="1446550" stroke="0" extrusionOk="0">
                <a:moveTo>
                  <a:pt x="0" y="0"/>
                </a:moveTo>
                <a:cubicBezTo>
                  <a:pt x="164063" y="20298"/>
                  <a:pt x="318136" y="-17085"/>
                  <a:pt x="433493" y="0"/>
                </a:cubicBezTo>
                <a:cubicBezTo>
                  <a:pt x="548850" y="17085"/>
                  <a:pt x="915084" y="-17368"/>
                  <a:pt x="1110827" y="0"/>
                </a:cubicBezTo>
                <a:cubicBezTo>
                  <a:pt x="1306570" y="17368"/>
                  <a:pt x="1463623" y="28199"/>
                  <a:pt x="1788160" y="0"/>
                </a:cubicBezTo>
                <a:cubicBezTo>
                  <a:pt x="2112697" y="-28199"/>
                  <a:pt x="1945120" y="-11533"/>
                  <a:pt x="2099733" y="0"/>
                </a:cubicBezTo>
                <a:cubicBezTo>
                  <a:pt x="2254346" y="11533"/>
                  <a:pt x="2377685" y="6608"/>
                  <a:pt x="2533227" y="0"/>
                </a:cubicBezTo>
                <a:cubicBezTo>
                  <a:pt x="2688769" y="-6608"/>
                  <a:pt x="2902361" y="-15249"/>
                  <a:pt x="3210560" y="0"/>
                </a:cubicBezTo>
                <a:cubicBezTo>
                  <a:pt x="3518759" y="15249"/>
                  <a:pt x="3614578" y="23256"/>
                  <a:pt x="3765973" y="0"/>
                </a:cubicBezTo>
                <a:cubicBezTo>
                  <a:pt x="3917368" y="-23256"/>
                  <a:pt x="4008474" y="7300"/>
                  <a:pt x="4199467" y="0"/>
                </a:cubicBezTo>
                <a:cubicBezTo>
                  <a:pt x="4390460" y="-7300"/>
                  <a:pt x="4769350" y="-37325"/>
                  <a:pt x="5120640" y="0"/>
                </a:cubicBezTo>
                <a:cubicBezTo>
                  <a:pt x="5471930" y="37325"/>
                  <a:pt x="5738316" y="3884"/>
                  <a:pt x="6041813" y="0"/>
                </a:cubicBezTo>
                <a:cubicBezTo>
                  <a:pt x="6345310" y="-3884"/>
                  <a:pt x="6582339" y="20675"/>
                  <a:pt x="6841067" y="0"/>
                </a:cubicBezTo>
                <a:cubicBezTo>
                  <a:pt x="7099795" y="-20675"/>
                  <a:pt x="7175411" y="-13385"/>
                  <a:pt x="7274560" y="0"/>
                </a:cubicBezTo>
                <a:cubicBezTo>
                  <a:pt x="7373709" y="13385"/>
                  <a:pt x="7776337" y="17677"/>
                  <a:pt x="7951893" y="0"/>
                </a:cubicBezTo>
                <a:cubicBezTo>
                  <a:pt x="8127449" y="-17677"/>
                  <a:pt x="8492282" y="-31155"/>
                  <a:pt x="8751147" y="0"/>
                </a:cubicBezTo>
                <a:cubicBezTo>
                  <a:pt x="9010012" y="31155"/>
                  <a:pt x="9184581" y="24336"/>
                  <a:pt x="9306560" y="0"/>
                </a:cubicBezTo>
                <a:cubicBezTo>
                  <a:pt x="9428539" y="-24336"/>
                  <a:pt x="9841894" y="4468"/>
                  <a:pt x="9983893" y="0"/>
                </a:cubicBezTo>
                <a:cubicBezTo>
                  <a:pt x="10125892" y="-4468"/>
                  <a:pt x="10551422" y="-35102"/>
                  <a:pt x="10783147" y="0"/>
                </a:cubicBezTo>
                <a:cubicBezTo>
                  <a:pt x="11014872" y="35102"/>
                  <a:pt x="10945122" y="3536"/>
                  <a:pt x="11094720" y="0"/>
                </a:cubicBezTo>
                <a:cubicBezTo>
                  <a:pt x="11244318" y="-3536"/>
                  <a:pt x="11326744" y="-3998"/>
                  <a:pt x="11406293" y="0"/>
                </a:cubicBezTo>
                <a:cubicBezTo>
                  <a:pt x="11485842" y="3998"/>
                  <a:pt x="11908156" y="-33434"/>
                  <a:pt x="12192000" y="0"/>
                </a:cubicBezTo>
                <a:cubicBezTo>
                  <a:pt x="12181227" y="110318"/>
                  <a:pt x="12203196" y="382677"/>
                  <a:pt x="12192000" y="482183"/>
                </a:cubicBezTo>
                <a:cubicBezTo>
                  <a:pt x="12180804" y="581689"/>
                  <a:pt x="12189473" y="762381"/>
                  <a:pt x="12192000" y="935436"/>
                </a:cubicBezTo>
                <a:cubicBezTo>
                  <a:pt x="12194527" y="1108491"/>
                  <a:pt x="12176095" y="1281029"/>
                  <a:pt x="12192000" y="1446550"/>
                </a:cubicBezTo>
                <a:cubicBezTo>
                  <a:pt x="12044244" y="1473609"/>
                  <a:pt x="11775810" y="1460140"/>
                  <a:pt x="11514667" y="1446550"/>
                </a:cubicBezTo>
                <a:cubicBezTo>
                  <a:pt x="11253524" y="1432960"/>
                  <a:pt x="11017207" y="1465762"/>
                  <a:pt x="10837333" y="1446550"/>
                </a:cubicBezTo>
                <a:cubicBezTo>
                  <a:pt x="10657459" y="1427338"/>
                  <a:pt x="10495976" y="1436929"/>
                  <a:pt x="10160000" y="1446550"/>
                </a:cubicBezTo>
                <a:cubicBezTo>
                  <a:pt x="9824024" y="1456171"/>
                  <a:pt x="9708270" y="1478523"/>
                  <a:pt x="9360747" y="1446550"/>
                </a:cubicBezTo>
                <a:cubicBezTo>
                  <a:pt x="9013224" y="1414577"/>
                  <a:pt x="9197019" y="1445106"/>
                  <a:pt x="9049173" y="1446550"/>
                </a:cubicBezTo>
                <a:cubicBezTo>
                  <a:pt x="8901327" y="1447994"/>
                  <a:pt x="8825895" y="1449590"/>
                  <a:pt x="8737600" y="1446550"/>
                </a:cubicBezTo>
                <a:cubicBezTo>
                  <a:pt x="8649305" y="1443510"/>
                  <a:pt x="8208727" y="1446974"/>
                  <a:pt x="7938347" y="1446550"/>
                </a:cubicBezTo>
                <a:cubicBezTo>
                  <a:pt x="7667967" y="1446126"/>
                  <a:pt x="7759038" y="1442728"/>
                  <a:pt x="7626773" y="1446550"/>
                </a:cubicBezTo>
                <a:cubicBezTo>
                  <a:pt x="7494508" y="1450372"/>
                  <a:pt x="7181770" y="1438779"/>
                  <a:pt x="6949440" y="1446550"/>
                </a:cubicBezTo>
                <a:cubicBezTo>
                  <a:pt x="6717110" y="1454321"/>
                  <a:pt x="6539621" y="1474083"/>
                  <a:pt x="6272107" y="1446550"/>
                </a:cubicBezTo>
                <a:cubicBezTo>
                  <a:pt x="6004593" y="1419017"/>
                  <a:pt x="5687800" y="1476713"/>
                  <a:pt x="5472853" y="1446550"/>
                </a:cubicBezTo>
                <a:cubicBezTo>
                  <a:pt x="5257906" y="1416387"/>
                  <a:pt x="5183103" y="1436353"/>
                  <a:pt x="4917440" y="1446550"/>
                </a:cubicBezTo>
                <a:cubicBezTo>
                  <a:pt x="4651777" y="1456747"/>
                  <a:pt x="4192328" y="1401718"/>
                  <a:pt x="3996267" y="1446550"/>
                </a:cubicBezTo>
                <a:cubicBezTo>
                  <a:pt x="3800206" y="1491382"/>
                  <a:pt x="3664399" y="1466073"/>
                  <a:pt x="3562773" y="1446550"/>
                </a:cubicBezTo>
                <a:cubicBezTo>
                  <a:pt x="3461147" y="1427027"/>
                  <a:pt x="3396230" y="1437547"/>
                  <a:pt x="3251200" y="1446550"/>
                </a:cubicBezTo>
                <a:cubicBezTo>
                  <a:pt x="3106170" y="1455553"/>
                  <a:pt x="2959828" y="1463471"/>
                  <a:pt x="2817707" y="1446550"/>
                </a:cubicBezTo>
                <a:cubicBezTo>
                  <a:pt x="2675586" y="1429629"/>
                  <a:pt x="2186343" y="1472374"/>
                  <a:pt x="1896533" y="1446550"/>
                </a:cubicBezTo>
                <a:cubicBezTo>
                  <a:pt x="1606723" y="1420726"/>
                  <a:pt x="1738935" y="1452089"/>
                  <a:pt x="1584960" y="1446550"/>
                </a:cubicBezTo>
                <a:cubicBezTo>
                  <a:pt x="1430985" y="1441011"/>
                  <a:pt x="993484" y="1429235"/>
                  <a:pt x="663787" y="1446550"/>
                </a:cubicBezTo>
                <a:cubicBezTo>
                  <a:pt x="334090" y="1463865"/>
                  <a:pt x="313061" y="1459040"/>
                  <a:pt x="0" y="1446550"/>
                </a:cubicBezTo>
                <a:cubicBezTo>
                  <a:pt x="4895" y="1247404"/>
                  <a:pt x="19716" y="1182520"/>
                  <a:pt x="0" y="949901"/>
                </a:cubicBezTo>
                <a:cubicBezTo>
                  <a:pt x="-19716" y="717282"/>
                  <a:pt x="-18834" y="633171"/>
                  <a:pt x="0" y="482183"/>
                </a:cubicBezTo>
                <a:cubicBezTo>
                  <a:pt x="18834" y="331195"/>
                  <a:pt x="9584" y="106961"/>
                  <a:pt x="0" y="0"/>
                </a:cubicBezTo>
                <a:close/>
              </a:path>
            </a:pathLst>
          </a:custGeom>
          <a:solidFill>
            <a:schemeClr val="bg2">
              <a:lumMod val="60000"/>
              <a:lumOff val="40000"/>
            </a:schemeClr>
          </a:solidFill>
          <a:ln>
            <a:noFill/>
            <a:extLst>
              <a:ext uri="{C807C97D-BFC1-408E-A445-0C87EB9F89A2}">
                <ask:lineSketchStyleProps xmlns:ask="http://schemas.microsoft.com/office/drawing/2018/sketchyshapes" sd="722460625">
                  <a:prstGeom prst="flowChartProcess">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9" name="Google Shape;369;p47"/>
          <p:cNvSpPr txBox="1"/>
          <p:nvPr/>
        </p:nvSpPr>
        <p:spPr>
          <a:xfrm>
            <a:off x="2179515" y="2468752"/>
            <a:ext cx="7832970" cy="213286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zh-TW" altLang="en-US" sz="3600" dirty="0">
                <a:solidFill>
                  <a:schemeClr val="tx1"/>
                </a:solidFill>
                <a:sym typeface="Times New Roman"/>
              </a:rPr>
              <a:t>使藥費合理支出，包含藥價及使用量</a:t>
            </a:r>
            <a:endParaRPr sz="3600" dirty="0">
              <a:solidFill>
                <a:schemeClr val="tx1"/>
              </a:solidFill>
              <a:sym typeface="Times New Roman"/>
            </a:endParaRPr>
          </a:p>
          <a:p>
            <a:pPr marL="0" lvl="0" indent="0" algn="ctr" rtl="0">
              <a:lnSpc>
                <a:spcPct val="115000"/>
              </a:lnSpc>
              <a:spcBef>
                <a:spcPts val="1200"/>
              </a:spcBef>
              <a:spcAft>
                <a:spcPts val="1200"/>
              </a:spcAft>
              <a:buNone/>
            </a:pPr>
            <a:r>
              <a:rPr lang="zh-TW" altLang="en-US" sz="3600" dirty="0">
                <a:solidFill>
                  <a:schemeClr val="tx1"/>
                </a:solidFill>
                <a:sym typeface="Times New Roman"/>
              </a:rPr>
              <a:t>致力於</a:t>
            </a:r>
            <a:r>
              <a:rPr lang="zh-TW" altLang="en-US" sz="4800" b="1" dirty="0">
                <a:solidFill>
                  <a:srgbClr val="FF0000"/>
                </a:solidFill>
                <a:sym typeface="Times New Roman"/>
              </a:rPr>
              <a:t>藥價差</a:t>
            </a:r>
            <a:r>
              <a:rPr lang="zh-TW" altLang="en-US" sz="3600" dirty="0">
                <a:solidFill>
                  <a:schemeClr val="tx1"/>
                </a:solidFill>
                <a:sym typeface="Times New Roman"/>
              </a:rPr>
              <a:t>合理化</a:t>
            </a:r>
            <a:endParaRPr sz="3600" dirty="0">
              <a:solidFill>
                <a:schemeClr val="tx1"/>
              </a:solidFill>
              <a:sym typeface="Times New Roman"/>
            </a:endParaRPr>
          </a:p>
        </p:txBody>
      </p:sp>
      <p:sp>
        <p:nvSpPr>
          <p:cNvPr id="4" name="Google Shape;122;p16">
            <a:extLst>
              <a:ext uri="{FF2B5EF4-FFF2-40B4-BE49-F238E27FC236}">
                <a16:creationId xmlns:a16="http://schemas.microsoft.com/office/drawing/2014/main" id="{76FC7BCA-6E7C-4647-B4F0-008276FC25FF}"/>
              </a:ext>
            </a:extLst>
          </p:cNvPr>
          <p:cNvSpPr txBox="1">
            <a:spLocks/>
          </p:cNvSpPr>
          <p:nvPr/>
        </p:nvSpPr>
        <p:spPr>
          <a:xfrm>
            <a:off x="1524000" y="158108"/>
            <a:ext cx="9144000" cy="1094567"/>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pPr>
            <a:r>
              <a:rPr lang="zh-TW" altLang="en-US" b="1" dirty="0">
                <a:solidFill>
                  <a:schemeClr val="lt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健保藥品之未來展望</a:t>
            </a:r>
          </a:p>
        </p:txBody>
      </p:sp>
      <p:pic>
        <p:nvPicPr>
          <p:cNvPr id="22530" name="Picture 2">
            <a:extLst>
              <a:ext uri="{FF2B5EF4-FFF2-40B4-BE49-F238E27FC236}">
                <a16:creationId xmlns:a16="http://schemas.microsoft.com/office/drawing/2014/main" id="{C92FA7C7-9F4D-48A0-86F1-AB693AB73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982" y="4248443"/>
            <a:ext cx="2834035" cy="26095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48"/>
          <p:cNvSpPr txBox="1"/>
          <p:nvPr/>
        </p:nvSpPr>
        <p:spPr>
          <a:xfrm>
            <a:off x="713511" y="2007252"/>
            <a:ext cx="4873399" cy="975621"/>
          </a:xfrm>
          <a:prstGeom prst="rect">
            <a:avLst/>
          </a:prstGeom>
          <a:noFill/>
          <a:ln>
            <a:noFill/>
          </a:ln>
        </p:spPr>
        <p:txBody>
          <a:bodyPr spcFirstLastPara="1" wrap="square" lIns="91425" tIns="91425" rIns="91425" bIns="91425" anchor="t" anchorCtr="0">
            <a:spAutoFit/>
          </a:bodyPr>
          <a:lstStyle/>
          <a:p>
            <a:pPr marL="514350" lvl="0" indent="-514350" algn="l" rtl="0">
              <a:lnSpc>
                <a:spcPct val="115000"/>
              </a:lnSpc>
              <a:spcBef>
                <a:spcPts val="1200"/>
              </a:spcBef>
              <a:spcAft>
                <a:spcPts val="0"/>
              </a:spcAft>
              <a:buClr>
                <a:schemeClr val="bg2"/>
              </a:buClr>
              <a:buFont typeface="+mj-lt"/>
              <a:buAutoNum type="arabicPeriod"/>
            </a:pPr>
            <a:r>
              <a:rPr lang="zh-TW" altLang="en-US" sz="3600" b="1" dirty="0">
                <a:solidFill>
                  <a:schemeClr val="bg2"/>
                </a:solidFill>
                <a:sym typeface="Times New Roman"/>
              </a:rPr>
              <a:t>藥品交易資訊透明化</a:t>
            </a:r>
            <a:r>
              <a:rPr lang="en-US" altLang="zh-TW" sz="3600" b="1" dirty="0">
                <a:solidFill>
                  <a:schemeClr val="bg2"/>
                </a:solidFill>
                <a:sym typeface="Times New Roman"/>
              </a:rPr>
              <a:t>:</a:t>
            </a:r>
            <a:endParaRPr sz="3600" b="1" dirty="0">
              <a:solidFill>
                <a:schemeClr val="bg2"/>
              </a:solidFill>
            </a:endParaRPr>
          </a:p>
        </p:txBody>
      </p:sp>
      <p:sp>
        <p:nvSpPr>
          <p:cNvPr id="5" name="文字方塊 4">
            <a:extLst>
              <a:ext uri="{FF2B5EF4-FFF2-40B4-BE49-F238E27FC236}">
                <a16:creationId xmlns:a16="http://schemas.microsoft.com/office/drawing/2014/main" id="{736BFB50-CAE8-47AD-B5CA-7313F7B9B6F9}"/>
              </a:ext>
            </a:extLst>
          </p:cNvPr>
          <p:cNvSpPr txBox="1"/>
          <p:nvPr/>
        </p:nvSpPr>
        <p:spPr>
          <a:xfrm>
            <a:off x="690131" y="563084"/>
            <a:ext cx="5762624" cy="923330"/>
          </a:xfrm>
          <a:prstGeom prst="rect">
            <a:avLst/>
          </a:prstGeom>
          <a:noFill/>
        </p:spPr>
        <p:txBody>
          <a:bodyPr wrap="square">
            <a:spAutoFit/>
          </a:bodyPr>
          <a:lstStyle/>
          <a:p>
            <a:pPr lvl="0" algn="l" rtl="0">
              <a:lnSpc>
                <a:spcPct val="100000"/>
              </a:lnSpc>
              <a:spcBef>
                <a:spcPts val="0"/>
              </a:spcBef>
              <a:spcAft>
                <a:spcPts val="0"/>
              </a:spcAft>
              <a:buSzPct val="100000"/>
            </a:pPr>
            <a:r>
              <a:rPr lang="zh-TW" altLang="en-US" sz="5400" b="1" dirty="0">
                <a:solidFill>
                  <a:schemeClr val="tx1"/>
                </a:solidFill>
              </a:rPr>
              <a:t>一、努力方向→</a:t>
            </a:r>
          </a:p>
        </p:txBody>
      </p:sp>
      <p:sp>
        <p:nvSpPr>
          <p:cNvPr id="8" name="文字方塊 7">
            <a:extLst>
              <a:ext uri="{FF2B5EF4-FFF2-40B4-BE49-F238E27FC236}">
                <a16:creationId xmlns:a16="http://schemas.microsoft.com/office/drawing/2014/main" id="{9B657F37-D95B-4362-937F-D218AEC4E595}"/>
              </a:ext>
            </a:extLst>
          </p:cNvPr>
          <p:cNvSpPr txBox="1"/>
          <p:nvPr/>
        </p:nvSpPr>
        <p:spPr>
          <a:xfrm>
            <a:off x="2035752" y="3590242"/>
            <a:ext cx="8120495" cy="675954"/>
          </a:xfrm>
          <a:prstGeom prst="rect">
            <a:avLst/>
          </a:prstGeom>
          <a:noFill/>
        </p:spPr>
        <p:txBody>
          <a:bodyPr wrap="square">
            <a:spAutoFit/>
          </a:bodyPr>
          <a:lstStyle/>
          <a:p>
            <a:pPr marL="228600" lvl="0" indent="0" algn="l" rtl="0">
              <a:lnSpc>
                <a:spcPct val="115000"/>
              </a:lnSpc>
              <a:spcBef>
                <a:spcPts val="1200"/>
              </a:spcBef>
              <a:spcAft>
                <a:spcPts val="1200"/>
              </a:spcAft>
              <a:buNone/>
            </a:pPr>
            <a:r>
              <a:rPr lang="zh-TW" altLang="en-US" sz="3600" dirty="0">
                <a:solidFill>
                  <a:schemeClr val="tx1"/>
                </a:solidFill>
                <a:sym typeface="Times New Roman"/>
              </a:rPr>
              <a:t>採購資訊及換藥資訊應便於民眾了解</a:t>
            </a:r>
          </a:p>
        </p:txBody>
      </p:sp>
      <p:pic>
        <p:nvPicPr>
          <p:cNvPr id="3" name="圖片 2">
            <a:extLst>
              <a:ext uri="{FF2B5EF4-FFF2-40B4-BE49-F238E27FC236}">
                <a16:creationId xmlns:a16="http://schemas.microsoft.com/office/drawing/2014/main" id="{B46451E7-E3FE-4B55-8540-38AA5F11895E}"/>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124576" y="300539"/>
            <a:ext cx="2067424" cy="6557461"/>
          </a:xfrm>
          <a:prstGeom prst="rect">
            <a:avLst/>
          </a:prstGeom>
          <a:effectLst>
            <a:glow rad="254000">
              <a:schemeClr val="bg1">
                <a:alpha val="40000"/>
              </a:schemeClr>
            </a:glow>
            <a:reflection stA="45000" endPos="65000" dir="5400000" sy="-100000" algn="bl" rotWithShape="0"/>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48"/>
          <p:cNvSpPr txBox="1"/>
          <p:nvPr/>
        </p:nvSpPr>
        <p:spPr>
          <a:xfrm>
            <a:off x="618693" y="664227"/>
            <a:ext cx="6439332" cy="975621"/>
          </a:xfrm>
          <a:prstGeom prst="rect">
            <a:avLst/>
          </a:prstGeom>
          <a:noFill/>
          <a:ln>
            <a:noFill/>
          </a:ln>
        </p:spPr>
        <p:txBody>
          <a:bodyPr spcFirstLastPara="1" wrap="square" lIns="91425" tIns="91425" rIns="91425" bIns="91425" anchor="t" anchorCtr="0">
            <a:spAutoFit/>
          </a:bodyPr>
          <a:lstStyle/>
          <a:p>
            <a:pPr marL="514350" lvl="0" indent="-514350" algn="l" rtl="0">
              <a:lnSpc>
                <a:spcPct val="115000"/>
              </a:lnSpc>
              <a:spcBef>
                <a:spcPts val="1200"/>
              </a:spcBef>
              <a:spcAft>
                <a:spcPts val="0"/>
              </a:spcAft>
              <a:buClr>
                <a:schemeClr val="bg2"/>
              </a:buClr>
              <a:buFont typeface="+mj-lt"/>
              <a:buAutoNum type="arabicPeriod" startAt="2"/>
            </a:pPr>
            <a:r>
              <a:rPr lang="zh-TW" altLang="en-US" sz="3600" b="1" dirty="0">
                <a:solidFill>
                  <a:schemeClr val="bg2"/>
                </a:solidFill>
                <a:sym typeface="Times New Roman"/>
              </a:rPr>
              <a:t>藥品市場交易秩序正常化</a:t>
            </a:r>
            <a:r>
              <a:rPr lang="en-US" altLang="zh-TW" sz="3600" b="1" dirty="0">
                <a:solidFill>
                  <a:schemeClr val="bg2"/>
                </a:solidFill>
                <a:sym typeface="Times New Roman"/>
              </a:rPr>
              <a:t>:</a:t>
            </a:r>
          </a:p>
        </p:txBody>
      </p:sp>
      <p:sp>
        <p:nvSpPr>
          <p:cNvPr id="8" name="文字方塊 7">
            <a:extLst>
              <a:ext uri="{FF2B5EF4-FFF2-40B4-BE49-F238E27FC236}">
                <a16:creationId xmlns:a16="http://schemas.microsoft.com/office/drawing/2014/main" id="{9B657F37-D95B-4362-937F-D218AEC4E595}"/>
              </a:ext>
            </a:extLst>
          </p:cNvPr>
          <p:cNvSpPr txBox="1"/>
          <p:nvPr/>
        </p:nvSpPr>
        <p:spPr>
          <a:xfrm>
            <a:off x="618693" y="2043957"/>
            <a:ext cx="11339945" cy="3532121"/>
          </a:xfrm>
          <a:prstGeom prst="rect">
            <a:avLst/>
          </a:prstGeom>
          <a:noFill/>
        </p:spPr>
        <p:txBody>
          <a:bodyPr wrap="square">
            <a:spAutoFit/>
          </a:bodyPr>
          <a:lstStyle/>
          <a:p>
            <a:pPr marL="971550" lvl="0" indent="-742950" algn="l" rtl="0">
              <a:lnSpc>
                <a:spcPct val="115000"/>
              </a:lnSpc>
              <a:spcBef>
                <a:spcPts val="1200"/>
              </a:spcBef>
              <a:spcAft>
                <a:spcPts val="1200"/>
              </a:spcAft>
              <a:buFont typeface="+mj-lt"/>
              <a:buAutoNum type="alphaLcPeriod"/>
            </a:pPr>
            <a:r>
              <a:rPr lang="zh-TW" altLang="en-US" sz="3600" dirty="0">
                <a:solidFill>
                  <a:schemeClr val="tx1"/>
                </a:solidFill>
                <a:sym typeface="Times New Roman"/>
              </a:rPr>
              <a:t>訂定「商品市場交易規範」，明定「贈品」或「折讓」之範圍。不得以</a:t>
            </a:r>
            <a:r>
              <a:rPr lang="zh-TW" altLang="en-US" sz="3600" dirty="0">
                <a:solidFill>
                  <a:srgbClr val="FF0000"/>
                </a:solidFill>
                <a:sym typeface="Times New Roman"/>
              </a:rPr>
              <a:t>物品、金錢之利益</a:t>
            </a:r>
            <a:r>
              <a:rPr lang="zh-TW" altLang="en-US" sz="3600" dirty="0">
                <a:solidFill>
                  <a:schemeClr val="tx1"/>
                </a:solidFill>
                <a:sym typeface="Times New Roman"/>
              </a:rPr>
              <a:t>為手段</a:t>
            </a:r>
          </a:p>
          <a:p>
            <a:pPr marL="971550" lvl="0" indent="-742950" algn="l" rtl="0">
              <a:lnSpc>
                <a:spcPct val="115000"/>
              </a:lnSpc>
              <a:spcBef>
                <a:spcPts val="1200"/>
              </a:spcBef>
              <a:spcAft>
                <a:spcPts val="1200"/>
              </a:spcAft>
              <a:buFont typeface="+mj-lt"/>
              <a:buAutoNum type="alphaLcPeriod"/>
            </a:pPr>
            <a:r>
              <a:rPr lang="zh-TW" altLang="en-US" sz="3600" dirty="0">
                <a:solidFill>
                  <a:schemeClr val="tx1"/>
                </a:solidFill>
                <a:sym typeface="Times New Roman"/>
              </a:rPr>
              <a:t>制定統一標準化「藥品交易合約」為範本，規範醫療院所於採購藥物時使用，且依醫療專業判斷為基礎，而非以「藥價差」為導向</a:t>
            </a:r>
          </a:p>
        </p:txBody>
      </p:sp>
    </p:spTree>
    <p:extLst>
      <p:ext uri="{BB962C8B-B14F-4D97-AF65-F5344CB8AC3E}">
        <p14:creationId xmlns:p14="http://schemas.microsoft.com/office/powerpoint/2010/main" val="13753491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48"/>
          <p:cNvSpPr txBox="1"/>
          <p:nvPr/>
        </p:nvSpPr>
        <p:spPr>
          <a:xfrm>
            <a:off x="618693" y="664227"/>
            <a:ext cx="6439332" cy="975621"/>
          </a:xfrm>
          <a:prstGeom prst="rect">
            <a:avLst/>
          </a:prstGeom>
          <a:noFill/>
          <a:ln>
            <a:noFill/>
          </a:ln>
        </p:spPr>
        <p:txBody>
          <a:bodyPr spcFirstLastPara="1" wrap="square" lIns="91425" tIns="91425" rIns="91425" bIns="91425" anchor="t" anchorCtr="0">
            <a:spAutoFit/>
          </a:bodyPr>
          <a:lstStyle/>
          <a:p>
            <a:pPr marL="514350" lvl="0" indent="-514350" algn="l" rtl="0">
              <a:lnSpc>
                <a:spcPct val="115000"/>
              </a:lnSpc>
              <a:spcBef>
                <a:spcPts val="1200"/>
              </a:spcBef>
              <a:spcAft>
                <a:spcPts val="0"/>
              </a:spcAft>
              <a:buClr>
                <a:schemeClr val="bg2"/>
              </a:buClr>
              <a:buFont typeface="+mj-lt"/>
              <a:buAutoNum type="arabicPeriod" startAt="2"/>
            </a:pPr>
            <a:r>
              <a:rPr lang="zh-TW" altLang="en-US" sz="3600" b="1" dirty="0">
                <a:solidFill>
                  <a:schemeClr val="bg2"/>
                </a:solidFill>
                <a:sym typeface="Times New Roman"/>
              </a:rPr>
              <a:t>藥品市場交易秩序正常化</a:t>
            </a:r>
            <a:r>
              <a:rPr lang="en-US" altLang="zh-TW" sz="3600" b="1" dirty="0">
                <a:solidFill>
                  <a:schemeClr val="bg2"/>
                </a:solidFill>
                <a:sym typeface="Times New Roman"/>
              </a:rPr>
              <a:t>:</a:t>
            </a:r>
          </a:p>
        </p:txBody>
      </p:sp>
      <p:sp>
        <p:nvSpPr>
          <p:cNvPr id="9" name="文字方塊 8">
            <a:extLst>
              <a:ext uri="{FF2B5EF4-FFF2-40B4-BE49-F238E27FC236}">
                <a16:creationId xmlns:a16="http://schemas.microsoft.com/office/drawing/2014/main" id="{98B7C198-22A9-44EB-81DD-097E66B41B54}"/>
              </a:ext>
            </a:extLst>
          </p:cNvPr>
          <p:cNvSpPr txBox="1"/>
          <p:nvPr/>
        </p:nvSpPr>
        <p:spPr>
          <a:xfrm>
            <a:off x="618693" y="2043957"/>
            <a:ext cx="11339945" cy="675954"/>
          </a:xfrm>
          <a:prstGeom prst="rect">
            <a:avLst/>
          </a:prstGeom>
          <a:noFill/>
        </p:spPr>
        <p:txBody>
          <a:bodyPr wrap="square">
            <a:spAutoFit/>
          </a:bodyPr>
          <a:lstStyle/>
          <a:p>
            <a:pPr marL="971550" lvl="0" indent="-742950" algn="l" rtl="0">
              <a:lnSpc>
                <a:spcPct val="115000"/>
              </a:lnSpc>
              <a:spcBef>
                <a:spcPts val="1200"/>
              </a:spcBef>
              <a:spcAft>
                <a:spcPts val="1200"/>
              </a:spcAft>
              <a:buFont typeface="+mj-lt"/>
              <a:buAutoNum type="alphaLcPeriod" startAt="3"/>
            </a:pPr>
            <a:r>
              <a:rPr lang="zh-TW" altLang="en-US" sz="3600" dirty="0">
                <a:solidFill>
                  <a:schemeClr val="tx1"/>
                </a:solidFill>
                <a:sym typeface="Times New Roman"/>
              </a:rPr>
              <a:t>醫師與藥商間關係守則</a:t>
            </a:r>
          </a:p>
        </p:txBody>
      </p:sp>
      <p:sp>
        <p:nvSpPr>
          <p:cNvPr id="11" name="文字方塊 10">
            <a:extLst>
              <a:ext uri="{FF2B5EF4-FFF2-40B4-BE49-F238E27FC236}">
                <a16:creationId xmlns:a16="http://schemas.microsoft.com/office/drawing/2014/main" id="{A4FADF21-021C-4B04-9EDC-A1855B94F3AE}"/>
              </a:ext>
            </a:extLst>
          </p:cNvPr>
          <p:cNvSpPr txBox="1"/>
          <p:nvPr/>
        </p:nvSpPr>
        <p:spPr>
          <a:xfrm>
            <a:off x="1875235" y="3177111"/>
            <a:ext cx="9583340" cy="1200329"/>
          </a:xfrm>
          <a:prstGeom prst="rect">
            <a:avLst/>
          </a:prstGeom>
          <a:noFill/>
        </p:spPr>
        <p:txBody>
          <a:bodyPr wrap="square">
            <a:spAutoFit/>
          </a:bodyPr>
          <a:lstStyle/>
          <a:p>
            <a:r>
              <a:rPr lang="zh-TW" altLang="en-US" sz="3600" dirty="0">
                <a:solidFill>
                  <a:schemeClr val="tx1"/>
                </a:solidFill>
                <a:sym typeface="Times New Roman"/>
              </a:rPr>
              <a:t>原則</a:t>
            </a:r>
            <a:r>
              <a:rPr lang="en-US" altLang="zh-TW" sz="3600" dirty="0">
                <a:solidFill>
                  <a:schemeClr val="tx1"/>
                </a:solidFill>
                <a:sym typeface="Times New Roman"/>
              </a:rPr>
              <a:t>:</a:t>
            </a:r>
            <a:r>
              <a:rPr lang="zh-TW" altLang="en-US" sz="3600" dirty="0">
                <a:solidFill>
                  <a:schemeClr val="tx1"/>
                </a:solidFill>
                <a:sym typeface="Times New Roman"/>
              </a:rPr>
              <a:t>公開、避免利益衝突、依據病人最佳利益執行臨床判斷之自主性作為審視</a:t>
            </a:r>
            <a:endParaRPr lang="zh-TW" altLang="en-US" sz="3600" dirty="0">
              <a:solidFill>
                <a:schemeClr val="tx1"/>
              </a:solidFill>
            </a:endParaRPr>
          </a:p>
        </p:txBody>
      </p:sp>
      <p:sp>
        <p:nvSpPr>
          <p:cNvPr id="12" name="Google Shape;376;p48">
            <a:extLst>
              <a:ext uri="{FF2B5EF4-FFF2-40B4-BE49-F238E27FC236}">
                <a16:creationId xmlns:a16="http://schemas.microsoft.com/office/drawing/2014/main" id="{6B3D7455-1023-43F5-8F38-993C92B93FBD}"/>
              </a:ext>
            </a:extLst>
          </p:cNvPr>
          <p:cNvSpPr txBox="1"/>
          <p:nvPr/>
        </p:nvSpPr>
        <p:spPr>
          <a:xfrm>
            <a:off x="618693" y="4834640"/>
            <a:ext cx="9583340" cy="975621"/>
          </a:xfrm>
          <a:prstGeom prst="rect">
            <a:avLst/>
          </a:prstGeom>
          <a:noFill/>
          <a:ln>
            <a:noFill/>
          </a:ln>
        </p:spPr>
        <p:txBody>
          <a:bodyPr spcFirstLastPara="1" wrap="square" lIns="91425" tIns="91425" rIns="91425" bIns="91425" anchor="t" anchorCtr="0">
            <a:spAutoFit/>
          </a:bodyPr>
          <a:lstStyle/>
          <a:p>
            <a:pPr marL="514350" lvl="0" indent="-514350" algn="l" rtl="0">
              <a:lnSpc>
                <a:spcPct val="115000"/>
              </a:lnSpc>
              <a:spcBef>
                <a:spcPts val="1200"/>
              </a:spcBef>
              <a:spcAft>
                <a:spcPts val="0"/>
              </a:spcAft>
              <a:buClr>
                <a:schemeClr val="bg2"/>
              </a:buClr>
              <a:buFont typeface="+mj-lt"/>
              <a:buAutoNum type="arabicPeriod" startAt="3"/>
            </a:pPr>
            <a:r>
              <a:rPr lang="zh-TW" altLang="en-US" sz="3600" b="1" dirty="0">
                <a:solidFill>
                  <a:schemeClr val="bg2"/>
                </a:solidFill>
                <a:sym typeface="Times New Roman"/>
              </a:rPr>
              <a:t>訂定藥品支出目標，落實個別醫院費用管理</a:t>
            </a:r>
            <a:endParaRPr lang="en-US" altLang="zh-TW" sz="3600" b="1" dirty="0">
              <a:solidFill>
                <a:schemeClr val="bg2"/>
              </a:solidFill>
              <a:sym typeface="Times New Roman"/>
            </a:endParaRPr>
          </a:p>
        </p:txBody>
      </p:sp>
    </p:spTree>
    <p:extLst>
      <p:ext uri="{BB962C8B-B14F-4D97-AF65-F5344CB8AC3E}">
        <p14:creationId xmlns:p14="http://schemas.microsoft.com/office/powerpoint/2010/main" val="3858907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970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76;p48">
            <a:extLst>
              <a:ext uri="{FF2B5EF4-FFF2-40B4-BE49-F238E27FC236}">
                <a16:creationId xmlns:a16="http://schemas.microsoft.com/office/drawing/2014/main" id="{BD237E92-69CC-46CF-A984-602D3B185F9C}"/>
              </a:ext>
            </a:extLst>
          </p:cNvPr>
          <p:cNvSpPr txBox="1"/>
          <p:nvPr/>
        </p:nvSpPr>
        <p:spPr>
          <a:xfrm>
            <a:off x="618693" y="664227"/>
            <a:ext cx="6439332" cy="975621"/>
          </a:xfrm>
          <a:prstGeom prst="rect">
            <a:avLst/>
          </a:prstGeom>
          <a:noFill/>
          <a:ln>
            <a:noFill/>
          </a:ln>
        </p:spPr>
        <p:txBody>
          <a:bodyPr spcFirstLastPara="1" wrap="square" lIns="91425" tIns="91425" rIns="91425" bIns="91425" anchor="t" anchorCtr="0">
            <a:spAutoFit/>
          </a:bodyPr>
          <a:lstStyle/>
          <a:p>
            <a:pPr marL="514350" lvl="0" indent="-514350" algn="l" rtl="0">
              <a:lnSpc>
                <a:spcPct val="115000"/>
              </a:lnSpc>
              <a:spcBef>
                <a:spcPts val="1200"/>
              </a:spcBef>
              <a:spcAft>
                <a:spcPts val="0"/>
              </a:spcAft>
              <a:buClr>
                <a:schemeClr val="bg2"/>
              </a:buClr>
              <a:buFont typeface="+mj-lt"/>
              <a:buAutoNum type="arabicPeriod" startAt="4"/>
            </a:pPr>
            <a:r>
              <a:rPr lang="zh-TW" altLang="en-US" sz="3600" b="1" dirty="0">
                <a:solidFill>
                  <a:schemeClr val="bg2"/>
                </a:solidFill>
                <a:sym typeface="Times New Roman"/>
              </a:rPr>
              <a:t>支付制度之改革</a:t>
            </a:r>
            <a:r>
              <a:rPr lang="en-US" altLang="zh-TW" sz="3600" b="1" dirty="0">
                <a:solidFill>
                  <a:schemeClr val="bg2"/>
                </a:solidFill>
                <a:sym typeface="Times New Roman"/>
              </a:rPr>
              <a:t>:</a:t>
            </a:r>
          </a:p>
        </p:txBody>
      </p:sp>
      <p:sp>
        <p:nvSpPr>
          <p:cNvPr id="8" name="文字方塊 7">
            <a:extLst>
              <a:ext uri="{FF2B5EF4-FFF2-40B4-BE49-F238E27FC236}">
                <a16:creationId xmlns:a16="http://schemas.microsoft.com/office/drawing/2014/main" id="{552726EC-4A32-4AE7-93BF-79B7DE8845E1}"/>
              </a:ext>
            </a:extLst>
          </p:cNvPr>
          <p:cNvSpPr txBox="1"/>
          <p:nvPr/>
        </p:nvSpPr>
        <p:spPr>
          <a:xfrm>
            <a:off x="1143000" y="2273856"/>
            <a:ext cx="10287758" cy="2431435"/>
          </a:xfrm>
          <a:prstGeom prst="rect">
            <a:avLst/>
          </a:prstGeom>
          <a:noFill/>
        </p:spPr>
        <p:txBody>
          <a:bodyPr wrap="square">
            <a:spAutoFit/>
          </a:bodyPr>
          <a:lstStyle/>
          <a:p>
            <a:pPr lvl="0"/>
            <a:r>
              <a:rPr lang="zh-TW" altLang="zh-TW" sz="3600" dirty="0">
                <a:solidFill>
                  <a:schemeClr val="tx1"/>
                </a:solidFill>
              </a:rPr>
              <a:t>採購量差異使得議價能力不一；</a:t>
            </a:r>
            <a:r>
              <a:rPr lang="zh-TW" altLang="zh-TW" sz="4000" b="1" dirty="0">
                <a:solidFill>
                  <a:srgbClr val="FF0000"/>
                </a:solidFill>
              </a:rPr>
              <a:t>一隻看不見的手</a:t>
            </a:r>
            <a:endParaRPr lang="en-US" altLang="zh-TW" sz="4000" b="1" dirty="0">
              <a:solidFill>
                <a:srgbClr val="FF0000"/>
              </a:solidFill>
            </a:endParaRPr>
          </a:p>
          <a:p>
            <a:pPr lvl="0"/>
            <a:endParaRPr lang="en-US" altLang="zh-TW" sz="4000" dirty="0">
              <a:solidFill>
                <a:srgbClr val="FF0000"/>
              </a:solidFill>
            </a:endParaRPr>
          </a:p>
          <a:p>
            <a:pPr lvl="0"/>
            <a:r>
              <a:rPr lang="zh-TW" altLang="zh-TW" sz="3600" dirty="0">
                <a:solidFill>
                  <a:schemeClr val="tx1"/>
                </a:solidFill>
              </a:rPr>
              <a:t>若全民健保採住院疾病診斷關聯群或論人計酬等支付制度，就能解決</a:t>
            </a:r>
          </a:p>
        </p:txBody>
      </p:sp>
      <p:pic>
        <p:nvPicPr>
          <p:cNvPr id="9" name="圖片 8">
            <a:extLst>
              <a:ext uri="{FF2B5EF4-FFF2-40B4-BE49-F238E27FC236}">
                <a16:creationId xmlns:a16="http://schemas.microsoft.com/office/drawing/2014/main" id="{B9074E4E-1233-4E42-8906-264475DAACB8}"/>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439064" y="4801512"/>
            <a:ext cx="2795140" cy="2056488"/>
          </a:xfrm>
          <a:prstGeom prst="rect">
            <a:avLst/>
          </a:prstGeom>
          <a:effectLst>
            <a:glow rad="63500">
              <a:schemeClr val="bg1">
                <a:alpha val="40000"/>
              </a:schemeClr>
            </a:glow>
          </a:effectLst>
        </p:spPr>
      </p:pic>
    </p:spTree>
    <p:extLst>
      <p:ext uri="{BB962C8B-B14F-4D97-AF65-F5344CB8AC3E}">
        <p14:creationId xmlns:p14="http://schemas.microsoft.com/office/powerpoint/2010/main" val="14394602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5" name="流程圖: 程序 4">
            <a:extLst>
              <a:ext uri="{FF2B5EF4-FFF2-40B4-BE49-F238E27FC236}">
                <a16:creationId xmlns:a16="http://schemas.microsoft.com/office/drawing/2014/main" id="{41F43BD3-DF66-41BD-B1B0-E43EC26B6A61}"/>
              </a:ext>
            </a:extLst>
          </p:cNvPr>
          <p:cNvSpPr/>
          <p:nvPr/>
        </p:nvSpPr>
        <p:spPr>
          <a:xfrm>
            <a:off x="0" y="0"/>
            <a:ext cx="12192000" cy="1446550"/>
          </a:xfrm>
          <a:custGeom>
            <a:avLst/>
            <a:gdLst>
              <a:gd name="connsiteX0" fmla="*/ 0 w 12192000"/>
              <a:gd name="connsiteY0" fmla="*/ 0 h 1446550"/>
              <a:gd name="connsiteX1" fmla="*/ 311573 w 12192000"/>
              <a:gd name="connsiteY1" fmla="*/ 0 h 1446550"/>
              <a:gd name="connsiteX2" fmla="*/ 1110827 w 12192000"/>
              <a:gd name="connsiteY2" fmla="*/ 0 h 1446550"/>
              <a:gd name="connsiteX3" fmla="*/ 2032000 w 12192000"/>
              <a:gd name="connsiteY3" fmla="*/ 0 h 1446550"/>
              <a:gd name="connsiteX4" fmla="*/ 2709333 w 12192000"/>
              <a:gd name="connsiteY4" fmla="*/ 0 h 1446550"/>
              <a:gd name="connsiteX5" fmla="*/ 3142827 w 12192000"/>
              <a:gd name="connsiteY5" fmla="*/ 0 h 1446550"/>
              <a:gd name="connsiteX6" fmla="*/ 4064000 w 12192000"/>
              <a:gd name="connsiteY6" fmla="*/ 0 h 1446550"/>
              <a:gd name="connsiteX7" fmla="*/ 4375573 w 12192000"/>
              <a:gd name="connsiteY7" fmla="*/ 0 h 1446550"/>
              <a:gd name="connsiteX8" fmla="*/ 4930987 w 12192000"/>
              <a:gd name="connsiteY8" fmla="*/ 0 h 1446550"/>
              <a:gd name="connsiteX9" fmla="*/ 5242560 w 12192000"/>
              <a:gd name="connsiteY9" fmla="*/ 0 h 1446550"/>
              <a:gd name="connsiteX10" fmla="*/ 5554133 w 12192000"/>
              <a:gd name="connsiteY10" fmla="*/ 0 h 1446550"/>
              <a:gd name="connsiteX11" fmla="*/ 6475307 w 12192000"/>
              <a:gd name="connsiteY11" fmla="*/ 0 h 1446550"/>
              <a:gd name="connsiteX12" fmla="*/ 7396480 w 12192000"/>
              <a:gd name="connsiteY12" fmla="*/ 0 h 1446550"/>
              <a:gd name="connsiteX13" fmla="*/ 7708053 w 12192000"/>
              <a:gd name="connsiteY13" fmla="*/ 0 h 1446550"/>
              <a:gd name="connsiteX14" fmla="*/ 8019627 w 12192000"/>
              <a:gd name="connsiteY14" fmla="*/ 0 h 1446550"/>
              <a:gd name="connsiteX15" fmla="*/ 8575040 w 12192000"/>
              <a:gd name="connsiteY15" fmla="*/ 0 h 1446550"/>
              <a:gd name="connsiteX16" fmla="*/ 9130453 w 12192000"/>
              <a:gd name="connsiteY16" fmla="*/ 0 h 1446550"/>
              <a:gd name="connsiteX17" fmla="*/ 10051627 w 12192000"/>
              <a:gd name="connsiteY17" fmla="*/ 0 h 1446550"/>
              <a:gd name="connsiteX18" fmla="*/ 10485120 w 12192000"/>
              <a:gd name="connsiteY18" fmla="*/ 0 h 1446550"/>
              <a:gd name="connsiteX19" fmla="*/ 10796693 w 12192000"/>
              <a:gd name="connsiteY19" fmla="*/ 0 h 1446550"/>
              <a:gd name="connsiteX20" fmla="*/ 11108267 w 12192000"/>
              <a:gd name="connsiteY20" fmla="*/ 0 h 1446550"/>
              <a:gd name="connsiteX21" fmla="*/ 12192000 w 12192000"/>
              <a:gd name="connsiteY21" fmla="*/ 0 h 1446550"/>
              <a:gd name="connsiteX22" fmla="*/ 12192000 w 12192000"/>
              <a:gd name="connsiteY22" fmla="*/ 453252 h 1446550"/>
              <a:gd name="connsiteX23" fmla="*/ 12192000 w 12192000"/>
              <a:gd name="connsiteY23" fmla="*/ 906505 h 1446550"/>
              <a:gd name="connsiteX24" fmla="*/ 12192000 w 12192000"/>
              <a:gd name="connsiteY24" fmla="*/ 1446550 h 1446550"/>
              <a:gd name="connsiteX25" fmla="*/ 11880427 w 12192000"/>
              <a:gd name="connsiteY25" fmla="*/ 1446550 h 1446550"/>
              <a:gd name="connsiteX26" fmla="*/ 11568853 w 12192000"/>
              <a:gd name="connsiteY26" fmla="*/ 1446550 h 1446550"/>
              <a:gd name="connsiteX27" fmla="*/ 11013440 w 12192000"/>
              <a:gd name="connsiteY27" fmla="*/ 1446550 h 1446550"/>
              <a:gd name="connsiteX28" fmla="*/ 10579947 w 12192000"/>
              <a:gd name="connsiteY28" fmla="*/ 1446550 h 1446550"/>
              <a:gd name="connsiteX29" fmla="*/ 9658773 w 12192000"/>
              <a:gd name="connsiteY29" fmla="*/ 1446550 h 1446550"/>
              <a:gd name="connsiteX30" fmla="*/ 8981440 w 12192000"/>
              <a:gd name="connsiteY30" fmla="*/ 1446550 h 1446550"/>
              <a:gd name="connsiteX31" fmla="*/ 8669867 w 12192000"/>
              <a:gd name="connsiteY31" fmla="*/ 1446550 h 1446550"/>
              <a:gd name="connsiteX32" fmla="*/ 8236373 w 12192000"/>
              <a:gd name="connsiteY32" fmla="*/ 1446550 h 1446550"/>
              <a:gd name="connsiteX33" fmla="*/ 7680960 w 12192000"/>
              <a:gd name="connsiteY33" fmla="*/ 1446550 h 1446550"/>
              <a:gd name="connsiteX34" fmla="*/ 7003627 w 12192000"/>
              <a:gd name="connsiteY34" fmla="*/ 1446550 h 1446550"/>
              <a:gd name="connsiteX35" fmla="*/ 6448213 w 12192000"/>
              <a:gd name="connsiteY35" fmla="*/ 1446550 h 1446550"/>
              <a:gd name="connsiteX36" fmla="*/ 6014720 w 12192000"/>
              <a:gd name="connsiteY36" fmla="*/ 1446550 h 1446550"/>
              <a:gd name="connsiteX37" fmla="*/ 5703147 w 12192000"/>
              <a:gd name="connsiteY37" fmla="*/ 1446550 h 1446550"/>
              <a:gd name="connsiteX38" fmla="*/ 5147733 w 12192000"/>
              <a:gd name="connsiteY38" fmla="*/ 1446550 h 1446550"/>
              <a:gd name="connsiteX39" fmla="*/ 4836160 w 12192000"/>
              <a:gd name="connsiteY39" fmla="*/ 1446550 h 1446550"/>
              <a:gd name="connsiteX40" fmla="*/ 4036907 w 12192000"/>
              <a:gd name="connsiteY40" fmla="*/ 1446550 h 1446550"/>
              <a:gd name="connsiteX41" fmla="*/ 3359573 w 12192000"/>
              <a:gd name="connsiteY41" fmla="*/ 1446550 h 1446550"/>
              <a:gd name="connsiteX42" fmla="*/ 2682240 w 12192000"/>
              <a:gd name="connsiteY42" fmla="*/ 1446550 h 1446550"/>
              <a:gd name="connsiteX43" fmla="*/ 1882987 w 12192000"/>
              <a:gd name="connsiteY43" fmla="*/ 1446550 h 1446550"/>
              <a:gd name="connsiteX44" fmla="*/ 1205653 w 12192000"/>
              <a:gd name="connsiteY44" fmla="*/ 1446550 h 1446550"/>
              <a:gd name="connsiteX45" fmla="*/ 650240 w 12192000"/>
              <a:gd name="connsiteY45" fmla="*/ 1446550 h 1446550"/>
              <a:gd name="connsiteX46" fmla="*/ 0 w 12192000"/>
              <a:gd name="connsiteY46" fmla="*/ 1446550 h 1446550"/>
              <a:gd name="connsiteX47" fmla="*/ 0 w 12192000"/>
              <a:gd name="connsiteY47" fmla="*/ 935436 h 1446550"/>
              <a:gd name="connsiteX48" fmla="*/ 0 w 12192000"/>
              <a:gd name="connsiteY48" fmla="*/ 438787 h 1446550"/>
              <a:gd name="connsiteX49" fmla="*/ 0 w 12192000"/>
              <a:gd name="connsiteY49"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2000" h="1446550" fill="none" extrusionOk="0">
                <a:moveTo>
                  <a:pt x="0" y="0"/>
                </a:moveTo>
                <a:cubicBezTo>
                  <a:pt x="106790" y="2918"/>
                  <a:pt x="218456" y="-13200"/>
                  <a:pt x="311573" y="0"/>
                </a:cubicBezTo>
                <a:cubicBezTo>
                  <a:pt x="404690" y="13200"/>
                  <a:pt x="842281" y="30405"/>
                  <a:pt x="1110827" y="0"/>
                </a:cubicBezTo>
                <a:cubicBezTo>
                  <a:pt x="1379373" y="-30405"/>
                  <a:pt x="1727738" y="-42491"/>
                  <a:pt x="2032000" y="0"/>
                </a:cubicBezTo>
                <a:cubicBezTo>
                  <a:pt x="2336262" y="42491"/>
                  <a:pt x="2424785" y="16141"/>
                  <a:pt x="2709333" y="0"/>
                </a:cubicBezTo>
                <a:cubicBezTo>
                  <a:pt x="2993881" y="-16141"/>
                  <a:pt x="2943160" y="7523"/>
                  <a:pt x="3142827" y="0"/>
                </a:cubicBezTo>
                <a:cubicBezTo>
                  <a:pt x="3342494" y="-7523"/>
                  <a:pt x="3868371" y="-21172"/>
                  <a:pt x="4064000" y="0"/>
                </a:cubicBezTo>
                <a:cubicBezTo>
                  <a:pt x="4259629" y="21172"/>
                  <a:pt x="4278979" y="-5523"/>
                  <a:pt x="4375573" y="0"/>
                </a:cubicBezTo>
                <a:cubicBezTo>
                  <a:pt x="4472167" y="5523"/>
                  <a:pt x="4660841" y="19476"/>
                  <a:pt x="4930987" y="0"/>
                </a:cubicBezTo>
                <a:cubicBezTo>
                  <a:pt x="5201133" y="-19476"/>
                  <a:pt x="5168326" y="3700"/>
                  <a:pt x="5242560" y="0"/>
                </a:cubicBezTo>
                <a:cubicBezTo>
                  <a:pt x="5316794" y="-3700"/>
                  <a:pt x="5419033" y="-13473"/>
                  <a:pt x="5554133" y="0"/>
                </a:cubicBezTo>
                <a:cubicBezTo>
                  <a:pt x="5689233" y="13473"/>
                  <a:pt x="6269090" y="-34090"/>
                  <a:pt x="6475307" y="0"/>
                </a:cubicBezTo>
                <a:cubicBezTo>
                  <a:pt x="6681524" y="34090"/>
                  <a:pt x="7169396" y="32687"/>
                  <a:pt x="7396480" y="0"/>
                </a:cubicBezTo>
                <a:cubicBezTo>
                  <a:pt x="7623564" y="-32687"/>
                  <a:pt x="7643453" y="-9367"/>
                  <a:pt x="7708053" y="0"/>
                </a:cubicBezTo>
                <a:cubicBezTo>
                  <a:pt x="7772653" y="9367"/>
                  <a:pt x="7928834" y="-9232"/>
                  <a:pt x="8019627" y="0"/>
                </a:cubicBezTo>
                <a:cubicBezTo>
                  <a:pt x="8110420" y="9232"/>
                  <a:pt x="8324597" y="-11831"/>
                  <a:pt x="8575040" y="0"/>
                </a:cubicBezTo>
                <a:cubicBezTo>
                  <a:pt x="8825483" y="11831"/>
                  <a:pt x="8998688" y="-18077"/>
                  <a:pt x="9130453" y="0"/>
                </a:cubicBezTo>
                <a:cubicBezTo>
                  <a:pt x="9262218" y="18077"/>
                  <a:pt x="9727031" y="16383"/>
                  <a:pt x="10051627" y="0"/>
                </a:cubicBezTo>
                <a:cubicBezTo>
                  <a:pt x="10376223" y="-16383"/>
                  <a:pt x="10351433" y="-16593"/>
                  <a:pt x="10485120" y="0"/>
                </a:cubicBezTo>
                <a:cubicBezTo>
                  <a:pt x="10618807" y="16593"/>
                  <a:pt x="10683416" y="8465"/>
                  <a:pt x="10796693" y="0"/>
                </a:cubicBezTo>
                <a:cubicBezTo>
                  <a:pt x="10909970" y="-8465"/>
                  <a:pt x="11009671" y="2983"/>
                  <a:pt x="11108267" y="0"/>
                </a:cubicBezTo>
                <a:cubicBezTo>
                  <a:pt x="11206863" y="-2983"/>
                  <a:pt x="11951993" y="50045"/>
                  <a:pt x="12192000" y="0"/>
                </a:cubicBezTo>
                <a:cubicBezTo>
                  <a:pt x="12199652" y="206025"/>
                  <a:pt x="12198046" y="256314"/>
                  <a:pt x="12192000" y="453252"/>
                </a:cubicBezTo>
                <a:cubicBezTo>
                  <a:pt x="12185954" y="650190"/>
                  <a:pt x="12190665" y="747191"/>
                  <a:pt x="12192000" y="906505"/>
                </a:cubicBezTo>
                <a:cubicBezTo>
                  <a:pt x="12193335" y="1065819"/>
                  <a:pt x="12188354" y="1297764"/>
                  <a:pt x="12192000" y="1446550"/>
                </a:cubicBezTo>
                <a:cubicBezTo>
                  <a:pt x="12084222" y="1460714"/>
                  <a:pt x="11962944" y="1442222"/>
                  <a:pt x="11880427" y="1446550"/>
                </a:cubicBezTo>
                <a:cubicBezTo>
                  <a:pt x="11797910" y="1450878"/>
                  <a:pt x="11718289" y="1458014"/>
                  <a:pt x="11568853" y="1446550"/>
                </a:cubicBezTo>
                <a:cubicBezTo>
                  <a:pt x="11419417" y="1435086"/>
                  <a:pt x="11142271" y="1429338"/>
                  <a:pt x="11013440" y="1446550"/>
                </a:cubicBezTo>
                <a:cubicBezTo>
                  <a:pt x="10884609" y="1463762"/>
                  <a:pt x="10773517" y="1463703"/>
                  <a:pt x="10579947" y="1446550"/>
                </a:cubicBezTo>
                <a:cubicBezTo>
                  <a:pt x="10386377" y="1429397"/>
                  <a:pt x="9867722" y="1437974"/>
                  <a:pt x="9658773" y="1446550"/>
                </a:cubicBezTo>
                <a:cubicBezTo>
                  <a:pt x="9449824" y="1455126"/>
                  <a:pt x="9270526" y="1479862"/>
                  <a:pt x="8981440" y="1446550"/>
                </a:cubicBezTo>
                <a:cubicBezTo>
                  <a:pt x="8692354" y="1413238"/>
                  <a:pt x="8805759" y="1443874"/>
                  <a:pt x="8669867" y="1446550"/>
                </a:cubicBezTo>
                <a:cubicBezTo>
                  <a:pt x="8533975" y="1449226"/>
                  <a:pt x="8390410" y="1435077"/>
                  <a:pt x="8236373" y="1446550"/>
                </a:cubicBezTo>
                <a:cubicBezTo>
                  <a:pt x="8082336" y="1458023"/>
                  <a:pt x="7796464" y="1470568"/>
                  <a:pt x="7680960" y="1446550"/>
                </a:cubicBezTo>
                <a:cubicBezTo>
                  <a:pt x="7565456" y="1422532"/>
                  <a:pt x="7336358" y="1472855"/>
                  <a:pt x="7003627" y="1446550"/>
                </a:cubicBezTo>
                <a:cubicBezTo>
                  <a:pt x="6670896" y="1420245"/>
                  <a:pt x="6572815" y="1427931"/>
                  <a:pt x="6448213" y="1446550"/>
                </a:cubicBezTo>
                <a:cubicBezTo>
                  <a:pt x="6323611" y="1465169"/>
                  <a:pt x="6103894" y="1464997"/>
                  <a:pt x="6014720" y="1446550"/>
                </a:cubicBezTo>
                <a:cubicBezTo>
                  <a:pt x="5925546" y="1428103"/>
                  <a:pt x="5824690" y="1459934"/>
                  <a:pt x="5703147" y="1446550"/>
                </a:cubicBezTo>
                <a:cubicBezTo>
                  <a:pt x="5581604" y="1433166"/>
                  <a:pt x="5284554" y="1455766"/>
                  <a:pt x="5147733" y="1446550"/>
                </a:cubicBezTo>
                <a:cubicBezTo>
                  <a:pt x="5010912" y="1437334"/>
                  <a:pt x="4951952" y="1454983"/>
                  <a:pt x="4836160" y="1446550"/>
                </a:cubicBezTo>
                <a:cubicBezTo>
                  <a:pt x="4720368" y="1438117"/>
                  <a:pt x="4426481" y="1424091"/>
                  <a:pt x="4036907" y="1446550"/>
                </a:cubicBezTo>
                <a:cubicBezTo>
                  <a:pt x="3647333" y="1469009"/>
                  <a:pt x="3560117" y="1416296"/>
                  <a:pt x="3359573" y="1446550"/>
                </a:cubicBezTo>
                <a:cubicBezTo>
                  <a:pt x="3159029" y="1476804"/>
                  <a:pt x="2994273" y="1470784"/>
                  <a:pt x="2682240" y="1446550"/>
                </a:cubicBezTo>
                <a:cubicBezTo>
                  <a:pt x="2370207" y="1422316"/>
                  <a:pt x="2236828" y="1459758"/>
                  <a:pt x="1882987" y="1446550"/>
                </a:cubicBezTo>
                <a:cubicBezTo>
                  <a:pt x="1529146" y="1433342"/>
                  <a:pt x="1497296" y="1460959"/>
                  <a:pt x="1205653" y="1446550"/>
                </a:cubicBezTo>
                <a:cubicBezTo>
                  <a:pt x="914010" y="1432141"/>
                  <a:pt x="819602" y="1429472"/>
                  <a:pt x="650240" y="1446550"/>
                </a:cubicBezTo>
                <a:cubicBezTo>
                  <a:pt x="480878" y="1463628"/>
                  <a:pt x="280393" y="1454327"/>
                  <a:pt x="0" y="1446550"/>
                </a:cubicBezTo>
                <a:cubicBezTo>
                  <a:pt x="14258" y="1201144"/>
                  <a:pt x="-2553" y="1124874"/>
                  <a:pt x="0" y="935436"/>
                </a:cubicBezTo>
                <a:cubicBezTo>
                  <a:pt x="2553" y="745998"/>
                  <a:pt x="6720" y="685683"/>
                  <a:pt x="0" y="438787"/>
                </a:cubicBezTo>
                <a:cubicBezTo>
                  <a:pt x="-6720" y="191891"/>
                  <a:pt x="-20356" y="107969"/>
                  <a:pt x="0" y="0"/>
                </a:cubicBezTo>
                <a:close/>
              </a:path>
              <a:path w="12192000" h="1446550" stroke="0" extrusionOk="0">
                <a:moveTo>
                  <a:pt x="0" y="0"/>
                </a:moveTo>
                <a:cubicBezTo>
                  <a:pt x="164063" y="20298"/>
                  <a:pt x="318136" y="-17085"/>
                  <a:pt x="433493" y="0"/>
                </a:cubicBezTo>
                <a:cubicBezTo>
                  <a:pt x="548850" y="17085"/>
                  <a:pt x="915084" y="-17368"/>
                  <a:pt x="1110827" y="0"/>
                </a:cubicBezTo>
                <a:cubicBezTo>
                  <a:pt x="1306570" y="17368"/>
                  <a:pt x="1463623" y="28199"/>
                  <a:pt x="1788160" y="0"/>
                </a:cubicBezTo>
                <a:cubicBezTo>
                  <a:pt x="2112697" y="-28199"/>
                  <a:pt x="1945120" y="-11533"/>
                  <a:pt x="2099733" y="0"/>
                </a:cubicBezTo>
                <a:cubicBezTo>
                  <a:pt x="2254346" y="11533"/>
                  <a:pt x="2377685" y="6608"/>
                  <a:pt x="2533227" y="0"/>
                </a:cubicBezTo>
                <a:cubicBezTo>
                  <a:pt x="2688769" y="-6608"/>
                  <a:pt x="2902361" y="-15249"/>
                  <a:pt x="3210560" y="0"/>
                </a:cubicBezTo>
                <a:cubicBezTo>
                  <a:pt x="3518759" y="15249"/>
                  <a:pt x="3614578" y="23256"/>
                  <a:pt x="3765973" y="0"/>
                </a:cubicBezTo>
                <a:cubicBezTo>
                  <a:pt x="3917368" y="-23256"/>
                  <a:pt x="4008474" y="7300"/>
                  <a:pt x="4199467" y="0"/>
                </a:cubicBezTo>
                <a:cubicBezTo>
                  <a:pt x="4390460" y="-7300"/>
                  <a:pt x="4769350" y="-37325"/>
                  <a:pt x="5120640" y="0"/>
                </a:cubicBezTo>
                <a:cubicBezTo>
                  <a:pt x="5471930" y="37325"/>
                  <a:pt x="5738316" y="3884"/>
                  <a:pt x="6041813" y="0"/>
                </a:cubicBezTo>
                <a:cubicBezTo>
                  <a:pt x="6345310" y="-3884"/>
                  <a:pt x="6582339" y="20675"/>
                  <a:pt x="6841067" y="0"/>
                </a:cubicBezTo>
                <a:cubicBezTo>
                  <a:pt x="7099795" y="-20675"/>
                  <a:pt x="7175411" y="-13385"/>
                  <a:pt x="7274560" y="0"/>
                </a:cubicBezTo>
                <a:cubicBezTo>
                  <a:pt x="7373709" y="13385"/>
                  <a:pt x="7776337" y="17677"/>
                  <a:pt x="7951893" y="0"/>
                </a:cubicBezTo>
                <a:cubicBezTo>
                  <a:pt x="8127449" y="-17677"/>
                  <a:pt x="8492282" y="-31155"/>
                  <a:pt x="8751147" y="0"/>
                </a:cubicBezTo>
                <a:cubicBezTo>
                  <a:pt x="9010012" y="31155"/>
                  <a:pt x="9184581" y="24336"/>
                  <a:pt x="9306560" y="0"/>
                </a:cubicBezTo>
                <a:cubicBezTo>
                  <a:pt x="9428539" y="-24336"/>
                  <a:pt x="9841894" y="4468"/>
                  <a:pt x="9983893" y="0"/>
                </a:cubicBezTo>
                <a:cubicBezTo>
                  <a:pt x="10125892" y="-4468"/>
                  <a:pt x="10551422" y="-35102"/>
                  <a:pt x="10783147" y="0"/>
                </a:cubicBezTo>
                <a:cubicBezTo>
                  <a:pt x="11014872" y="35102"/>
                  <a:pt x="10945122" y="3536"/>
                  <a:pt x="11094720" y="0"/>
                </a:cubicBezTo>
                <a:cubicBezTo>
                  <a:pt x="11244318" y="-3536"/>
                  <a:pt x="11326744" y="-3998"/>
                  <a:pt x="11406293" y="0"/>
                </a:cubicBezTo>
                <a:cubicBezTo>
                  <a:pt x="11485842" y="3998"/>
                  <a:pt x="11908156" y="-33434"/>
                  <a:pt x="12192000" y="0"/>
                </a:cubicBezTo>
                <a:cubicBezTo>
                  <a:pt x="12181227" y="110318"/>
                  <a:pt x="12203196" y="382677"/>
                  <a:pt x="12192000" y="482183"/>
                </a:cubicBezTo>
                <a:cubicBezTo>
                  <a:pt x="12180804" y="581689"/>
                  <a:pt x="12189473" y="762381"/>
                  <a:pt x="12192000" y="935436"/>
                </a:cubicBezTo>
                <a:cubicBezTo>
                  <a:pt x="12194527" y="1108491"/>
                  <a:pt x="12176095" y="1281029"/>
                  <a:pt x="12192000" y="1446550"/>
                </a:cubicBezTo>
                <a:cubicBezTo>
                  <a:pt x="12044244" y="1473609"/>
                  <a:pt x="11775810" y="1460140"/>
                  <a:pt x="11514667" y="1446550"/>
                </a:cubicBezTo>
                <a:cubicBezTo>
                  <a:pt x="11253524" y="1432960"/>
                  <a:pt x="11017207" y="1465762"/>
                  <a:pt x="10837333" y="1446550"/>
                </a:cubicBezTo>
                <a:cubicBezTo>
                  <a:pt x="10657459" y="1427338"/>
                  <a:pt x="10495976" y="1436929"/>
                  <a:pt x="10160000" y="1446550"/>
                </a:cubicBezTo>
                <a:cubicBezTo>
                  <a:pt x="9824024" y="1456171"/>
                  <a:pt x="9708270" y="1478523"/>
                  <a:pt x="9360747" y="1446550"/>
                </a:cubicBezTo>
                <a:cubicBezTo>
                  <a:pt x="9013224" y="1414577"/>
                  <a:pt x="9197019" y="1445106"/>
                  <a:pt x="9049173" y="1446550"/>
                </a:cubicBezTo>
                <a:cubicBezTo>
                  <a:pt x="8901327" y="1447994"/>
                  <a:pt x="8825895" y="1449590"/>
                  <a:pt x="8737600" y="1446550"/>
                </a:cubicBezTo>
                <a:cubicBezTo>
                  <a:pt x="8649305" y="1443510"/>
                  <a:pt x="8208727" y="1446974"/>
                  <a:pt x="7938347" y="1446550"/>
                </a:cubicBezTo>
                <a:cubicBezTo>
                  <a:pt x="7667967" y="1446126"/>
                  <a:pt x="7759038" y="1442728"/>
                  <a:pt x="7626773" y="1446550"/>
                </a:cubicBezTo>
                <a:cubicBezTo>
                  <a:pt x="7494508" y="1450372"/>
                  <a:pt x="7181770" y="1438779"/>
                  <a:pt x="6949440" y="1446550"/>
                </a:cubicBezTo>
                <a:cubicBezTo>
                  <a:pt x="6717110" y="1454321"/>
                  <a:pt x="6539621" y="1474083"/>
                  <a:pt x="6272107" y="1446550"/>
                </a:cubicBezTo>
                <a:cubicBezTo>
                  <a:pt x="6004593" y="1419017"/>
                  <a:pt x="5687800" y="1476713"/>
                  <a:pt x="5472853" y="1446550"/>
                </a:cubicBezTo>
                <a:cubicBezTo>
                  <a:pt x="5257906" y="1416387"/>
                  <a:pt x="5183103" y="1436353"/>
                  <a:pt x="4917440" y="1446550"/>
                </a:cubicBezTo>
                <a:cubicBezTo>
                  <a:pt x="4651777" y="1456747"/>
                  <a:pt x="4192328" y="1401718"/>
                  <a:pt x="3996267" y="1446550"/>
                </a:cubicBezTo>
                <a:cubicBezTo>
                  <a:pt x="3800206" y="1491382"/>
                  <a:pt x="3664399" y="1466073"/>
                  <a:pt x="3562773" y="1446550"/>
                </a:cubicBezTo>
                <a:cubicBezTo>
                  <a:pt x="3461147" y="1427027"/>
                  <a:pt x="3396230" y="1437547"/>
                  <a:pt x="3251200" y="1446550"/>
                </a:cubicBezTo>
                <a:cubicBezTo>
                  <a:pt x="3106170" y="1455553"/>
                  <a:pt x="2959828" y="1463471"/>
                  <a:pt x="2817707" y="1446550"/>
                </a:cubicBezTo>
                <a:cubicBezTo>
                  <a:pt x="2675586" y="1429629"/>
                  <a:pt x="2186343" y="1472374"/>
                  <a:pt x="1896533" y="1446550"/>
                </a:cubicBezTo>
                <a:cubicBezTo>
                  <a:pt x="1606723" y="1420726"/>
                  <a:pt x="1738935" y="1452089"/>
                  <a:pt x="1584960" y="1446550"/>
                </a:cubicBezTo>
                <a:cubicBezTo>
                  <a:pt x="1430985" y="1441011"/>
                  <a:pt x="993484" y="1429235"/>
                  <a:pt x="663787" y="1446550"/>
                </a:cubicBezTo>
                <a:cubicBezTo>
                  <a:pt x="334090" y="1463865"/>
                  <a:pt x="313061" y="1459040"/>
                  <a:pt x="0" y="1446550"/>
                </a:cubicBezTo>
                <a:cubicBezTo>
                  <a:pt x="4895" y="1247404"/>
                  <a:pt x="19716" y="1182520"/>
                  <a:pt x="0" y="949901"/>
                </a:cubicBezTo>
                <a:cubicBezTo>
                  <a:pt x="-19716" y="717282"/>
                  <a:pt x="-18834" y="633171"/>
                  <a:pt x="0" y="482183"/>
                </a:cubicBezTo>
                <a:cubicBezTo>
                  <a:pt x="18834" y="331195"/>
                  <a:pt x="9584" y="106961"/>
                  <a:pt x="0" y="0"/>
                </a:cubicBezTo>
                <a:close/>
              </a:path>
            </a:pathLst>
          </a:custGeom>
          <a:solidFill>
            <a:schemeClr val="bg2">
              <a:lumMod val="60000"/>
              <a:lumOff val="40000"/>
            </a:schemeClr>
          </a:solidFill>
          <a:ln>
            <a:noFill/>
            <a:extLst>
              <a:ext uri="{C807C97D-BFC1-408E-A445-0C87EB9F89A2}">
                <ask:lineSketchStyleProps xmlns:ask="http://schemas.microsoft.com/office/drawing/2018/sketchyshapes" sd="722460625">
                  <a:prstGeom prst="flowChartProcess">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Google Shape;122;p16">
            <a:extLst>
              <a:ext uri="{FF2B5EF4-FFF2-40B4-BE49-F238E27FC236}">
                <a16:creationId xmlns:a16="http://schemas.microsoft.com/office/drawing/2014/main" id="{76FC7BCA-6E7C-4647-B4F0-008276FC25FF}"/>
              </a:ext>
            </a:extLst>
          </p:cNvPr>
          <p:cNvSpPr txBox="1">
            <a:spLocks/>
          </p:cNvSpPr>
          <p:nvPr/>
        </p:nvSpPr>
        <p:spPr>
          <a:xfrm>
            <a:off x="407988" y="175991"/>
            <a:ext cx="11449050" cy="1094567"/>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pPr>
            <a:r>
              <a:rPr lang="zh-TW" altLang="en-US" b="1" dirty="0">
                <a:solidFill>
                  <a:schemeClr val="lt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二代健保藥物相關之修法及改革</a:t>
            </a:r>
          </a:p>
        </p:txBody>
      </p:sp>
      <p:sp>
        <p:nvSpPr>
          <p:cNvPr id="6" name="文字方塊 5">
            <a:extLst>
              <a:ext uri="{FF2B5EF4-FFF2-40B4-BE49-F238E27FC236}">
                <a16:creationId xmlns:a16="http://schemas.microsoft.com/office/drawing/2014/main" id="{55F73586-CB5E-4202-8657-660EDA3FAFA7}"/>
              </a:ext>
            </a:extLst>
          </p:cNvPr>
          <p:cNvSpPr txBox="1"/>
          <p:nvPr/>
        </p:nvSpPr>
        <p:spPr>
          <a:xfrm>
            <a:off x="360760" y="1811214"/>
            <a:ext cx="9297590" cy="967701"/>
          </a:xfrm>
          <a:prstGeom prst="rect">
            <a:avLst/>
          </a:prstGeom>
          <a:noFill/>
        </p:spPr>
        <p:txBody>
          <a:bodyPr wrap="square">
            <a:spAutoFit/>
          </a:bodyPr>
          <a:lstStyle/>
          <a:p>
            <a:pPr marL="0" lvl="0" indent="0" algn="l" rtl="0">
              <a:lnSpc>
                <a:spcPct val="115000"/>
              </a:lnSpc>
              <a:spcBef>
                <a:spcPts val="1200"/>
              </a:spcBef>
              <a:spcAft>
                <a:spcPts val="1200"/>
              </a:spcAft>
              <a:buNone/>
            </a:pPr>
            <a:r>
              <a:rPr lang="zh-TW" altLang="en-US" sz="5400" b="1" dirty="0">
                <a:solidFill>
                  <a:schemeClr val="tx1"/>
                </a:solidFill>
                <a:sym typeface="Times New Roman"/>
              </a:rPr>
              <a:t>一、藥物給付項目及支付標準</a:t>
            </a:r>
          </a:p>
        </p:txBody>
      </p:sp>
      <p:sp>
        <p:nvSpPr>
          <p:cNvPr id="8" name="文字方塊 7">
            <a:extLst>
              <a:ext uri="{FF2B5EF4-FFF2-40B4-BE49-F238E27FC236}">
                <a16:creationId xmlns:a16="http://schemas.microsoft.com/office/drawing/2014/main" id="{9034BE2C-2AC8-4CCC-A674-DEBA5927848A}"/>
              </a:ext>
            </a:extLst>
          </p:cNvPr>
          <p:cNvSpPr txBox="1"/>
          <p:nvPr/>
        </p:nvSpPr>
        <p:spPr>
          <a:xfrm>
            <a:off x="1299567" y="4079086"/>
            <a:ext cx="9935765" cy="1200329"/>
          </a:xfrm>
          <a:prstGeom prst="rect">
            <a:avLst/>
          </a:prstGeom>
          <a:noFill/>
        </p:spPr>
        <p:txBody>
          <a:bodyPr wrap="square">
            <a:spAutoFit/>
          </a:bodyPr>
          <a:lstStyle/>
          <a:p>
            <a:r>
              <a:rPr lang="zh-TW" altLang="en-US" sz="3600" dirty="0">
                <a:solidFill>
                  <a:schemeClr val="tx1"/>
                </a:solidFill>
              </a:rPr>
              <a:t>「醫療費用支付標準及藥價基準，由保險人及保險醫事服務機構共同擬訂，報請主管機關核定」</a:t>
            </a:r>
          </a:p>
        </p:txBody>
      </p:sp>
      <p:sp>
        <p:nvSpPr>
          <p:cNvPr id="9" name="Google Shape;376;p48">
            <a:extLst>
              <a:ext uri="{FF2B5EF4-FFF2-40B4-BE49-F238E27FC236}">
                <a16:creationId xmlns:a16="http://schemas.microsoft.com/office/drawing/2014/main" id="{34D38676-FFC4-40F6-B87C-42087E2C87A4}"/>
              </a:ext>
            </a:extLst>
          </p:cNvPr>
          <p:cNvSpPr txBox="1"/>
          <p:nvPr/>
        </p:nvSpPr>
        <p:spPr>
          <a:xfrm>
            <a:off x="686990" y="2853783"/>
            <a:ext cx="1456136" cy="975621"/>
          </a:xfrm>
          <a:prstGeom prst="rect">
            <a:avLst/>
          </a:prstGeom>
          <a:noFill/>
          <a:ln>
            <a:noFill/>
          </a:ln>
        </p:spPr>
        <p:txBody>
          <a:bodyPr spcFirstLastPara="1" wrap="square" lIns="91425" tIns="91425" rIns="91425" bIns="91425" anchor="t" anchorCtr="0">
            <a:spAutoFit/>
          </a:bodyPr>
          <a:lstStyle/>
          <a:p>
            <a:pPr lvl="0" algn="l" rtl="0">
              <a:lnSpc>
                <a:spcPct val="115000"/>
              </a:lnSpc>
              <a:spcBef>
                <a:spcPts val="1200"/>
              </a:spcBef>
              <a:spcAft>
                <a:spcPts val="0"/>
              </a:spcAft>
              <a:buClr>
                <a:schemeClr val="bg2"/>
              </a:buClr>
            </a:pPr>
            <a:r>
              <a:rPr lang="zh-TW" altLang="en-US" sz="3600" b="1" dirty="0">
                <a:solidFill>
                  <a:schemeClr val="bg2"/>
                </a:solidFill>
                <a:sym typeface="Times New Roman"/>
              </a:rPr>
              <a:t>原本</a:t>
            </a:r>
            <a:r>
              <a:rPr lang="en-US" altLang="zh-TW" sz="3600" b="1" dirty="0">
                <a:solidFill>
                  <a:schemeClr val="bg2"/>
                </a:solidFill>
                <a:sym typeface="Times New Roman"/>
              </a:rPr>
              <a:t>:</a:t>
            </a:r>
          </a:p>
        </p:txBody>
      </p:sp>
    </p:spTree>
    <p:extLst>
      <p:ext uri="{BB962C8B-B14F-4D97-AF65-F5344CB8AC3E}">
        <p14:creationId xmlns:p14="http://schemas.microsoft.com/office/powerpoint/2010/main" val="23581889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6" name="文字方塊 5">
            <a:extLst>
              <a:ext uri="{FF2B5EF4-FFF2-40B4-BE49-F238E27FC236}">
                <a16:creationId xmlns:a16="http://schemas.microsoft.com/office/drawing/2014/main" id="{55F73586-CB5E-4202-8657-660EDA3FAFA7}"/>
              </a:ext>
            </a:extLst>
          </p:cNvPr>
          <p:cNvSpPr txBox="1"/>
          <p:nvPr/>
        </p:nvSpPr>
        <p:spPr>
          <a:xfrm>
            <a:off x="403623" y="631018"/>
            <a:ext cx="9297590" cy="967701"/>
          </a:xfrm>
          <a:prstGeom prst="rect">
            <a:avLst/>
          </a:prstGeom>
          <a:noFill/>
        </p:spPr>
        <p:txBody>
          <a:bodyPr wrap="square">
            <a:spAutoFit/>
          </a:bodyPr>
          <a:lstStyle/>
          <a:p>
            <a:pPr marL="0" lvl="0" indent="0" algn="l" rtl="0">
              <a:lnSpc>
                <a:spcPct val="115000"/>
              </a:lnSpc>
              <a:spcBef>
                <a:spcPts val="1200"/>
              </a:spcBef>
              <a:spcAft>
                <a:spcPts val="1200"/>
              </a:spcAft>
              <a:buNone/>
            </a:pPr>
            <a:r>
              <a:rPr lang="zh-TW" altLang="en-US" sz="5400" b="1" dirty="0">
                <a:solidFill>
                  <a:schemeClr val="tx1"/>
                </a:solidFill>
                <a:sym typeface="Times New Roman"/>
              </a:rPr>
              <a:t>一、藥物給付項目及支付標準</a:t>
            </a:r>
          </a:p>
        </p:txBody>
      </p:sp>
      <p:sp>
        <p:nvSpPr>
          <p:cNvPr id="7" name="文字方塊 6">
            <a:extLst>
              <a:ext uri="{FF2B5EF4-FFF2-40B4-BE49-F238E27FC236}">
                <a16:creationId xmlns:a16="http://schemas.microsoft.com/office/drawing/2014/main" id="{CCBF7433-9E24-4A6F-BCC0-DAD2133651BF}"/>
              </a:ext>
            </a:extLst>
          </p:cNvPr>
          <p:cNvSpPr txBox="1"/>
          <p:nvPr/>
        </p:nvSpPr>
        <p:spPr>
          <a:xfrm>
            <a:off x="857249" y="2934243"/>
            <a:ext cx="10820400" cy="2308324"/>
          </a:xfrm>
          <a:prstGeom prst="rect">
            <a:avLst/>
          </a:prstGeom>
          <a:noFill/>
        </p:spPr>
        <p:txBody>
          <a:bodyPr wrap="square">
            <a:spAutoFit/>
          </a:bodyPr>
          <a:lstStyle/>
          <a:p>
            <a:r>
              <a:rPr lang="zh-TW" altLang="en-US" sz="3600" dirty="0">
                <a:solidFill>
                  <a:schemeClr val="tx1"/>
                </a:solidFill>
              </a:rPr>
              <a:t>「藥物給付項目及支付標準，由保險人與相關機關、專家學者、被保險人、雇主、保險醫事服務提供者等代表共同擬訂，並得邀請藥物提供者及相關專家、病友等團體代表表示意見，報主管機關核定發布」</a:t>
            </a:r>
          </a:p>
        </p:txBody>
      </p:sp>
      <p:sp>
        <p:nvSpPr>
          <p:cNvPr id="9" name="Google Shape;376;p48">
            <a:extLst>
              <a:ext uri="{FF2B5EF4-FFF2-40B4-BE49-F238E27FC236}">
                <a16:creationId xmlns:a16="http://schemas.microsoft.com/office/drawing/2014/main" id="{B63B53D1-1DC3-49AC-B84F-10DC1AF72C4A}"/>
              </a:ext>
            </a:extLst>
          </p:cNvPr>
          <p:cNvSpPr txBox="1"/>
          <p:nvPr/>
        </p:nvSpPr>
        <p:spPr>
          <a:xfrm>
            <a:off x="572689" y="1718687"/>
            <a:ext cx="1456136" cy="975621"/>
          </a:xfrm>
          <a:prstGeom prst="rect">
            <a:avLst/>
          </a:prstGeom>
          <a:noFill/>
          <a:ln>
            <a:noFill/>
          </a:ln>
        </p:spPr>
        <p:txBody>
          <a:bodyPr spcFirstLastPara="1" wrap="square" lIns="91425" tIns="91425" rIns="91425" bIns="91425" anchor="t" anchorCtr="0">
            <a:spAutoFit/>
          </a:bodyPr>
          <a:lstStyle/>
          <a:p>
            <a:pPr lvl="0" algn="l" rtl="0">
              <a:lnSpc>
                <a:spcPct val="115000"/>
              </a:lnSpc>
              <a:spcBef>
                <a:spcPts val="1200"/>
              </a:spcBef>
              <a:spcAft>
                <a:spcPts val="0"/>
              </a:spcAft>
              <a:buClr>
                <a:schemeClr val="bg2"/>
              </a:buClr>
            </a:pPr>
            <a:r>
              <a:rPr lang="zh-TW" altLang="en-US" sz="3600" b="1" dirty="0">
                <a:solidFill>
                  <a:schemeClr val="bg2"/>
                </a:solidFill>
                <a:sym typeface="Times New Roman"/>
              </a:rPr>
              <a:t>改為</a:t>
            </a:r>
            <a:r>
              <a:rPr lang="en-US" altLang="zh-TW" sz="3600" b="1" dirty="0">
                <a:solidFill>
                  <a:schemeClr val="bg2"/>
                </a:solidFill>
                <a:sym typeface="Times New Roman"/>
              </a:rPr>
              <a:t>:</a:t>
            </a:r>
          </a:p>
        </p:txBody>
      </p:sp>
      <p:sp>
        <p:nvSpPr>
          <p:cNvPr id="10" name="文字方塊 9">
            <a:extLst>
              <a:ext uri="{FF2B5EF4-FFF2-40B4-BE49-F238E27FC236}">
                <a16:creationId xmlns:a16="http://schemas.microsoft.com/office/drawing/2014/main" id="{C3A58350-5ED5-43AA-8384-D050DBE51E83}"/>
              </a:ext>
            </a:extLst>
          </p:cNvPr>
          <p:cNvSpPr txBox="1"/>
          <p:nvPr/>
        </p:nvSpPr>
        <p:spPr>
          <a:xfrm>
            <a:off x="282772" y="5789712"/>
            <a:ext cx="13112353" cy="584775"/>
          </a:xfrm>
          <a:prstGeom prst="rect">
            <a:avLst/>
          </a:prstGeom>
          <a:noFill/>
        </p:spPr>
        <p:txBody>
          <a:bodyPr wrap="square">
            <a:spAutoFit/>
          </a:bodyPr>
          <a:lstStyle/>
          <a:p>
            <a:pPr marL="304800"/>
            <a:r>
              <a:rPr lang="zh-TW" altLang="zh-TW" sz="3200" dirty="0">
                <a:solidFill>
                  <a:schemeClr val="tx1"/>
                </a:solidFill>
              </a:rPr>
              <a:t>以「</a:t>
            </a:r>
            <a:r>
              <a:rPr lang="zh-TW" altLang="zh-TW" sz="3200" dirty="0">
                <a:solidFill>
                  <a:srgbClr val="FF0000"/>
                </a:solidFill>
              </a:rPr>
              <a:t>藥物給付項目及支付標準</a:t>
            </a:r>
            <a:r>
              <a:rPr lang="zh-TW" altLang="zh-TW" sz="3200" dirty="0">
                <a:solidFill>
                  <a:schemeClr val="tx1"/>
                </a:solidFill>
              </a:rPr>
              <a:t>」稱之，不再使用「</a:t>
            </a:r>
            <a:r>
              <a:rPr lang="zh-TW" altLang="zh-TW" sz="3200" dirty="0">
                <a:solidFill>
                  <a:srgbClr val="FF0000"/>
                </a:solidFill>
              </a:rPr>
              <a:t>藥價基準</a:t>
            </a:r>
            <a:r>
              <a:rPr lang="zh-TW" altLang="zh-TW" sz="3200" dirty="0">
                <a:solidFill>
                  <a:schemeClr val="tx1"/>
                </a:solidFill>
              </a:rPr>
              <a:t>」</a:t>
            </a:r>
          </a:p>
        </p:txBody>
      </p:sp>
    </p:spTree>
    <p:extLst>
      <p:ext uri="{BB962C8B-B14F-4D97-AF65-F5344CB8AC3E}">
        <p14:creationId xmlns:p14="http://schemas.microsoft.com/office/powerpoint/2010/main" val="207285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6" name="文字方塊 5">
            <a:extLst>
              <a:ext uri="{FF2B5EF4-FFF2-40B4-BE49-F238E27FC236}">
                <a16:creationId xmlns:a16="http://schemas.microsoft.com/office/drawing/2014/main" id="{55F73586-CB5E-4202-8657-660EDA3FAFA7}"/>
              </a:ext>
            </a:extLst>
          </p:cNvPr>
          <p:cNvSpPr txBox="1"/>
          <p:nvPr/>
        </p:nvSpPr>
        <p:spPr>
          <a:xfrm>
            <a:off x="403623" y="631018"/>
            <a:ext cx="9297590" cy="967701"/>
          </a:xfrm>
          <a:prstGeom prst="rect">
            <a:avLst/>
          </a:prstGeom>
          <a:noFill/>
        </p:spPr>
        <p:txBody>
          <a:bodyPr wrap="square">
            <a:spAutoFit/>
          </a:bodyPr>
          <a:lstStyle/>
          <a:p>
            <a:pPr marL="0" lvl="0" indent="0" algn="l" rtl="0">
              <a:lnSpc>
                <a:spcPct val="115000"/>
              </a:lnSpc>
              <a:spcBef>
                <a:spcPts val="1200"/>
              </a:spcBef>
              <a:spcAft>
                <a:spcPts val="1200"/>
              </a:spcAft>
              <a:buNone/>
            </a:pPr>
            <a:r>
              <a:rPr lang="zh-TW" altLang="en-US" sz="5400" b="1" dirty="0">
                <a:solidFill>
                  <a:schemeClr val="tx1"/>
                </a:solidFill>
                <a:sym typeface="Times New Roman"/>
              </a:rPr>
              <a:t>二、新增醫療科技評估</a:t>
            </a:r>
          </a:p>
        </p:txBody>
      </p:sp>
      <p:sp>
        <p:nvSpPr>
          <p:cNvPr id="7" name="文字方塊 6">
            <a:extLst>
              <a:ext uri="{FF2B5EF4-FFF2-40B4-BE49-F238E27FC236}">
                <a16:creationId xmlns:a16="http://schemas.microsoft.com/office/drawing/2014/main" id="{CCBF7433-9E24-4A6F-BCC0-DAD2133651BF}"/>
              </a:ext>
            </a:extLst>
          </p:cNvPr>
          <p:cNvSpPr txBox="1"/>
          <p:nvPr/>
        </p:nvSpPr>
        <p:spPr>
          <a:xfrm>
            <a:off x="857249" y="2934243"/>
            <a:ext cx="10820400" cy="1754326"/>
          </a:xfrm>
          <a:prstGeom prst="rect">
            <a:avLst/>
          </a:prstGeom>
          <a:noFill/>
        </p:spPr>
        <p:txBody>
          <a:bodyPr wrap="square">
            <a:spAutoFit/>
          </a:bodyPr>
          <a:lstStyle/>
          <a:p>
            <a:r>
              <a:rPr lang="zh-TW" altLang="zh-TW" sz="3600" dirty="0">
                <a:solidFill>
                  <a:schemeClr val="tx1"/>
                </a:solidFill>
              </a:rPr>
              <a:t>「醫療費用支付標準，應以同病同酬原則，並以相對點數反應各項醫療服務之成本。同病同酬之給付應以疾病分類標準為依據」</a:t>
            </a:r>
            <a:endParaRPr lang="zh-TW" altLang="en-US" sz="3600" dirty="0">
              <a:solidFill>
                <a:schemeClr val="tx1"/>
              </a:solidFill>
            </a:endParaRPr>
          </a:p>
        </p:txBody>
      </p:sp>
      <p:sp>
        <p:nvSpPr>
          <p:cNvPr id="9" name="Google Shape;376;p48">
            <a:extLst>
              <a:ext uri="{FF2B5EF4-FFF2-40B4-BE49-F238E27FC236}">
                <a16:creationId xmlns:a16="http://schemas.microsoft.com/office/drawing/2014/main" id="{B63B53D1-1DC3-49AC-B84F-10DC1AF72C4A}"/>
              </a:ext>
            </a:extLst>
          </p:cNvPr>
          <p:cNvSpPr txBox="1"/>
          <p:nvPr/>
        </p:nvSpPr>
        <p:spPr>
          <a:xfrm>
            <a:off x="572689" y="1718687"/>
            <a:ext cx="1456136" cy="975621"/>
          </a:xfrm>
          <a:prstGeom prst="rect">
            <a:avLst/>
          </a:prstGeom>
          <a:noFill/>
          <a:ln>
            <a:noFill/>
          </a:ln>
        </p:spPr>
        <p:txBody>
          <a:bodyPr spcFirstLastPara="1" wrap="square" lIns="91425" tIns="91425" rIns="91425" bIns="91425" anchor="t" anchorCtr="0">
            <a:spAutoFit/>
          </a:bodyPr>
          <a:lstStyle/>
          <a:p>
            <a:pPr lvl="0" algn="l" rtl="0">
              <a:lnSpc>
                <a:spcPct val="115000"/>
              </a:lnSpc>
              <a:spcBef>
                <a:spcPts val="1200"/>
              </a:spcBef>
              <a:spcAft>
                <a:spcPts val="0"/>
              </a:spcAft>
              <a:buClr>
                <a:schemeClr val="bg2"/>
              </a:buClr>
            </a:pPr>
            <a:r>
              <a:rPr lang="zh-TW" altLang="en-US" sz="3600" b="1" dirty="0">
                <a:solidFill>
                  <a:schemeClr val="bg2"/>
                </a:solidFill>
                <a:sym typeface="Times New Roman"/>
              </a:rPr>
              <a:t>原本</a:t>
            </a:r>
            <a:r>
              <a:rPr lang="en-US" altLang="zh-TW" sz="3600" b="1" dirty="0">
                <a:solidFill>
                  <a:schemeClr val="bg2"/>
                </a:solidFill>
                <a:sym typeface="Times New Roman"/>
              </a:rPr>
              <a:t>:</a:t>
            </a:r>
          </a:p>
        </p:txBody>
      </p:sp>
    </p:spTree>
    <p:extLst>
      <p:ext uri="{BB962C8B-B14F-4D97-AF65-F5344CB8AC3E}">
        <p14:creationId xmlns:p14="http://schemas.microsoft.com/office/powerpoint/2010/main" val="2170896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6" name="文字方塊 5">
            <a:extLst>
              <a:ext uri="{FF2B5EF4-FFF2-40B4-BE49-F238E27FC236}">
                <a16:creationId xmlns:a16="http://schemas.microsoft.com/office/drawing/2014/main" id="{55F73586-CB5E-4202-8657-660EDA3FAFA7}"/>
              </a:ext>
            </a:extLst>
          </p:cNvPr>
          <p:cNvSpPr txBox="1"/>
          <p:nvPr/>
        </p:nvSpPr>
        <p:spPr>
          <a:xfrm>
            <a:off x="403623" y="631018"/>
            <a:ext cx="9297590" cy="967701"/>
          </a:xfrm>
          <a:prstGeom prst="rect">
            <a:avLst/>
          </a:prstGeom>
          <a:noFill/>
        </p:spPr>
        <p:txBody>
          <a:bodyPr wrap="square">
            <a:spAutoFit/>
          </a:bodyPr>
          <a:lstStyle/>
          <a:p>
            <a:pPr marL="0" lvl="0" indent="0" algn="l" rtl="0">
              <a:lnSpc>
                <a:spcPct val="115000"/>
              </a:lnSpc>
              <a:spcBef>
                <a:spcPts val="1200"/>
              </a:spcBef>
              <a:spcAft>
                <a:spcPts val="1200"/>
              </a:spcAft>
              <a:buNone/>
            </a:pPr>
            <a:r>
              <a:rPr lang="zh-TW" altLang="en-US" sz="5400" b="1" dirty="0">
                <a:solidFill>
                  <a:schemeClr val="tx1"/>
                </a:solidFill>
                <a:sym typeface="Times New Roman"/>
              </a:rPr>
              <a:t>二、新增醫療科技評估</a:t>
            </a:r>
          </a:p>
        </p:txBody>
      </p:sp>
      <p:sp>
        <p:nvSpPr>
          <p:cNvPr id="7" name="文字方塊 6">
            <a:extLst>
              <a:ext uri="{FF2B5EF4-FFF2-40B4-BE49-F238E27FC236}">
                <a16:creationId xmlns:a16="http://schemas.microsoft.com/office/drawing/2014/main" id="{CCBF7433-9E24-4A6F-BCC0-DAD2133651BF}"/>
              </a:ext>
            </a:extLst>
          </p:cNvPr>
          <p:cNvSpPr txBox="1"/>
          <p:nvPr/>
        </p:nvSpPr>
        <p:spPr>
          <a:xfrm>
            <a:off x="857249" y="2934243"/>
            <a:ext cx="10820400" cy="2308324"/>
          </a:xfrm>
          <a:prstGeom prst="rect">
            <a:avLst/>
          </a:prstGeom>
          <a:noFill/>
        </p:spPr>
        <p:txBody>
          <a:bodyPr wrap="square">
            <a:spAutoFit/>
          </a:bodyPr>
          <a:lstStyle/>
          <a:p>
            <a:r>
              <a:rPr lang="zh-TW" altLang="en-US" sz="3600" dirty="0">
                <a:solidFill>
                  <a:schemeClr val="tx1"/>
                </a:solidFill>
              </a:rPr>
              <a:t>「醫療服務給付項目及支付標準之訂定，應以相對點數反應各項服務成本及以</a:t>
            </a:r>
            <a:r>
              <a:rPr lang="zh-TW" altLang="en-US" sz="3600" dirty="0">
                <a:solidFill>
                  <a:srgbClr val="FF0000"/>
                </a:solidFill>
              </a:rPr>
              <a:t>同病、同品質同酬為原則</a:t>
            </a:r>
            <a:r>
              <a:rPr lang="zh-TW" altLang="en-US" sz="3600" dirty="0">
                <a:solidFill>
                  <a:schemeClr val="tx1"/>
                </a:solidFill>
              </a:rPr>
              <a:t>，</a:t>
            </a:r>
            <a:r>
              <a:rPr lang="zh-TW" altLang="zh-TW" sz="3600" dirty="0">
                <a:solidFill>
                  <a:schemeClr val="tx1"/>
                </a:solidFill>
              </a:rPr>
              <a:t>病得以論量、論病例、論品質、論人或論日等方式訂定之」</a:t>
            </a:r>
            <a:endParaRPr lang="zh-TW" altLang="en-US" sz="3600" dirty="0">
              <a:solidFill>
                <a:schemeClr val="tx1"/>
              </a:solidFill>
            </a:endParaRPr>
          </a:p>
        </p:txBody>
      </p:sp>
      <p:sp>
        <p:nvSpPr>
          <p:cNvPr id="9" name="Google Shape;376;p48">
            <a:extLst>
              <a:ext uri="{FF2B5EF4-FFF2-40B4-BE49-F238E27FC236}">
                <a16:creationId xmlns:a16="http://schemas.microsoft.com/office/drawing/2014/main" id="{B63B53D1-1DC3-49AC-B84F-10DC1AF72C4A}"/>
              </a:ext>
            </a:extLst>
          </p:cNvPr>
          <p:cNvSpPr txBox="1"/>
          <p:nvPr/>
        </p:nvSpPr>
        <p:spPr>
          <a:xfrm>
            <a:off x="572689" y="1718687"/>
            <a:ext cx="1456136" cy="975621"/>
          </a:xfrm>
          <a:prstGeom prst="rect">
            <a:avLst/>
          </a:prstGeom>
          <a:noFill/>
          <a:ln>
            <a:noFill/>
          </a:ln>
        </p:spPr>
        <p:txBody>
          <a:bodyPr spcFirstLastPara="1" wrap="square" lIns="91425" tIns="91425" rIns="91425" bIns="91425" anchor="t" anchorCtr="0">
            <a:spAutoFit/>
          </a:bodyPr>
          <a:lstStyle/>
          <a:p>
            <a:pPr lvl="0" algn="l" rtl="0">
              <a:lnSpc>
                <a:spcPct val="115000"/>
              </a:lnSpc>
              <a:spcBef>
                <a:spcPts val="1200"/>
              </a:spcBef>
              <a:spcAft>
                <a:spcPts val="0"/>
              </a:spcAft>
              <a:buClr>
                <a:schemeClr val="bg2"/>
              </a:buClr>
            </a:pPr>
            <a:r>
              <a:rPr lang="zh-TW" altLang="en-US" sz="3600" b="1" dirty="0">
                <a:solidFill>
                  <a:schemeClr val="bg2"/>
                </a:solidFill>
                <a:sym typeface="Times New Roman"/>
              </a:rPr>
              <a:t>改為</a:t>
            </a:r>
            <a:r>
              <a:rPr lang="en-US" altLang="zh-TW" sz="3600" b="1" dirty="0">
                <a:solidFill>
                  <a:schemeClr val="bg2"/>
                </a:solidFill>
                <a:sym typeface="Times New Roman"/>
              </a:rPr>
              <a:t>:</a:t>
            </a:r>
          </a:p>
        </p:txBody>
      </p:sp>
    </p:spTree>
    <p:extLst>
      <p:ext uri="{BB962C8B-B14F-4D97-AF65-F5344CB8AC3E}">
        <p14:creationId xmlns:p14="http://schemas.microsoft.com/office/powerpoint/2010/main" val="2659535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7" name="Google Shape;137;p17"/>
          <p:cNvSpPr txBox="1"/>
          <p:nvPr/>
        </p:nvSpPr>
        <p:spPr>
          <a:xfrm>
            <a:off x="243509" y="445805"/>
            <a:ext cx="2328900" cy="1107965"/>
          </a:xfrm>
          <a:prstGeom prst="rect">
            <a:avLst/>
          </a:prstGeom>
          <a:noFill/>
          <a:ln>
            <a:noFill/>
          </a:ln>
        </p:spPr>
        <p:txBody>
          <a:bodyPr spcFirstLastPara="1" wrap="square" lIns="91425" tIns="91425" rIns="91425" bIns="91425" anchor="t" anchorCtr="0">
            <a:spAutoFit/>
          </a:bodyPr>
          <a:lstStyle/>
          <a:p>
            <a:pPr marL="304800" lvl="0" indent="0">
              <a:buFont typeface="Arial"/>
              <a:buNone/>
            </a:pPr>
            <a:r>
              <a:rPr lang="zh-TW" altLang="en-US" sz="6000" b="1" dirty="0">
                <a:solidFill>
                  <a:schemeClr val="tx1"/>
                </a:solidFill>
              </a:rPr>
              <a:t>藥品</a:t>
            </a:r>
            <a:r>
              <a:rPr lang="en-US" altLang="zh-TW" sz="6000" b="1" dirty="0">
                <a:solidFill>
                  <a:schemeClr val="tx1"/>
                </a:solidFill>
              </a:rPr>
              <a:t>:</a:t>
            </a:r>
            <a:r>
              <a:rPr lang="zh-TW" altLang="en-US" sz="6000" b="1" dirty="0">
                <a:solidFill>
                  <a:srgbClr val="FFFF00"/>
                </a:solidFill>
              </a:rPr>
              <a:t> </a:t>
            </a:r>
            <a:endParaRPr sz="6000" b="1" dirty="0">
              <a:solidFill>
                <a:srgbClr val="FFFF00"/>
              </a:solidFill>
            </a:endParaRPr>
          </a:p>
        </p:txBody>
      </p:sp>
      <p:sp>
        <p:nvSpPr>
          <p:cNvPr id="2" name="文字方塊 1">
            <a:extLst>
              <a:ext uri="{FF2B5EF4-FFF2-40B4-BE49-F238E27FC236}">
                <a16:creationId xmlns:a16="http://schemas.microsoft.com/office/drawing/2014/main" id="{E04FD08E-757F-45AA-8CAA-3FC739C481E1}"/>
              </a:ext>
            </a:extLst>
          </p:cNvPr>
          <p:cNvSpPr txBox="1"/>
          <p:nvPr/>
        </p:nvSpPr>
        <p:spPr>
          <a:xfrm>
            <a:off x="243509" y="3341336"/>
            <a:ext cx="11061291" cy="707886"/>
          </a:xfrm>
          <a:prstGeom prst="rect">
            <a:avLst/>
          </a:prstGeom>
          <a:noFill/>
        </p:spPr>
        <p:txBody>
          <a:bodyPr wrap="square" rtlCol="0">
            <a:spAutoFit/>
          </a:bodyPr>
          <a:lstStyle/>
          <a:p>
            <a:pPr marL="514350" indent="-514350">
              <a:buFont typeface="+mj-lt"/>
              <a:buAutoNum type="arabicPeriod" startAt="2"/>
            </a:pPr>
            <a:r>
              <a:rPr lang="zh-TW" altLang="zh-TW" sz="3200" dirty="0">
                <a:solidFill>
                  <a:schemeClr val="dk1"/>
                </a:solidFill>
              </a:rPr>
              <a:t>使用於</a:t>
            </a:r>
            <a:r>
              <a:rPr lang="zh-TW" altLang="zh-TW" sz="4000" b="1" dirty="0">
                <a:solidFill>
                  <a:srgbClr val="FF0000"/>
                </a:solidFill>
              </a:rPr>
              <a:t>診斷</a:t>
            </a:r>
            <a:r>
              <a:rPr lang="zh-TW" altLang="zh-TW" sz="3600" b="1" dirty="0">
                <a:solidFill>
                  <a:schemeClr val="dk1"/>
                </a:solidFill>
              </a:rPr>
              <a:t>、</a:t>
            </a:r>
            <a:r>
              <a:rPr lang="zh-TW" altLang="zh-TW" sz="4000" b="1" dirty="0">
                <a:solidFill>
                  <a:srgbClr val="FF0000"/>
                </a:solidFill>
              </a:rPr>
              <a:t>治療</a:t>
            </a:r>
            <a:r>
              <a:rPr lang="zh-TW" altLang="zh-TW" sz="3600" b="1" dirty="0">
                <a:solidFill>
                  <a:schemeClr val="dk1"/>
                </a:solidFill>
              </a:rPr>
              <a:t>、</a:t>
            </a:r>
            <a:r>
              <a:rPr lang="zh-TW" altLang="zh-TW" sz="4000" b="1" dirty="0">
                <a:solidFill>
                  <a:srgbClr val="FF0000"/>
                </a:solidFill>
              </a:rPr>
              <a:t>減輕</a:t>
            </a:r>
            <a:r>
              <a:rPr lang="zh-TW" altLang="zh-TW" sz="3200" dirty="0">
                <a:solidFill>
                  <a:schemeClr val="dk1"/>
                </a:solidFill>
              </a:rPr>
              <a:t>或</a:t>
            </a:r>
            <a:r>
              <a:rPr lang="zh-TW" altLang="zh-TW" sz="4000" b="1" dirty="0">
                <a:solidFill>
                  <a:srgbClr val="FF0000"/>
                </a:solidFill>
              </a:rPr>
              <a:t>預防人類疾病</a:t>
            </a:r>
            <a:endParaRPr lang="zh-TW" altLang="en-US" sz="3600" b="1" dirty="0">
              <a:solidFill>
                <a:srgbClr val="FF0000"/>
              </a:solidFill>
            </a:endParaRPr>
          </a:p>
        </p:txBody>
      </p:sp>
      <p:sp>
        <p:nvSpPr>
          <p:cNvPr id="7" name="文字方塊 6">
            <a:extLst>
              <a:ext uri="{FF2B5EF4-FFF2-40B4-BE49-F238E27FC236}">
                <a16:creationId xmlns:a16="http://schemas.microsoft.com/office/drawing/2014/main" id="{B48C46E9-364B-4D1E-952B-38CAA1CC1ACB}"/>
              </a:ext>
            </a:extLst>
          </p:cNvPr>
          <p:cNvSpPr txBox="1"/>
          <p:nvPr/>
        </p:nvSpPr>
        <p:spPr>
          <a:xfrm>
            <a:off x="243509" y="1816619"/>
            <a:ext cx="13009899" cy="707886"/>
          </a:xfrm>
          <a:prstGeom prst="rect">
            <a:avLst/>
          </a:prstGeom>
          <a:noFill/>
        </p:spPr>
        <p:txBody>
          <a:bodyPr wrap="square" rtlCol="0">
            <a:spAutoFit/>
          </a:bodyPr>
          <a:lstStyle/>
          <a:p>
            <a:pPr marL="514350" indent="-514350">
              <a:buFont typeface="+mj-lt"/>
              <a:buAutoNum type="arabicPeriod"/>
            </a:pPr>
            <a:r>
              <a:rPr lang="zh-TW" altLang="zh-TW" sz="3200" dirty="0">
                <a:solidFill>
                  <a:schemeClr val="dk1"/>
                </a:solidFill>
              </a:rPr>
              <a:t>經中央衛生主管機關認定知</a:t>
            </a:r>
            <a:r>
              <a:rPr lang="zh-TW" altLang="zh-TW" sz="4000" b="1" dirty="0">
                <a:solidFill>
                  <a:srgbClr val="FF0000"/>
                </a:solidFill>
              </a:rPr>
              <a:t>各國藥典</a:t>
            </a:r>
            <a:r>
              <a:rPr lang="zh-TW" altLang="zh-TW" sz="3200" dirty="0">
                <a:solidFill>
                  <a:schemeClr val="dk1"/>
                </a:solidFill>
              </a:rPr>
              <a:t>、公定</a:t>
            </a:r>
            <a:r>
              <a:rPr lang="zh-TW" altLang="zh-TW" sz="4000" b="1" dirty="0">
                <a:solidFill>
                  <a:srgbClr val="FF0000"/>
                </a:solidFill>
              </a:rPr>
              <a:t>國家處方籤</a:t>
            </a:r>
            <a:r>
              <a:rPr lang="zh-TW" altLang="zh-TW" sz="3200" dirty="0">
                <a:solidFill>
                  <a:schemeClr val="dk1"/>
                </a:solidFill>
              </a:rPr>
              <a:t>等</a:t>
            </a:r>
            <a:endParaRPr lang="zh-TW" altLang="en-US" sz="3200" dirty="0">
              <a:solidFill>
                <a:schemeClr val="dk1"/>
              </a:solidFill>
            </a:endParaRPr>
          </a:p>
        </p:txBody>
      </p:sp>
      <p:sp>
        <p:nvSpPr>
          <p:cNvPr id="8" name="文字方塊 7">
            <a:extLst>
              <a:ext uri="{FF2B5EF4-FFF2-40B4-BE49-F238E27FC236}">
                <a16:creationId xmlns:a16="http://schemas.microsoft.com/office/drawing/2014/main" id="{EB86F173-813F-42FB-9BC0-D3850CD17952}"/>
              </a:ext>
            </a:extLst>
          </p:cNvPr>
          <p:cNvSpPr txBox="1"/>
          <p:nvPr/>
        </p:nvSpPr>
        <p:spPr>
          <a:xfrm>
            <a:off x="243509" y="4866053"/>
            <a:ext cx="8627760" cy="707886"/>
          </a:xfrm>
          <a:prstGeom prst="rect">
            <a:avLst/>
          </a:prstGeom>
          <a:noFill/>
        </p:spPr>
        <p:txBody>
          <a:bodyPr wrap="square" rtlCol="0">
            <a:spAutoFit/>
          </a:bodyPr>
          <a:lstStyle/>
          <a:p>
            <a:pPr marL="514350" indent="-514350">
              <a:buFont typeface="+mj-lt"/>
              <a:buAutoNum type="arabicPeriod" startAt="3"/>
            </a:pPr>
            <a:r>
              <a:rPr lang="zh-TW" altLang="zh-TW" sz="3200" dirty="0">
                <a:solidFill>
                  <a:schemeClr val="dk1"/>
                </a:solidFill>
              </a:rPr>
              <a:t>影響人類</a:t>
            </a:r>
            <a:r>
              <a:rPr lang="zh-TW" altLang="zh-TW" sz="4000" b="1" dirty="0">
                <a:solidFill>
                  <a:srgbClr val="FF0000"/>
                </a:solidFill>
              </a:rPr>
              <a:t>身體結構</a:t>
            </a:r>
            <a:r>
              <a:rPr lang="zh-TW" altLang="zh-TW" sz="3200" dirty="0">
                <a:solidFill>
                  <a:schemeClr val="dk1"/>
                </a:solidFill>
              </a:rPr>
              <a:t>及</a:t>
            </a:r>
            <a:r>
              <a:rPr lang="zh-TW" altLang="zh-TW" sz="4000" b="1" dirty="0">
                <a:solidFill>
                  <a:srgbClr val="FF0000"/>
                </a:solidFill>
              </a:rPr>
              <a:t>生理機能</a:t>
            </a:r>
            <a:endParaRPr lang="zh-TW" altLang="en-US" sz="3600" b="1" dirty="0">
              <a:solidFill>
                <a:srgbClr val="FF0000"/>
              </a:solidFill>
            </a:endParaRPr>
          </a:p>
        </p:txBody>
      </p:sp>
      <p:pic>
        <p:nvPicPr>
          <p:cNvPr id="9218" name="Picture 2" descr="Movies That Make Us Cry | Wisconsin Public Radio">
            <a:extLst>
              <a:ext uri="{FF2B5EF4-FFF2-40B4-BE49-F238E27FC236}">
                <a16:creationId xmlns:a16="http://schemas.microsoft.com/office/drawing/2014/main" id="{26B8757B-3859-4B21-9D35-BFFB6F7D7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5262" y="4049222"/>
            <a:ext cx="2813316" cy="280877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EBE6EA23-F70C-4EE6-9FB8-FAD5C0294C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533246">
            <a:off x="11384875" y="5791836"/>
            <a:ext cx="1127231" cy="631866"/>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Blood PNG images Download ">
            <a:extLst>
              <a:ext uri="{FF2B5EF4-FFF2-40B4-BE49-F238E27FC236}">
                <a16:creationId xmlns:a16="http://schemas.microsoft.com/office/drawing/2014/main" id="{E1D3A217-8E2E-47AC-B9FC-4F365D8845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161946">
            <a:off x="10114660" y="5790223"/>
            <a:ext cx="1075038" cy="1077033"/>
          </a:xfrm>
          <a:prstGeom prst="rect">
            <a:avLst/>
          </a:prstGeom>
          <a:noFill/>
          <a:extLst>
            <a:ext uri="{909E8E84-426E-40DD-AFC4-6F175D3DCCD1}">
              <a14:hiddenFill xmlns:a14="http://schemas.microsoft.com/office/drawing/2010/main">
                <a:solidFill>
                  <a:srgbClr val="FFFFFF"/>
                </a:solidFill>
              </a14:hiddenFill>
            </a:ext>
          </a:extLst>
        </p:spPr>
      </p:pic>
      <p:sp>
        <p:nvSpPr>
          <p:cNvPr id="9" name="語音泡泡: 橢圓形 8">
            <a:extLst>
              <a:ext uri="{FF2B5EF4-FFF2-40B4-BE49-F238E27FC236}">
                <a16:creationId xmlns:a16="http://schemas.microsoft.com/office/drawing/2014/main" id="{5FC0BE18-366B-4F83-8E29-9E043903B16E}"/>
              </a:ext>
            </a:extLst>
          </p:cNvPr>
          <p:cNvSpPr/>
          <p:nvPr/>
        </p:nvSpPr>
        <p:spPr>
          <a:xfrm>
            <a:off x="10652179" y="3151163"/>
            <a:ext cx="1508216" cy="1010505"/>
          </a:xfrm>
          <a:prstGeom prst="wedgeEllipse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E525A8FB-F343-4F34-A63D-D7F4185E6377}"/>
              </a:ext>
            </a:extLst>
          </p:cNvPr>
          <p:cNvSpPr txBox="1"/>
          <p:nvPr/>
        </p:nvSpPr>
        <p:spPr>
          <a:xfrm>
            <a:off x="10718344" y="3455232"/>
            <a:ext cx="1393644" cy="369332"/>
          </a:xfrm>
          <a:prstGeom prst="rect">
            <a:avLst/>
          </a:prstGeom>
          <a:noFill/>
        </p:spPr>
        <p:txBody>
          <a:bodyPr wrap="square" rtlCol="0">
            <a:spAutoFit/>
          </a:bodyPr>
          <a:lstStyle/>
          <a:p>
            <a:r>
              <a:rPr lang="en-US" altLang="zh-TW" sz="1800" dirty="0"/>
              <a:t>I need help</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552726EC-4A32-4AE7-93BF-79B7DE8845E1}"/>
              </a:ext>
            </a:extLst>
          </p:cNvPr>
          <p:cNvSpPr txBox="1"/>
          <p:nvPr/>
        </p:nvSpPr>
        <p:spPr>
          <a:xfrm>
            <a:off x="728663" y="2551837"/>
            <a:ext cx="11015662" cy="1754326"/>
          </a:xfrm>
          <a:prstGeom prst="rect">
            <a:avLst/>
          </a:prstGeom>
          <a:noFill/>
        </p:spPr>
        <p:txBody>
          <a:bodyPr wrap="square">
            <a:spAutoFit/>
          </a:bodyPr>
          <a:lstStyle/>
          <a:p>
            <a:pPr marL="571500" lvl="0" indent="-571500">
              <a:buFont typeface="Arial" panose="020B0604020202020204" pitchFamily="34" charset="0"/>
              <a:buChar char="•"/>
            </a:pPr>
            <a:r>
              <a:rPr lang="zh-TW" altLang="en-US" sz="3600" dirty="0">
                <a:solidFill>
                  <a:schemeClr val="tx1"/>
                </a:solidFill>
              </a:rPr>
              <a:t>保險對象得於經保險醫事服務機構之醫師認定有醫療上需要時，選用保險人定有給付上限之特殊材料，並自付其差額</a:t>
            </a:r>
            <a:endParaRPr lang="zh-TW" altLang="zh-TW" sz="3600" dirty="0">
              <a:solidFill>
                <a:schemeClr val="tx1"/>
              </a:solidFill>
            </a:endParaRPr>
          </a:p>
        </p:txBody>
      </p:sp>
      <p:sp>
        <p:nvSpPr>
          <p:cNvPr id="4" name="文字方塊 3">
            <a:extLst>
              <a:ext uri="{FF2B5EF4-FFF2-40B4-BE49-F238E27FC236}">
                <a16:creationId xmlns:a16="http://schemas.microsoft.com/office/drawing/2014/main" id="{B05C12D0-4100-4502-8563-59471F88FDA6}"/>
              </a:ext>
            </a:extLst>
          </p:cNvPr>
          <p:cNvSpPr txBox="1"/>
          <p:nvPr/>
        </p:nvSpPr>
        <p:spPr>
          <a:xfrm>
            <a:off x="360760" y="611064"/>
            <a:ext cx="9297590" cy="967701"/>
          </a:xfrm>
          <a:prstGeom prst="rect">
            <a:avLst/>
          </a:prstGeom>
          <a:noFill/>
        </p:spPr>
        <p:txBody>
          <a:bodyPr wrap="square">
            <a:spAutoFit/>
          </a:bodyPr>
          <a:lstStyle/>
          <a:p>
            <a:pPr marL="0" lvl="0" indent="0" algn="l" rtl="0">
              <a:lnSpc>
                <a:spcPct val="115000"/>
              </a:lnSpc>
              <a:spcBef>
                <a:spcPts val="1200"/>
              </a:spcBef>
              <a:spcAft>
                <a:spcPts val="1200"/>
              </a:spcAft>
              <a:buNone/>
            </a:pPr>
            <a:r>
              <a:rPr lang="zh-TW" altLang="en-US" sz="5400" b="1" dirty="0">
                <a:solidFill>
                  <a:schemeClr val="tx1"/>
                </a:solidFill>
                <a:sym typeface="Times New Roman"/>
              </a:rPr>
              <a:t>三、新增差額負擔</a:t>
            </a:r>
          </a:p>
        </p:txBody>
      </p:sp>
    </p:spTree>
    <p:extLst>
      <p:ext uri="{BB962C8B-B14F-4D97-AF65-F5344CB8AC3E}">
        <p14:creationId xmlns:p14="http://schemas.microsoft.com/office/powerpoint/2010/main" val="9160686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552726EC-4A32-4AE7-93BF-79B7DE8845E1}"/>
              </a:ext>
            </a:extLst>
          </p:cNvPr>
          <p:cNvSpPr txBox="1"/>
          <p:nvPr/>
        </p:nvSpPr>
        <p:spPr>
          <a:xfrm>
            <a:off x="2818209" y="2063615"/>
            <a:ext cx="9597629" cy="3245119"/>
          </a:xfrm>
          <a:prstGeom prst="rect">
            <a:avLst/>
          </a:prstGeom>
          <a:noFill/>
        </p:spPr>
        <p:txBody>
          <a:bodyPr wrap="square">
            <a:spAutoFit/>
          </a:bodyPr>
          <a:lstStyle/>
          <a:p>
            <a:pPr marL="742950" lvl="0" indent="-742950">
              <a:lnSpc>
                <a:spcPct val="200000"/>
              </a:lnSpc>
              <a:buFont typeface="+mj-lt"/>
              <a:buAutoNum type="arabicPeriod"/>
            </a:pPr>
            <a:r>
              <a:rPr lang="zh-TW" altLang="en-US" sz="3600" dirty="0">
                <a:solidFill>
                  <a:schemeClr val="tx1"/>
                </a:solidFill>
              </a:rPr>
              <a:t>昂貴藥物未納入健保給付而必須全額自費</a:t>
            </a:r>
          </a:p>
          <a:p>
            <a:pPr marL="742950" lvl="0" indent="-742950">
              <a:lnSpc>
                <a:spcPct val="200000"/>
              </a:lnSpc>
              <a:buFont typeface="+mj-lt"/>
              <a:buAutoNum type="arabicPeriod"/>
            </a:pPr>
            <a:r>
              <a:rPr lang="zh-TW" altLang="en-US" sz="3600" dirty="0">
                <a:solidFill>
                  <a:schemeClr val="tx1"/>
                </a:solidFill>
              </a:rPr>
              <a:t>二代健保將差額負擔明確納入修法內容</a:t>
            </a:r>
          </a:p>
          <a:p>
            <a:pPr marL="742950" lvl="0" indent="-742950">
              <a:lnSpc>
                <a:spcPct val="200000"/>
              </a:lnSpc>
              <a:buFont typeface="+mj-lt"/>
              <a:buAutoNum type="arabicPeriod"/>
            </a:pPr>
            <a:r>
              <a:rPr lang="zh-TW" altLang="en-US" sz="3600" dirty="0">
                <a:solidFill>
                  <a:schemeClr val="tx1"/>
                </a:solidFill>
              </a:rPr>
              <a:t>三同</a:t>
            </a:r>
            <a:r>
              <a:rPr lang="en-US" altLang="zh-TW" sz="3600" dirty="0">
                <a:solidFill>
                  <a:schemeClr val="tx1"/>
                </a:solidFill>
              </a:rPr>
              <a:t>:</a:t>
            </a:r>
            <a:r>
              <a:rPr lang="zh-TW" altLang="en-US" sz="3600" dirty="0">
                <a:solidFill>
                  <a:schemeClr val="tx1"/>
                </a:solidFill>
              </a:rPr>
              <a:t> 同成分、同品質、同價格</a:t>
            </a:r>
          </a:p>
        </p:txBody>
      </p:sp>
      <p:sp>
        <p:nvSpPr>
          <p:cNvPr id="4" name="文字方塊 3">
            <a:extLst>
              <a:ext uri="{FF2B5EF4-FFF2-40B4-BE49-F238E27FC236}">
                <a16:creationId xmlns:a16="http://schemas.microsoft.com/office/drawing/2014/main" id="{B05C12D0-4100-4502-8563-59471F88FDA6}"/>
              </a:ext>
            </a:extLst>
          </p:cNvPr>
          <p:cNvSpPr txBox="1"/>
          <p:nvPr/>
        </p:nvSpPr>
        <p:spPr>
          <a:xfrm>
            <a:off x="360760" y="611064"/>
            <a:ext cx="9297590" cy="967701"/>
          </a:xfrm>
          <a:prstGeom prst="rect">
            <a:avLst/>
          </a:prstGeom>
          <a:noFill/>
        </p:spPr>
        <p:txBody>
          <a:bodyPr wrap="square">
            <a:spAutoFit/>
          </a:bodyPr>
          <a:lstStyle/>
          <a:p>
            <a:pPr marL="0" lvl="0" indent="0" algn="l" rtl="0">
              <a:lnSpc>
                <a:spcPct val="115000"/>
              </a:lnSpc>
              <a:spcBef>
                <a:spcPts val="1200"/>
              </a:spcBef>
              <a:spcAft>
                <a:spcPts val="1200"/>
              </a:spcAft>
              <a:buNone/>
            </a:pPr>
            <a:r>
              <a:rPr lang="zh-TW" altLang="en-US" sz="5400" b="1" dirty="0">
                <a:solidFill>
                  <a:schemeClr val="tx1"/>
                </a:solidFill>
                <a:sym typeface="Times New Roman"/>
              </a:rPr>
              <a:t>三、新增差額負擔</a:t>
            </a:r>
          </a:p>
        </p:txBody>
      </p:sp>
      <p:sp>
        <p:nvSpPr>
          <p:cNvPr id="6" name="文字方塊 5">
            <a:extLst>
              <a:ext uri="{FF2B5EF4-FFF2-40B4-BE49-F238E27FC236}">
                <a16:creationId xmlns:a16="http://schemas.microsoft.com/office/drawing/2014/main" id="{6D8CD133-4389-418B-8924-6641D2AFBF94}"/>
              </a:ext>
            </a:extLst>
          </p:cNvPr>
          <p:cNvSpPr txBox="1"/>
          <p:nvPr/>
        </p:nvSpPr>
        <p:spPr>
          <a:xfrm>
            <a:off x="703660" y="2503588"/>
            <a:ext cx="2339578" cy="646331"/>
          </a:xfrm>
          <a:prstGeom prst="rect">
            <a:avLst/>
          </a:prstGeom>
          <a:noFill/>
        </p:spPr>
        <p:txBody>
          <a:bodyPr wrap="square">
            <a:spAutoFit/>
          </a:bodyPr>
          <a:lstStyle/>
          <a:p>
            <a:r>
              <a:rPr lang="zh-TW" altLang="en-US" sz="3600" b="1" dirty="0">
                <a:solidFill>
                  <a:schemeClr val="bg2"/>
                </a:solidFill>
              </a:rPr>
              <a:t>修法前→</a:t>
            </a:r>
          </a:p>
        </p:txBody>
      </p:sp>
    </p:spTree>
    <p:extLst>
      <p:ext uri="{BB962C8B-B14F-4D97-AF65-F5344CB8AC3E}">
        <p14:creationId xmlns:p14="http://schemas.microsoft.com/office/powerpoint/2010/main" val="1966418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552726EC-4A32-4AE7-93BF-79B7DE8845E1}"/>
              </a:ext>
            </a:extLst>
          </p:cNvPr>
          <p:cNvSpPr txBox="1"/>
          <p:nvPr/>
        </p:nvSpPr>
        <p:spPr>
          <a:xfrm>
            <a:off x="728662" y="2892429"/>
            <a:ext cx="11015662" cy="2862322"/>
          </a:xfrm>
          <a:prstGeom prst="rect">
            <a:avLst/>
          </a:prstGeom>
          <a:noFill/>
        </p:spPr>
        <p:txBody>
          <a:bodyPr wrap="square">
            <a:spAutoFit/>
          </a:bodyPr>
          <a:lstStyle/>
          <a:p>
            <a:pPr marL="799465" indent="-742950">
              <a:spcAft>
                <a:spcPts val="600"/>
              </a:spcAft>
              <a:buFont typeface="+mj-lt"/>
              <a:buAutoNum type="arabicPeriod"/>
            </a:pPr>
            <a:r>
              <a:rPr lang="zh-TW" altLang="zh-TW" sz="3600" dirty="0">
                <a:solidFill>
                  <a:schemeClr val="tx1"/>
                </a:solidFill>
              </a:rPr>
              <a:t>於</a:t>
            </a:r>
            <a:r>
              <a:rPr lang="en-US" altLang="zh-TW" sz="3600" dirty="0">
                <a:solidFill>
                  <a:schemeClr val="tx1"/>
                </a:solidFill>
              </a:rPr>
              <a:t>2014</a:t>
            </a:r>
            <a:r>
              <a:rPr lang="zh-TW" altLang="zh-TW" sz="3600" dirty="0">
                <a:solidFill>
                  <a:schemeClr val="tx1"/>
                </a:solidFill>
              </a:rPr>
              <a:t>年</a:t>
            </a:r>
            <a:r>
              <a:rPr lang="en-US" altLang="zh-TW" sz="3600" dirty="0">
                <a:solidFill>
                  <a:schemeClr val="tx1"/>
                </a:solidFill>
              </a:rPr>
              <a:t>10</a:t>
            </a:r>
            <a:r>
              <a:rPr lang="zh-TW" altLang="zh-TW" sz="3600" dirty="0">
                <a:solidFill>
                  <a:schemeClr val="tx1"/>
                </a:solidFill>
              </a:rPr>
              <a:t>月</a:t>
            </a:r>
            <a:r>
              <a:rPr lang="en-US" altLang="zh-TW" sz="3600" dirty="0">
                <a:solidFill>
                  <a:schemeClr val="tx1"/>
                </a:solidFill>
              </a:rPr>
              <a:t>2</a:t>
            </a:r>
            <a:r>
              <a:rPr lang="zh-TW" altLang="zh-TW" sz="3600" dirty="0">
                <a:solidFill>
                  <a:schemeClr val="tx1"/>
                </a:solidFill>
              </a:rPr>
              <a:t>日公布「全民健康保險藥品價格調整作業辦法」，規定每兩年仍進行一次藥價調整，但如果實施「藥費支出目標制」，則應每年檢討調整一次，全年藥費超出預先設定目標值的部分，就作為</a:t>
            </a:r>
            <a:r>
              <a:rPr lang="zh-TW" altLang="zh-TW" sz="3600" dirty="0">
                <a:solidFill>
                  <a:srgbClr val="FF0000"/>
                </a:solidFill>
              </a:rPr>
              <a:t>藥價調整</a:t>
            </a:r>
            <a:r>
              <a:rPr lang="zh-TW" altLang="zh-TW" sz="3600" dirty="0">
                <a:solidFill>
                  <a:schemeClr val="tx1"/>
                </a:solidFill>
              </a:rPr>
              <a:t>的額度</a:t>
            </a:r>
          </a:p>
        </p:txBody>
      </p:sp>
      <p:sp>
        <p:nvSpPr>
          <p:cNvPr id="4" name="文字方塊 3">
            <a:extLst>
              <a:ext uri="{FF2B5EF4-FFF2-40B4-BE49-F238E27FC236}">
                <a16:creationId xmlns:a16="http://schemas.microsoft.com/office/drawing/2014/main" id="{B05C12D0-4100-4502-8563-59471F88FDA6}"/>
              </a:ext>
            </a:extLst>
          </p:cNvPr>
          <p:cNvSpPr txBox="1"/>
          <p:nvPr/>
        </p:nvSpPr>
        <p:spPr>
          <a:xfrm>
            <a:off x="360759" y="611064"/>
            <a:ext cx="11383565" cy="1923347"/>
          </a:xfrm>
          <a:prstGeom prst="rect">
            <a:avLst/>
          </a:prstGeom>
          <a:noFill/>
        </p:spPr>
        <p:txBody>
          <a:bodyPr wrap="square">
            <a:spAutoFit/>
          </a:bodyPr>
          <a:lstStyle/>
          <a:p>
            <a:pPr marL="1428750" lvl="0" indent="-1428750" algn="l" rtl="0">
              <a:lnSpc>
                <a:spcPct val="115000"/>
              </a:lnSpc>
              <a:spcBef>
                <a:spcPts val="1200"/>
              </a:spcBef>
              <a:spcAft>
                <a:spcPts val="1200"/>
              </a:spcAft>
              <a:buNone/>
            </a:pPr>
            <a:r>
              <a:rPr lang="zh-TW" altLang="en-US" sz="5400" b="1" dirty="0">
                <a:solidFill>
                  <a:schemeClr val="tx1"/>
                </a:solidFill>
                <a:sym typeface="Times New Roman"/>
              </a:rPr>
              <a:t>四、修正健保藥品價格調整作業及藥費支出目標新制</a:t>
            </a:r>
            <a:r>
              <a:rPr lang="en-US" altLang="zh-TW" sz="5400" b="1" dirty="0">
                <a:solidFill>
                  <a:schemeClr val="tx1"/>
                </a:solidFill>
                <a:sym typeface="Times New Roman"/>
              </a:rPr>
              <a:t>:</a:t>
            </a:r>
          </a:p>
        </p:txBody>
      </p:sp>
    </p:spTree>
    <p:extLst>
      <p:ext uri="{BB962C8B-B14F-4D97-AF65-F5344CB8AC3E}">
        <p14:creationId xmlns:p14="http://schemas.microsoft.com/office/powerpoint/2010/main" val="21558455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552726EC-4A32-4AE7-93BF-79B7DE8845E1}"/>
              </a:ext>
            </a:extLst>
          </p:cNvPr>
          <p:cNvSpPr txBox="1"/>
          <p:nvPr/>
        </p:nvSpPr>
        <p:spPr>
          <a:xfrm>
            <a:off x="728662" y="3000151"/>
            <a:ext cx="11015662" cy="1323439"/>
          </a:xfrm>
          <a:prstGeom prst="rect">
            <a:avLst/>
          </a:prstGeom>
          <a:noFill/>
        </p:spPr>
        <p:txBody>
          <a:bodyPr wrap="square">
            <a:spAutoFit/>
          </a:bodyPr>
          <a:lstStyle/>
          <a:p>
            <a:pPr marL="799465" indent="-742950">
              <a:spcAft>
                <a:spcPts val="600"/>
              </a:spcAft>
              <a:buFont typeface="+mj-lt"/>
              <a:buAutoNum type="arabicPeriod" startAt="2"/>
            </a:pPr>
            <a:r>
              <a:rPr lang="zh-TW" altLang="en-US" sz="3600" dirty="0">
                <a:solidFill>
                  <a:schemeClr val="tx1"/>
                </a:solidFill>
              </a:rPr>
              <a:t>實施「</a:t>
            </a:r>
            <a:r>
              <a:rPr lang="zh-TW" altLang="en-US" sz="4400" dirty="0">
                <a:solidFill>
                  <a:srgbClr val="FF0000"/>
                </a:solidFill>
              </a:rPr>
              <a:t>藥費支出目標制試辦計畫</a:t>
            </a:r>
            <a:r>
              <a:rPr lang="zh-TW" altLang="en-US" sz="3600" dirty="0">
                <a:solidFill>
                  <a:schemeClr val="tx1"/>
                </a:solidFill>
              </a:rPr>
              <a:t>」，進行藥價及藥費的相關控管措施。</a:t>
            </a:r>
            <a:endParaRPr lang="zh-TW" altLang="zh-TW" sz="3600" dirty="0">
              <a:solidFill>
                <a:schemeClr val="tx1"/>
              </a:solidFill>
            </a:endParaRPr>
          </a:p>
        </p:txBody>
      </p:sp>
      <p:sp>
        <p:nvSpPr>
          <p:cNvPr id="4" name="文字方塊 3">
            <a:extLst>
              <a:ext uri="{FF2B5EF4-FFF2-40B4-BE49-F238E27FC236}">
                <a16:creationId xmlns:a16="http://schemas.microsoft.com/office/drawing/2014/main" id="{B05C12D0-4100-4502-8563-59471F88FDA6}"/>
              </a:ext>
            </a:extLst>
          </p:cNvPr>
          <p:cNvSpPr txBox="1"/>
          <p:nvPr/>
        </p:nvSpPr>
        <p:spPr>
          <a:xfrm>
            <a:off x="360759" y="611064"/>
            <a:ext cx="11383565" cy="1923347"/>
          </a:xfrm>
          <a:prstGeom prst="rect">
            <a:avLst/>
          </a:prstGeom>
          <a:noFill/>
        </p:spPr>
        <p:txBody>
          <a:bodyPr wrap="square">
            <a:spAutoFit/>
          </a:bodyPr>
          <a:lstStyle/>
          <a:p>
            <a:pPr marL="1428750" lvl="0" indent="-1428750" algn="l" rtl="0">
              <a:lnSpc>
                <a:spcPct val="115000"/>
              </a:lnSpc>
              <a:spcBef>
                <a:spcPts val="1200"/>
              </a:spcBef>
              <a:spcAft>
                <a:spcPts val="1200"/>
              </a:spcAft>
              <a:buNone/>
            </a:pPr>
            <a:r>
              <a:rPr lang="zh-TW" altLang="en-US" sz="5400" b="1" dirty="0">
                <a:solidFill>
                  <a:schemeClr val="tx1"/>
                </a:solidFill>
                <a:sym typeface="Times New Roman"/>
              </a:rPr>
              <a:t>四、修正健保藥品價格調整作業及藥費支出目標新制</a:t>
            </a:r>
            <a:r>
              <a:rPr lang="en-US" altLang="zh-TW" sz="5400" b="1" dirty="0">
                <a:solidFill>
                  <a:schemeClr val="tx1"/>
                </a:solidFill>
                <a:sym typeface="Times New Roman"/>
              </a:rPr>
              <a:t>:</a:t>
            </a:r>
          </a:p>
        </p:txBody>
      </p:sp>
    </p:spTree>
    <p:extLst>
      <p:ext uri="{BB962C8B-B14F-4D97-AF65-F5344CB8AC3E}">
        <p14:creationId xmlns:p14="http://schemas.microsoft.com/office/powerpoint/2010/main" val="413685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graphicFrame>
        <p:nvGraphicFramePr>
          <p:cNvPr id="440" name="Google Shape;440;p56"/>
          <p:cNvGraphicFramePr/>
          <p:nvPr>
            <p:extLst>
              <p:ext uri="{D42A27DB-BD31-4B8C-83A1-F6EECF244321}">
                <p14:modId xmlns:p14="http://schemas.microsoft.com/office/powerpoint/2010/main" val="542923600"/>
              </p:ext>
            </p:extLst>
          </p:nvPr>
        </p:nvGraphicFramePr>
        <p:xfrm>
          <a:off x="2185988" y="164824"/>
          <a:ext cx="8582689" cy="6528351"/>
        </p:xfrm>
        <a:graphic>
          <a:graphicData uri="http://schemas.openxmlformats.org/drawingml/2006/table">
            <a:tbl>
              <a:tblPr>
                <a:noFill/>
                <a:effectLst>
                  <a:outerShdw blurRad="50800" dist="38100" dir="2700000" algn="tl" rotWithShape="0">
                    <a:prstClr val="black">
                      <a:alpha val="40000"/>
                    </a:prstClr>
                  </a:outerShdw>
                </a:effectLst>
                <a:tableStyleId>{A5050EC3-7455-41DD-9B7D-DD10AADCDEF3}</a:tableStyleId>
              </a:tblPr>
              <a:tblGrid>
                <a:gridCol w="1270943">
                  <a:extLst>
                    <a:ext uri="{9D8B030D-6E8A-4147-A177-3AD203B41FA5}">
                      <a16:colId xmlns:a16="http://schemas.microsoft.com/office/drawing/2014/main" val="20000"/>
                    </a:ext>
                  </a:extLst>
                </a:gridCol>
                <a:gridCol w="1480294">
                  <a:extLst>
                    <a:ext uri="{9D8B030D-6E8A-4147-A177-3AD203B41FA5}">
                      <a16:colId xmlns:a16="http://schemas.microsoft.com/office/drawing/2014/main" val="20001"/>
                    </a:ext>
                  </a:extLst>
                </a:gridCol>
                <a:gridCol w="1435432">
                  <a:extLst>
                    <a:ext uri="{9D8B030D-6E8A-4147-A177-3AD203B41FA5}">
                      <a16:colId xmlns:a16="http://schemas.microsoft.com/office/drawing/2014/main" val="20002"/>
                    </a:ext>
                  </a:extLst>
                </a:gridCol>
                <a:gridCol w="1480294">
                  <a:extLst>
                    <a:ext uri="{9D8B030D-6E8A-4147-A177-3AD203B41FA5}">
                      <a16:colId xmlns:a16="http://schemas.microsoft.com/office/drawing/2014/main" val="20003"/>
                    </a:ext>
                  </a:extLst>
                </a:gridCol>
                <a:gridCol w="1435432">
                  <a:extLst>
                    <a:ext uri="{9D8B030D-6E8A-4147-A177-3AD203B41FA5}">
                      <a16:colId xmlns:a16="http://schemas.microsoft.com/office/drawing/2014/main" val="20004"/>
                    </a:ext>
                  </a:extLst>
                </a:gridCol>
                <a:gridCol w="1480294">
                  <a:extLst>
                    <a:ext uri="{9D8B030D-6E8A-4147-A177-3AD203B41FA5}">
                      <a16:colId xmlns:a16="http://schemas.microsoft.com/office/drawing/2014/main" val="20005"/>
                    </a:ext>
                  </a:extLst>
                </a:gridCol>
              </a:tblGrid>
              <a:tr h="692254">
                <a:tc>
                  <a:txBody>
                    <a:bodyPr/>
                    <a:lstStyle/>
                    <a:p>
                      <a:pPr marL="0" lvl="0" indent="0" algn="ctr" rtl="0">
                        <a:lnSpc>
                          <a:spcPct val="115000"/>
                        </a:lnSpc>
                        <a:spcBef>
                          <a:spcPts val="1200"/>
                        </a:spcBef>
                        <a:spcAft>
                          <a:spcPts val="600"/>
                        </a:spcAft>
                        <a:buNone/>
                      </a:pPr>
                      <a:r>
                        <a:rPr lang="zh-TW" sz="2000" dirty="0">
                          <a:solidFill>
                            <a:schemeClr val="bg1"/>
                          </a:solidFill>
                          <a:latin typeface="Yu Gothic UI Semibold" panose="020B0700000000000000" pitchFamily="34" charset="-128"/>
                          <a:ea typeface="Yu Gothic UI Semibold" panose="020B0700000000000000" pitchFamily="34" charset="-128"/>
                          <a:cs typeface="Times New Roman"/>
                          <a:sym typeface="Times New Roman"/>
                        </a:rPr>
                        <a:t>項目</a:t>
                      </a:r>
                      <a:endParaRPr sz="2000" dirty="0">
                        <a:solidFill>
                          <a:schemeClr val="bg1"/>
                        </a:solidFill>
                        <a:latin typeface="Yu Gothic UI Semibold" panose="020B0700000000000000" pitchFamily="34" charset="-128"/>
                        <a:ea typeface="Yu Gothic UI Semibold" panose="020B0700000000000000" pitchFamily="34" charset="-128"/>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2"/>
                    </a:solidFill>
                  </a:tcPr>
                </a:tc>
                <a:tc>
                  <a:txBody>
                    <a:bodyPr/>
                    <a:lstStyle/>
                    <a:p>
                      <a:pPr marL="0" lvl="0" indent="0" algn="ctr" rtl="0">
                        <a:lnSpc>
                          <a:spcPct val="115000"/>
                        </a:lnSpc>
                        <a:spcBef>
                          <a:spcPts val="1200"/>
                        </a:spcBef>
                        <a:spcAft>
                          <a:spcPts val="600"/>
                        </a:spcAft>
                        <a:buNone/>
                      </a:pPr>
                      <a:r>
                        <a:rPr lang="zh-TW" sz="2400" dirty="0">
                          <a:latin typeface="Times New Roman"/>
                          <a:ea typeface="Times New Roman"/>
                          <a:cs typeface="Times New Roman"/>
                          <a:sym typeface="Times New Roman"/>
                        </a:rPr>
                        <a:t>2013</a:t>
                      </a:r>
                      <a:endParaRPr sz="2400" dirty="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a:latin typeface="Times New Roman"/>
                          <a:ea typeface="Times New Roman"/>
                          <a:cs typeface="Times New Roman"/>
                          <a:sym typeface="Times New Roman"/>
                        </a:rPr>
                        <a:t>2014</a:t>
                      </a:r>
                      <a:endParaRPr sz="240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a:latin typeface="Times New Roman"/>
                          <a:ea typeface="Times New Roman"/>
                          <a:cs typeface="Times New Roman"/>
                          <a:sym typeface="Times New Roman"/>
                        </a:rPr>
                        <a:t>2015</a:t>
                      </a:r>
                      <a:endParaRPr sz="240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a:latin typeface="Times New Roman"/>
                          <a:ea typeface="Times New Roman"/>
                          <a:cs typeface="Times New Roman"/>
                          <a:sym typeface="Times New Roman"/>
                        </a:rPr>
                        <a:t>2016</a:t>
                      </a:r>
                      <a:endParaRPr sz="240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a:latin typeface="Times New Roman"/>
                          <a:ea typeface="Times New Roman"/>
                          <a:cs typeface="Times New Roman"/>
                          <a:sym typeface="Times New Roman"/>
                        </a:rPr>
                        <a:t>2017</a:t>
                      </a:r>
                      <a:endParaRPr sz="240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extLst>
                  <a:ext uri="{0D108BD9-81ED-4DB2-BD59-A6C34878D82A}">
                    <a16:rowId xmlns:a16="http://schemas.microsoft.com/office/drawing/2014/main" val="10000"/>
                  </a:ext>
                </a:extLst>
              </a:tr>
              <a:tr h="911329">
                <a:tc>
                  <a:txBody>
                    <a:bodyPr/>
                    <a:lstStyle/>
                    <a:p>
                      <a:pPr marL="0" lvl="0" indent="0" algn="ctr" rtl="0">
                        <a:lnSpc>
                          <a:spcPct val="115000"/>
                        </a:lnSpc>
                        <a:spcBef>
                          <a:spcPts val="1200"/>
                        </a:spcBef>
                        <a:spcAft>
                          <a:spcPts val="600"/>
                        </a:spcAft>
                        <a:buNone/>
                      </a:pPr>
                      <a:r>
                        <a:rPr lang="zh-TW" sz="2000" dirty="0">
                          <a:solidFill>
                            <a:schemeClr val="bg1"/>
                          </a:solidFill>
                          <a:latin typeface="Yu Gothic UI Semibold" panose="020B0700000000000000" pitchFamily="34" charset="-128"/>
                          <a:ea typeface="Yu Gothic UI Semibold" panose="020B0700000000000000" pitchFamily="34" charset="-128"/>
                          <a:cs typeface="Times New Roman"/>
                          <a:sym typeface="Times New Roman"/>
                        </a:rPr>
                        <a:t>目標值(億元)</a:t>
                      </a:r>
                      <a:endParaRPr sz="2000" dirty="0">
                        <a:solidFill>
                          <a:schemeClr val="bg1"/>
                        </a:solidFill>
                        <a:latin typeface="Yu Gothic UI Semibold" panose="020B0700000000000000" pitchFamily="34" charset="-128"/>
                        <a:ea typeface="Yu Gothic UI Semibold" panose="020B0700000000000000" pitchFamily="34" charset="-128"/>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2"/>
                    </a:solidFill>
                  </a:tcPr>
                </a:tc>
                <a:tc>
                  <a:txBody>
                    <a:bodyPr/>
                    <a:lstStyle/>
                    <a:p>
                      <a:pPr marL="0" lvl="0" indent="0" algn="ctr" rtl="0">
                        <a:lnSpc>
                          <a:spcPct val="115000"/>
                        </a:lnSpc>
                        <a:spcBef>
                          <a:spcPts val="1200"/>
                        </a:spcBef>
                        <a:spcAft>
                          <a:spcPts val="600"/>
                        </a:spcAft>
                        <a:buNone/>
                      </a:pPr>
                      <a:r>
                        <a:rPr lang="zh-TW" sz="2400" dirty="0">
                          <a:latin typeface="Times New Roman"/>
                          <a:ea typeface="Times New Roman"/>
                          <a:cs typeface="Times New Roman"/>
                          <a:sym typeface="Times New Roman"/>
                        </a:rPr>
                        <a:t>1,380.0</a:t>
                      </a:r>
                      <a:endParaRPr sz="2400" dirty="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dirty="0">
                          <a:latin typeface="Times New Roman"/>
                          <a:ea typeface="Times New Roman"/>
                          <a:cs typeface="Times New Roman"/>
                          <a:sym typeface="Times New Roman"/>
                        </a:rPr>
                        <a:t>1,425.6</a:t>
                      </a:r>
                      <a:endParaRPr sz="2400" dirty="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a:latin typeface="Times New Roman"/>
                          <a:ea typeface="Times New Roman"/>
                          <a:cs typeface="Times New Roman"/>
                          <a:sym typeface="Times New Roman"/>
                        </a:rPr>
                        <a:t>1,475.2</a:t>
                      </a:r>
                      <a:endParaRPr sz="240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a:latin typeface="Times New Roman"/>
                          <a:ea typeface="Times New Roman"/>
                          <a:cs typeface="Times New Roman"/>
                          <a:sym typeface="Times New Roman"/>
                        </a:rPr>
                        <a:t>1,548.2</a:t>
                      </a:r>
                      <a:endParaRPr sz="240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a:latin typeface="Times New Roman"/>
                          <a:ea typeface="Times New Roman"/>
                          <a:cs typeface="Times New Roman"/>
                          <a:sym typeface="Times New Roman"/>
                        </a:rPr>
                        <a:t>1511.0</a:t>
                      </a:r>
                      <a:endParaRPr sz="240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extLst>
                  <a:ext uri="{0D108BD9-81ED-4DB2-BD59-A6C34878D82A}">
                    <a16:rowId xmlns:a16="http://schemas.microsoft.com/office/drawing/2014/main" val="10001"/>
                  </a:ext>
                </a:extLst>
              </a:tr>
              <a:tr h="911329">
                <a:tc>
                  <a:txBody>
                    <a:bodyPr/>
                    <a:lstStyle/>
                    <a:p>
                      <a:pPr marL="0" lvl="0" indent="0" algn="ctr" rtl="0">
                        <a:lnSpc>
                          <a:spcPct val="115000"/>
                        </a:lnSpc>
                        <a:spcBef>
                          <a:spcPts val="1200"/>
                        </a:spcBef>
                        <a:spcAft>
                          <a:spcPts val="600"/>
                        </a:spcAft>
                        <a:buNone/>
                      </a:pPr>
                      <a:r>
                        <a:rPr lang="zh-TW" sz="2000" dirty="0">
                          <a:solidFill>
                            <a:schemeClr val="bg1"/>
                          </a:solidFill>
                          <a:latin typeface="Yu Gothic UI Semibold" panose="020B0700000000000000" pitchFamily="34" charset="-128"/>
                          <a:ea typeface="Yu Gothic UI Semibold" panose="020B0700000000000000" pitchFamily="34" charset="-128"/>
                          <a:cs typeface="Times New Roman"/>
                          <a:sym typeface="Times New Roman"/>
                        </a:rPr>
                        <a:t>核付金額(億元)</a:t>
                      </a:r>
                      <a:endParaRPr sz="2000" dirty="0">
                        <a:solidFill>
                          <a:schemeClr val="bg1"/>
                        </a:solidFill>
                        <a:latin typeface="Yu Gothic UI Semibold" panose="020B0700000000000000" pitchFamily="34" charset="-128"/>
                        <a:ea typeface="Yu Gothic UI Semibold" panose="020B0700000000000000" pitchFamily="34" charset="-128"/>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2"/>
                    </a:solidFill>
                  </a:tcPr>
                </a:tc>
                <a:tc>
                  <a:txBody>
                    <a:bodyPr/>
                    <a:lstStyle/>
                    <a:p>
                      <a:pPr marL="0" lvl="0" indent="0" algn="ctr" rtl="0">
                        <a:lnSpc>
                          <a:spcPct val="115000"/>
                        </a:lnSpc>
                        <a:spcBef>
                          <a:spcPts val="1200"/>
                        </a:spcBef>
                        <a:spcAft>
                          <a:spcPts val="600"/>
                        </a:spcAft>
                        <a:buNone/>
                      </a:pPr>
                      <a:r>
                        <a:rPr lang="zh-TW" sz="2400">
                          <a:latin typeface="Times New Roman"/>
                          <a:ea typeface="Times New Roman"/>
                          <a:cs typeface="Times New Roman"/>
                          <a:sym typeface="Times New Roman"/>
                        </a:rPr>
                        <a:t>1,436.7</a:t>
                      </a:r>
                      <a:endParaRPr sz="240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dirty="0">
                          <a:latin typeface="Times New Roman"/>
                          <a:ea typeface="Times New Roman"/>
                          <a:cs typeface="Times New Roman"/>
                          <a:sym typeface="Times New Roman"/>
                        </a:rPr>
                        <a:t>1,507.7</a:t>
                      </a:r>
                      <a:endParaRPr sz="2400" dirty="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a:latin typeface="Times New Roman"/>
                          <a:ea typeface="Times New Roman"/>
                          <a:cs typeface="Times New Roman"/>
                          <a:sym typeface="Times New Roman"/>
                        </a:rPr>
                        <a:t>1,507.0</a:t>
                      </a:r>
                      <a:endParaRPr sz="240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a:latin typeface="Times New Roman"/>
                          <a:ea typeface="Times New Roman"/>
                          <a:cs typeface="Times New Roman"/>
                          <a:sym typeface="Times New Roman"/>
                        </a:rPr>
                        <a:t>1,605.3</a:t>
                      </a:r>
                      <a:endParaRPr sz="240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a:latin typeface="Times New Roman"/>
                          <a:ea typeface="Times New Roman"/>
                          <a:cs typeface="Times New Roman"/>
                          <a:sym typeface="Times New Roman"/>
                        </a:rPr>
                        <a:t>1,594.4</a:t>
                      </a:r>
                      <a:endParaRPr sz="240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extLst>
                  <a:ext uri="{0D108BD9-81ED-4DB2-BD59-A6C34878D82A}">
                    <a16:rowId xmlns:a16="http://schemas.microsoft.com/office/drawing/2014/main" val="10002"/>
                  </a:ext>
                </a:extLst>
              </a:tr>
              <a:tr h="1785853">
                <a:tc>
                  <a:txBody>
                    <a:bodyPr/>
                    <a:lstStyle/>
                    <a:p>
                      <a:pPr marL="0" lvl="0" indent="0" algn="just" rtl="0">
                        <a:lnSpc>
                          <a:spcPct val="115000"/>
                        </a:lnSpc>
                        <a:spcBef>
                          <a:spcPts val="1200"/>
                        </a:spcBef>
                        <a:spcAft>
                          <a:spcPts val="0"/>
                        </a:spcAft>
                        <a:buNone/>
                      </a:pPr>
                      <a:r>
                        <a:rPr lang="zh-TW" sz="2000" dirty="0">
                          <a:solidFill>
                            <a:schemeClr val="bg1"/>
                          </a:solidFill>
                          <a:latin typeface="Yu Gothic UI Semibold" panose="020B0700000000000000" pitchFamily="34" charset="-128"/>
                          <a:ea typeface="Yu Gothic UI Semibold" panose="020B0700000000000000" pitchFamily="34" charset="-128"/>
                          <a:cs typeface="Times New Roman"/>
                          <a:sym typeface="Times New Roman"/>
                        </a:rPr>
                        <a:t>超出額度(億元)</a:t>
                      </a:r>
                      <a:endParaRPr sz="2000" dirty="0">
                        <a:solidFill>
                          <a:schemeClr val="bg1"/>
                        </a:solidFill>
                        <a:latin typeface="Yu Gothic UI Semibold" panose="020B0700000000000000" pitchFamily="34" charset="-128"/>
                        <a:ea typeface="Yu Gothic UI Semibold" panose="020B0700000000000000" pitchFamily="34" charset="-128"/>
                        <a:cs typeface="Times New Roman"/>
                        <a:sym typeface="Times New Roman"/>
                      </a:endParaRPr>
                    </a:p>
                    <a:p>
                      <a:pPr marL="0" lvl="0" indent="0" algn="just" rtl="0">
                        <a:lnSpc>
                          <a:spcPct val="115000"/>
                        </a:lnSpc>
                        <a:spcBef>
                          <a:spcPts val="1200"/>
                        </a:spcBef>
                        <a:spcAft>
                          <a:spcPts val="600"/>
                        </a:spcAft>
                        <a:buNone/>
                      </a:pPr>
                      <a:r>
                        <a:rPr lang="zh-TW" sz="2000" dirty="0">
                          <a:solidFill>
                            <a:schemeClr val="bg1"/>
                          </a:solidFill>
                          <a:latin typeface="Yu Gothic UI Semibold" panose="020B0700000000000000" pitchFamily="34" charset="-128"/>
                          <a:ea typeface="Yu Gothic UI Semibold" panose="020B0700000000000000" pitchFamily="34" charset="-128"/>
                          <a:cs typeface="Times New Roman"/>
                          <a:sym typeface="Times New Roman"/>
                        </a:rPr>
                        <a:t>藥價調整(億元)</a:t>
                      </a:r>
                      <a:endParaRPr sz="2000" dirty="0">
                        <a:solidFill>
                          <a:schemeClr val="bg1"/>
                        </a:solidFill>
                        <a:latin typeface="Yu Gothic UI Semibold" panose="020B0700000000000000" pitchFamily="34" charset="-128"/>
                        <a:ea typeface="Yu Gothic UI Semibold" panose="020B0700000000000000" pitchFamily="34" charset="-128"/>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2"/>
                    </a:solidFill>
                  </a:tcPr>
                </a:tc>
                <a:tc>
                  <a:txBody>
                    <a:bodyPr/>
                    <a:lstStyle/>
                    <a:p>
                      <a:pPr marL="0" lvl="0" indent="0" algn="ctr" rtl="0">
                        <a:lnSpc>
                          <a:spcPct val="115000"/>
                        </a:lnSpc>
                        <a:spcBef>
                          <a:spcPts val="1200"/>
                        </a:spcBef>
                        <a:spcAft>
                          <a:spcPts val="600"/>
                        </a:spcAft>
                        <a:buNone/>
                      </a:pPr>
                      <a:r>
                        <a:rPr lang="zh-TW" sz="2400">
                          <a:latin typeface="Times New Roman"/>
                          <a:ea typeface="Times New Roman"/>
                          <a:cs typeface="Times New Roman"/>
                          <a:sym typeface="Times New Roman"/>
                        </a:rPr>
                        <a:t>56.7</a:t>
                      </a:r>
                      <a:endParaRPr sz="240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a:latin typeface="Times New Roman"/>
                          <a:ea typeface="Times New Roman"/>
                          <a:cs typeface="Times New Roman"/>
                          <a:sym typeface="Times New Roman"/>
                        </a:rPr>
                        <a:t>82.1</a:t>
                      </a:r>
                      <a:endParaRPr sz="240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dirty="0">
                          <a:latin typeface="Times New Roman"/>
                          <a:ea typeface="Times New Roman"/>
                          <a:cs typeface="Times New Roman"/>
                          <a:sym typeface="Times New Roman"/>
                        </a:rPr>
                        <a:t>31.8</a:t>
                      </a:r>
                      <a:endParaRPr sz="2400" dirty="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dirty="0">
                          <a:latin typeface="Times New Roman"/>
                          <a:ea typeface="Times New Roman"/>
                          <a:cs typeface="Times New Roman"/>
                          <a:sym typeface="Times New Roman"/>
                        </a:rPr>
                        <a:t>57.1</a:t>
                      </a:r>
                      <a:endParaRPr sz="2400" dirty="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a:latin typeface="Times New Roman"/>
                          <a:ea typeface="Times New Roman"/>
                          <a:cs typeface="Times New Roman"/>
                          <a:sym typeface="Times New Roman"/>
                        </a:rPr>
                        <a:t>73.82</a:t>
                      </a:r>
                      <a:endParaRPr sz="240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extLst>
                  <a:ext uri="{0D108BD9-81ED-4DB2-BD59-A6C34878D82A}">
                    <a16:rowId xmlns:a16="http://schemas.microsoft.com/office/drawing/2014/main" val="10003"/>
                  </a:ext>
                </a:extLst>
              </a:tr>
              <a:tr h="1034220">
                <a:tc>
                  <a:txBody>
                    <a:bodyPr/>
                    <a:lstStyle/>
                    <a:p>
                      <a:pPr marL="0" lvl="0" indent="0" algn="ctr" rtl="0">
                        <a:lnSpc>
                          <a:spcPct val="115000"/>
                        </a:lnSpc>
                        <a:spcBef>
                          <a:spcPts val="1200"/>
                        </a:spcBef>
                        <a:spcAft>
                          <a:spcPts val="600"/>
                        </a:spcAft>
                        <a:buNone/>
                      </a:pPr>
                      <a:r>
                        <a:rPr lang="zh-TW" sz="2000" dirty="0">
                          <a:solidFill>
                            <a:schemeClr val="bg1"/>
                          </a:solidFill>
                          <a:latin typeface="Yu Gothic UI Semibold" panose="020B0700000000000000" pitchFamily="34" charset="-128"/>
                          <a:ea typeface="Yu Gothic UI Semibold" panose="020B0700000000000000" pitchFamily="34" charset="-128"/>
                          <a:cs typeface="Times New Roman"/>
                          <a:sym typeface="Times New Roman"/>
                        </a:rPr>
                        <a:t>公布日期</a:t>
                      </a:r>
                      <a:endParaRPr sz="2000" dirty="0">
                        <a:solidFill>
                          <a:schemeClr val="bg1"/>
                        </a:solidFill>
                        <a:latin typeface="Yu Gothic UI Semibold" panose="020B0700000000000000" pitchFamily="34" charset="-128"/>
                        <a:ea typeface="Yu Gothic UI Semibold" panose="020B0700000000000000" pitchFamily="34" charset="-128"/>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2"/>
                    </a:solidFill>
                  </a:tcPr>
                </a:tc>
                <a:tc>
                  <a:txBody>
                    <a:bodyPr/>
                    <a:lstStyle/>
                    <a:p>
                      <a:pPr marL="0" lvl="0" indent="0" algn="ctr" rtl="0">
                        <a:lnSpc>
                          <a:spcPct val="115000"/>
                        </a:lnSpc>
                        <a:spcBef>
                          <a:spcPts val="1200"/>
                        </a:spcBef>
                        <a:spcAft>
                          <a:spcPts val="600"/>
                        </a:spcAft>
                        <a:buNone/>
                      </a:pPr>
                      <a:r>
                        <a:rPr lang="zh-TW" sz="2400">
                          <a:latin typeface="Times New Roman"/>
                          <a:ea typeface="Times New Roman"/>
                          <a:cs typeface="Times New Roman"/>
                          <a:sym typeface="Times New Roman"/>
                        </a:rPr>
                        <a:t>2014/3/20</a:t>
                      </a:r>
                      <a:endParaRPr sz="240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a:latin typeface="Times New Roman"/>
                          <a:ea typeface="Times New Roman"/>
                          <a:cs typeface="Times New Roman"/>
                          <a:sym typeface="Times New Roman"/>
                        </a:rPr>
                        <a:t>2015/2/6</a:t>
                      </a:r>
                      <a:endParaRPr sz="240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a:latin typeface="Times New Roman"/>
                          <a:ea typeface="Times New Roman"/>
                          <a:cs typeface="Times New Roman"/>
                          <a:sym typeface="Times New Roman"/>
                        </a:rPr>
                        <a:t>2016/2/19</a:t>
                      </a:r>
                      <a:endParaRPr sz="240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dirty="0">
                          <a:latin typeface="Times New Roman"/>
                          <a:ea typeface="Times New Roman"/>
                          <a:cs typeface="Times New Roman"/>
                          <a:sym typeface="Times New Roman"/>
                        </a:rPr>
                        <a:t>2017/3/1</a:t>
                      </a:r>
                      <a:endParaRPr sz="2400" dirty="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dirty="0">
                          <a:latin typeface="Times New Roman"/>
                          <a:ea typeface="Times New Roman"/>
                          <a:cs typeface="Times New Roman"/>
                          <a:sym typeface="Times New Roman"/>
                        </a:rPr>
                        <a:t>2018/3/19</a:t>
                      </a:r>
                      <a:endParaRPr sz="2400" dirty="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extLst>
                  <a:ext uri="{0D108BD9-81ED-4DB2-BD59-A6C34878D82A}">
                    <a16:rowId xmlns:a16="http://schemas.microsoft.com/office/drawing/2014/main" val="10004"/>
                  </a:ext>
                </a:extLst>
              </a:tr>
              <a:tr h="1193366">
                <a:tc>
                  <a:txBody>
                    <a:bodyPr/>
                    <a:lstStyle/>
                    <a:p>
                      <a:pPr marL="0" lvl="0" indent="0" algn="ctr" rtl="0">
                        <a:lnSpc>
                          <a:spcPct val="115000"/>
                        </a:lnSpc>
                        <a:spcBef>
                          <a:spcPts val="1200"/>
                        </a:spcBef>
                        <a:spcAft>
                          <a:spcPts val="600"/>
                        </a:spcAft>
                        <a:buNone/>
                      </a:pPr>
                      <a:r>
                        <a:rPr lang="zh-TW" sz="2000" dirty="0">
                          <a:solidFill>
                            <a:schemeClr val="bg1"/>
                          </a:solidFill>
                          <a:latin typeface="Yu Gothic UI Semibold" panose="020B0700000000000000" pitchFamily="34" charset="-128"/>
                          <a:ea typeface="Yu Gothic UI Semibold" panose="020B0700000000000000" pitchFamily="34" charset="-128"/>
                          <a:cs typeface="Times New Roman"/>
                          <a:sym typeface="Times New Roman"/>
                        </a:rPr>
                        <a:t>藥價生效日期</a:t>
                      </a:r>
                      <a:endParaRPr sz="2000" dirty="0">
                        <a:solidFill>
                          <a:schemeClr val="bg1"/>
                        </a:solidFill>
                        <a:latin typeface="Yu Gothic UI Semibold" panose="020B0700000000000000" pitchFamily="34" charset="-128"/>
                        <a:ea typeface="Yu Gothic UI Semibold" panose="020B0700000000000000" pitchFamily="34" charset="-128"/>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2"/>
                    </a:solidFill>
                  </a:tcPr>
                </a:tc>
                <a:tc>
                  <a:txBody>
                    <a:bodyPr/>
                    <a:lstStyle/>
                    <a:p>
                      <a:pPr marL="0" lvl="0" indent="0" algn="ctr" rtl="0">
                        <a:lnSpc>
                          <a:spcPct val="115000"/>
                        </a:lnSpc>
                        <a:spcBef>
                          <a:spcPts val="1200"/>
                        </a:spcBef>
                        <a:spcAft>
                          <a:spcPts val="0"/>
                        </a:spcAft>
                        <a:buNone/>
                      </a:pPr>
                      <a:r>
                        <a:rPr lang="zh-TW" sz="2400">
                          <a:latin typeface="Times New Roman"/>
                          <a:ea typeface="Times New Roman"/>
                          <a:cs typeface="Times New Roman"/>
                          <a:sym typeface="Times New Roman"/>
                        </a:rPr>
                        <a:t>2014/5/1</a:t>
                      </a:r>
                      <a:endParaRPr sz="2400">
                        <a:latin typeface="Times New Roman"/>
                        <a:ea typeface="Times New Roman"/>
                        <a:cs typeface="Times New Roman"/>
                        <a:sym typeface="Times New Roman"/>
                      </a:endParaRPr>
                    </a:p>
                    <a:p>
                      <a:pPr marL="0" lvl="0" indent="0" algn="ctr" rtl="0">
                        <a:lnSpc>
                          <a:spcPct val="115000"/>
                        </a:lnSpc>
                        <a:spcBef>
                          <a:spcPts val="1200"/>
                        </a:spcBef>
                        <a:spcAft>
                          <a:spcPts val="600"/>
                        </a:spcAft>
                        <a:buNone/>
                      </a:pPr>
                      <a:r>
                        <a:rPr lang="zh-TW" sz="2400">
                          <a:latin typeface="Times New Roman"/>
                          <a:ea typeface="Times New Roman"/>
                          <a:cs typeface="Times New Roman"/>
                          <a:sym typeface="Times New Roman"/>
                        </a:rPr>
                        <a:t>2014/5/7</a:t>
                      </a:r>
                      <a:endParaRPr sz="240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a:latin typeface="Times New Roman"/>
                          <a:ea typeface="Times New Roman"/>
                          <a:cs typeface="Times New Roman"/>
                          <a:sym typeface="Times New Roman"/>
                        </a:rPr>
                        <a:t>2015/4/1</a:t>
                      </a:r>
                      <a:endParaRPr sz="240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a:latin typeface="Times New Roman"/>
                          <a:ea typeface="Times New Roman"/>
                          <a:cs typeface="Times New Roman"/>
                          <a:sym typeface="Times New Roman"/>
                        </a:rPr>
                        <a:t>2016/4/1</a:t>
                      </a:r>
                      <a:endParaRPr sz="240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a:latin typeface="Times New Roman"/>
                          <a:ea typeface="Times New Roman"/>
                          <a:cs typeface="Times New Roman"/>
                          <a:sym typeface="Times New Roman"/>
                        </a:rPr>
                        <a:t>2017/4/1</a:t>
                      </a:r>
                      <a:endParaRPr sz="240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tc>
                  <a:txBody>
                    <a:bodyPr/>
                    <a:lstStyle/>
                    <a:p>
                      <a:pPr marL="0" lvl="0" indent="0" algn="ctr" rtl="0">
                        <a:lnSpc>
                          <a:spcPct val="115000"/>
                        </a:lnSpc>
                        <a:spcBef>
                          <a:spcPts val="1200"/>
                        </a:spcBef>
                        <a:spcAft>
                          <a:spcPts val="600"/>
                        </a:spcAft>
                        <a:buNone/>
                      </a:pPr>
                      <a:r>
                        <a:rPr lang="zh-TW" sz="2400" dirty="0">
                          <a:latin typeface="Times New Roman"/>
                          <a:ea typeface="Times New Roman"/>
                          <a:cs typeface="Times New Roman"/>
                          <a:sym typeface="Times New Roman"/>
                        </a:rPr>
                        <a:t>2018/5/1</a:t>
                      </a:r>
                      <a:endParaRPr sz="2400" dirty="0">
                        <a:latin typeface="Times New Roman"/>
                        <a:ea typeface="Times New Roman"/>
                        <a:cs typeface="Times New Roman"/>
                        <a:sym typeface="Times New Roman"/>
                      </a:endParaRPr>
                    </a:p>
                  </a:txBody>
                  <a:tcPr marL="68575" marR="68575" marT="914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3">
                        <a:lumMod val="40000"/>
                        <a:lumOff val="60000"/>
                      </a:schemeClr>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552726EC-4A32-4AE7-93BF-79B7DE8845E1}"/>
              </a:ext>
            </a:extLst>
          </p:cNvPr>
          <p:cNvSpPr txBox="1"/>
          <p:nvPr/>
        </p:nvSpPr>
        <p:spPr>
          <a:xfrm>
            <a:off x="624682" y="2228671"/>
            <a:ext cx="11015662" cy="1200329"/>
          </a:xfrm>
          <a:prstGeom prst="rect">
            <a:avLst/>
          </a:prstGeom>
          <a:noFill/>
        </p:spPr>
        <p:txBody>
          <a:bodyPr wrap="square">
            <a:spAutoFit/>
          </a:bodyPr>
          <a:lstStyle/>
          <a:p>
            <a:pPr marL="799465" indent="-742950">
              <a:spcAft>
                <a:spcPts val="600"/>
              </a:spcAft>
              <a:buFont typeface="+mj-lt"/>
              <a:buAutoNum type="arabicPeriod"/>
            </a:pPr>
            <a:r>
              <a:rPr lang="en-US" altLang="zh-TW" sz="3600" dirty="0">
                <a:solidFill>
                  <a:schemeClr val="tx1"/>
                </a:solidFill>
              </a:rPr>
              <a:t>2013</a:t>
            </a:r>
            <a:r>
              <a:rPr lang="zh-TW" altLang="en-US" sz="3600" dirty="0">
                <a:solidFill>
                  <a:schemeClr val="tx1"/>
                </a:solidFill>
              </a:rPr>
              <a:t>年</a:t>
            </a:r>
            <a:r>
              <a:rPr lang="en-US" altLang="zh-TW" sz="3600" dirty="0">
                <a:solidFill>
                  <a:schemeClr val="tx1"/>
                </a:solidFill>
              </a:rPr>
              <a:t>7</a:t>
            </a:r>
            <a:r>
              <a:rPr lang="zh-TW" altLang="en-US" sz="3600" dirty="0">
                <a:solidFill>
                  <a:schemeClr val="tx1"/>
                </a:solidFill>
              </a:rPr>
              <a:t>月建置以病人為中心的系統，可即時查詢病人過去三個月的用藥紀錄</a:t>
            </a:r>
          </a:p>
        </p:txBody>
      </p:sp>
      <p:sp>
        <p:nvSpPr>
          <p:cNvPr id="4" name="文字方塊 3">
            <a:extLst>
              <a:ext uri="{FF2B5EF4-FFF2-40B4-BE49-F238E27FC236}">
                <a16:creationId xmlns:a16="http://schemas.microsoft.com/office/drawing/2014/main" id="{B05C12D0-4100-4502-8563-59471F88FDA6}"/>
              </a:ext>
            </a:extLst>
          </p:cNvPr>
          <p:cNvSpPr txBox="1"/>
          <p:nvPr/>
        </p:nvSpPr>
        <p:spPr>
          <a:xfrm>
            <a:off x="360759" y="611064"/>
            <a:ext cx="11383565" cy="967701"/>
          </a:xfrm>
          <a:prstGeom prst="rect">
            <a:avLst/>
          </a:prstGeom>
          <a:noFill/>
        </p:spPr>
        <p:txBody>
          <a:bodyPr wrap="square">
            <a:spAutoFit/>
          </a:bodyPr>
          <a:lstStyle/>
          <a:p>
            <a:pPr marL="1428750" lvl="0" indent="-1428750" algn="l" rtl="0">
              <a:lnSpc>
                <a:spcPct val="115000"/>
              </a:lnSpc>
              <a:spcBef>
                <a:spcPts val="1200"/>
              </a:spcBef>
              <a:spcAft>
                <a:spcPts val="1200"/>
              </a:spcAft>
              <a:buNone/>
            </a:pPr>
            <a:r>
              <a:rPr lang="zh-TW" altLang="en-US" sz="5400" b="1" dirty="0">
                <a:solidFill>
                  <a:schemeClr val="tx1"/>
                </a:solidFill>
                <a:sym typeface="Times New Roman"/>
              </a:rPr>
              <a:t>五、發展「健保雲端藥歷系統」</a:t>
            </a:r>
            <a:r>
              <a:rPr lang="en-US" altLang="zh-TW" sz="5400" b="1" dirty="0">
                <a:solidFill>
                  <a:schemeClr val="tx1"/>
                </a:solidFill>
                <a:sym typeface="Times New Roman"/>
              </a:rPr>
              <a:t>:</a:t>
            </a:r>
          </a:p>
        </p:txBody>
      </p:sp>
      <p:sp>
        <p:nvSpPr>
          <p:cNvPr id="5" name="文字方塊 4">
            <a:extLst>
              <a:ext uri="{FF2B5EF4-FFF2-40B4-BE49-F238E27FC236}">
                <a16:creationId xmlns:a16="http://schemas.microsoft.com/office/drawing/2014/main" id="{C1F4FA55-CDBF-4799-9E39-AA2606D7BD93}"/>
              </a:ext>
            </a:extLst>
          </p:cNvPr>
          <p:cNvSpPr txBox="1"/>
          <p:nvPr/>
        </p:nvSpPr>
        <p:spPr>
          <a:xfrm>
            <a:off x="624682" y="4078906"/>
            <a:ext cx="10876756" cy="2308324"/>
          </a:xfrm>
          <a:prstGeom prst="rect">
            <a:avLst/>
          </a:prstGeom>
          <a:noFill/>
        </p:spPr>
        <p:txBody>
          <a:bodyPr wrap="square">
            <a:spAutoFit/>
          </a:bodyPr>
          <a:lstStyle/>
          <a:p>
            <a:pPr marL="799465" indent="-742950" algn="just">
              <a:spcAft>
                <a:spcPts val="600"/>
              </a:spcAft>
              <a:buFont typeface="+mj-lt"/>
              <a:buAutoNum type="arabicPeriod" startAt="2"/>
            </a:pPr>
            <a:r>
              <a:rPr lang="en-US" altLang="zh-TW" sz="3600" dirty="0">
                <a:solidFill>
                  <a:schemeClr val="tx1"/>
                </a:solidFill>
              </a:rPr>
              <a:t>2014</a:t>
            </a:r>
            <a:r>
              <a:rPr lang="zh-TW" altLang="en-US" sz="3600" dirty="0">
                <a:solidFill>
                  <a:schemeClr val="tx1"/>
                </a:solidFill>
              </a:rPr>
              <a:t>年</a:t>
            </a:r>
            <a:r>
              <a:rPr lang="en-US" altLang="zh-TW" sz="3600" dirty="0">
                <a:solidFill>
                  <a:schemeClr val="tx1"/>
                </a:solidFill>
              </a:rPr>
              <a:t>8</a:t>
            </a:r>
            <a:r>
              <a:rPr lang="zh-TW" altLang="en-US" sz="3600" dirty="0">
                <a:solidFill>
                  <a:schemeClr val="tx1"/>
                </a:solidFill>
              </a:rPr>
              <a:t>月</a:t>
            </a:r>
            <a:r>
              <a:rPr lang="en-US" altLang="zh-TW" sz="3600" dirty="0">
                <a:solidFill>
                  <a:schemeClr val="tx1"/>
                </a:solidFill>
              </a:rPr>
              <a:t>1</a:t>
            </a:r>
            <a:r>
              <a:rPr lang="zh-TW" altLang="en-US" sz="3600" dirty="0">
                <a:solidFill>
                  <a:schemeClr val="tx1"/>
                </a:solidFill>
              </a:rPr>
              <a:t>日全面開放「虛擬私有網路」</a:t>
            </a:r>
            <a:r>
              <a:rPr lang="en-US" altLang="zh-TW" sz="3600" dirty="0">
                <a:solidFill>
                  <a:schemeClr val="tx1"/>
                </a:solidFill>
              </a:rPr>
              <a:t>(VPN)</a:t>
            </a:r>
            <a:r>
              <a:rPr lang="zh-TW" altLang="en-US" sz="3600" dirty="0">
                <a:solidFill>
                  <a:schemeClr val="tx1"/>
                </a:solidFill>
              </a:rPr>
              <a:t>，透過健保屬專屬讀卡機，同時使用醫事人員卡及病人健保</a:t>
            </a:r>
            <a:r>
              <a:rPr lang="en-US" altLang="zh-TW" sz="3600" dirty="0">
                <a:solidFill>
                  <a:schemeClr val="tx1"/>
                </a:solidFill>
              </a:rPr>
              <a:t>IC</a:t>
            </a:r>
            <a:r>
              <a:rPr lang="zh-TW" altLang="en-US" sz="3600" dirty="0">
                <a:solidFill>
                  <a:schemeClr val="tx1"/>
                </a:solidFill>
              </a:rPr>
              <a:t>卡雙卡認證情形下，即可線上查詢，不用事先開啟查詢權限。</a:t>
            </a:r>
          </a:p>
        </p:txBody>
      </p:sp>
    </p:spTree>
    <p:extLst>
      <p:ext uri="{BB962C8B-B14F-4D97-AF65-F5344CB8AC3E}">
        <p14:creationId xmlns:p14="http://schemas.microsoft.com/office/powerpoint/2010/main" val="37734529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552726EC-4A32-4AE7-93BF-79B7DE8845E1}"/>
              </a:ext>
            </a:extLst>
          </p:cNvPr>
          <p:cNvSpPr txBox="1"/>
          <p:nvPr/>
        </p:nvSpPr>
        <p:spPr>
          <a:xfrm>
            <a:off x="624682" y="2228671"/>
            <a:ext cx="11015662" cy="1754326"/>
          </a:xfrm>
          <a:prstGeom prst="rect">
            <a:avLst/>
          </a:prstGeom>
          <a:noFill/>
        </p:spPr>
        <p:txBody>
          <a:bodyPr wrap="square">
            <a:spAutoFit/>
          </a:bodyPr>
          <a:lstStyle/>
          <a:p>
            <a:pPr marL="799465" indent="-742950">
              <a:spcAft>
                <a:spcPts val="600"/>
              </a:spcAft>
              <a:buFont typeface="+mj-lt"/>
              <a:buAutoNum type="arabicPeriod" startAt="3"/>
            </a:pPr>
            <a:r>
              <a:rPr lang="en-US" altLang="zh-TW" sz="3600" dirty="0">
                <a:solidFill>
                  <a:schemeClr val="tx1"/>
                </a:solidFill>
              </a:rPr>
              <a:t>2016</a:t>
            </a:r>
            <a:r>
              <a:rPr lang="zh-TW" altLang="en-US" sz="3600" dirty="0">
                <a:solidFill>
                  <a:schemeClr val="tx1"/>
                </a:solidFill>
              </a:rPr>
              <a:t>年升級為「健保醫療資訊雲端查詢系統」，查詢病人過去的就醫資訊，包括</a:t>
            </a:r>
            <a:r>
              <a:rPr lang="en-US" altLang="zh-TW" sz="3600" dirty="0">
                <a:solidFill>
                  <a:schemeClr val="tx1"/>
                </a:solidFill>
              </a:rPr>
              <a:t>:</a:t>
            </a:r>
            <a:r>
              <a:rPr lang="zh-TW" altLang="en-US" sz="3600" dirty="0">
                <a:solidFill>
                  <a:schemeClr val="tx1"/>
                </a:solidFill>
              </a:rPr>
              <a:t>手術明細紀錄、過敏藥物紀錄、復健醫療紀錄</a:t>
            </a:r>
            <a:r>
              <a:rPr lang="en-US" altLang="zh-TW" sz="3600" dirty="0">
                <a:solidFill>
                  <a:schemeClr val="tx1"/>
                </a:solidFill>
              </a:rPr>
              <a:t>…</a:t>
            </a:r>
            <a:r>
              <a:rPr lang="zh-TW" altLang="en-US" sz="3600" dirty="0">
                <a:solidFill>
                  <a:schemeClr val="tx1"/>
                </a:solidFill>
              </a:rPr>
              <a:t>等等</a:t>
            </a:r>
          </a:p>
        </p:txBody>
      </p:sp>
      <p:sp>
        <p:nvSpPr>
          <p:cNvPr id="4" name="文字方塊 3">
            <a:extLst>
              <a:ext uri="{FF2B5EF4-FFF2-40B4-BE49-F238E27FC236}">
                <a16:creationId xmlns:a16="http://schemas.microsoft.com/office/drawing/2014/main" id="{B05C12D0-4100-4502-8563-59471F88FDA6}"/>
              </a:ext>
            </a:extLst>
          </p:cNvPr>
          <p:cNvSpPr txBox="1"/>
          <p:nvPr/>
        </p:nvSpPr>
        <p:spPr>
          <a:xfrm>
            <a:off x="360759" y="611064"/>
            <a:ext cx="11383565" cy="967701"/>
          </a:xfrm>
          <a:prstGeom prst="rect">
            <a:avLst/>
          </a:prstGeom>
          <a:noFill/>
        </p:spPr>
        <p:txBody>
          <a:bodyPr wrap="square">
            <a:spAutoFit/>
          </a:bodyPr>
          <a:lstStyle/>
          <a:p>
            <a:pPr marL="1428750" lvl="0" indent="-1428750" algn="l" rtl="0">
              <a:lnSpc>
                <a:spcPct val="115000"/>
              </a:lnSpc>
              <a:spcBef>
                <a:spcPts val="1200"/>
              </a:spcBef>
              <a:spcAft>
                <a:spcPts val="1200"/>
              </a:spcAft>
              <a:buNone/>
            </a:pPr>
            <a:r>
              <a:rPr lang="zh-TW" altLang="en-US" sz="5400" b="1" dirty="0">
                <a:solidFill>
                  <a:schemeClr val="tx1"/>
                </a:solidFill>
                <a:sym typeface="Times New Roman"/>
              </a:rPr>
              <a:t>五、發展「健保雲端藥歷系統」</a:t>
            </a:r>
            <a:r>
              <a:rPr lang="en-US" altLang="zh-TW" sz="5400" b="1" dirty="0">
                <a:solidFill>
                  <a:schemeClr val="tx1"/>
                </a:solidFill>
                <a:sym typeface="Times New Roman"/>
              </a:rPr>
              <a:t>:</a:t>
            </a:r>
          </a:p>
        </p:txBody>
      </p:sp>
      <p:sp>
        <p:nvSpPr>
          <p:cNvPr id="5" name="文字方塊 4">
            <a:extLst>
              <a:ext uri="{FF2B5EF4-FFF2-40B4-BE49-F238E27FC236}">
                <a16:creationId xmlns:a16="http://schemas.microsoft.com/office/drawing/2014/main" id="{C1F4FA55-CDBF-4799-9E39-AA2606D7BD93}"/>
              </a:ext>
            </a:extLst>
          </p:cNvPr>
          <p:cNvSpPr txBox="1"/>
          <p:nvPr/>
        </p:nvSpPr>
        <p:spPr>
          <a:xfrm>
            <a:off x="624682" y="4521819"/>
            <a:ext cx="10876756" cy="1200329"/>
          </a:xfrm>
          <a:prstGeom prst="rect">
            <a:avLst/>
          </a:prstGeom>
          <a:noFill/>
        </p:spPr>
        <p:txBody>
          <a:bodyPr wrap="square">
            <a:spAutoFit/>
          </a:bodyPr>
          <a:lstStyle/>
          <a:p>
            <a:pPr marL="799465" indent="-742950" algn="just">
              <a:spcAft>
                <a:spcPts val="600"/>
              </a:spcAft>
              <a:buFont typeface="+mj-lt"/>
              <a:buAutoNum type="arabicPeriod" startAt="4"/>
            </a:pPr>
            <a:r>
              <a:rPr lang="en-US" altLang="zh-TW" sz="3600" dirty="0">
                <a:solidFill>
                  <a:schemeClr val="tx1"/>
                </a:solidFill>
              </a:rPr>
              <a:t>2018</a:t>
            </a:r>
            <a:r>
              <a:rPr lang="zh-TW" altLang="en-US" sz="3600" dirty="0">
                <a:solidFill>
                  <a:schemeClr val="tx1"/>
                </a:solidFill>
              </a:rPr>
              <a:t>年</a:t>
            </a:r>
            <a:r>
              <a:rPr lang="en-US" altLang="zh-TW" sz="3600" dirty="0">
                <a:solidFill>
                  <a:schemeClr val="tx1"/>
                </a:solidFill>
              </a:rPr>
              <a:t>1</a:t>
            </a:r>
            <a:r>
              <a:rPr lang="zh-TW" altLang="en-US" sz="3600" dirty="0">
                <a:solidFill>
                  <a:schemeClr val="tx1"/>
                </a:solidFill>
              </a:rPr>
              <a:t>月起可直接從雲端系統調閱電腦斷層、磁振造影等醫療檢查影像，月來輔助診斷</a:t>
            </a:r>
          </a:p>
        </p:txBody>
      </p:sp>
    </p:spTree>
    <p:extLst>
      <p:ext uri="{BB962C8B-B14F-4D97-AF65-F5344CB8AC3E}">
        <p14:creationId xmlns:p14="http://schemas.microsoft.com/office/powerpoint/2010/main" val="2558560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6" name="Picture 10" descr="Doctor PNG">
            <a:extLst>
              <a:ext uri="{FF2B5EF4-FFF2-40B4-BE49-F238E27FC236}">
                <a16:creationId xmlns:a16="http://schemas.microsoft.com/office/drawing/2014/main" id="{18132A02-055E-4D34-8A98-E4B2E9251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4421" y="3619500"/>
            <a:ext cx="33337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Doctor PNG">
            <a:extLst>
              <a:ext uri="{FF2B5EF4-FFF2-40B4-BE49-F238E27FC236}">
                <a16:creationId xmlns:a16="http://schemas.microsoft.com/office/drawing/2014/main" id="{D5EF41DA-9AB2-4C50-ACC8-A62CA9425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4400" y="3618000"/>
            <a:ext cx="3333750" cy="3238500"/>
          </a:xfrm>
          <a:prstGeom prst="rect">
            <a:avLst/>
          </a:prstGeom>
          <a:noFill/>
          <a:effectLst>
            <a:glow rad="419100">
              <a:schemeClr val="bg1">
                <a:alpha val="55000"/>
              </a:schemeClr>
            </a:glow>
          </a:effectLst>
          <a:extLst>
            <a:ext uri="{909E8E84-426E-40DD-AFC4-6F175D3DCCD1}">
              <a14:hiddenFill xmlns:a14="http://schemas.microsoft.com/office/drawing/2010/main">
                <a:solidFill>
                  <a:srgbClr val="FFFFFF"/>
                </a:solidFill>
              </a14:hiddenFill>
            </a:ext>
          </a:extLst>
        </p:spPr>
      </p:pic>
      <p:pic>
        <p:nvPicPr>
          <p:cNvPr id="8" name="圖片 7">
            <a:extLst>
              <a:ext uri="{FF2B5EF4-FFF2-40B4-BE49-F238E27FC236}">
                <a16:creationId xmlns:a16="http://schemas.microsoft.com/office/drawing/2014/main" id="{C3F74A71-3A7A-43CB-AE4F-BB642479FEE9}"/>
              </a:ext>
            </a:extLst>
          </p:cNvPr>
          <p:cNvPicPr>
            <a:picLocks noChangeAspect="1"/>
          </p:cNvPicPr>
          <p:nvPr/>
        </p:nvPicPr>
        <p:blipFill>
          <a:blip r:embed="rId4"/>
          <a:stretch>
            <a:fillRect/>
          </a:stretch>
        </p:blipFill>
        <p:spPr>
          <a:xfrm>
            <a:off x="7844400" y="3618000"/>
            <a:ext cx="3337627" cy="3240000"/>
          </a:xfrm>
          <a:prstGeom prst="rect">
            <a:avLst/>
          </a:prstGeom>
        </p:spPr>
      </p:pic>
      <p:sp>
        <p:nvSpPr>
          <p:cNvPr id="5" name="Google Shape;117;p15">
            <a:extLst>
              <a:ext uri="{FF2B5EF4-FFF2-40B4-BE49-F238E27FC236}">
                <a16:creationId xmlns:a16="http://schemas.microsoft.com/office/drawing/2014/main" id="{835DB939-74EA-4D34-8BF5-1478EDE472FD}"/>
              </a:ext>
            </a:extLst>
          </p:cNvPr>
          <p:cNvSpPr txBox="1">
            <a:spLocks/>
          </p:cNvSpPr>
          <p:nvPr/>
        </p:nvSpPr>
        <p:spPr>
          <a:xfrm>
            <a:off x="1473636" y="2103300"/>
            <a:ext cx="9244727" cy="1325700"/>
          </a:xfrm>
          <a:custGeom>
            <a:avLst/>
            <a:gdLst>
              <a:gd name="connsiteX0" fmla="*/ 0 w 9244727"/>
              <a:gd name="connsiteY0" fmla="*/ 0 h 1325700"/>
              <a:gd name="connsiteX1" fmla="*/ 392901 w 9244727"/>
              <a:gd name="connsiteY1" fmla="*/ 0 h 1325700"/>
              <a:gd name="connsiteX2" fmla="*/ 693355 w 9244727"/>
              <a:gd name="connsiteY2" fmla="*/ 0 h 1325700"/>
              <a:gd name="connsiteX3" fmla="*/ 1271150 w 9244727"/>
              <a:gd name="connsiteY3" fmla="*/ 0 h 1325700"/>
              <a:gd name="connsiteX4" fmla="*/ 1664051 w 9244727"/>
              <a:gd name="connsiteY4" fmla="*/ 0 h 1325700"/>
              <a:gd name="connsiteX5" fmla="*/ 1964504 w 9244727"/>
              <a:gd name="connsiteY5" fmla="*/ 0 h 1325700"/>
              <a:gd name="connsiteX6" fmla="*/ 2449853 w 9244727"/>
              <a:gd name="connsiteY6" fmla="*/ 0 h 1325700"/>
              <a:gd name="connsiteX7" fmla="*/ 2935201 w 9244727"/>
              <a:gd name="connsiteY7" fmla="*/ 0 h 1325700"/>
              <a:gd name="connsiteX8" fmla="*/ 3235654 w 9244727"/>
              <a:gd name="connsiteY8" fmla="*/ 0 h 1325700"/>
              <a:gd name="connsiteX9" fmla="*/ 3998344 w 9244727"/>
              <a:gd name="connsiteY9" fmla="*/ 0 h 1325700"/>
              <a:gd name="connsiteX10" fmla="*/ 4298798 w 9244727"/>
              <a:gd name="connsiteY10" fmla="*/ 0 h 1325700"/>
              <a:gd name="connsiteX11" fmla="*/ 4969041 w 9244727"/>
              <a:gd name="connsiteY11" fmla="*/ 0 h 1325700"/>
              <a:gd name="connsiteX12" fmla="*/ 5639283 w 9244727"/>
              <a:gd name="connsiteY12" fmla="*/ 0 h 1325700"/>
              <a:gd name="connsiteX13" fmla="*/ 5939737 w 9244727"/>
              <a:gd name="connsiteY13" fmla="*/ 0 h 1325700"/>
              <a:gd name="connsiteX14" fmla="*/ 6702427 w 9244727"/>
              <a:gd name="connsiteY14" fmla="*/ 0 h 1325700"/>
              <a:gd name="connsiteX15" fmla="*/ 7187775 w 9244727"/>
              <a:gd name="connsiteY15" fmla="*/ 0 h 1325700"/>
              <a:gd name="connsiteX16" fmla="*/ 7858018 w 9244727"/>
              <a:gd name="connsiteY16" fmla="*/ 0 h 1325700"/>
              <a:gd name="connsiteX17" fmla="*/ 8435813 w 9244727"/>
              <a:gd name="connsiteY17" fmla="*/ 0 h 1325700"/>
              <a:gd name="connsiteX18" fmla="*/ 9244727 w 9244727"/>
              <a:gd name="connsiteY18" fmla="*/ 0 h 1325700"/>
              <a:gd name="connsiteX19" fmla="*/ 9244727 w 9244727"/>
              <a:gd name="connsiteY19" fmla="*/ 441900 h 1325700"/>
              <a:gd name="connsiteX20" fmla="*/ 9244727 w 9244727"/>
              <a:gd name="connsiteY20" fmla="*/ 883800 h 1325700"/>
              <a:gd name="connsiteX21" fmla="*/ 9244727 w 9244727"/>
              <a:gd name="connsiteY21" fmla="*/ 1325700 h 1325700"/>
              <a:gd name="connsiteX22" fmla="*/ 8482037 w 9244727"/>
              <a:gd name="connsiteY22" fmla="*/ 1325700 h 1325700"/>
              <a:gd name="connsiteX23" fmla="*/ 8181583 w 9244727"/>
              <a:gd name="connsiteY23" fmla="*/ 1325700 h 1325700"/>
              <a:gd name="connsiteX24" fmla="*/ 7881130 w 9244727"/>
              <a:gd name="connsiteY24" fmla="*/ 1325700 h 1325700"/>
              <a:gd name="connsiteX25" fmla="*/ 7488229 w 9244727"/>
              <a:gd name="connsiteY25" fmla="*/ 1325700 h 1325700"/>
              <a:gd name="connsiteX26" fmla="*/ 6725539 w 9244727"/>
              <a:gd name="connsiteY26" fmla="*/ 1325700 h 1325700"/>
              <a:gd name="connsiteX27" fmla="*/ 6332638 w 9244727"/>
              <a:gd name="connsiteY27" fmla="*/ 1325700 h 1325700"/>
              <a:gd name="connsiteX28" fmla="*/ 5939737 w 9244727"/>
              <a:gd name="connsiteY28" fmla="*/ 1325700 h 1325700"/>
              <a:gd name="connsiteX29" fmla="*/ 5454389 w 9244727"/>
              <a:gd name="connsiteY29" fmla="*/ 1325700 h 1325700"/>
              <a:gd name="connsiteX30" fmla="*/ 5153935 w 9244727"/>
              <a:gd name="connsiteY30" fmla="*/ 1325700 h 1325700"/>
              <a:gd name="connsiteX31" fmla="*/ 4483693 w 9244727"/>
              <a:gd name="connsiteY31" fmla="*/ 1325700 h 1325700"/>
              <a:gd name="connsiteX32" fmla="*/ 3998344 w 9244727"/>
              <a:gd name="connsiteY32" fmla="*/ 1325700 h 1325700"/>
              <a:gd name="connsiteX33" fmla="*/ 3512996 w 9244727"/>
              <a:gd name="connsiteY33" fmla="*/ 1325700 h 1325700"/>
              <a:gd name="connsiteX34" fmla="*/ 2750306 w 9244727"/>
              <a:gd name="connsiteY34" fmla="*/ 1325700 h 1325700"/>
              <a:gd name="connsiteX35" fmla="*/ 1987616 w 9244727"/>
              <a:gd name="connsiteY35" fmla="*/ 1325700 h 1325700"/>
              <a:gd name="connsiteX36" fmla="*/ 1687163 w 9244727"/>
              <a:gd name="connsiteY36" fmla="*/ 1325700 h 1325700"/>
              <a:gd name="connsiteX37" fmla="*/ 924473 w 9244727"/>
              <a:gd name="connsiteY37" fmla="*/ 1325700 h 1325700"/>
              <a:gd name="connsiteX38" fmla="*/ 0 w 9244727"/>
              <a:gd name="connsiteY38" fmla="*/ 1325700 h 1325700"/>
              <a:gd name="connsiteX39" fmla="*/ 0 w 9244727"/>
              <a:gd name="connsiteY39" fmla="*/ 870543 h 1325700"/>
              <a:gd name="connsiteX40" fmla="*/ 0 w 9244727"/>
              <a:gd name="connsiteY40" fmla="*/ 428643 h 1325700"/>
              <a:gd name="connsiteX41" fmla="*/ 0 w 9244727"/>
              <a:gd name="connsiteY41" fmla="*/ 0 h 132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244727" h="1325700" extrusionOk="0">
                <a:moveTo>
                  <a:pt x="0" y="0"/>
                </a:moveTo>
                <a:cubicBezTo>
                  <a:pt x="86349" y="-14326"/>
                  <a:pt x="251946" y="44552"/>
                  <a:pt x="392901" y="0"/>
                </a:cubicBezTo>
                <a:cubicBezTo>
                  <a:pt x="533856" y="-44552"/>
                  <a:pt x="570993" y="21007"/>
                  <a:pt x="693355" y="0"/>
                </a:cubicBezTo>
                <a:cubicBezTo>
                  <a:pt x="815717" y="-21007"/>
                  <a:pt x="1140269" y="17700"/>
                  <a:pt x="1271150" y="0"/>
                </a:cubicBezTo>
                <a:cubicBezTo>
                  <a:pt x="1402032" y="-17700"/>
                  <a:pt x="1471237" y="4507"/>
                  <a:pt x="1664051" y="0"/>
                </a:cubicBezTo>
                <a:cubicBezTo>
                  <a:pt x="1856865" y="-4507"/>
                  <a:pt x="1847244" y="27792"/>
                  <a:pt x="1964504" y="0"/>
                </a:cubicBezTo>
                <a:cubicBezTo>
                  <a:pt x="2081764" y="-27792"/>
                  <a:pt x="2223274" y="36242"/>
                  <a:pt x="2449853" y="0"/>
                </a:cubicBezTo>
                <a:cubicBezTo>
                  <a:pt x="2676432" y="-36242"/>
                  <a:pt x="2692819" y="25586"/>
                  <a:pt x="2935201" y="0"/>
                </a:cubicBezTo>
                <a:cubicBezTo>
                  <a:pt x="3177583" y="-25586"/>
                  <a:pt x="3131260" y="31630"/>
                  <a:pt x="3235654" y="0"/>
                </a:cubicBezTo>
                <a:cubicBezTo>
                  <a:pt x="3340048" y="-31630"/>
                  <a:pt x="3805445" y="63030"/>
                  <a:pt x="3998344" y="0"/>
                </a:cubicBezTo>
                <a:cubicBezTo>
                  <a:pt x="4191243" y="-63030"/>
                  <a:pt x="4159393" y="1098"/>
                  <a:pt x="4298798" y="0"/>
                </a:cubicBezTo>
                <a:cubicBezTo>
                  <a:pt x="4438203" y="-1098"/>
                  <a:pt x="4716148" y="41080"/>
                  <a:pt x="4969041" y="0"/>
                </a:cubicBezTo>
                <a:cubicBezTo>
                  <a:pt x="5221934" y="-41080"/>
                  <a:pt x="5475677" y="63950"/>
                  <a:pt x="5639283" y="0"/>
                </a:cubicBezTo>
                <a:cubicBezTo>
                  <a:pt x="5802889" y="-63950"/>
                  <a:pt x="5823545" y="17269"/>
                  <a:pt x="5939737" y="0"/>
                </a:cubicBezTo>
                <a:cubicBezTo>
                  <a:pt x="6055929" y="-17269"/>
                  <a:pt x="6448011" y="13358"/>
                  <a:pt x="6702427" y="0"/>
                </a:cubicBezTo>
                <a:cubicBezTo>
                  <a:pt x="6956843" y="-13358"/>
                  <a:pt x="6959927" y="51910"/>
                  <a:pt x="7187775" y="0"/>
                </a:cubicBezTo>
                <a:cubicBezTo>
                  <a:pt x="7415623" y="-51910"/>
                  <a:pt x="7697003" y="1673"/>
                  <a:pt x="7858018" y="0"/>
                </a:cubicBezTo>
                <a:cubicBezTo>
                  <a:pt x="8019033" y="-1673"/>
                  <a:pt x="8174543" y="65421"/>
                  <a:pt x="8435813" y="0"/>
                </a:cubicBezTo>
                <a:cubicBezTo>
                  <a:pt x="8697083" y="-65421"/>
                  <a:pt x="8971380" y="84515"/>
                  <a:pt x="9244727" y="0"/>
                </a:cubicBezTo>
                <a:cubicBezTo>
                  <a:pt x="9271561" y="189654"/>
                  <a:pt x="9225259" y="246303"/>
                  <a:pt x="9244727" y="441900"/>
                </a:cubicBezTo>
                <a:cubicBezTo>
                  <a:pt x="9264195" y="637497"/>
                  <a:pt x="9207223" y="696935"/>
                  <a:pt x="9244727" y="883800"/>
                </a:cubicBezTo>
                <a:cubicBezTo>
                  <a:pt x="9282231" y="1070665"/>
                  <a:pt x="9213640" y="1168452"/>
                  <a:pt x="9244727" y="1325700"/>
                </a:cubicBezTo>
                <a:cubicBezTo>
                  <a:pt x="8981988" y="1335851"/>
                  <a:pt x="8834627" y="1280130"/>
                  <a:pt x="8482037" y="1325700"/>
                </a:cubicBezTo>
                <a:cubicBezTo>
                  <a:pt x="8129447" y="1371270"/>
                  <a:pt x="8304499" y="1321810"/>
                  <a:pt x="8181583" y="1325700"/>
                </a:cubicBezTo>
                <a:cubicBezTo>
                  <a:pt x="8058667" y="1329590"/>
                  <a:pt x="7988476" y="1313691"/>
                  <a:pt x="7881130" y="1325700"/>
                </a:cubicBezTo>
                <a:cubicBezTo>
                  <a:pt x="7773784" y="1337709"/>
                  <a:pt x="7595183" y="1316860"/>
                  <a:pt x="7488229" y="1325700"/>
                </a:cubicBezTo>
                <a:cubicBezTo>
                  <a:pt x="7381275" y="1334540"/>
                  <a:pt x="7030704" y="1291313"/>
                  <a:pt x="6725539" y="1325700"/>
                </a:cubicBezTo>
                <a:cubicBezTo>
                  <a:pt x="6420374" y="1360087"/>
                  <a:pt x="6517356" y="1296512"/>
                  <a:pt x="6332638" y="1325700"/>
                </a:cubicBezTo>
                <a:cubicBezTo>
                  <a:pt x="6147920" y="1354888"/>
                  <a:pt x="6117069" y="1291160"/>
                  <a:pt x="5939737" y="1325700"/>
                </a:cubicBezTo>
                <a:cubicBezTo>
                  <a:pt x="5762405" y="1360240"/>
                  <a:pt x="5659465" y="1290080"/>
                  <a:pt x="5454389" y="1325700"/>
                </a:cubicBezTo>
                <a:cubicBezTo>
                  <a:pt x="5249313" y="1361320"/>
                  <a:pt x="5292059" y="1314358"/>
                  <a:pt x="5153935" y="1325700"/>
                </a:cubicBezTo>
                <a:cubicBezTo>
                  <a:pt x="5015811" y="1337042"/>
                  <a:pt x="4781250" y="1247423"/>
                  <a:pt x="4483693" y="1325700"/>
                </a:cubicBezTo>
                <a:cubicBezTo>
                  <a:pt x="4186136" y="1403977"/>
                  <a:pt x="4208303" y="1288907"/>
                  <a:pt x="3998344" y="1325700"/>
                </a:cubicBezTo>
                <a:cubicBezTo>
                  <a:pt x="3788385" y="1362493"/>
                  <a:pt x="3650527" y="1320763"/>
                  <a:pt x="3512996" y="1325700"/>
                </a:cubicBezTo>
                <a:cubicBezTo>
                  <a:pt x="3375465" y="1330637"/>
                  <a:pt x="3053871" y="1234216"/>
                  <a:pt x="2750306" y="1325700"/>
                </a:cubicBezTo>
                <a:cubicBezTo>
                  <a:pt x="2446741" y="1417184"/>
                  <a:pt x="2340202" y="1297085"/>
                  <a:pt x="1987616" y="1325700"/>
                </a:cubicBezTo>
                <a:cubicBezTo>
                  <a:pt x="1635030" y="1354315"/>
                  <a:pt x="1796985" y="1298476"/>
                  <a:pt x="1687163" y="1325700"/>
                </a:cubicBezTo>
                <a:cubicBezTo>
                  <a:pt x="1577341" y="1352924"/>
                  <a:pt x="1141717" y="1277790"/>
                  <a:pt x="924473" y="1325700"/>
                </a:cubicBezTo>
                <a:cubicBezTo>
                  <a:pt x="707229" y="1373610"/>
                  <a:pt x="300660" y="1321492"/>
                  <a:pt x="0" y="1325700"/>
                </a:cubicBezTo>
                <a:cubicBezTo>
                  <a:pt x="-48060" y="1149231"/>
                  <a:pt x="30936" y="1061261"/>
                  <a:pt x="0" y="870543"/>
                </a:cubicBezTo>
                <a:cubicBezTo>
                  <a:pt x="-30936" y="679825"/>
                  <a:pt x="8652" y="564551"/>
                  <a:pt x="0" y="428643"/>
                </a:cubicBezTo>
                <a:cubicBezTo>
                  <a:pt x="-8652" y="292735"/>
                  <a:pt x="18273" y="166751"/>
                  <a:pt x="0" y="0"/>
                </a:cubicBezTo>
                <a:close/>
              </a:path>
            </a:pathLst>
          </a:custGeom>
          <a:noFill/>
          <a:ln w="28575">
            <a:solidFill>
              <a:schemeClr val="bg1"/>
            </a:solidFill>
            <a:extLst>
              <a:ext uri="{C807C97D-BFC1-408E-A445-0C87EB9F89A2}">
                <ask:lineSketchStyleProps xmlns:ask="http://schemas.microsoft.com/office/drawing/2018/sketchyshapes" sd="3862853555">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990"/>
            </a:pPr>
            <a:r>
              <a:rPr lang="zh-TW" altLang="en-US" sz="6600" dirty="0">
                <a:solidFill>
                  <a:schemeClr val="bg1"/>
                </a:solidFill>
                <a:latin typeface="Yu Gothic UI Semibold" panose="020B0700000000000000" pitchFamily="34" charset="-128"/>
                <a:ea typeface="Yu Gothic UI Semibold" panose="020B0700000000000000" pitchFamily="34" charset="-128"/>
              </a:rPr>
              <a:t>參、醫藥分業與門前藥局</a:t>
            </a:r>
          </a:p>
        </p:txBody>
      </p:sp>
      <p:pic>
        <p:nvPicPr>
          <p:cNvPr id="3" name="Picture 4" descr="Doctor PNG">
            <a:extLst>
              <a:ext uri="{FF2B5EF4-FFF2-40B4-BE49-F238E27FC236}">
                <a16:creationId xmlns:a16="http://schemas.microsoft.com/office/drawing/2014/main" id="{194DB6AA-39AE-45B5-BF63-40859335D8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656" y="3687986"/>
            <a:ext cx="2524125" cy="32099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Doctor PNG">
            <a:extLst>
              <a:ext uri="{FF2B5EF4-FFF2-40B4-BE49-F238E27FC236}">
                <a16:creationId xmlns:a16="http://schemas.microsoft.com/office/drawing/2014/main" id="{02B69CA0-5E7A-4C3D-A150-F11FDE453E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6452" y="3727898"/>
            <a:ext cx="2017177" cy="3130102"/>
          </a:xfrm>
          <a:prstGeom prst="rect">
            <a:avLst/>
          </a:prstGeom>
          <a:noFill/>
          <a:extLst>
            <a:ext uri="{909E8E84-426E-40DD-AFC4-6F175D3DCCD1}">
              <a14:hiddenFill xmlns:a14="http://schemas.microsoft.com/office/drawing/2010/main">
                <a:solidFill>
                  <a:srgbClr val="FFFFFF"/>
                </a:solidFill>
              </a14:hiddenFill>
            </a:ext>
          </a:extLst>
        </p:spPr>
      </p:pic>
      <p:pic>
        <p:nvPicPr>
          <p:cNvPr id="10" name="圖片 9">
            <a:extLst>
              <a:ext uri="{FF2B5EF4-FFF2-40B4-BE49-F238E27FC236}">
                <a16:creationId xmlns:a16="http://schemas.microsoft.com/office/drawing/2014/main" id="{4C3FF36E-32DD-444A-8D16-752E8CE3C0A4}"/>
              </a:ext>
            </a:extLst>
          </p:cNvPr>
          <p:cNvPicPr>
            <a:picLocks noChangeAspect="1"/>
          </p:cNvPicPr>
          <p:nvPr/>
        </p:nvPicPr>
        <p:blipFill>
          <a:blip r:embed="rId7"/>
          <a:stretch>
            <a:fillRect/>
          </a:stretch>
        </p:blipFill>
        <p:spPr>
          <a:xfrm>
            <a:off x="8765471" y="5373858"/>
            <a:ext cx="1484142" cy="1484142"/>
          </a:xfrm>
          <a:prstGeom prst="rect">
            <a:avLst/>
          </a:prstGeom>
        </p:spPr>
      </p:pic>
      <p:pic>
        <p:nvPicPr>
          <p:cNvPr id="11" name="Picture 4" descr="Doctor PNG">
            <a:extLst>
              <a:ext uri="{FF2B5EF4-FFF2-40B4-BE49-F238E27FC236}">
                <a16:creationId xmlns:a16="http://schemas.microsoft.com/office/drawing/2014/main" id="{9602C20A-352E-4949-80E3-1E0B862CDA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800" y="3686400"/>
            <a:ext cx="2524125" cy="3209925"/>
          </a:xfrm>
          <a:prstGeom prst="rect">
            <a:avLst/>
          </a:prstGeom>
          <a:noFill/>
          <a:effectLst>
            <a:glow rad="419100">
              <a:schemeClr val="bg1">
                <a:alpha val="55000"/>
              </a:schemeClr>
            </a:glow>
          </a:effectLst>
          <a:extLst>
            <a:ext uri="{909E8E84-426E-40DD-AFC4-6F175D3DCCD1}">
              <a14:hiddenFill xmlns:a14="http://schemas.microsoft.com/office/drawing/2010/main">
                <a:solidFill>
                  <a:srgbClr val="FFFFFF"/>
                </a:solidFill>
              </a14:hiddenFill>
            </a:ext>
          </a:extLst>
        </p:spPr>
      </p:pic>
      <p:pic>
        <p:nvPicPr>
          <p:cNvPr id="12" name="Picture 8" descr="Doctor PNG">
            <a:extLst>
              <a:ext uri="{FF2B5EF4-FFF2-40B4-BE49-F238E27FC236}">
                <a16:creationId xmlns:a16="http://schemas.microsoft.com/office/drawing/2014/main" id="{9243466A-54A5-4294-8C3A-8E6A6C9828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7200" y="3729600"/>
            <a:ext cx="2017177" cy="3130102"/>
          </a:xfrm>
          <a:prstGeom prst="rect">
            <a:avLst/>
          </a:prstGeom>
          <a:noFill/>
          <a:effectLst>
            <a:glow rad="419100">
              <a:schemeClr val="bg1">
                <a:alpha val="55000"/>
              </a:schemeClr>
            </a:glo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1"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par>
                          <p:cTn id="33" fill="hold">
                            <p:stCondLst>
                              <p:cond delay="1500"/>
                            </p:stCondLst>
                            <p:childTnLst>
                              <p:par>
                                <p:cTn id="34" presetID="1"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par>
                                <p:cTn id="36" presetID="10" presetClass="exit" presetSubtype="0" fill="hold" nodeType="withEffect">
                                  <p:stCondLst>
                                    <p:cond delay="20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10" presetClass="exit" presetSubtype="0" fill="hold" nodeType="withEffect">
                                  <p:stCondLst>
                                    <p:cond delay="20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par>
                          <p:cTn id="42" fill="hold">
                            <p:stCondLst>
                              <p:cond delay="2200"/>
                            </p:stCondLst>
                            <p:childTnLst>
                              <p:par>
                                <p:cTn id="43" presetID="1" presetClass="entr" presetSubtype="0" fill="hold" nodeType="afterEffect">
                                  <p:stCondLst>
                                    <p:cond delay="30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xit" presetSubtype="0" fill="hold" nodeType="withEffect">
                                  <p:stCondLst>
                                    <p:cond delay="300"/>
                                  </p:stCondLst>
                                  <p:childTnLst>
                                    <p:set>
                                      <p:cBhvr>
                                        <p:cTn id="46" dur="1" fill="hold">
                                          <p:stCondLst>
                                            <p:cond delay="0"/>
                                          </p:stCondLst>
                                        </p:cTn>
                                        <p:tgtEl>
                                          <p:spTgt spid="11"/>
                                        </p:tgtEl>
                                        <p:attrNameLst>
                                          <p:attrName>style.visibility</p:attrName>
                                        </p:attrNameLst>
                                      </p:cBhvr>
                                      <p:to>
                                        <p:strVal val="hidden"/>
                                      </p:to>
                                    </p:set>
                                  </p:childTnLst>
                                </p:cTn>
                              </p:par>
                            </p:childTnLst>
                          </p:cTn>
                        </p:par>
                        <p:par>
                          <p:cTn id="47" fill="hold">
                            <p:stCondLst>
                              <p:cond delay="2500"/>
                            </p:stCondLst>
                            <p:childTnLst>
                              <p:par>
                                <p:cTn id="48" presetID="1" presetClass="entr" presetSubtype="0" fill="hold" nodeType="afterEffect">
                                  <p:stCondLst>
                                    <p:cond delay="300"/>
                                  </p:stCondLst>
                                  <p:childTnLst>
                                    <p:set>
                                      <p:cBhvr>
                                        <p:cTn id="49" dur="1" fill="hold">
                                          <p:stCondLst>
                                            <p:cond delay="0"/>
                                          </p:stCondLst>
                                        </p:cTn>
                                        <p:tgtEl>
                                          <p:spTgt spid="13"/>
                                        </p:tgtEl>
                                        <p:attrNameLst>
                                          <p:attrName>style.visibility</p:attrName>
                                        </p:attrNameLst>
                                      </p:cBhvr>
                                      <p:to>
                                        <p:strVal val="visible"/>
                                      </p:to>
                                    </p:set>
                                  </p:childTnLst>
                                </p:cTn>
                              </p:par>
                            </p:childTnLst>
                          </p:cTn>
                        </p:par>
                        <p:par>
                          <p:cTn id="50" fill="hold">
                            <p:stCondLst>
                              <p:cond delay="2800"/>
                            </p:stCondLst>
                            <p:childTnLst>
                              <p:par>
                                <p:cTn id="51" presetID="1" presetClass="exit" presetSubtype="0" fill="hold" nodeType="afterEffect">
                                  <p:stCondLst>
                                    <p:cond delay="0"/>
                                  </p:stCondLst>
                                  <p:childTnLst>
                                    <p:set>
                                      <p:cBhvr>
                                        <p:cTn id="5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5" name="流程圖: 程序 4">
            <a:extLst>
              <a:ext uri="{FF2B5EF4-FFF2-40B4-BE49-F238E27FC236}">
                <a16:creationId xmlns:a16="http://schemas.microsoft.com/office/drawing/2014/main" id="{ED74CA8F-4A06-4992-90B3-C98A6CEC64C2}"/>
              </a:ext>
            </a:extLst>
          </p:cNvPr>
          <p:cNvSpPr/>
          <p:nvPr/>
        </p:nvSpPr>
        <p:spPr>
          <a:xfrm>
            <a:off x="0" y="0"/>
            <a:ext cx="12192000" cy="1446550"/>
          </a:xfrm>
          <a:custGeom>
            <a:avLst/>
            <a:gdLst>
              <a:gd name="connsiteX0" fmla="*/ 0 w 12192000"/>
              <a:gd name="connsiteY0" fmla="*/ 0 h 1446550"/>
              <a:gd name="connsiteX1" fmla="*/ 311573 w 12192000"/>
              <a:gd name="connsiteY1" fmla="*/ 0 h 1446550"/>
              <a:gd name="connsiteX2" fmla="*/ 1110827 w 12192000"/>
              <a:gd name="connsiteY2" fmla="*/ 0 h 1446550"/>
              <a:gd name="connsiteX3" fmla="*/ 2032000 w 12192000"/>
              <a:gd name="connsiteY3" fmla="*/ 0 h 1446550"/>
              <a:gd name="connsiteX4" fmla="*/ 2709333 w 12192000"/>
              <a:gd name="connsiteY4" fmla="*/ 0 h 1446550"/>
              <a:gd name="connsiteX5" fmla="*/ 3142827 w 12192000"/>
              <a:gd name="connsiteY5" fmla="*/ 0 h 1446550"/>
              <a:gd name="connsiteX6" fmla="*/ 4064000 w 12192000"/>
              <a:gd name="connsiteY6" fmla="*/ 0 h 1446550"/>
              <a:gd name="connsiteX7" fmla="*/ 4375573 w 12192000"/>
              <a:gd name="connsiteY7" fmla="*/ 0 h 1446550"/>
              <a:gd name="connsiteX8" fmla="*/ 4930987 w 12192000"/>
              <a:gd name="connsiteY8" fmla="*/ 0 h 1446550"/>
              <a:gd name="connsiteX9" fmla="*/ 5242560 w 12192000"/>
              <a:gd name="connsiteY9" fmla="*/ 0 h 1446550"/>
              <a:gd name="connsiteX10" fmla="*/ 5554133 w 12192000"/>
              <a:gd name="connsiteY10" fmla="*/ 0 h 1446550"/>
              <a:gd name="connsiteX11" fmla="*/ 6475307 w 12192000"/>
              <a:gd name="connsiteY11" fmla="*/ 0 h 1446550"/>
              <a:gd name="connsiteX12" fmla="*/ 7396480 w 12192000"/>
              <a:gd name="connsiteY12" fmla="*/ 0 h 1446550"/>
              <a:gd name="connsiteX13" fmla="*/ 7708053 w 12192000"/>
              <a:gd name="connsiteY13" fmla="*/ 0 h 1446550"/>
              <a:gd name="connsiteX14" fmla="*/ 8019627 w 12192000"/>
              <a:gd name="connsiteY14" fmla="*/ 0 h 1446550"/>
              <a:gd name="connsiteX15" fmla="*/ 8575040 w 12192000"/>
              <a:gd name="connsiteY15" fmla="*/ 0 h 1446550"/>
              <a:gd name="connsiteX16" fmla="*/ 9130453 w 12192000"/>
              <a:gd name="connsiteY16" fmla="*/ 0 h 1446550"/>
              <a:gd name="connsiteX17" fmla="*/ 10051627 w 12192000"/>
              <a:gd name="connsiteY17" fmla="*/ 0 h 1446550"/>
              <a:gd name="connsiteX18" fmla="*/ 10485120 w 12192000"/>
              <a:gd name="connsiteY18" fmla="*/ 0 h 1446550"/>
              <a:gd name="connsiteX19" fmla="*/ 10796693 w 12192000"/>
              <a:gd name="connsiteY19" fmla="*/ 0 h 1446550"/>
              <a:gd name="connsiteX20" fmla="*/ 11108267 w 12192000"/>
              <a:gd name="connsiteY20" fmla="*/ 0 h 1446550"/>
              <a:gd name="connsiteX21" fmla="*/ 12192000 w 12192000"/>
              <a:gd name="connsiteY21" fmla="*/ 0 h 1446550"/>
              <a:gd name="connsiteX22" fmla="*/ 12192000 w 12192000"/>
              <a:gd name="connsiteY22" fmla="*/ 453252 h 1446550"/>
              <a:gd name="connsiteX23" fmla="*/ 12192000 w 12192000"/>
              <a:gd name="connsiteY23" fmla="*/ 906505 h 1446550"/>
              <a:gd name="connsiteX24" fmla="*/ 12192000 w 12192000"/>
              <a:gd name="connsiteY24" fmla="*/ 1446550 h 1446550"/>
              <a:gd name="connsiteX25" fmla="*/ 11880427 w 12192000"/>
              <a:gd name="connsiteY25" fmla="*/ 1446550 h 1446550"/>
              <a:gd name="connsiteX26" fmla="*/ 11568853 w 12192000"/>
              <a:gd name="connsiteY26" fmla="*/ 1446550 h 1446550"/>
              <a:gd name="connsiteX27" fmla="*/ 11013440 w 12192000"/>
              <a:gd name="connsiteY27" fmla="*/ 1446550 h 1446550"/>
              <a:gd name="connsiteX28" fmla="*/ 10579947 w 12192000"/>
              <a:gd name="connsiteY28" fmla="*/ 1446550 h 1446550"/>
              <a:gd name="connsiteX29" fmla="*/ 9658773 w 12192000"/>
              <a:gd name="connsiteY29" fmla="*/ 1446550 h 1446550"/>
              <a:gd name="connsiteX30" fmla="*/ 8981440 w 12192000"/>
              <a:gd name="connsiteY30" fmla="*/ 1446550 h 1446550"/>
              <a:gd name="connsiteX31" fmla="*/ 8669867 w 12192000"/>
              <a:gd name="connsiteY31" fmla="*/ 1446550 h 1446550"/>
              <a:gd name="connsiteX32" fmla="*/ 8236373 w 12192000"/>
              <a:gd name="connsiteY32" fmla="*/ 1446550 h 1446550"/>
              <a:gd name="connsiteX33" fmla="*/ 7680960 w 12192000"/>
              <a:gd name="connsiteY33" fmla="*/ 1446550 h 1446550"/>
              <a:gd name="connsiteX34" fmla="*/ 7003627 w 12192000"/>
              <a:gd name="connsiteY34" fmla="*/ 1446550 h 1446550"/>
              <a:gd name="connsiteX35" fmla="*/ 6448213 w 12192000"/>
              <a:gd name="connsiteY35" fmla="*/ 1446550 h 1446550"/>
              <a:gd name="connsiteX36" fmla="*/ 6014720 w 12192000"/>
              <a:gd name="connsiteY36" fmla="*/ 1446550 h 1446550"/>
              <a:gd name="connsiteX37" fmla="*/ 5703147 w 12192000"/>
              <a:gd name="connsiteY37" fmla="*/ 1446550 h 1446550"/>
              <a:gd name="connsiteX38" fmla="*/ 5147733 w 12192000"/>
              <a:gd name="connsiteY38" fmla="*/ 1446550 h 1446550"/>
              <a:gd name="connsiteX39" fmla="*/ 4836160 w 12192000"/>
              <a:gd name="connsiteY39" fmla="*/ 1446550 h 1446550"/>
              <a:gd name="connsiteX40" fmla="*/ 4036907 w 12192000"/>
              <a:gd name="connsiteY40" fmla="*/ 1446550 h 1446550"/>
              <a:gd name="connsiteX41" fmla="*/ 3359573 w 12192000"/>
              <a:gd name="connsiteY41" fmla="*/ 1446550 h 1446550"/>
              <a:gd name="connsiteX42" fmla="*/ 2682240 w 12192000"/>
              <a:gd name="connsiteY42" fmla="*/ 1446550 h 1446550"/>
              <a:gd name="connsiteX43" fmla="*/ 1882987 w 12192000"/>
              <a:gd name="connsiteY43" fmla="*/ 1446550 h 1446550"/>
              <a:gd name="connsiteX44" fmla="*/ 1205653 w 12192000"/>
              <a:gd name="connsiteY44" fmla="*/ 1446550 h 1446550"/>
              <a:gd name="connsiteX45" fmla="*/ 650240 w 12192000"/>
              <a:gd name="connsiteY45" fmla="*/ 1446550 h 1446550"/>
              <a:gd name="connsiteX46" fmla="*/ 0 w 12192000"/>
              <a:gd name="connsiteY46" fmla="*/ 1446550 h 1446550"/>
              <a:gd name="connsiteX47" fmla="*/ 0 w 12192000"/>
              <a:gd name="connsiteY47" fmla="*/ 935436 h 1446550"/>
              <a:gd name="connsiteX48" fmla="*/ 0 w 12192000"/>
              <a:gd name="connsiteY48" fmla="*/ 438787 h 1446550"/>
              <a:gd name="connsiteX49" fmla="*/ 0 w 12192000"/>
              <a:gd name="connsiteY49"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2000" h="1446550" fill="none" extrusionOk="0">
                <a:moveTo>
                  <a:pt x="0" y="0"/>
                </a:moveTo>
                <a:cubicBezTo>
                  <a:pt x="106790" y="2918"/>
                  <a:pt x="218456" y="-13200"/>
                  <a:pt x="311573" y="0"/>
                </a:cubicBezTo>
                <a:cubicBezTo>
                  <a:pt x="404690" y="13200"/>
                  <a:pt x="842281" y="30405"/>
                  <a:pt x="1110827" y="0"/>
                </a:cubicBezTo>
                <a:cubicBezTo>
                  <a:pt x="1379373" y="-30405"/>
                  <a:pt x="1727738" y="-42491"/>
                  <a:pt x="2032000" y="0"/>
                </a:cubicBezTo>
                <a:cubicBezTo>
                  <a:pt x="2336262" y="42491"/>
                  <a:pt x="2424785" y="16141"/>
                  <a:pt x="2709333" y="0"/>
                </a:cubicBezTo>
                <a:cubicBezTo>
                  <a:pt x="2993881" y="-16141"/>
                  <a:pt x="2943160" y="7523"/>
                  <a:pt x="3142827" y="0"/>
                </a:cubicBezTo>
                <a:cubicBezTo>
                  <a:pt x="3342494" y="-7523"/>
                  <a:pt x="3868371" y="-21172"/>
                  <a:pt x="4064000" y="0"/>
                </a:cubicBezTo>
                <a:cubicBezTo>
                  <a:pt x="4259629" y="21172"/>
                  <a:pt x="4278979" y="-5523"/>
                  <a:pt x="4375573" y="0"/>
                </a:cubicBezTo>
                <a:cubicBezTo>
                  <a:pt x="4472167" y="5523"/>
                  <a:pt x="4660841" y="19476"/>
                  <a:pt x="4930987" y="0"/>
                </a:cubicBezTo>
                <a:cubicBezTo>
                  <a:pt x="5201133" y="-19476"/>
                  <a:pt x="5168326" y="3700"/>
                  <a:pt x="5242560" y="0"/>
                </a:cubicBezTo>
                <a:cubicBezTo>
                  <a:pt x="5316794" y="-3700"/>
                  <a:pt x="5419033" y="-13473"/>
                  <a:pt x="5554133" y="0"/>
                </a:cubicBezTo>
                <a:cubicBezTo>
                  <a:pt x="5689233" y="13473"/>
                  <a:pt x="6269090" y="-34090"/>
                  <a:pt x="6475307" y="0"/>
                </a:cubicBezTo>
                <a:cubicBezTo>
                  <a:pt x="6681524" y="34090"/>
                  <a:pt x="7169396" y="32687"/>
                  <a:pt x="7396480" y="0"/>
                </a:cubicBezTo>
                <a:cubicBezTo>
                  <a:pt x="7623564" y="-32687"/>
                  <a:pt x="7643453" y="-9367"/>
                  <a:pt x="7708053" y="0"/>
                </a:cubicBezTo>
                <a:cubicBezTo>
                  <a:pt x="7772653" y="9367"/>
                  <a:pt x="7928834" y="-9232"/>
                  <a:pt x="8019627" y="0"/>
                </a:cubicBezTo>
                <a:cubicBezTo>
                  <a:pt x="8110420" y="9232"/>
                  <a:pt x="8324597" y="-11831"/>
                  <a:pt x="8575040" y="0"/>
                </a:cubicBezTo>
                <a:cubicBezTo>
                  <a:pt x="8825483" y="11831"/>
                  <a:pt x="8998688" y="-18077"/>
                  <a:pt x="9130453" y="0"/>
                </a:cubicBezTo>
                <a:cubicBezTo>
                  <a:pt x="9262218" y="18077"/>
                  <a:pt x="9727031" y="16383"/>
                  <a:pt x="10051627" y="0"/>
                </a:cubicBezTo>
                <a:cubicBezTo>
                  <a:pt x="10376223" y="-16383"/>
                  <a:pt x="10351433" y="-16593"/>
                  <a:pt x="10485120" y="0"/>
                </a:cubicBezTo>
                <a:cubicBezTo>
                  <a:pt x="10618807" y="16593"/>
                  <a:pt x="10683416" y="8465"/>
                  <a:pt x="10796693" y="0"/>
                </a:cubicBezTo>
                <a:cubicBezTo>
                  <a:pt x="10909970" y="-8465"/>
                  <a:pt x="11009671" y="2983"/>
                  <a:pt x="11108267" y="0"/>
                </a:cubicBezTo>
                <a:cubicBezTo>
                  <a:pt x="11206863" y="-2983"/>
                  <a:pt x="11951993" y="50045"/>
                  <a:pt x="12192000" y="0"/>
                </a:cubicBezTo>
                <a:cubicBezTo>
                  <a:pt x="12199652" y="206025"/>
                  <a:pt x="12198046" y="256314"/>
                  <a:pt x="12192000" y="453252"/>
                </a:cubicBezTo>
                <a:cubicBezTo>
                  <a:pt x="12185954" y="650190"/>
                  <a:pt x="12190665" y="747191"/>
                  <a:pt x="12192000" y="906505"/>
                </a:cubicBezTo>
                <a:cubicBezTo>
                  <a:pt x="12193335" y="1065819"/>
                  <a:pt x="12188354" y="1297764"/>
                  <a:pt x="12192000" y="1446550"/>
                </a:cubicBezTo>
                <a:cubicBezTo>
                  <a:pt x="12084222" y="1460714"/>
                  <a:pt x="11962944" y="1442222"/>
                  <a:pt x="11880427" y="1446550"/>
                </a:cubicBezTo>
                <a:cubicBezTo>
                  <a:pt x="11797910" y="1450878"/>
                  <a:pt x="11718289" y="1458014"/>
                  <a:pt x="11568853" y="1446550"/>
                </a:cubicBezTo>
                <a:cubicBezTo>
                  <a:pt x="11419417" y="1435086"/>
                  <a:pt x="11142271" y="1429338"/>
                  <a:pt x="11013440" y="1446550"/>
                </a:cubicBezTo>
                <a:cubicBezTo>
                  <a:pt x="10884609" y="1463762"/>
                  <a:pt x="10773517" y="1463703"/>
                  <a:pt x="10579947" y="1446550"/>
                </a:cubicBezTo>
                <a:cubicBezTo>
                  <a:pt x="10386377" y="1429397"/>
                  <a:pt x="9867722" y="1437974"/>
                  <a:pt x="9658773" y="1446550"/>
                </a:cubicBezTo>
                <a:cubicBezTo>
                  <a:pt x="9449824" y="1455126"/>
                  <a:pt x="9270526" y="1479862"/>
                  <a:pt x="8981440" y="1446550"/>
                </a:cubicBezTo>
                <a:cubicBezTo>
                  <a:pt x="8692354" y="1413238"/>
                  <a:pt x="8805759" y="1443874"/>
                  <a:pt x="8669867" y="1446550"/>
                </a:cubicBezTo>
                <a:cubicBezTo>
                  <a:pt x="8533975" y="1449226"/>
                  <a:pt x="8390410" y="1435077"/>
                  <a:pt x="8236373" y="1446550"/>
                </a:cubicBezTo>
                <a:cubicBezTo>
                  <a:pt x="8082336" y="1458023"/>
                  <a:pt x="7796464" y="1470568"/>
                  <a:pt x="7680960" y="1446550"/>
                </a:cubicBezTo>
                <a:cubicBezTo>
                  <a:pt x="7565456" y="1422532"/>
                  <a:pt x="7336358" y="1472855"/>
                  <a:pt x="7003627" y="1446550"/>
                </a:cubicBezTo>
                <a:cubicBezTo>
                  <a:pt x="6670896" y="1420245"/>
                  <a:pt x="6572815" y="1427931"/>
                  <a:pt x="6448213" y="1446550"/>
                </a:cubicBezTo>
                <a:cubicBezTo>
                  <a:pt x="6323611" y="1465169"/>
                  <a:pt x="6103894" y="1464997"/>
                  <a:pt x="6014720" y="1446550"/>
                </a:cubicBezTo>
                <a:cubicBezTo>
                  <a:pt x="5925546" y="1428103"/>
                  <a:pt x="5824690" y="1459934"/>
                  <a:pt x="5703147" y="1446550"/>
                </a:cubicBezTo>
                <a:cubicBezTo>
                  <a:pt x="5581604" y="1433166"/>
                  <a:pt x="5284554" y="1455766"/>
                  <a:pt x="5147733" y="1446550"/>
                </a:cubicBezTo>
                <a:cubicBezTo>
                  <a:pt x="5010912" y="1437334"/>
                  <a:pt x="4951952" y="1454983"/>
                  <a:pt x="4836160" y="1446550"/>
                </a:cubicBezTo>
                <a:cubicBezTo>
                  <a:pt x="4720368" y="1438117"/>
                  <a:pt x="4426481" y="1424091"/>
                  <a:pt x="4036907" y="1446550"/>
                </a:cubicBezTo>
                <a:cubicBezTo>
                  <a:pt x="3647333" y="1469009"/>
                  <a:pt x="3560117" y="1416296"/>
                  <a:pt x="3359573" y="1446550"/>
                </a:cubicBezTo>
                <a:cubicBezTo>
                  <a:pt x="3159029" y="1476804"/>
                  <a:pt x="2994273" y="1470784"/>
                  <a:pt x="2682240" y="1446550"/>
                </a:cubicBezTo>
                <a:cubicBezTo>
                  <a:pt x="2370207" y="1422316"/>
                  <a:pt x="2236828" y="1459758"/>
                  <a:pt x="1882987" y="1446550"/>
                </a:cubicBezTo>
                <a:cubicBezTo>
                  <a:pt x="1529146" y="1433342"/>
                  <a:pt x="1497296" y="1460959"/>
                  <a:pt x="1205653" y="1446550"/>
                </a:cubicBezTo>
                <a:cubicBezTo>
                  <a:pt x="914010" y="1432141"/>
                  <a:pt x="819602" y="1429472"/>
                  <a:pt x="650240" y="1446550"/>
                </a:cubicBezTo>
                <a:cubicBezTo>
                  <a:pt x="480878" y="1463628"/>
                  <a:pt x="280393" y="1454327"/>
                  <a:pt x="0" y="1446550"/>
                </a:cubicBezTo>
                <a:cubicBezTo>
                  <a:pt x="14258" y="1201144"/>
                  <a:pt x="-2553" y="1124874"/>
                  <a:pt x="0" y="935436"/>
                </a:cubicBezTo>
                <a:cubicBezTo>
                  <a:pt x="2553" y="745998"/>
                  <a:pt x="6720" y="685683"/>
                  <a:pt x="0" y="438787"/>
                </a:cubicBezTo>
                <a:cubicBezTo>
                  <a:pt x="-6720" y="191891"/>
                  <a:pt x="-20356" y="107969"/>
                  <a:pt x="0" y="0"/>
                </a:cubicBezTo>
                <a:close/>
              </a:path>
              <a:path w="12192000" h="1446550" stroke="0" extrusionOk="0">
                <a:moveTo>
                  <a:pt x="0" y="0"/>
                </a:moveTo>
                <a:cubicBezTo>
                  <a:pt x="164063" y="20298"/>
                  <a:pt x="318136" y="-17085"/>
                  <a:pt x="433493" y="0"/>
                </a:cubicBezTo>
                <a:cubicBezTo>
                  <a:pt x="548850" y="17085"/>
                  <a:pt x="915084" y="-17368"/>
                  <a:pt x="1110827" y="0"/>
                </a:cubicBezTo>
                <a:cubicBezTo>
                  <a:pt x="1306570" y="17368"/>
                  <a:pt x="1463623" y="28199"/>
                  <a:pt x="1788160" y="0"/>
                </a:cubicBezTo>
                <a:cubicBezTo>
                  <a:pt x="2112697" y="-28199"/>
                  <a:pt x="1945120" y="-11533"/>
                  <a:pt x="2099733" y="0"/>
                </a:cubicBezTo>
                <a:cubicBezTo>
                  <a:pt x="2254346" y="11533"/>
                  <a:pt x="2377685" y="6608"/>
                  <a:pt x="2533227" y="0"/>
                </a:cubicBezTo>
                <a:cubicBezTo>
                  <a:pt x="2688769" y="-6608"/>
                  <a:pt x="2902361" y="-15249"/>
                  <a:pt x="3210560" y="0"/>
                </a:cubicBezTo>
                <a:cubicBezTo>
                  <a:pt x="3518759" y="15249"/>
                  <a:pt x="3614578" y="23256"/>
                  <a:pt x="3765973" y="0"/>
                </a:cubicBezTo>
                <a:cubicBezTo>
                  <a:pt x="3917368" y="-23256"/>
                  <a:pt x="4008474" y="7300"/>
                  <a:pt x="4199467" y="0"/>
                </a:cubicBezTo>
                <a:cubicBezTo>
                  <a:pt x="4390460" y="-7300"/>
                  <a:pt x="4769350" y="-37325"/>
                  <a:pt x="5120640" y="0"/>
                </a:cubicBezTo>
                <a:cubicBezTo>
                  <a:pt x="5471930" y="37325"/>
                  <a:pt x="5738316" y="3884"/>
                  <a:pt x="6041813" y="0"/>
                </a:cubicBezTo>
                <a:cubicBezTo>
                  <a:pt x="6345310" y="-3884"/>
                  <a:pt x="6582339" y="20675"/>
                  <a:pt x="6841067" y="0"/>
                </a:cubicBezTo>
                <a:cubicBezTo>
                  <a:pt x="7099795" y="-20675"/>
                  <a:pt x="7175411" y="-13385"/>
                  <a:pt x="7274560" y="0"/>
                </a:cubicBezTo>
                <a:cubicBezTo>
                  <a:pt x="7373709" y="13385"/>
                  <a:pt x="7776337" y="17677"/>
                  <a:pt x="7951893" y="0"/>
                </a:cubicBezTo>
                <a:cubicBezTo>
                  <a:pt x="8127449" y="-17677"/>
                  <a:pt x="8492282" y="-31155"/>
                  <a:pt x="8751147" y="0"/>
                </a:cubicBezTo>
                <a:cubicBezTo>
                  <a:pt x="9010012" y="31155"/>
                  <a:pt x="9184581" y="24336"/>
                  <a:pt x="9306560" y="0"/>
                </a:cubicBezTo>
                <a:cubicBezTo>
                  <a:pt x="9428539" y="-24336"/>
                  <a:pt x="9841894" y="4468"/>
                  <a:pt x="9983893" y="0"/>
                </a:cubicBezTo>
                <a:cubicBezTo>
                  <a:pt x="10125892" y="-4468"/>
                  <a:pt x="10551422" y="-35102"/>
                  <a:pt x="10783147" y="0"/>
                </a:cubicBezTo>
                <a:cubicBezTo>
                  <a:pt x="11014872" y="35102"/>
                  <a:pt x="10945122" y="3536"/>
                  <a:pt x="11094720" y="0"/>
                </a:cubicBezTo>
                <a:cubicBezTo>
                  <a:pt x="11244318" y="-3536"/>
                  <a:pt x="11326744" y="-3998"/>
                  <a:pt x="11406293" y="0"/>
                </a:cubicBezTo>
                <a:cubicBezTo>
                  <a:pt x="11485842" y="3998"/>
                  <a:pt x="11908156" y="-33434"/>
                  <a:pt x="12192000" y="0"/>
                </a:cubicBezTo>
                <a:cubicBezTo>
                  <a:pt x="12181227" y="110318"/>
                  <a:pt x="12203196" y="382677"/>
                  <a:pt x="12192000" y="482183"/>
                </a:cubicBezTo>
                <a:cubicBezTo>
                  <a:pt x="12180804" y="581689"/>
                  <a:pt x="12189473" y="762381"/>
                  <a:pt x="12192000" y="935436"/>
                </a:cubicBezTo>
                <a:cubicBezTo>
                  <a:pt x="12194527" y="1108491"/>
                  <a:pt x="12176095" y="1281029"/>
                  <a:pt x="12192000" y="1446550"/>
                </a:cubicBezTo>
                <a:cubicBezTo>
                  <a:pt x="12044244" y="1473609"/>
                  <a:pt x="11775810" y="1460140"/>
                  <a:pt x="11514667" y="1446550"/>
                </a:cubicBezTo>
                <a:cubicBezTo>
                  <a:pt x="11253524" y="1432960"/>
                  <a:pt x="11017207" y="1465762"/>
                  <a:pt x="10837333" y="1446550"/>
                </a:cubicBezTo>
                <a:cubicBezTo>
                  <a:pt x="10657459" y="1427338"/>
                  <a:pt x="10495976" y="1436929"/>
                  <a:pt x="10160000" y="1446550"/>
                </a:cubicBezTo>
                <a:cubicBezTo>
                  <a:pt x="9824024" y="1456171"/>
                  <a:pt x="9708270" y="1478523"/>
                  <a:pt x="9360747" y="1446550"/>
                </a:cubicBezTo>
                <a:cubicBezTo>
                  <a:pt x="9013224" y="1414577"/>
                  <a:pt x="9197019" y="1445106"/>
                  <a:pt x="9049173" y="1446550"/>
                </a:cubicBezTo>
                <a:cubicBezTo>
                  <a:pt x="8901327" y="1447994"/>
                  <a:pt x="8825895" y="1449590"/>
                  <a:pt x="8737600" y="1446550"/>
                </a:cubicBezTo>
                <a:cubicBezTo>
                  <a:pt x="8649305" y="1443510"/>
                  <a:pt x="8208727" y="1446974"/>
                  <a:pt x="7938347" y="1446550"/>
                </a:cubicBezTo>
                <a:cubicBezTo>
                  <a:pt x="7667967" y="1446126"/>
                  <a:pt x="7759038" y="1442728"/>
                  <a:pt x="7626773" y="1446550"/>
                </a:cubicBezTo>
                <a:cubicBezTo>
                  <a:pt x="7494508" y="1450372"/>
                  <a:pt x="7181770" y="1438779"/>
                  <a:pt x="6949440" y="1446550"/>
                </a:cubicBezTo>
                <a:cubicBezTo>
                  <a:pt x="6717110" y="1454321"/>
                  <a:pt x="6539621" y="1474083"/>
                  <a:pt x="6272107" y="1446550"/>
                </a:cubicBezTo>
                <a:cubicBezTo>
                  <a:pt x="6004593" y="1419017"/>
                  <a:pt x="5687800" y="1476713"/>
                  <a:pt x="5472853" y="1446550"/>
                </a:cubicBezTo>
                <a:cubicBezTo>
                  <a:pt x="5257906" y="1416387"/>
                  <a:pt x="5183103" y="1436353"/>
                  <a:pt x="4917440" y="1446550"/>
                </a:cubicBezTo>
                <a:cubicBezTo>
                  <a:pt x="4651777" y="1456747"/>
                  <a:pt x="4192328" y="1401718"/>
                  <a:pt x="3996267" y="1446550"/>
                </a:cubicBezTo>
                <a:cubicBezTo>
                  <a:pt x="3800206" y="1491382"/>
                  <a:pt x="3664399" y="1466073"/>
                  <a:pt x="3562773" y="1446550"/>
                </a:cubicBezTo>
                <a:cubicBezTo>
                  <a:pt x="3461147" y="1427027"/>
                  <a:pt x="3396230" y="1437547"/>
                  <a:pt x="3251200" y="1446550"/>
                </a:cubicBezTo>
                <a:cubicBezTo>
                  <a:pt x="3106170" y="1455553"/>
                  <a:pt x="2959828" y="1463471"/>
                  <a:pt x="2817707" y="1446550"/>
                </a:cubicBezTo>
                <a:cubicBezTo>
                  <a:pt x="2675586" y="1429629"/>
                  <a:pt x="2186343" y="1472374"/>
                  <a:pt x="1896533" y="1446550"/>
                </a:cubicBezTo>
                <a:cubicBezTo>
                  <a:pt x="1606723" y="1420726"/>
                  <a:pt x="1738935" y="1452089"/>
                  <a:pt x="1584960" y="1446550"/>
                </a:cubicBezTo>
                <a:cubicBezTo>
                  <a:pt x="1430985" y="1441011"/>
                  <a:pt x="993484" y="1429235"/>
                  <a:pt x="663787" y="1446550"/>
                </a:cubicBezTo>
                <a:cubicBezTo>
                  <a:pt x="334090" y="1463865"/>
                  <a:pt x="313061" y="1459040"/>
                  <a:pt x="0" y="1446550"/>
                </a:cubicBezTo>
                <a:cubicBezTo>
                  <a:pt x="4895" y="1247404"/>
                  <a:pt x="19716" y="1182520"/>
                  <a:pt x="0" y="949901"/>
                </a:cubicBezTo>
                <a:cubicBezTo>
                  <a:pt x="-19716" y="717282"/>
                  <a:pt x="-18834" y="633171"/>
                  <a:pt x="0" y="482183"/>
                </a:cubicBezTo>
                <a:cubicBezTo>
                  <a:pt x="18834" y="331195"/>
                  <a:pt x="9584" y="106961"/>
                  <a:pt x="0" y="0"/>
                </a:cubicBezTo>
                <a:close/>
              </a:path>
            </a:pathLst>
          </a:custGeom>
          <a:solidFill>
            <a:schemeClr val="bg2">
              <a:lumMod val="60000"/>
              <a:lumOff val="40000"/>
            </a:schemeClr>
          </a:solidFill>
          <a:ln>
            <a:noFill/>
            <a:extLst>
              <a:ext uri="{C807C97D-BFC1-408E-A445-0C87EB9F89A2}">
                <ask:lineSketchStyleProps xmlns:ask="http://schemas.microsoft.com/office/drawing/2018/sketchyshapes" sd="722460625">
                  <a:prstGeom prst="flowChartProcess">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Google Shape;173;p22">
            <a:extLst>
              <a:ext uri="{FF2B5EF4-FFF2-40B4-BE49-F238E27FC236}">
                <a16:creationId xmlns:a16="http://schemas.microsoft.com/office/drawing/2014/main" id="{10D38AB0-8140-412F-88CF-38BDFC480238}"/>
              </a:ext>
            </a:extLst>
          </p:cNvPr>
          <p:cNvSpPr txBox="1">
            <a:spLocks/>
          </p:cNvSpPr>
          <p:nvPr/>
        </p:nvSpPr>
        <p:spPr>
          <a:xfrm>
            <a:off x="1524000" y="158108"/>
            <a:ext cx="9144000" cy="109470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chemeClr val="lt1"/>
              </a:buClr>
            </a:pPr>
            <a:r>
              <a:rPr lang="zh-TW" altLang="en-US" sz="6000" b="1" dirty="0">
                <a:solidFill>
                  <a:schemeClr val="lt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醫藥分業</a:t>
            </a:r>
          </a:p>
        </p:txBody>
      </p:sp>
      <p:sp>
        <p:nvSpPr>
          <p:cNvPr id="6" name="文字方塊 5">
            <a:extLst>
              <a:ext uri="{FF2B5EF4-FFF2-40B4-BE49-F238E27FC236}">
                <a16:creationId xmlns:a16="http://schemas.microsoft.com/office/drawing/2014/main" id="{B6EF21E1-FAF2-46D2-8F73-3FCECAAE7E5B}"/>
              </a:ext>
            </a:extLst>
          </p:cNvPr>
          <p:cNvSpPr txBox="1"/>
          <p:nvPr/>
        </p:nvSpPr>
        <p:spPr>
          <a:xfrm>
            <a:off x="360760" y="1811214"/>
            <a:ext cx="9297590" cy="967701"/>
          </a:xfrm>
          <a:prstGeom prst="rect">
            <a:avLst/>
          </a:prstGeom>
          <a:noFill/>
        </p:spPr>
        <p:txBody>
          <a:bodyPr wrap="square">
            <a:spAutoFit/>
          </a:bodyPr>
          <a:lstStyle/>
          <a:p>
            <a:pPr marL="0" lvl="0" indent="0" algn="l" rtl="0">
              <a:lnSpc>
                <a:spcPct val="115000"/>
              </a:lnSpc>
              <a:spcBef>
                <a:spcPts val="1200"/>
              </a:spcBef>
              <a:spcAft>
                <a:spcPts val="1200"/>
              </a:spcAft>
              <a:buNone/>
            </a:pPr>
            <a:r>
              <a:rPr lang="zh-TW" altLang="en-US" sz="5400" b="1" dirty="0">
                <a:solidFill>
                  <a:schemeClr val="tx1"/>
                </a:solidFill>
                <a:sym typeface="Times New Roman"/>
              </a:rPr>
              <a:t>一、醫藥分業概況</a:t>
            </a:r>
          </a:p>
        </p:txBody>
      </p:sp>
      <p:sp>
        <p:nvSpPr>
          <p:cNvPr id="7" name="Google Shape;376;p48">
            <a:extLst>
              <a:ext uri="{FF2B5EF4-FFF2-40B4-BE49-F238E27FC236}">
                <a16:creationId xmlns:a16="http://schemas.microsoft.com/office/drawing/2014/main" id="{187BEFE5-BF81-443C-8886-E3749C93D163}"/>
              </a:ext>
            </a:extLst>
          </p:cNvPr>
          <p:cNvSpPr txBox="1"/>
          <p:nvPr/>
        </p:nvSpPr>
        <p:spPr>
          <a:xfrm>
            <a:off x="647268" y="2778915"/>
            <a:ext cx="3081770" cy="975621"/>
          </a:xfrm>
          <a:prstGeom prst="rect">
            <a:avLst/>
          </a:prstGeom>
          <a:noFill/>
          <a:ln>
            <a:noFill/>
          </a:ln>
        </p:spPr>
        <p:txBody>
          <a:bodyPr spcFirstLastPara="1" wrap="square" lIns="91425" tIns="91425" rIns="91425" bIns="91425" anchor="t" anchorCtr="0">
            <a:spAutoFit/>
          </a:bodyPr>
          <a:lstStyle/>
          <a:p>
            <a:pPr lvl="0" algn="l" rtl="0">
              <a:lnSpc>
                <a:spcPct val="115000"/>
              </a:lnSpc>
              <a:spcBef>
                <a:spcPts val="1200"/>
              </a:spcBef>
              <a:spcAft>
                <a:spcPts val="0"/>
              </a:spcAft>
              <a:buClr>
                <a:schemeClr val="bg2"/>
              </a:buClr>
            </a:pPr>
            <a:r>
              <a:rPr lang="zh-TW" altLang="en-US" sz="3600" b="1" dirty="0">
                <a:solidFill>
                  <a:schemeClr val="bg2"/>
                </a:solidFill>
                <a:sym typeface="Times New Roman"/>
              </a:rPr>
              <a:t>醫藥分業制度</a:t>
            </a:r>
            <a:r>
              <a:rPr lang="en-US" altLang="zh-TW" sz="3600" b="1" dirty="0">
                <a:solidFill>
                  <a:schemeClr val="bg2"/>
                </a:solidFill>
                <a:sym typeface="Times New Roman"/>
              </a:rPr>
              <a:t>:</a:t>
            </a:r>
          </a:p>
        </p:txBody>
      </p:sp>
      <p:sp>
        <p:nvSpPr>
          <p:cNvPr id="9" name="文字方塊 8">
            <a:extLst>
              <a:ext uri="{FF2B5EF4-FFF2-40B4-BE49-F238E27FC236}">
                <a16:creationId xmlns:a16="http://schemas.microsoft.com/office/drawing/2014/main" id="{5794FE46-0D80-41E7-9C92-DFDE7F658E72}"/>
              </a:ext>
            </a:extLst>
          </p:cNvPr>
          <p:cNvSpPr txBox="1"/>
          <p:nvPr/>
        </p:nvSpPr>
        <p:spPr>
          <a:xfrm>
            <a:off x="1165188" y="3921924"/>
            <a:ext cx="10536273" cy="2309222"/>
          </a:xfrm>
          <a:prstGeom prst="rect">
            <a:avLst/>
          </a:prstGeom>
          <a:noFill/>
        </p:spPr>
        <p:txBody>
          <a:bodyPr wrap="square">
            <a:spAutoFit/>
          </a:bodyPr>
          <a:lstStyle/>
          <a:p>
            <a:pPr marL="571500" lvl="0" indent="-571500" algn="l" rtl="0">
              <a:lnSpc>
                <a:spcPct val="115000"/>
              </a:lnSpc>
              <a:spcBef>
                <a:spcPts val="2800"/>
              </a:spcBef>
              <a:spcAft>
                <a:spcPts val="0"/>
              </a:spcAft>
              <a:buClr>
                <a:schemeClr val="dk1"/>
              </a:buClr>
              <a:buSzPct val="100000"/>
              <a:buFont typeface="Arial" panose="020B0604020202020204" pitchFamily="34" charset="0"/>
              <a:buChar char="•"/>
            </a:pPr>
            <a:r>
              <a:rPr lang="zh-TW" altLang="en-US" sz="3600" dirty="0">
                <a:solidFill>
                  <a:schemeClr val="tx1"/>
                </a:solidFill>
              </a:rPr>
              <a:t>是指醫師診斷與開立處方，藥劑師負責調劑</a:t>
            </a:r>
          </a:p>
          <a:p>
            <a:pPr marL="571500" lvl="0" indent="-571500" algn="l" rtl="0">
              <a:lnSpc>
                <a:spcPct val="115000"/>
              </a:lnSpc>
              <a:spcBef>
                <a:spcPts val="2800"/>
              </a:spcBef>
              <a:spcAft>
                <a:spcPts val="2800"/>
              </a:spcAft>
              <a:buFont typeface="Arial" panose="020B0604020202020204" pitchFamily="34" charset="0"/>
              <a:buChar char="•"/>
            </a:pPr>
            <a:r>
              <a:rPr lang="zh-TW" altLang="en-US" sz="3600" dirty="0">
                <a:solidFill>
                  <a:schemeClr val="tx1"/>
                </a:solidFill>
              </a:rPr>
              <a:t>原則是希望能讓醫師與藥師各司其職，且達成專業分工的合作模式</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1"/>
          <p:cNvSpPr txBox="1">
            <a:spLocks noGrp="1"/>
          </p:cNvSpPr>
          <p:nvPr>
            <p:ph type="title"/>
          </p:nvPr>
        </p:nvSpPr>
        <p:spPr>
          <a:xfrm>
            <a:off x="503635" y="1028700"/>
            <a:ext cx="11677652" cy="5943600"/>
          </a:xfrm>
          <a:prstGeom prst="rect">
            <a:avLst/>
          </a:prstGeom>
        </p:spPr>
        <p:txBody>
          <a:bodyPr spcFirstLastPara="1" wrap="square" lIns="91425" tIns="45700" rIns="91425" bIns="45700" anchor="ctr" anchorCtr="0">
            <a:noAutofit/>
          </a:bodyPr>
          <a:lstStyle/>
          <a:p>
            <a:pPr marL="742950" lvl="0" indent="-742950" algn="l" rtl="0">
              <a:lnSpc>
                <a:spcPct val="115000"/>
              </a:lnSpc>
              <a:spcBef>
                <a:spcPts val="2800"/>
              </a:spcBef>
              <a:spcAft>
                <a:spcPts val="0"/>
              </a:spcAft>
              <a:buClr>
                <a:schemeClr val="dk1"/>
              </a:buClr>
              <a:buSzPct val="100000"/>
              <a:buFont typeface="+mj-lt"/>
              <a:buAutoNum type="arabicPeriod"/>
            </a:pPr>
            <a:r>
              <a:rPr lang="zh-TW" altLang="en-US" sz="3600" b="1" dirty="0">
                <a:solidFill>
                  <a:schemeClr val="tx1"/>
                </a:solidFill>
                <a:latin typeface="Arial"/>
                <a:cs typeface="Arial"/>
                <a:sym typeface="Arial"/>
              </a:rPr>
              <a:t>立法強制分業</a:t>
            </a:r>
            <a:r>
              <a:rPr lang="en-US" altLang="zh-TW" sz="3600" dirty="0">
                <a:solidFill>
                  <a:schemeClr val="tx1"/>
                </a:solidFill>
                <a:latin typeface="Arial"/>
                <a:cs typeface="Arial"/>
                <a:sym typeface="Arial"/>
              </a:rPr>
              <a:t>:</a:t>
            </a:r>
            <a:br>
              <a:rPr lang="en-US" altLang="zh-TW" sz="3600" dirty="0">
                <a:solidFill>
                  <a:schemeClr val="tx1"/>
                </a:solidFill>
                <a:latin typeface="Arial"/>
                <a:cs typeface="Arial"/>
                <a:sym typeface="Arial"/>
              </a:rPr>
            </a:br>
            <a:r>
              <a:rPr lang="zh-TW" altLang="en-US" sz="3600" dirty="0">
                <a:solidFill>
                  <a:schemeClr val="tx1"/>
                </a:solidFill>
                <a:latin typeface="Arial"/>
                <a:cs typeface="Arial"/>
                <a:sym typeface="Arial"/>
              </a:rPr>
              <a:t>德國、法國、義大利、比利時、荷蘭、丹麥、挪威、芬蘭、西班牙、瑞典、英國。</a:t>
            </a:r>
            <a:endParaRPr sz="3600" dirty="0">
              <a:solidFill>
                <a:schemeClr val="tx1"/>
              </a:solidFill>
              <a:latin typeface="Arial"/>
              <a:cs typeface="Arial"/>
              <a:sym typeface="Arial"/>
            </a:endParaRPr>
          </a:p>
          <a:p>
            <a:pPr marL="742950" lvl="0" indent="-742950" algn="l" rtl="0">
              <a:lnSpc>
                <a:spcPct val="115000"/>
              </a:lnSpc>
              <a:spcBef>
                <a:spcPts val="2800"/>
              </a:spcBef>
              <a:spcAft>
                <a:spcPts val="0"/>
              </a:spcAft>
              <a:buClr>
                <a:schemeClr val="dk1"/>
              </a:buClr>
              <a:buSzPct val="100000"/>
              <a:buFont typeface="+mj-lt"/>
              <a:buAutoNum type="arabicPeriod"/>
            </a:pPr>
            <a:r>
              <a:rPr lang="zh-TW" altLang="en-US" sz="3600" b="1" dirty="0">
                <a:solidFill>
                  <a:schemeClr val="tx1"/>
                </a:solidFill>
                <a:latin typeface="Arial"/>
                <a:cs typeface="Arial"/>
                <a:sym typeface="Arial"/>
              </a:rPr>
              <a:t>非強制性，係自然沿襲實際上實施醫藥分業</a:t>
            </a:r>
            <a:r>
              <a:rPr lang="en-US" altLang="zh-TW" sz="3600" dirty="0">
                <a:solidFill>
                  <a:schemeClr val="tx1"/>
                </a:solidFill>
                <a:latin typeface="Arial"/>
                <a:cs typeface="Arial"/>
                <a:sym typeface="Arial"/>
              </a:rPr>
              <a:t>:</a:t>
            </a:r>
            <a:br>
              <a:rPr lang="en-US" altLang="zh-TW" sz="3600" dirty="0">
                <a:solidFill>
                  <a:schemeClr val="tx1"/>
                </a:solidFill>
                <a:latin typeface="Arial"/>
                <a:cs typeface="Arial"/>
                <a:sym typeface="Arial"/>
              </a:rPr>
            </a:br>
            <a:r>
              <a:rPr lang="zh-TW" altLang="en-US" sz="3600" dirty="0">
                <a:solidFill>
                  <a:schemeClr val="tx1"/>
                </a:solidFill>
                <a:latin typeface="Arial"/>
                <a:cs typeface="Arial"/>
                <a:sym typeface="Arial"/>
              </a:rPr>
              <a:t>美國、瑞士、波瀾、捷克、菲律賓、澳洲、紐西蘭。</a:t>
            </a:r>
            <a:endParaRPr sz="3600" dirty="0">
              <a:solidFill>
                <a:schemeClr val="tx1"/>
              </a:solidFill>
              <a:latin typeface="Arial"/>
              <a:cs typeface="Arial"/>
              <a:sym typeface="Arial"/>
            </a:endParaRPr>
          </a:p>
          <a:p>
            <a:pPr marL="742950" lvl="0" indent="-742950" algn="l" rtl="0">
              <a:lnSpc>
                <a:spcPct val="115000"/>
              </a:lnSpc>
              <a:spcBef>
                <a:spcPts val="2800"/>
              </a:spcBef>
              <a:spcAft>
                <a:spcPts val="2800"/>
              </a:spcAft>
              <a:buSzPct val="100000"/>
              <a:buFont typeface="+mj-lt"/>
              <a:buAutoNum type="arabicPeriod"/>
            </a:pPr>
            <a:r>
              <a:rPr lang="zh-TW" altLang="en-US" sz="3600" b="1" dirty="0">
                <a:solidFill>
                  <a:schemeClr val="tx1"/>
                </a:solidFill>
                <a:latin typeface="Arial"/>
                <a:cs typeface="Arial"/>
                <a:sym typeface="Arial"/>
              </a:rPr>
              <a:t>尚未完全分業</a:t>
            </a:r>
            <a:r>
              <a:rPr lang="en-US" altLang="zh-TW" sz="3600" dirty="0">
                <a:solidFill>
                  <a:schemeClr val="tx1"/>
                </a:solidFill>
                <a:latin typeface="Arial"/>
                <a:cs typeface="Arial"/>
                <a:sym typeface="Arial"/>
              </a:rPr>
              <a:t>:</a:t>
            </a:r>
            <a:br>
              <a:rPr lang="en-US" altLang="zh-TW" sz="3600" dirty="0">
                <a:solidFill>
                  <a:schemeClr val="tx1"/>
                </a:solidFill>
                <a:latin typeface="Arial"/>
                <a:cs typeface="Arial"/>
                <a:sym typeface="Arial"/>
              </a:rPr>
            </a:br>
            <a:r>
              <a:rPr lang="zh-TW" altLang="en-US" sz="3600" dirty="0">
                <a:solidFill>
                  <a:schemeClr val="tx1"/>
                </a:solidFill>
                <a:latin typeface="Arial"/>
                <a:cs typeface="Arial"/>
                <a:sym typeface="Arial"/>
              </a:rPr>
              <a:t>日本、韓國、泰國、馬來西亞、新加坡、</a:t>
            </a:r>
            <a:r>
              <a:rPr lang="zh-TW" altLang="en-US" sz="3600" dirty="0">
                <a:solidFill>
                  <a:srgbClr val="FF0000"/>
                </a:solidFill>
                <a:latin typeface="Arial"/>
                <a:cs typeface="Arial"/>
                <a:sym typeface="Arial"/>
              </a:rPr>
              <a:t>我國</a:t>
            </a:r>
            <a:r>
              <a:rPr lang="zh-TW" altLang="en-US" sz="3600" dirty="0">
                <a:solidFill>
                  <a:schemeClr val="tx1"/>
                </a:solidFill>
                <a:latin typeface="Arial"/>
                <a:cs typeface="Arial"/>
                <a:sym typeface="Arial"/>
              </a:rPr>
              <a:t>。</a:t>
            </a:r>
            <a:endParaRPr sz="3600" dirty="0">
              <a:solidFill>
                <a:schemeClr val="tx1"/>
              </a:solidFill>
              <a:latin typeface="Arial"/>
              <a:cs typeface="Arial"/>
              <a:sym typeface="Arial"/>
            </a:endParaRPr>
          </a:p>
        </p:txBody>
      </p:sp>
      <p:sp>
        <p:nvSpPr>
          <p:cNvPr id="4" name="文字方塊 3">
            <a:extLst>
              <a:ext uri="{FF2B5EF4-FFF2-40B4-BE49-F238E27FC236}">
                <a16:creationId xmlns:a16="http://schemas.microsoft.com/office/drawing/2014/main" id="{F7D61265-C220-430B-8DB3-3B5D7BD706A9}"/>
              </a:ext>
            </a:extLst>
          </p:cNvPr>
          <p:cNvSpPr txBox="1"/>
          <p:nvPr/>
        </p:nvSpPr>
        <p:spPr>
          <a:xfrm>
            <a:off x="503635" y="546199"/>
            <a:ext cx="8754665" cy="646331"/>
          </a:xfrm>
          <a:prstGeom prst="rect">
            <a:avLst/>
          </a:prstGeom>
          <a:noFill/>
        </p:spPr>
        <p:txBody>
          <a:bodyPr wrap="square">
            <a:spAutoFit/>
          </a:bodyPr>
          <a:lstStyle/>
          <a:p>
            <a:r>
              <a:rPr lang="zh-TW" altLang="en-US" sz="3600" b="1" dirty="0">
                <a:solidFill>
                  <a:schemeClr val="bg2"/>
                </a:solidFill>
                <a:latin typeface="Arial"/>
                <a:cs typeface="Arial"/>
                <a:sym typeface="Arial"/>
              </a:rPr>
              <a:t>各國醫藥分業的概況大致分為以下三種</a:t>
            </a:r>
            <a:r>
              <a:rPr lang="en-US" altLang="zh-TW" sz="3600" b="1" dirty="0">
                <a:solidFill>
                  <a:schemeClr val="bg2"/>
                </a:solidFill>
                <a:latin typeface="Arial"/>
                <a:cs typeface="Arial"/>
                <a:sym typeface="Arial"/>
              </a:rPr>
              <a:t>:</a:t>
            </a:r>
            <a:endParaRPr lang="zh-TW" altLang="en-US" sz="3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9" name="流程圖: 程序 8">
            <a:extLst>
              <a:ext uri="{FF2B5EF4-FFF2-40B4-BE49-F238E27FC236}">
                <a16:creationId xmlns:a16="http://schemas.microsoft.com/office/drawing/2014/main" id="{C833A811-E32A-4FCF-8EE7-8239CA691EF4}"/>
              </a:ext>
            </a:extLst>
          </p:cNvPr>
          <p:cNvSpPr/>
          <p:nvPr/>
        </p:nvSpPr>
        <p:spPr>
          <a:xfrm>
            <a:off x="0" y="0"/>
            <a:ext cx="12192000" cy="1446550"/>
          </a:xfrm>
          <a:custGeom>
            <a:avLst/>
            <a:gdLst>
              <a:gd name="connsiteX0" fmla="*/ 0 w 12192000"/>
              <a:gd name="connsiteY0" fmla="*/ 0 h 1446550"/>
              <a:gd name="connsiteX1" fmla="*/ 311573 w 12192000"/>
              <a:gd name="connsiteY1" fmla="*/ 0 h 1446550"/>
              <a:gd name="connsiteX2" fmla="*/ 1110827 w 12192000"/>
              <a:gd name="connsiteY2" fmla="*/ 0 h 1446550"/>
              <a:gd name="connsiteX3" fmla="*/ 2032000 w 12192000"/>
              <a:gd name="connsiteY3" fmla="*/ 0 h 1446550"/>
              <a:gd name="connsiteX4" fmla="*/ 2709333 w 12192000"/>
              <a:gd name="connsiteY4" fmla="*/ 0 h 1446550"/>
              <a:gd name="connsiteX5" fmla="*/ 3142827 w 12192000"/>
              <a:gd name="connsiteY5" fmla="*/ 0 h 1446550"/>
              <a:gd name="connsiteX6" fmla="*/ 4064000 w 12192000"/>
              <a:gd name="connsiteY6" fmla="*/ 0 h 1446550"/>
              <a:gd name="connsiteX7" fmla="*/ 4375573 w 12192000"/>
              <a:gd name="connsiteY7" fmla="*/ 0 h 1446550"/>
              <a:gd name="connsiteX8" fmla="*/ 4930987 w 12192000"/>
              <a:gd name="connsiteY8" fmla="*/ 0 h 1446550"/>
              <a:gd name="connsiteX9" fmla="*/ 5242560 w 12192000"/>
              <a:gd name="connsiteY9" fmla="*/ 0 h 1446550"/>
              <a:gd name="connsiteX10" fmla="*/ 5554133 w 12192000"/>
              <a:gd name="connsiteY10" fmla="*/ 0 h 1446550"/>
              <a:gd name="connsiteX11" fmla="*/ 6475307 w 12192000"/>
              <a:gd name="connsiteY11" fmla="*/ 0 h 1446550"/>
              <a:gd name="connsiteX12" fmla="*/ 7396480 w 12192000"/>
              <a:gd name="connsiteY12" fmla="*/ 0 h 1446550"/>
              <a:gd name="connsiteX13" fmla="*/ 7708053 w 12192000"/>
              <a:gd name="connsiteY13" fmla="*/ 0 h 1446550"/>
              <a:gd name="connsiteX14" fmla="*/ 8019627 w 12192000"/>
              <a:gd name="connsiteY14" fmla="*/ 0 h 1446550"/>
              <a:gd name="connsiteX15" fmla="*/ 8575040 w 12192000"/>
              <a:gd name="connsiteY15" fmla="*/ 0 h 1446550"/>
              <a:gd name="connsiteX16" fmla="*/ 9130453 w 12192000"/>
              <a:gd name="connsiteY16" fmla="*/ 0 h 1446550"/>
              <a:gd name="connsiteX17" fmla="*/ 10051627 w 12192000"/>
              <a:gd name="connsiteY17" fmla="*/ 0 h 1446550"/>
              <a:gd name="connsiteX18" fmla="*/ 10485120 w 12192000"/>
              <a:gd name="connsiteY18" fmla="*/ 0 h 1446550"/>
              <a:gd name="connsiteX19" fmla="*/ 10796693 w 12192000"/>
              <a:gd name="connsiteY19" fmla="*/ 0 h 1446550"/>
              <a:gd name="connsiteX20" fmla="*/ 11108267 w 12192000"/>
              <a:gd name="connsiteY20" fmla="*/ 0 h 1446550"/>
              <a:gd name="connsiteX21" fmla="*/ 12192000 w 12192000"/>
              <a:gd name="connsiteY21" fmla="*/ 0 h 1446550"/>
              <a:gd name="connsiteX22" fmla="*/ 12192000 w 12192000"/>
              <a:gd name="connsiteY22" fmla="*/ 453252 h 1446550"/>
              <a:gd name="connsiteX23" fmla="*/ 12192000 w 12192000"/>
              <a:gd name="connsiteY23" fmla="*/ 906505 h 1446550"/>
              <a:gd name="connsiteX24" fmla="*/ 12192000 w 12192000"/>
              <a:gd name="connsiteY24" fmla="*/ 1446550 h 1446550"/>
              <a:gd name="connsiteX25" fmla="*/ 11880427 w 12192000"/>
              <a:gd name="connsiteY25" fmla="*/ 1446550 h 1446550"/>
              <a:gd name="connsiteX26" fmla="*/ 11568853 w 12192000"/>
              <a:gd name="connsiteY26" fmla="*/ 1446550 h 1446550"/>
              <a:gd name="connsiteX27" fmla="*/ 11013440 w 12192000"/>
              <a:gd name="connsiteY27" fmla="*/ 1446550 h 1446550"/>
              <a:gd name="connsiteX28" fmla="*/ 10579947 w 12192000"/>
              <a:gd name="connsiteY28" fmla="*/ 1446550 h 1446550"/>
              <a:gd name="connsiteX29" fmla="*/ 9658773 w 12192000"/>
              <a:gd name="connsiteY29" fmla="*/ 1446550 h 1446550"/>
              <a:gd name="connsiteX30" fmla="*/ 8981440 w 12192000"/>
              <a:gd name="connsiteY30" fmla="*/ 1446550 h 1446550"/>
              <a:gd name="connsiteX31" fmla="*/ 8669867 w 12192000"/>
              <a:gd name="connsiteY31" fmla="*/ 1446550 h 1446550"/>
              <a:gd name="connsiteX32" fmla="*/ 8236373 w 12192000"/>
              <a:gd name="connsiteY32" fmla="*/ 1446550 h 1446550"/>
              <a:gd name="connsiteX33" fmla="*/ 7680960 w 12192000"/>
              <a:gd name="connsiteY33" fmla="*/ 1446550 h 1446550"/>
              <a:gd name="connsiteX34" fmla="*/ 7003627 w 12192000"/>
              <a:gd name="connsiteY34" fmla="*/ 1446550 h 1446550"/>
              <a:gd name="connsiteX35" fmla="*/ 6448213 w 12192000"/>
              <a:gd name="connsiteY35" fmla="*/ 1446550 h 1446550"/>
              <a:gd name="connsiteX36" fmla="*/ 6014720 w 12192000"/>
              <a:gd name="connsiteY36" fmla="*/ 1446550 h 1446550"/>
              <a:gd name="connsiteX37" fmla="*/ 5703147 w 12192000"/>
              <a:gd name="connsiteY37" fmla="*/ 1446550 h 1446550"/>
              <a:gd name="connsiteX38" fmla="*/ 5147733 w 12192000"/>
              <a:gd name="connsiteY38" fmla="*/ 1446550 h 1446550"/>
              <a:gd name="connsiteX39" fmla="*/ 4836160 w 12192000"/>
              <a:gd name="connsiteY39" fmla="*/ 1446550 h 1446550"/>
              <a:gd name="connsiteX40" fmla="*/ 4036907 w 12192000"/>
              <a:gd name="connsiteY40" fmla="*/ 1446550 h 1446550"/>
              <a:gd name="connsiteX41" fmla="*/ 3359573 w 12192000"/>
              <a:gd name="connsiteY41" fmla="*/ 1446550 h 1446550"/>
              <a:gd name="connsiteX42" fmla="*/ 2682240 w 12192000"/>
              <a:gd name="connsiteY42" fmla="*/ 1446550 h 1446550"/>
              <a:gd name="connsiteX43" fmla="*/ 1882987 w 12192000"/>
              <a:gd name="connsiteY43" fmla="*/ 1446550 h 1446550"/>
              <a:gd name="connsiteX44" fmla="*/ 1205653 w 12192000"/>
              <a:gd name="connsiteY44" fmla="*/ 1446550 h 1446550"/>
              <a:gd name="connsiteX45" fmla="*/ 650240 w 12192000"/>
              <a:gd name="connsiteY45" fmla="*/ 1446550 h 1446550"/>
              <a:gd name="connsiteX46" fmla="*/ 0 w 12192000"/>
              <a:gd name="connsiteY46" fmla="*/ 1446550 h 1446550"/>
              <a:gd name="connsiteX47" fmla="*/ 0 w 12192000"/>
              <a:gd name="connsiteY47" fmla="*/ 935436 h 1446550"/>
              <a:gd name="connsiteX48" fmla="*/ 0 w 12192000"/>
              <a:gd name="connsiteY48" fmla="*/ 438787 h 1446550"/>
              <a:gd name="connsiteX49" fmla="*/ 0 w 12192000"/>
              <a:gd name="connsiteY49"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2000" h="1446550" fill="none" extrusionOk="0">
                <a:moveTo>
                  <a:pt x="0" y="0"/>
                </a:moveTo>
                <a:cubicBezTo>
                  <a:pt x="106790" y="2918"/>
                  <a:pt x="218456" y="-13200"/>
                  <a:pt x="311573" y="0"/>
                </a:cubicBezTo>
                <a:cubicBezTo>
                  <a:pt x="404690" y="13200"/>
                  <a:pt x="842281" y="30405"/>
                  <a:pt x="1110827" y="0"/>
                </a:cubicBezTo>
                <a:cubicBezTo>
                  <a:pt x="1379373" y="-30405"/>
                  <a:pt x="1727738" y="-42491"/>
                  <a:pt x="2032000" y="0"/>
                </a:cubicBezTo>
                <a:cubicBezTo>
                  <a:pt x="2336262" y="42491"/>
                  <a:pt x="2424785" y="16141"/>
                  <a:pt x="2709333" y="0"/>
                </a:cubicBezTo>
                <a:cubicBezTo>
                  <a:pt x="2993881" y="-16141"/>
                  <a:pt x="2943160" y="7523"/>
                  <a:pt x="3142827" y="0"/>
                </a:cubicBezTo>
                <a:cubicBezTo>
                  <a:pt x="3342494" y="-7523"/>
                  <a:pt x="3868371" y="-21172"/>
                  <a:pt x="4064000" y="0"/>
                </a:cubicBezTo>
                <a:cubicBezTo>
                  <a:pt x="4259629" y="21172"/>
                  <a:pt x="4278979" y="-5523"/>
                  <a:pt x="4375573" y="0"/>
                </a:cubicBezTo>
                <a:cubicBezTo>
                  <a:pt x="4472167" y="5523"/>
                  <a:pt x="4660841" y="19476"/>
                  <a:pt x="4930987" y="0"/>
                </a:cubicBezTo>
                <a:cubicBezTo>
                  <a:pt x="5201133" y="-19476"/>
                  <a:pt x="5168326" y="3700"/>
                  <a:pt x="5242560" y="0"/>
                </a:cubicBezTo>
                <a:cubicBezTo>
                  <a:pt x="5316794" y="-3700"/>
                  <a:pt x="5419033" y="-13473"/>
                  <a:pt x="5554133" y="0"/>
                </a:cubicBezTo>
                <a:cubicBezTo>
                  <a:pt x="5689233" y="13473"/>
                  <a:pt x="6269090" y="-34090"/>
                  <a:pt x="6475307" y="0"/>
                </a:cubicBezTo>
                <a:cubicBezTo>
                  <a:pt x="6681524" y="34090"/>
                  <a:pt x="7169396" y="32687"/>
                  <a:pt x="7396480" y="0"/>
                </a:cubicBezTo>
                <a:cubicBezTo>
                  <a:pt x="7623564" y="-32687"/>
                  <a:pt x="7643453" y="-9367"/>
                  <a:pt x="7708053" y="0"/>
                </a:cubicBezTo>
                <a:cubicBezTo>
                  <a:pt x="7772653" y="9367"/>
                  <a:pt x="7928834" y="-9232"/>
                  <a:pt x="8019627" y="0"/>
                </a:cubicBezTo>
                <a:cubicBezTo>
                  <a:pt x="8110420" y="9232"/>
                  <a:pt x="8324597" y="-11831"/>
                  <a:pt x="8575040" y="0"/>
                </a:cubicBezTo>
                <a:cubicBezTo>
                  <a:pt x="8825483" y="11831"/>
                  <a:pt x="8998688" y="-18077"/>
                  <a:pt x="9130453" y="0"/>
                </a:cubicBezTo>
                <a:cubicBezTo>
                  <a:pt x="9262218" y="18077"/>
                  <a:pt x="9727031" y="16383"/>
                  <a:pt x="10051627" y="0"/>
                </a:cubicBezTo>
                <a:cubicBezTo>
                  <a:pt x="10376223" y="-16383"/>
                  <a:pt x="10351433" y="-16593"/>
                  <a:pt x="10485120" y="0"/>
                </a:cubicBezTo>
                <a:cubicBezTo>
                  <a:pt x="10618807" y="16593"/>
                  <a:pt x="10683416" y="8465"/>
                  <a:pt x="10796693" y="0"/>
                </a:cubicBezTo>
                <a:cubicBezTo>
                  <a:pt x="10909970" y="-8465"/>
                  <a:pt x="11009671" y="2983"/>
                  <a:pt x="11108267" y="0"/>
                </a:cubicBezTo>
                <a:cubicBezTo>
                  <a:pt x="11206863" y="-2983"/>
                  <a:pt x="11951993" y="50045"/>
                  <a:pt x="12192000" y="0"/>
                </a:cubicBezTo>
                <a:cubicBezTo>
                  <a:pt x="12199652" y="206025"/>
                  <a:pt x="12198046" y="256314"/>
                  <a:pt x="12192000" y="453252"/>
                </a:cubicBezTo>
                <a:cubicBezTo>
                  <a:pt x="12185954" y="650190"/>
                  <a:pt x="12190665" y="747191"/>
                  <a:pt x="12192000" y="906505"/>
                </a:cubicBezTo>
                <a:cubicBezTo>
                  <a:pt x="12193335" y="1065819"/>
                  <a:pt x="12188354" y="1297764"/>
                  <a:pt x="12192000" y="1446550"/>
                </a:cubicBezTo>
                <a:cubicBezTo>
                  <a:pt x="12084222" y="1460714"/>
                  <a:pt x="11962944" y="1442222"/>
                  <a:pt x="11880427" y="1446550"/>
                </a:cubicBezTo>
                <a:cubicBezTo>
                  <a:pt x="11797910" y="1450878"/>
                  <a:pt x="11718289" y="1458014"/>
                  <a:pt x="11568853" y="1446550"/>
                </a:cubicBezTo>
                <a:cubicBezTo>
                  <a:pt x="11419417" y="1435086"/>
                  <a:pt x="11142271" y="1429338"/>
                  <a:pt x="11013440" y="1446550"/>
                </a:cubicBezTo>
                <a:cubicBezTo>
                  <a:pt x="10884609" y="1463762"/>
                  <a:pt x="10773517" y="1463703"/>
                  <a:pt x="10579947" y="1446550"/>
                </a:cubicBezTo>
                <a:cubicBezTo>
                  <a:pt x="10386377" y="1429397"/>
                  <a:pt x="9867722" y="1437974"/>
                  <a:pt x="9658773" y="1446550"/>
                </a:cubicBezTo>
                <a:cubicBezTo>
                  <a:pt x="9449824" y="1455126"/>
                  <a:pt x="9270526" y="1479862"/>
                  <a:pt x="8981440" y="1446550"/>
                </a:cubicBezTo>
                <a:cubicBezTo>
                  <a:pt x="8692354" y="1413238"/>
                  <a:pt x="8805759" y="1443874"/>
                  <a:pt x="8669867" y="1446550"/>
                </a:cubicBezTo>
                <a:cubicBezTo>
                  <a:pt x="8533975" y="1449226"/>
                  <a:pt x="8390410" y="1435077"/>
                  <a:pt x="8236373" y="1446550"/>
                </a:cubicBezTo>
                <a:cubicBezTo>
                  <a:pt x="8082336" y="1458023"/>
                  <a:pt x="7796464" y="1470568"/>
                  <a:pt x="7680960" y="1446550"/>
                </a:cubicBezTo>
                <a:cubicBezTo>
                  <a:pt x="7565456" y="1422532"/>
                  <a:pt x="7336358" y="1472855"/>
                  <a:pt x="7003627" y="1446550"/>
                </a:cubicBezTo>
                <a:cubicBezTo>
                  <a:pt x="6670896" y="1420245"/>
                  <a:pt x="6572815" y="1427931"/>
                  <a:pt x="6448213" y="1446550"/>
                </a:cubicBezTo>
                <a:cubicBezTo>
                  <a:pt x="6323611" y="1465169"/>
                  <a:pt x="6103894" y="1464997"/>
                  <a:pt x="6014720" y="1446550"/>
                </a:cubicBezTo>
                <a:cubicBezTo>
                  <a:pt x="5925546" y="1428103"/>
                  <a:pt x="5824690" y="1459934"/>
                  <a:pt x="5703147" y="1446550"/>
                </a:cubicBezTo>
                <a:cubicBezTo>
                  <a:pt x="5581604" y="1433166"/>
                  <a:pt x="5284554" y="1455766"/>
                  <a:pt x="5147733" y="1446550"/>
                </a:cubicBezTo>
                <a:cubicBezTo>
                  <a:pt x="5010912" y="1437334"/>
                  <a:pt x="4951952" y="1454983"/>
                  <a:pt x="4836160" y="1446550"/>
                </a:cubicBezTo>
                <a:cubicBezTo>
                  <a:pt x="4720368" y="1438117"/>
                  <a:pt x="4426481" y="1424091"/>
                  <a:pt x="4036907" y="1446550"/>
                </a:cubicBezTo>
                <a:cubicBezTo>
                  <a:pt x="3647333" y="1469009"/>
                  <a:pt x="3560117" y="1416296"/>
                  <a:pt x="3359573" y="1446550"/>
                </a:cubicBezTo>
                <a:cubicBezTo>
                  <a:pt x="3159029" y="1476804"/>
                  <a:pt x="2994273" y="1470784"/>
                  <a:pt x="2682240" y="1446550"/>
                </a:cubicBezTo>
                <a:cubicBezTo>
                  <a:pt x="2370207" y="1422316"/>
                  <a:pt x="2236828" y="1459758"/>
                  <a:pt x="1882987" y="1446550"/>
                </a:cubicBezTo>
                <a:cubicBezTo>
                  <a:pt x="1529146" y="1433342"/>
                  <a:pt x="1497296" y="1460959"/>
                  <a:pt x="1205653" y="1446550"/>
                </a:cubicBezTo>
                <a:cubicBezTo>
                  <a:pt x="914010" y="1432141"/>
                  <a:pt x="819602" y="1429472"/>
                  <a:pt x="650240" y="1446550"/>
                </a:cubicBezTo>
                <a:cubicBezTo>
                  <a:pt x="480878" y="1463628"/>
                  <a:pt x="280393" y="1454327"/>
                  <a:pt x="0" y="1446550"/>
                </a:cubicBezTo>
                <a:cubicBezTo>
                  <a:pt x="14258" y="1201144"/>
                  <a:pt x="-2553" y="1124874"/>
                  <a:pt x="0" y="935436"/>
                </a:cubicBezTo>
                <a:cubicBezTo>
                  <a:pt x="2553" y="745998"/>
                  <a:pt x="6720" y="685683"/>
                  <a:pt x="0" y="438787"/>
                </a:cubicBezTo>
                <a:cubicBezTo>
                  <a:pt x="-6720" y="191891"/>
                  <a:pt x="-20356" y="107969"/>
                  <a:pt x="0" y="0"/>
                </a:cubicBezTo>
                <a:close/>
              </a:path>
              <a:path w="12192000" h="1446550" stroke="0" extrusionOk="0">
                <a:moveTo>
                  <a:pt x="0" y="0"/>
                </a:moveTo>
                <a:cubicBezTo>
                  <a:pt x="164063" y="20298"/>
                  <a:pt x="318136" y="-17085"/>
                  <a:pt x="433493" y="0"/>
                </a:cubicBezTo>
                <a:cubicBezTo>
                  <a:pt x="548850" y="17085"/>
                  <a:pt x="915084" y="-17368"/>
                  <a:pt x="1110827" y="0"/>
                </a:cubicBezTo>
                <a:cubicBezTo>
                  <a:pt x="1306570" y="17368"/>
                  <a:pt x="1463623" y="28199"/>
                  <a:pt x="1788160" y="0"/>
                </a:cubicBezTo>
                <a:cubicBezTo>
                  <a:pt x="2112697" y="-28199"/>
                  <a:pt x="1945120" y="-11533"/>
                  <a:pt x="2099733" y="0"/>
                </a:cubicBezTo>
                <a:cubicBezTo>
                  <a:pt x="2254346" y="11533"/>
                  <a:pt x="2377685" y="6608"/>
                  <a:pt x="2533227" y="0"/>
                </a:cubicBezTo>
                <a:cubicBezTo>
                  <a:pt x="2688769" y="-6608"/>
                  <a:pt x="2902361" y="-15249"/>
                  <a:pt x="3210560" y="0"/>
                </a:cubicBezTo>
                <a:cubicBezTo>
                  <a:pt x="3518759" y="15249"/>
                  <a:pt x="3614578" y="23256"/>
                  <a:pt x="3765973" y="0"/>
                </a:cubicBezTo>
                <a:cubicBezTo>
                  <a:pt x="3917368" y="-23256"/>
                  <a:pt x="4008474" y="7300"/>
                  <a:pt x="4199467" y="0"/>
                </a:cubicBezTo>
                <a:cubicBezTo>
                  <a:pt x="4390460" y="-7300"/>
                  <a:pt x="4769350" y="-37325"/>
                  <a:pt x="5120640" y="0"/>
                </a:cubicBezTo>
                <a:cubicBezTo>
                  <a:pt x="5471930" y="37325"/>
                  <a:pt x="5738316" y="3884"/>
                  <a:pt x="6041813" y="0"/>
                </a:cubicBezTo>
                <a:cubicBezTo>
                  <a:pt x="6345310" y="-3884"/>
                  <a:pt x="6582339" y="20675"/>
                  <a:pt x="6841067" y="0"/>
                </a:cubicBezTo>
                <a:cubicBezTo>
                  <a:pt x="7099795" y="-20675"/>
                  <a:pt x="7175411" y="-13385"/>
                  <a:pt x="7274560" y="0"/>
                </a:cubicBezTo>
                <a:cubicBezTo>
                  <a:pt x="7373709" y="13385"/>
                  <a:pt x="7776337" y="17677"/>
                  <a:pt x="7951893" y="0"/>
                </a:cubicBezTo>
                <a:cubicBezTo>
                  <a:pt x="8127449" y="-17677"/>
                  <a:pt x="8492282" y="-31155"/>
                  <a:pt x="8751147" y="0"/>
                </a:cubicBezTo>
                <a:cubicBezTo>
                  <a:pt x="9010012" y="31155"/>
                  <a:pt x="9184581" y="24336"/>
                  <a:pt x="9306560" y="0"/>
                </a:cubicBezTo>
                <a:cubicBezTo>
                  <a:pt x="9428539" y="-24336"/>
                  <a:pt x="9841894" y="4468"/>
                  <a:pt x="9983893" y="0"/>
                </a:cubicBezTo>
                <a:cubicBezTo>
                  <a:pt x="10125892" y="-4468"/>
                  <a:pt x="10551422" y="-35102"/>
                  <a:pt x="10783147" y="0"/>
                </a:cubicBezTo>
                <a:cubicBezTo>
                  <a:pt x="11014872" y="35102"/>
                  <a:pt x="10945122" y="3536"/>
                  <a:pt x="11094720" y="0"/>
                </a:cubicBezTo>
                <a:cubicBezTo>
                  <a:pt x="11244318" y="-3536"/>
                  <a:pt x="11326744" y="-3998"/>
                  <a:pt x="11406293" y="0"/>
                </a:cubicBezTo>
                <a:cubicBezTo>
                  <a:pt x="11485842" y="3998"/>
                  <a:pt x="11908156" y="-33434"/>
                  <a:pt x="12192000" y="0"/>
                </a:cubicBezTo>
                <a:cubicBezTo>
                  <a:pt x="12181227" y="110318"/>
                  <a:pt x="12203196" y="382677"/>
                  <a:pt x="12192000" y="482183"/>
                </a:cubicBezTo>
                <a:cubicBezTo>
                  <a:pt x="12180804" y="581689"/>
                  <a:pt x="12189473" y="762381"/>
                  <a:pt x="12192000" y="935436"/>
                </a:cubicBezTo>
                <a:cubicBezTo>
                  <a:pt x="12194527" y="1108491"/>
                  <a:pt x="12176095" y="1281029"/>
                  <a:pt x="12192000" y="1446550"/>
                </a:cubicBezTo>
                <a:cubicBezTo>
                  <a:pt x="12044244" y="1473609"/>
                  <a:pt x="11775810" y="1460140"/>
                  <a:pt x="11514667" y="1446550"/>
                </a:cubicBezTo>
                <a:cubicBezTo>
                  <a:pt x="11253524" y="1432960"/>
                  <a:pt x="11017207" y="1465762"/>
                  <a:pt x="10837333" y="1446550"/>
                </a:cubicBezTo>
                <a:cubicBezTo>
                  <a:pt x="10657459" y="1427338"/>
                  <a:pt x="10495976" y="1436929"/>
                  <a:pt x="10160000" y="1446550"/>
                </a:cubicBezTo>
                <a:cubicBezTo>
                  <a:pt x="9824024" y="1456171"/>
                  <a:pt x="9708270" y="1478523"/>
                  <a:pt x="9360747" y="1446550"/>
                </a:cubicBezTo>
                <a:cubicBezTo>
                  <a:pt x="9013224" y="1414577"/>
                  <a:pt x="9197019" y="1445106"/>
                  <a:pt x="9049173" y="1446550"/>
                </a:cubicBezTo>
                <a:cubicBezTo>
                  <a:pt x="8901327" y="1447994"/>
                  <a:pt x="8825895" y="1449590"/>
                  <a:pt x="8737600" y="1446550"/>
                </a:cubicBezTo>
                <a:cubicBezTo>
                  <a:pt x="8649305" y="1443510"/>
                  <a:pt x="8208727" y="1446974"/>
                  <a:pt x="7938347" y="1446550"/>
                </a:cubicBezTo>
                <a:cubicBezTo>
                  <a:pt x="7667967" y="1446126"/>
                  <a:pt x="7759038" y="1442728"/>
                  <a:pt x="7626773" y="1446550"/>
                </a:cubicBezTo>
                <a:cubicBezTo>
                  <a:pt x="7494508" y="1450372"/>
                  <a:pt x="7181770" y="1438779"/>
                  <a:pt x="6949440" y="1446550"/>
                </a:cubicBezTo>
                <a:cubicBezTo>
                  <a:pt x="6717110" y="1454321"/>
                  <a:pt x="6539621" y="1474083"/>
                  <a:pt x="6272107" y="1446550"/>
                </a:cubicBezTo>
                <a:cubicBezTo>
                  <a:pt x="6004593" y="1419017"/>
                  <a:pt x="5687800" y="1476713"/>
                  <a:pt x="5472853" y="1446550"/>
                </a:cubicBezTo>
                <a:cubicBezTo>
                  <a:pt x="5257906" y="1416387"/>
                  <a:pt x="5183103" y="1436353"/>
                  <a:pt x="4917440" y="1446550"/>
                </a:cubicBezTo>
                <a:cubicBezTo>
                  <a:pt x="4651777" y="1456747"/>
                  <a:pt x="4192328" y="1401718"/>
                  <a:pt x="3996267" y="1446550"/>
                </a:cubicBezTo>
                <a:cubicBezTo>
                  <a:pt x="3800206" y="1491382"/>
                  <a:pt x="3664399" y="1466073"/>
                  <a:pt x="3562773" y="1446550"/>
                </a:cubicBezTo>
                <a:cubicBezTo>
                  <a:pt x="3461147" y="1427027"/>
                  <a:pt x="3396230" y="1437547"/>
                  <a:pt x="3251200" y="1446550"/>
                </a:cubicBezTo>
                <a:cubicBezTo>
                  <a:pt x="3106170" y="1455553"/>
                  <a:pt x="2959828" y="1463471"/>
                  <a:pt x="2817707" y="1446550"/>
                </a:cubicBezTo>
                <a:cubicBezTo>
                  <a:pt x="2675586" y="1429629"/>
                  <a:pt x="2186343" y="1472374"/>
                  <a:pt x="1896533" y="1446550"/>
                </a:cubicBezTo>
                <a:cubicBezTo>
                  <a:pt x="1606723" y="1420726"/>
                  <a:pt x="1738935" y="1452089"/>
                  <a:pt x="1584960" y="1446550"/>
                </a:cubicBezTo>
                <a:cubicBezTo>
                  <a:pt x="1430985" y="1441011"/>
                  <a:pt x="993484" y="1429235"/>
                  <a:pt x="663787" y="1446550"/>
                </a:cubicBezTo>
                <a:cubicBezTo>
                  <a:pt x="334090" y="1463865"/>
                  <a:pt x="313061" y="1459040"/>
                  <a:pt x="0" y="1446550"/>
                </a:cubicBezTo>
                <a:cubicBezTo>
                  <a:pt x="4895" y="1247404"/>
                  <a:pt x="19716" y="1182520"/>
                  <a:pt x="0" y="949901"/>
                </a:cubicBezTo>
                <a:cubicBezTo>
                  <a:pt x="-19716" y="717282"/>
                  <a:pt x="-18834" y="633171"/>
                  <a:pt x="0" y="482183"/>
                </a:cubicBezTo>
                <a:cubicBezTo>
                  <a:pt x="18834" y="331195"/>
                  <a:pt x="9584" y="106961"/>
                  <a:pt x="0" y="0"/>
                </a:cubicBezTo>
                <a:close/>
              </a:path>
            </a:pathLst>
          </a:custGeom>
          <a:solidFill>
            <a:schemeClr val="bg2">
              <a:lumMod val="60000"/>
              <a:lumOff val="40000"/>
            </a:schemeClr>
          </a:solidFill>
          <a:ln>
            <a:noFill/>
            <a:extLst>
              <a:ext uri="{C807C97D-BFC1-408E-A445-0C87EB9F89A2}">
                <ask:lineSketchStyleProps xmlns:ask="http://schemas.microsoft.com/office/drawing/2018/sketchyshapes" sd="722460625">
                  <a:prstGeom prst="flowChartProcess">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4" name="Google Shape;144;p18"/>
          <p:cNvSpPr txBox="1"/>
          <p:nvPr/>
        </p:nvSpPr>
        <p:spPr>
          <a:xfrm>
            <a:off x="751384" y="2007250"/>
            <a:ext cx="11180843" cy="738633"/>
          </a:xfrm>
          <a:prstGeom prst="rect">
            <a:avLst/>
          </a:prstGeom>
          <a:noFill/>
          <a:ln>
            <a:noFill/>
          </a:ln>
        </p:spPr>
        <p:txBody>
          <a:bodyPr spcFirstLastPara="1" wrap="square" lIns="91425" tIns="91425" rIns="91425" bIns="91425" anchor="t" anchorCtr="0">
            <a:spAutoFit/>
          </a:bodyPr>
          <a:lstStyle/>
          <a:p>
            <a:pPr marL="514350" lvl="0" indent="-514350">
              <a:buFont typeface="+mj-lt"/>
              <a:buAutoNum type="arabicPeriod"/>
            </a:pPr>
            <a:r>
              <a:rPr lang="zh-TW" altLang="en-US" sz="3600" dirty="0">
                <a:solidFill>
                  <a:schemeClr val="dk1"/>
                </a:solidFill>
              </a:rPr>
              <a:t>醫生處方藥</a:t>
            </a:r>
            <a:r>
              <a:rPr lang="en-US" altLang="zh-TW" sz="3600" dirty="0">
                <a:solidFill>
                  <a:schemeClr val="dk1"/>
                </a:solidFill>
              </a:rPr>
              <a:t>:</a:t>
            </a:r>
            <a:r>
              <a:rPr lang="zh-TW" altLang="en-US" sz="3600" dirty="0">
                <a:solidFill>
                  <a:schemeClr val="dk1"/>
                </a:solidFill>
              </a:rPr>
              <a:t>需經過</a:t>
            </a:r>
            <a:r>
              <a:rPr lang="zh-TW" altLang="en-US" sz="3600" dirty="0">
                <a:solidFill>
                  <a:srgbClr val="FF0000"/>
                </a:solidFill>
              </a:rPr>
              <a:t>醫生診斷且開立處方</a:t>
            </a:r>
            <a:r>
              <a:rPr lang="zh-TW" altLang="en-US" sz="3600" dirty="0">
                <a:solidFill>
                  <a:schemeClr val="dk1"/>
                </a:solidFill>
              </a:rPr>
              <a:t>才能使用</a:t>
            </a:r>
            <a:endParaRPr sz="3600" dirty="0">
              <a:solidFill>
                <a:schemeClr val="dk1"/>
              </a:solidFill>
            </a:endParaRPr>
          </a:p>
        </p:txBody>
      </p:sp>
      <p:sp>
        <p:nvSpPr>
          <p:cNvPr id="145" name="Google Shape;145;p18"/>
          <p:cNvSpPr txBox="1"/>
          <p:nvPr/>
        </p:nvSpPr>
        <p:spPr>
          <a:xfrm>
            <a:off x="751384" y="3748324"/>
            <a:ext cx="10536048" cy="1292631"/>
          </a:xfrm>
          <a:prstGeom prst="rect">
            <a:avLst/>
          </a:prstGeom>
          <a:noFill/>
          <a:ln>
            <a:noFill/>
          </a:ln>
        </p:spPr>
        <p:txBody>
          <a:bodyPr spcFirstLastPara="1" wrap="square" lIns="91425" tIns="91425" rIns="91425" bIns="91425" anchor="t" anchorCtr="0">
            <a:spAutoFit/>
          </a:bodyPr>
          <a:lstStyle/>
          <a:p>
            <a:pPr marL="514350" indent="-514350">
              <a:buFont typeface="+mj-lt"/>
              <a:buAutoNum type="arabicPeriod" startAt="2"/>
            </a:pPr>
            <a:r>
              <a:rPr lang="zh-TW" altLang="en-US" sz="3600" dirty="0">
                <a:solidFill>
                  <a:schemeClr val="dk1"/>
                </a:solidFill>
              </a:rPr>
              <a:t>醫師、藥師、藥劑生指示藥品</a:t>
            </a:r>
            <a:r>
              <a:rPr lang="en-US" altLang="zh-TW" sz="3600" dirty="0">
                <a:solidFill>
                  <a:schemeClr val="dk1"/>
                </a:solidFill>
              </a:rPr>
              <a:t>:</a:t>
            </a:r>
            <a:r>
              <a:rPr lang="zh-TW" altLang="en-US" sz="3600" dirty="0">
                <a:solidFill>
                  <a:srgbClr val="FF0000"/>
                </a:solidFill>
              </a:rPr>
              <a:t>不需要醫生處方簽</a:t>
            </a:r>
            <a:r>
              <a:rPr lang="zh-TW" altLang="en-US" sz="3600" dirty="0">
                <a:solidFill>
                  <a:schemeClr val="dk1"/>
                </a:solidFill>
              </a:rPr>
              <a:t>但是需要經過專業人員指示才能使用。</a:t>
            </a:r>
            <a:endParaRPr sz="3600" dirty="0">
              <a:solidFill>
                <a:schemeClr val="dk1"/>
              </a:solidFill>
            </a:endParaRPr>
          </a:p>
        </p:txBody>
      </p:sp>
      <p:sp>
        <p:nvSpPr>
          <p:cNvPr id="7" name="Google Shape;122;p16">
            <a:extLst>
              <a:ext uri="{FF2B5EF4-FFF2-40B4-BE49-F238E27FC236}">
                <a16:creationId xmlns:a16="http://schemas.microsoft.com/office/drawing/2014/main" id="{C1B11832-C2E1-405D-BCBD-9FBBDE952FB8}"/>
              </a:ext>
            </a:extLst>
          </p:cNvPr>
          <p:cNvSpPr txBox="1">
            <a:spLocks/>
          </p:cNvSpPr>
          <p:nvPr/>
        </p:nvSpPr>
        <p:spPr>
          <a:xfrm>
            <a:off x="1524000" y="158108"/>
            <a:ext cx="9144000" cy="1094567"/>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pPr>
            <a:r>
              <a:rPr lang="zh-TW" altLang="en-US" b="1" dirty="0">
                <a:solidFill>
                  <a:schemeClr val="lt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製劑之分類</a:t>
            </a:r>
          </a:p>
        </p:txBody>
      </p:sp>
      <p:pic>
        <p:nvPicPr>
          <p:cNvPr id="7172" name="Picture 4" descr="Doctor PNG">
            <a:extLst>
              <a:ext uri="{FF2B5EF4-FFF2-40B4-BE49-F238E27FC236}">
                <a16:creationId xmlns:a16="http://schemas.microsoft.com/office/drawing/2014/main" id="{13D3B2F9-63CA-4EC5-AF18-12D2C06C8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2398" y="4473526"/>
            <a:ext cx="1548252" cy="23844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2"/>
          <p:cNvSpPr txBox="1">
            <a:spLocks noGrp="1"/>
          </p:cNvSpPr>
          <p:nvPr>
            <p:ph type="title"/>
          </p:nvPr>
        </p:nvSpPr>
        <p:spPr>
          <a:xfrm>
            <a:off x="885825" y="2254434"/>
            <a:ext cx="11006138" cy="1776450"/>
          </a:xfrm>
          <a:prstGeom prst="rect">
            <a:avLst/>
          </a:prstGeom>
        </p:spPr>
        <p:txBody>
          <a:bodyPr spcFirstLastPara="1" wrap="square" lIns="91425" tIns="45700" rIns="91425" bIns="45700" anchor="ctr" anchorCtr="0">
            <a:noAutofit/>
          </a:bodyPr>
          <a:lstStyle/>
          <a:p>
            <a:pPr marL="0" lvl="0" indent="0" algn="l" rtl="0">
              <a:lnSpc>
                <a:spcPct val="115000"/>
              </a:lnSpc>
              <a:spcBef>
                <a:spcPts val="2800"/>
              </a:spcBef>
              <a:spcAft>
                <a:spcPts val="0"/>
              </a:spcAft>
              <a:buClr>
                <a:schemeClr val="dk1"/>
              </a:buClr>
              <a:buSzPts val="990"/>
              <a:buFont typeface="Arial"/>
              <a:buNone/>
            </a:pPr>
            <a:r>
              <a:rPr lang="zh-TW" altLang="en-US" sz="3600" dirty="0">
                <a:solidFill>
                  <a:schemeClr val="tx1"/>
                </a:solidFill>
                <a:latin typeface="Arial"/>
                <a:cs typeface="Arial"/>
                <a:sym typeface="Arial"/>
              </a:rPr>
              <a:t>為提升醫療服務品質，並提供藥師有合法專業的職業空間。滿足民眾有「</a:t>
            </a:r>
            <a:r>
              <a:rPr lang="zh-TW" altLang="en-US" sz="3600" dirty="0">
                <a:solidFill>
                  <a:srgbClr val="FF0000"/>
                </a:solidFill>
                <a:latin typeface="Arial"/>
                <a:cs typeface="Arial"/>
                <a:sym typeface="Arial"/>
              </a:rPr>
              <a:t>知的權利</a:t>
            </a:r>
            <a:r>
              <a:rPr lang="zh-TW" altLang="en-US" sz="3600" dirty="0">
                <a:solidFill>
                  <a:schemeClr val="tx1"/>
                </a:solidFill>
                <a:latin typeface="Arial"/>
                <a:cs typeface="Arial"/>
                <a:sym typeface="Arial"/>
              </a:rPr>
              <a:t>」與「</a:t>
            </a:r>
            <a:r>
              <a:rPr lang="zh-TW" altLang="en-US" sz="3600" dirty="0">
                <a:solidFill>
                  <a:srgbClr val="FF0000"/>
                </a:solidFill>
                <a:latin typeface="Arial"/>
                <a:cs typeface="Arial"/>
                <a:sym typeface="Arial"/>
              </a:rPr>
              <a:t>選擇的權利</a:t>
            </a:r>
            <a:r>
              <a:rPr lang="zh-TW" altLang="en-US" sz="3600" dirty="0">
                <a:solidFill>
                  <a:schemeClr val="tx1"/>
                </a:solidFill>
                <a:latin typeface="Arial"/>
                <a:cs typeface="Arial"/>
                <a:sym typeface="Arial"/>
              </a:rPr>
              <a:t>」。</a:t>
            </a:r>
            <a:endParaRPr sz="3600" dirty="0">
              <a:solidFill>
                <a:schemeClr val="tx1"/>
              </a:solidFill>
              <a:latin typeface="Arial"/>
              <a:cs typeface="Arial"/>
            </a:endParaRPr>
          </a:p>
        </p:txBody>
      </p:sp>
      <p:sp>
        <p:nvSpPr>
          <p:cNvPr id="3" name="文字方塊 2">
            <a:extLst>
              <a:ext uri="{FF2B5EF4-FFF2-40B4-BE49-F238E27FC236}">
                <a16:creationId xmlns:a16="http://schemas.microsoft.com/office/drawing/2014/main" id="{0891BECF-55BB-4752-AB89-8342B2BC82D3}"/>
              </a:ext>
            </a:extLst>
          </p:cNvPr>
          <p:cNvSpPr txBox="1"/>
          <p:nvPr/>
        </p:nvSpPr>
        <p:spPr>
          <a:xfrm>
            <a:off x="432197" y="982539"/>
            <a:ext cx="9297590" cy="967701"/>
          </a:xfrm>
          <a:prstGeom prst="rect">
            <a:avLst/>
          </a:prstGeom>
          <a:noFill/>
        </p:spPr>
        <p:txBody>
          <a:bodyPr wrap="square">
            <a:spAutoFit/>
          </a:bodyPr>
          <a:lstStyle/>
          <a:p>
            <a:pPr marL="0" lvl="0" indent="0" algn="l" rtl="0">
              <a:lnSpc>
                <a:spcPct val="115000"/>
              </a:lnSpc>
              <a:spcBef>
                <a:spcPts val="1200"/>
              </a:spcBef>
              <a:spcAft>
                <a:spcPts val="1200"/>
              </a:spcAft>
              <a:buNone/>
            </a:pPr>
            <a:r>
              <a:rPr lang="zh-TW" altLang="en-US" sz="5400" b="1" dirty="0">
                <a:solidFill>
                  <a:schemeClr val="tx1"/>
                </a:solidFill>
                <a:sym typeface="Times New Roman"/>
              </a:rPr>
              <a:t>二、醫藥分業之目的</a:t>
            </a:r>
          </a:p>
        </p:txBody>
      </p:sp>
      <p:pic>
        <p:nvPicPr>
          <p:cNvPr id="4098" name="Picture 2" descr="看医生素材】免费下载_看医生图片大全png-90设计网">
            <a:extLst>
              <a:ext uri="{FF2B5EF4-FFF2-40B4-BE49-F238E27FC236}">
                <a16:creationId xmlns:a16="http://schemas.microsoft.com/office/drawing/2014/main" id="{CF84C7D7-1748-48AB-91F5-DA8AD9E13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019" y="4284010"/>
            <a:ext cx="4949981" cy="25739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看医生素材】免费下载_看医生图片大全png-90设计网">
            <a:extLst>
              <a:ext uri="{FF2B5EF4-FFF2-40B4-BE49-F238E27FC236}">
                <a16:creationId xmlns:a16="http://schemas.microsoft.com/office/drawing/2014/main" id="{BBCCDDC4-611D-4208-A0E6-ED259DDCFC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94" r="28964"/>
          <a:stretch/>
        </p:blipFill>
        <p:spPr bwMode="auto">
          <a:xfrm>
            <a:off x="3725784" y="4397106"/>
            <a:ext cx="3516235" cy="24608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看医生素材】免费下载_看医生图片大全png-90设计网">
            <a:extLst>
              <a:ext uri="{FF2B5EF4-FFF2-40B4-BE49-F238E27FC236}">
                <a16:creationId xmlns:a16="http://schemas.microsoft.com/office/drawing/2014/main" id="{F9A7B51C-6B2A-490D-9B2F-D996770D02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94" r="28964"/>
          <a:stretch/>
        </p:blipFill>
        <p:spPr bwMode="auto">
          <a:xfrm>
            <a:off x="0" y="4397106"/>
            <a:ext cx="3516235" cy="24608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3" name="文字方塊 2">
            <a:extLst>
              <a:ext uri="{FF2B5EF4-FFF2-40B4-BE49-F238E27FC236}">
                <a16:creationId xmlns:a16="http://schemas.microsoft.com/office/drawing/2014/main" id="{1BCC1982-0F12-42B5-82C0-4C8EE8B0F5C8}"/>
              </a:ext>
            </a:extLst>
          </p:cNvPr>
          <p:cNvSpPr txBox="1"/>
          <p:nvPr/>
        </p:nvSpPr>
        <p:spPr>
          <a:xfrm>
            <a:off x="432196" y="982539"/>
            <a:ext cx="10254853" cy="967701"/>
          </a:xfrm>
          <a:prstGeom prst="rect">
            <a:avLst/>
          </a:prstGeom>
          <a:noFill/>
        </p:spPr>
        <p:txBody>
          <a:bodyPr wrap="square">
            <a:spAutoFit/>
          </a:bodyPr>
          <a:lstStyle/>
          <a:p>
            <a:pPr marL="0" lvl="0" indent="0" algn="l" rtl="0">
              <a:lnSpc>
                <a:spcPct val="115000"/>
              </a:lnSpc>
              <a:spcBef>
                <a:spcPts val="1200"/>
              </a:spcBef>
              <a:spcAft>
                <a:spcPts val="1200"/>
              </a:spcAft>
              <a:buNone/>
            </a:pPr>
            <a:r>
              <a:rPr lang="zh-TW" altLang="en-US" sz="5400" b="1" dirty="0">
                <a:solidFill>
                  <a:schemeClr val="tx1"/>
                </a:solidFill>
                <a:sym typeface="Times New Roman"/>
              </a:rPr>
              <a:t>三、醫藥分業之立法與政策實施</a:t>
            </a:r>
          </a:p>
        </p:txBody>
      </p:sp>
      <p:sp>
        <p:nvSpPr>
          <p:cNvPr id="5" name="文字方塊 4">
            <a:extLst>
              <a:ext uri="{FF2B5EF4-FFF2-40B4-BE49-F238E27FC236}">
                <a16:creationId xmlns:a16="http://schemas.microsoft.com/office/drawing/2014/main" id="{FD472CB7-62F7-43DD-94EB-09EE386C1D3D}"/>
              </a:ext>
            </a:extLst>
          </p:cNvPr>
          <p:cNvSpPr txBox="1"/>
          <p:nvPr/>
        </p:nvSpPr>
        <p:spPr>
          <a:xfrm>
            <a:off x="644721" y="2660183"/>
            <a:ext cx="10999591" cy="2862322"/>
          </a:xfrm>
          <a:prstGeom prst="rect">
            <a:avLst/>
          </a:prstGeom>
          <a:noFill/>
        </p:spPr>
        <p:txBody>
          <a:bodyPr wrap="square">
            <a:spAutoFit/>
          </a:bodyPr>
          <a:lstStyle/>
          <a:p>
            <a:pPr marL="571500" indent="-571500">
              <a:buFont typeface="Arial" panose="020B0604020202020204" pitchFamily="34" charset="0"/>
              <a:buChar char="•"/>
            </a:pPr>
            <a:r>
              <a:rPr lang="zh-TW" altLang="zh-TW" sz="3600" dirty="0">
                <a:solidFill>
                  <a:schemeClr val="tx1"/>
                </a:solidFill>
              </a:rPr>
              <a:t>《藥師法》第102條 醫師以診療為目的，並具有本法規定之調劑設備者，得依自開處方，親自為藥品調劑；全民健康保險實施二年後，前項規定以在中央或直轄市衛生主管機關公告無藥事人員執業之偏遠地區，或醫療急迫情形為限</a:t>
            </a:r>
            <a:endParaRPr lang="zh-TW" altLang="en-US" sz="3600" dirty="0">
              <a:solidFill>
                <a:schemeClr val="tx1"/>
              </a:solidFill>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3" name="文字方塊 2">
            <a:extLst>
              <a:ext uri="{FF2B5EF4-FFF2-40B4-BE49-F238E27FC236}">
                <a16:creationId xmlns:a16="http://schemas.microsoft.com/office/drawing/2014/main" id="{1BCC1982-0F12-42B5-82C0-4C8EE8B0F5C8}"/>
              </a:ext>
            </a:extLst>
          </p:cNvPr>
          <p:cNvSpPr txBox="1"/>
          <p:nvPr/>
        </p:nvSpPr>
        <p:spPr>
          <a:xfrm>
            <a:off x="432196" y="982539"/>
            <a:ext cx="10254853" cy="967701"/>
          </a:xfrm>
          <a:prstGeom prst="rect">
            <a:avLst/>
          </a:prstGeom>
          <a:noFill/>
        </p:spPr>
        <p:txBody>
          <a:bodyPr wrap="square">
            <a:spAutoFit/>
          </a:bodyPr>
          <a:lstStyle/>
          <a:p>
            <a:pPr marL="0" lvl="0" indent="0" algn="l" rtl="0">
              <a:lnSpc>
                <a:spcPct val="115000"/>
              </a:lnSpc>
              <a:spcBef>
                <a:spcPts val="1200"/>
              </a:spcBef>
              <a:spcAft>
                <a:spcPts val="1200"/>
              </a:spcAft>
              <a:buNone/>
            </a:pPr>
            <a:r>
              <a:rPr lang="zh-TW" altLang="en-US" sz="5400" b="1" dirty="0">
                <a:solidFill>
                  <a:schemeClr val="tx1"/>
                </a:solidFill>
                <a:sym typeface="Times New Roman"/>
              </a:rPr>
              <a:t>三、醫藥分業之立法與政策實施</a:t>
            </a:r>
          </a:p>
        </p:txBody>
      </p:sp>
      <p:sp>
        <p:nvSpPr>
          <p:cNvPr id="5" name="文字方塊 4">
            <a:extLst>
              <a:ext uri="{FF2B5EF4-FFF2-40B4-BE49-F238E27FC236}">
                <a16:creationId xmlns:a16="http://schemas.microsoft.com/office/drawing/2014/main" id="{FD472CB7-62F7-43DD-94EB-09EE386C1D3D}"/>
              </a:ext>
            </a:extLst>
          </p:cNvPr>
          <p:cNvSpPr txBox="1"/>
          <p:nvPr/>
        </p:nvSpPr>
        <p:spPr>
          <a:xfrm>
            <a:off x="644721" y="2660183"/>
            <a:ext cx="10999591" cy="2985433"/>
          </a:xfrm>
          <a:prstGeom prst="rect">
            <a:avLst/>
          </a:prstGeom>
          <a:noFill/>
        </p:spPr>
        <p:txBody>
          <a:bodyPr wrap="square">
            <a:spAutoFit/>
          </a:bodyPr>
          <a:lstStyle/>
          <a:p>
            <a:pPr marL="571500" indent="-571500">
              <a:buFont typeface="Arial" panose="020B0604020202020204" pitchFamily="34" charset="0"/>
              <a:buChar char="•"/>
            </a:pPr>
            <a:r>
              <a:rPr lang="zh-TW" altLang="en-US" sz="3600" dirty="0">
                <a:solidFill>
                  <a:schemeClr val="tx1"/>
                </a:solidFill>
              </a:rPr>
              <a:t>剛推行時考慮到民眾的就醫習慣與醫師執業方式，短時間不易改變，便在</a:t>
            </a:r>
            <a:r>
              <a:rPr lang="en-US" altLang="zh-TW" sz="3600" dirty="0">
                <a:solidFill>
                  <a:schemeClr val="tx1"/>
                </a:solidFill>
              </a:rPr>
              <a:t>1997</a:t>
            </a:r>
            <a:r>
              <a:rPr lang="zh-TW" altLang="en-US" sz="3600" dirty="0">
                <a:solidFill>
                  <a:schemeClr val="tx1"/>
                </a:solidFill>
              </a:rPr>
              <a:t>年</a:t>
            </a:r>
            <a:r>
              <a:rPr lang="en-US" altLang="zh-TW" sz="3600" dirty="0">
                <a:solidFill>
                  <a:schemeClr val="tx1"/>
                </a:solidFill>
              </a:rPr>
              <a:t>3</a:t>
            </a:r>
            <a:r>
              <a:rPr lang="zh-TW" altLang="en-US" sz="3600" dirty="0">
                <a:solidFill>
                  <a:schemeClr val="tx1"/>
                </a:solidFill>
              </a:rPr>
              <a:t>月</a:t>
            </a:r>
            <a:r>
              <a:rPr lang="en-US" altLang="zh-TW" sz="3600" dirty="0">
                <a:solidFill>
                  <a:schemeClr val="tx1"/>
                </a:solidFill>
              </a:rPr>
              <a:t>1</a:t>
            </a:r>
            <a:r>
              <a:rPr lang="zh-TW" altLang="en-US" sz="3600" dirty="0">
                <a:solidFill>
                  <a:schemeClr val="tx1"/>
                </a:solidFill>
              </a:rPr>
              <a:t>日</a:t>
            </a:r>
            <a:r>
              <a:rPr lang="zh-TW" altLang="en-US" sz="4000" dirty="0">
                <a:solidFill>
                  <a:srgbClr val="FF0000"/>
                </a:solidFill>
              </a:rPr>
              <a:t>採分區分階段制</a:t>
            </a:r>
            <a:r>
              <a:rPr lang="zh-TW" altLang="en-US" sz="3600" dirty="0">
                <a:solidFill>
                  <a:schemeClr val="tx1"/>
                </a:solidFill>
              </a:rPr>
              <a:t>，僅限北、高兩市。衛福部公告兩市醫療機構，必須聘請醫藥人員調劑，或是開處方箋使民眾至特約藥局調劑</a:t>
            </a:r>
            <a:endParaRPr lang="zh-TW" altLang="en-US" sz="3600" dirty="0">
              <a:solidFill>
                <a:schemeClr val="tx1"/>
              </a:solidFill>
              <a:sym typeface="Calibri"/>
            </a:endParaRPr>
          </a:p>
        </p:txBody>
      </p:sp>
    </p:spTree>
    <p:extLst>
      <p:ext uri="{BB962C8B-B14F-4D97-AF65-F5344CB8AC3E}">
        <p14:creationId xmlns:p14="http://schemas.microsoft.com/office/powerpoint/2010/main" val="31067770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3" name="文字方塊 2">
            <a:extLst>
              <a:ext uri="{FF2B5EF4-FFF2-40B4-BE49-F238E27FC236}">
                <a16:creationId xmlns:a16="http://schemas.microsoft.com/office/drawing/2014/main" id="{B4D3FFF3-CE0E-4591-977F-6A9F163DAC15}"/>
              </a:ext>
            </a:extLst>
          </p:cNvPr>
          <p:cNvSpPr txBox="1"/>
          <p:nvPr/>
        </p:nvSpPr>
        <p:spPr>
          <a:xfrm>
            <a:off x="503635" y="546199"/>
            <a:ext cx="8754665" cy="646331"/>
          </a:xfrm>
          <a:prstGeom prst="rect">
            <a:avLst/>
          </a:prstGeom>
          <a:noFill/>
        </p:spPr>
        <p:txBody>
          <a:bodyPr wrap="square">
            <a:spAutoFit/>
          </a:bodyPr>
          <a:lstStyle/>
          <a:p>
            <a:r>
              <a:rPr lang="zh-TW" altLang="en-US" sz="3600" b="1" dirty="0">
                <a:solidFill>
                  <a:schemeClr val="bg2"/>
                </a:solidFill>
                <a:latin typeface="Arial"/>
                <a:cs typeface="Arial"/>
                <a:sym typeface="Arial"/>
              </a:rPr>
              <a:t>針對醫療急迫情形加開</a:t>
            </a:r>
            <a:r>
              <a:rPr lang="en-US" altLang="zh-TW" sz="3600" b="1" dirty="0">
                <a:solidFill>
                  <a:schemeClr val="bg2"/>
                </a:solidFill>
                <a:latin typeface="Arial"/>
                <a:cs typeface="Arial"/>
                <a:sym typeface="Arial"/>
              </a:rPr>
              <a:t>:</a:t>
            </a:r>
            <a:endParaRPr lang="zh-TW" altLang="en-US" sz="3600" dirty="0"/>
          </a:p>
        </p:txBody>
      </p:sp>
      <p:sp>
        <p:nvSpPr>
          <p:cNvPr id="7" name="文字方塊 6">
            <a:extLst>
              <a:ext uri="{FF2B5EF4-FFF2-40B4-BE49-F238E27FC236}">
                <a16:creationId xmlns:a16="http://schemas.microsoft.com/office/drawing/2014/main" id="{9E2B3929-D377-4C64-9BE0-84870C14AF64}"/>
              </a:ext>
            </a:extLst>
          </p:cNvPr>
          <p:cNvSpPr txBox="1"/>
          <p:nvPr/>
        </p:nvSpPr>
        <p:spPr>
          <a:xfrm>
            <a:off x="860822" y="1335439"/>
            <a:ext cx="10912078" cy="4976362"/>
          </a:xfrm>
          <a:prstGeom prst="rect">
            <a:avLst/>
          </a:prstGeom>
          <a:noFill/>
        </p:spPr>
        <p:txBody>
          <a:bodyPr wrap="square">
            <a:spAutoFit/>
          </a:bodyPr>
          <a:lstStyle/>
          <a:p>
            <a:pPr marL="742950" lvl="0" indent="-742950">
              <a:lnSpc>
                <a:spcPct val="150000"/>
              </a:lnSpc>
              <a:buFont typeface="+mj-lt"/>
              <a:buAutoNum type="arabicPeriod"/>
            </a:pPr>
            <a:r>
              <a:rPr lang="en-US" altLang="zh-TW" sz="3600" dirty="0">
                <a:solidFill>
                  <a:schemeClr val="tx1"/>
                </a:solidFill>
              </a:rPr>
              <a:t>3</a:t>
            </a:r>
            <a:r>
              <a:rPr lang="zh-TW" altLang="zh-TW" sz="3600" dirty="0">
                <a:solidFill>
                  <a:schemeClr val="tx1"/>
                </a:solidFill>
              </a:rPr>
              <a:t>歲以下兒童</a:t>
            </a:r>
            <a:endParaRPr lang="en-US" altLang="zh-TW" sz="3600" dirty="0">
              <a:solidFill>
                <a:schemeClr val="tx1"/>
              </a:solidFill>
            </a:endParaRPr>
          </a:p>
          <a:p>
            <a:pPr marL="742950" lvl="0" indent="-742950">
              <a:lnSpc>
                <a:spcPct val="150000"/>
              </a:lnSpc>
              <a:buFont typeface="+mj-lt"/>
              <a:buAutoNum type="arabicPeriod"/>
            </a:pPr>
            <a:r>
              <a:rPr lang="en-US" altLang="zh-TW" sz="3600" dirty="0">
                <a:solidFill>
                  <a:schemeClr val="tx1"/>
                </a:solidFill>
              </a:rPr>
              <a:t>65</a:t>
            </a:r>
            <a:r>
              <a:rPr lang="zh-TW" altLang="zh-TW" sz="3600" dirty="0">
                <a:solidFill>
                  <a:schemeClr val="tx1"/>
                </a:solidFill>
              </a:rPr>
              <a:t>歲以上老人</a:t>
            </a:r>
            <a:r>
              <a:rPr lang="en-US" altLang="zh-TW" sz="3600" dirty="0">
                <a:solidFill>
                  <a:schemeClr val="tx1"/>
                </a:solidFill>
              </a:rPr>
              <a:t>(</a:t>
            </a:r>
            <a:r>
              <a:rPr lang="zh-TW" altLang="zh-TW" sz="3600" dirty="0">
                <a:solidFill>
                  <a:schemeClr val="tx1"/>
                </a:solidFill>
              </a:rPr>
              <a:t>慢性處方箋除外</a:t>
            </a:r>
            <a:r>
              <a:rPr lang="en-US" altLang="zh-TW" sz="3600" dirty="0">
                <a:solidFill>
                  <a:schemeClr val="tx1"/>
                </a:solidFill>
              </a:rPr>
              <a:t>) </a:t>
            </a:r>
          </a:p>
          <a:p>
            <a:pPr marL="742950" lvl="0" indent="-742950">
              <a:lnSpc>
                <a:spcPct val="150000"/>
              </a:lnSpc>
              <a:buFont typeface="+mj-lt"/>
              <a:buAutoNum type="arabicPeriod"/>
            </a:pPr>
            <a:r>
              <a:rPr lang="zh-TW" altLang="zh-TW" sz="3600" dirty="0">
                <a:solidFill>
                  <a:schemeClr val="tx1"/>
                </a:solidFill>
              </a:rPr>
              <a:t>領有身障手冊者</a:t>
            </a:r>
            <a:endParaRPr lang="en-US" altLang="zh-TW" sz="3600" dirty="0">
              <a:solidFill>
                <a:schemeClr val="tx1"/>
              </a:solidFill>
            </a:endParaRPr>
          </a:p>
          <a:p>
            <a:pPr marL="742950" lvl="0" indent="-742950">
              <a:lnSpc>
                <a:spcPct val="150000"/>
              </a:lnSpc>
              <a:buFont typeface="+mj-lt"/>
              <a:buAutoNum type="arabicPeriod"/>
            </a:pPr>
            <a:r>
              <a:rPr lang="zh-TW" altLang="zh-TW" sz="3600" dirty="0">
                <a:solidFill>
                  <a:schemeClr val="tx1"/>
                </a:solidFill>
              </a:rPr>
              <a:t>孕婦</a:t>
            </a:r>
            <a:endParaRPr lang="en-US" altLang="zh-TW" sz="3600" dirty="0">
              <a:solidFill>
                <a:schemeClr val="tx1"/>
              </a:solidFill>
            </a:endParaRPr>
          </a:p>
          <a:p>
            <a:pPr marL="742950" lvl="0" indent="-742950">
              <a:lnSpc>
                <a:spcPct val="150000"/>
              </a:lnSpc>
              <a:buFont typeface="+mj-lt"/>
              <a:buAutoNum type="arabicPeriod"/>
            </a:pPr>
            <a:r>
              <a:rPr lang="zh-TW" altLang="zh-TW" sz="3600" dirty="0">
                <a:solidFill>
                  <a:schemeClr val="tx1"/>
                </a:solidFill>
              </a:rPr>
              <a:t>全民健康保險緊急傷病自墊醫療費用核退辦法，</a:t>
            </a:r>
            <a:r>
              <a:rPr lang="zh-TW" altLang="en-US" sz="3600" dirty="0">
                <a:solidFill>
                  <a:schemeClr val="tx1"/>
                </a:solidFill>
              </a:rPr>
              <a:t>第</a:t>
            </a:r>
            <a:r>
              <a:rPr lang="en-US" altLang="zh-TW" sz="3600" dirty="0">
                <a:solidFill>
                  <a:schemeClr val="tx1"/>
                </a:solidFill>
              </a:rPr>
              <a:t>3</a:t>
            </a:r>
            <a:r>
              <a:rPr lang="zh-TW" altLang="zh-TW" sz="3600" dirty="0">
                <a:solidFill>
                  <a:schemeClr val="tx1"/>
                </a:solidFill>
              </a:rPr>
              <a:t>條所訂緊急傷病之患者</a:t>
            </a:r>
          </a:p>
        </p:txBody>
      </p:sp>
      <p:pic>
        <p:nvPicPr>
          <p:cNvPr id="4" name="圖片 3">
            <a:extLst>
              <a:ext uri="{FF2B5EF4-FFF2-40B4-BE49-F238E27FC236}">
                <a16:creationId xmlns:a16="http://schemas.microsoft.com/office/drawing/2014/main" id="{16352BED-247C-4C75-BF9A-62A37F938C00}"/>
              </a:ext>
            </a:extLst>
          </p:cNvPr>
          <p:cNvPicPr>
            <a:picLocks noChangeAspect="1"/>
          </p:cNvPicPr>
          <p:nvPr/>
        </p:nvPicPr>
        <p:blipFill rotWithShape="1">
          <a:blip r:embed="rId3">
            <a:clrChange>
              <a:clrFrom>
                <a:srgbClr val="FAFAFA"/>
              </a:clrFrom>
              <a:clrTo>
                <a:srgbClr val="FAFAFA">
                  <a:alpha val="0"/>
                </a:srgbClr>
              </a:clrTo>
            </a:clrChange>
          </a:blip>
          <a:srcRect l="59308" t="35281" r="21769" b="24103"/>
          <a:stretch/>
        </p:blipFill>
        <p:spPr>
          <a:xfrm>
            <a:off x="8467407" y="709649"/>
            <a:ext cx="1319350" cy="1592874"/>
          </a:xfrm>
          <a:prstGeom prst="rect">
            <a:avLst/>
          </a:prstGeom>
        </p:spPr>
      </p:pic>
      <p:pic>
        <p:nvPicPr>
          <p:cNvPr id="6" name="圖片 5">
            <a:extLst>
              <a:ext uri="{FF2B5EF4-FFF2-40B4-BE49-F238E27FC236}">
                <a16:creationId xmlns:a16="http://schemas.microsoft.com/office/drawing/2014/main" id="{03FB3F80-EE1C-4D6C-8FF5-01249AB5CCA5}"/>
              </a:ext>
            </a:extLst>
          </p:cNvPr>
          <p:cNvPicPr>
            <a:picLocks noChangeAspect="1"/>
          </p:cNvPicPr>
          <p:nvPr/>
        </p:nvPicPr>
        <p:blipFill rotWithShape="1">
          <a:blip r:embed="rId4">
            <a:clrChange>
              <a:clrFrom>
                <a:srgbClr val="FAFAFA"/>
              </a:clrFrom>
              <a:clrTo>
                <a:srgbClr val="FAFAFA">
                  <a:alpha val="0"/>
                </a:srgbClr>
              </a:clrTo>
            </a:clrChange>
          </a:blip>
          <a:srcRect l="54923" t="22769" r="30885" b="41949"/>
          <a:stretch/>
        </p:blipFill>
        <p:spPr>
          <a:xfrm>
            <a:off x="9786757" y="-65595"/>
            <a:ext cx="1901608" cy="2659160"/>
          </a:xfrm>
          <a:prstGeom prst="rect">
            <a:avLst/>
          </a:prstGeom>
        </p:spPr>
      </p:pic>
      <p:pic>
        <p:nvPicPr>
          <p:cNvPr id="11" name="圖片 10">
            <a:extLst>
              <a:ext uri="{FF2B5EF4-FFF2-40B4-BE49-F238E27FC236}">
                <a16:creationId xmlns:a16="http://schemas.microsoft.com/office/drawing/2014/main" id="{9F6F38B4-A1ED-4D17-85BD-C8AA15B38D17}"/>
              </a:ext>
            </a:extLst>
          </p:cNvPr>
          <p:cNvPicPr>
            <a:picLocks noChangeAspect="1"/>
          </p:cNvPicPr>
          <p:nvPr/>
        </p:nvPicPr>
        <p:blipFill rotWithShape="1">
          <a:blip r:embed="rId5">
            <a:clrChange>
              <a:clrFrom>
                <a:srgbClr val="FAFAFA"/>
              </a:clrFrom>
              <a:clrTo>
                <a:srgbClr val="FAFAFA">
                  <a:alpha val="0"/>
                </a:srgbClr>
              </a:clrTo>
            </a:clrChange>
          </a:blip>
          <a:srcRect l="56423" t="24411" r="32756" b="43589"/>
          <a:stretch/>
        </p:blipFill>
        <p:spPr>
          <a:xfrm>
            <a:off x="8384016" y="2262364"/>
            <a:ext cx="1402741" cy="2333271"/>
          </a:xfrm>
          <a:prstGeom prst="rect">
            <a:avLst/>
          </a:prstGeom>
        </p:spPr>
      </p:pic>
      <p:pic>
        <p:nvPicPr>
          <p:cNvPr id="13" name="圖片 12">
            <a:extLst>
              <a:ext uri="{FF2B5EF4-FFF2-40B4-BE49-F238E27FC236}">
                <a16:creationId xmlns:a16="http://schemas.microsoft.com/office/drawing/2014/main" id="{69FFA5E4-1C19-4435-AA9F-A44555BAD9D7}"/>
              </a:ext>
            </a:extLst>
          </p:cNvPr>
          <p:cNvPicPr>
            <a:picLocks noChangeAspect="1"/>
          </p:cNvPicPr>
          <p:nvPr/>
        </p:nvPicPr>
        <p:blipFill rotWithShape="1">
          <a:blip r:embed="rId6">
            <a:clrChange>
              <a:clrFrom>
                <a:srgbClr val="FAFAFA"/>
              </a:clrFrom>
              <a:clrTo>
                <a:srgbClr val="FAFAFA">
                  <a:alpha val="0"/>
                </a:srgbClr>
              </a:clrTo>
            </a:clrChange>
          </a:blip>
          <a:srcRect l="54231" t="30905" r="31243" b="48308"/>
          <a:stretch/>
        </p:blipFill>
        <p:spPr>
          <a:xfrm>
            <a:off x="9446943" y="2639439"/>
            <a:ext cx="2745057" cy="2209618"/>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7" name="流程圖: 程序 6">
            <a:extLst>
              <a:ext uri="{FF2B5EF4-FFF2-40B4-BE49-F238E27FC236}">
                <a16:creationId xmlns:a16="http://schemas.microsoft.com/office/drawing/2014/main" id="{57D4BF5F-ACAB-42FF-930A-082057558516}"/>
              </a:ext>
            </a:extLst>
          </p:cNvPr>
          <p:cNvSpPr/>
          <p:nvPr/>
        </p:nvSpPr>
        <p:spPr>
          <a:xfrm>
            <a:off x="0" y="0"/>
            <a:ext cx="12192000" cy="1446550"/>
          </a:xfrm>
          <a:custGeom>
            <a:avLst/>
            <a:gdLst>
              <a:gd name="connsiteX0" fmla="*/ 0 w 12192000"/>
              <a:gd name="connsiteY0" fmla="*/ 0 h 1446550"/>
              <a:gd name="connsiteX1" fmla="*/ 311573 w 12192000"/>
              <a:gd name="connsiteY1" fmla="*/ 0 h 1446550"/>
              <a:gd name="connsiteX2" fmla="*/ 1110827 w 12192000"/>
              <a:gd name="connsiteY2" fmla="*/ 0 h 1446550"/>
              <a:gd name="connsiteX3" fmla="*/ 2032000 w 12192000"/>
              <a:gd name="connsiteY3" fmla="*/ 0 h 1446550"/>
              <a:gd name="connsiteX4" fmla="*/ 2709333 w 12192000"/>
              <a:gd name="connsiteY4" fmla="*/ 0 h 1446550"/>
              <a:gd name="connsiteX5" fmla="*/ 3142827 w 12192000"/>
              <a:gd name="connsiteY5" fmla="*/ 0 h 1446550"/>
              <a:gd name="connsiteX6" fmla="*/ 4064000 w 12192000"/>
              <a:gd name="connsiteY6" fmla="*/ 0 h 1446550"/>
              <a:gd name="connsiteX7" fmla="*/ 4375573 w 12192000"/>
              <a:gd name="connsiteY7" fmla="*/ 0 h 1446550"/>
              <a:gd name="connsiteX8" fmla="*/ 4930987 w 12192000"/>
              <a:gd name="connsiteY8" fmla="*/ 0 h 1446550"/>
              <a:gd name="connsiteX9" fmla="*/ 5242560 w 12192000"/>
              <a:gd name="connsiteY9" fmla="*/ 0 h 1446550"/>
              <a:gd name="connsiteX10" fmla="*/ 5554133 w 12192000"/>
              <a:gd name="connsiteY10" fmla="*/ 0 h 1446550"/>
              <a:gd name="connsiteX11" fmla="*/ 6475307 w 12192000"/>
              <a:gd name="connsiteY11" fmla="*/ 0 h 1446550"/>
              <a:gd name="connsiteX12" fmla="*/ 7396480 w 12192000"/>
              <a:gd name="connsiteY12" fmla="*/ 0 h 1446550"/>
              <a:gd name="connsiteX13" fmla="*/ 7708053 w 12192000"/>
              <a:gd name="connsiteY13" fmla="*/ 0 h 1446550"/>
              <a:gd name="connsiteX14" fmla="*/ 8019627 w 12192000"/>
              <a:gd name="connsiteY14" fmla="*/ 0 h 1446550"/>
              <a:gd name="connsiteX15" fmla="*/ 8575040 w 12192000"/>
              <a:gd name="connsiteY15" fmla="*/ 0 h 1446550"/>
              <a:gd name="connsiteX16" fmla="*/ 9130453 w 12192000"/>
              <a:gd name="connsiteY16" fmla="*/ 0 h 1446550"/>
              <a:gd name="connsiteX17" fmla="*/ 10051627 w 12192000"/>
              <a:gd name="connsiteY17" fmla="*/ 0 h 1446550"/>
              <a:gd name="connsiteX18" fmla="*/ 10485120 w 12192000"/>
              <a:gd name="connsiteY18" fmla="*/ 0 h 1446550"/>
              <a:gd name="connsiteX19" fmla="*/ 10796693 w 12192000"/>
              <a:gd name="connsiteY19" fmla="*/ 0 h 1446550"/>
              <a:gd name="connsiteX20" fmla="*/ 11108267 w 12192000"/>
              <a:gd name="connsiteY20" fmla="*/ 0 h 1446550"/>
              <a:gd name="connsiteX21" fmla="*/ 12192000 w 12192000"/>
              <a:gd name="connsiteY21" fmla="*/ 0 h 1446550"/>
              <a:gd name="connsiteX22" fmla="*/ 12192000 w 12192000"/>
              <a:gd name="connsiteY22" fmla="*/ 453252 h 1446550"/>
              <a:gd name="connsiteX23" fmla="*/ 12192000 w 12192000"/>
              <a:gd name="connsiteY23" fmla="*/ 906505 h 1446550"/>
              <a:gd name="connsiteX24" fmla="*/ 12192000 w 12192000"/>
              <a:gd name="connsiteY24" fmla="*/ 1446550 h 1446550"/>
              <a:gd name="connsiteX25" fmla="*/ 11880427 w 12192000"/>
              <a:gd name="connsiteY25" fmla="*/ 1446550 h 1446550"/>
              <a:gd name="connsiteX26" fmla="*/ 11568853 w 12192000"/>
              <a:gd name="connsiteY26" fmla="*/ 1446550 h 1446550"/>
              <a:gd name="connsiteX27" fmla="*/ 11013440 w 12192000"/>
              <a:gd name="connsiteY27" fmla="*/ 1446550 h 1446550"/>
              <a:gd name="connsiteX28" fmla="*/ 10579947 w 12192000"/>
              <a:gd name="connsiteY28" fmla="*/ 1446550 h 1446550"/>
              <a:gd name="connsiteX29" fmla="*/ 9658773 w 12192000"/>
              <a:gd name="connsiteY29" fmla="*/ 1446550 h 1446550"/>
              <a:gd name="connsiteX30" fmla="*/ 8981440 w 12192000"/>
              <a:gd name="connsiteY30" fmla="*/ 1446550 h 1446550"/>
              <a:gd name="connsiteX31" fmla="*/ 8669867 w 12192000"/>
              <a:gd name="connsiteY31" fmla="*/ 1446550 h 1446550"/>
              <a:gd name="connsiteX32" fmla="*/ 8236373 w 12192000"/>
              <a:gd name="connsiteY32" fmla="*/ 1446550 h 1446550"/>
              <a:gd name="connsiteX33" fmla="*/ 7680960 w 12192000"/>
              <a:gd name="connsiteY33" fmla="*/ 1446550 h 1446550"/>
              <a:gd name="connsiteX34" fmla="*/ 7003627 w 12192000"/>
              <a:gd name="connsiteY34" fmla="*/ 1446550 h 1446550"/>
              <a:gd name="connsiteX35" fmla="*/ 6448213 w 12192000"/>
              <a:gd name="connsiteY35" fmla="*/ 1446550 h 1446550"/>
              <a:gd name="connsiteX36" fmla="*/ 6014720 w 12192000"/>
              <a:gd name="connsiteY36" fmla="*/ 1446550 h 1446550"/>
              <a:gd name="connsiteX37" fmla="*/ 5703147 w 12192000"/>
              <a:gd name="connsiteY37" fmla="*/ 1446550 h 1446550"/>
              <a:gd name="connsiteX38" fmla="*/ 5147733 w 12192000"/>
              <a:gd name="connsiteY38" fmla="*/ 1446550 h 1446550"/>
              <a:gd name="connsiteX39" fmla="*/ 4836160 w 12192000"/>
              <a:gd name="connsiteY39" fmla="*/ 1446550 h 1446550"/>
              <a:gd name="connsiteX40" fmla="*/ 4036907 w 12192000"/>
              <a:gd name="connsiteY40" fmla="*/ 1446550 h 1446550"/>
              <a:gd name="connsiteX41" fmla="*/ 3359573 w 12192000"/>
              <a:gd name="connsiteY41" fmla="*/ 1446550 h 1446550"/>
              <a:gd name="connsiteX42" fmla="*/ 2682240 w 12192000"/>
              <a:gd name="connsiteY42" fmla="*/ 1446550 h 1446550"/>
              <a:gd name="connsiteX43" fmla="*/ 1882987 w 12192000"/>
              <a:gd name="connsiteY43" fmla="*/ 1446550 h 1446550"/>
              <a:gd name="connsiteX44" fmla="*/ 1205653 w 12192000"/>
              <a:gd name="connsiteY44" fmla="*/ 1446550 h 1446550"/>
              <a:gd name="connsiteX45" fmla="*/ 650240 w 12192000"/>
              <a:gd name="connsiteY45" fmla="*/ 1446550 h 1446550"/>
              <a:gd name="connsiteX46" fmla="*/ 0 w 12192000"/>
              <a:gd name="connsiteY46" fmla="*/ 1446550 h 1446550"/>
              <a:gd name="connsiteX47" fmla="*/ 0 w 12192000"/>
              <a:gd name="connsiteY47" fmla="*/ 935436 h 1446550"/>
              <a:gd name="connsiteX48" fmla="*/ 0 w 12192000"/>
              <a:gd name="connsiteY48" fmla="*/ 438787 h 1446550"/>
              <a:gd name="connsiteX49" fmla="*/ 0 w 12192000"/>
              <a:gd name="connsiteY49"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2000" h="1446550" fill="none" extrusionOk="0">
                <a:moveTo>
                  <a:pt x="0" y="0"/>
                </a:moveTo>
                <a:cubicBezTo>
                  <a:pt x="106790" y="2918"/>
                  <a:pt x="218456" y="-13200"/>
                  <a:pt x="311573" y="0"/>
                </a:cubicBezTo>
                <a:cubicBezTo>
                  <a:pt x="404690" y="13200"/>
                  <a:pt x="842281" y="30405"/>
                  <a:pt x="1110827" y="0"/>
                </a:cubicBezTo>
                <a:cubicBezTo>
                  <a:pt x="1379373" y="-30405"/>
                  <a:pt x="1727738" y="-42491"/>
                  <a:pt x="2032000" y="0"/>
                </a:cubicBezTo>
                <a:cubicBezTo>
                  <a:pt x="2336262" y="42491"/>
                  <a:pt x="2424785" y="16141"/>
                  <a:pt x="2709333" y="0"/>
                </a:cubicBezTo>
                <a:cubicBezTo>
                  <a:pt x="2993881" y="-16141"/>
                  <a:pt x="2943160" y="7523"/>
                  <a:pt x="3142827" y="0"/>
                </a:cubicBezTo>
                <a:cubicBezTo>
                  <a:pt x="3342494" y="-7523"/>
                  <a:pt x="3868371" y="-21172"/>
                  <a:pt x="4064000" y="0"/>
                </a:cubicBezTo>
                <a:cubicBezTo>
                  <a:pt x="4259629" y="21172"/>
                  <a:pt x="4278979" y="-5523"/>
                  <a:pt x="4375573" y="0"/>
                </a:cubicBezTo>
                <a:cubicBezTo>
                  <a:pt x="4472167" y="5523"/>
                  <a:pt x="4660841" y="19476"/>
                  <a:pt x="4930987" y="0"/>
                </a:cubicBezTo>
                <a:cubicBezTo>
                  <a:pt x="5201133" y="-19476"/>
                  <a:pt x="5168326" y="3700"/>
                  <a:pt x="5242560" y="0"/>
                </a:cubicBezTo>
                <a:cubicBezTo>
                  <a:pt x="5316794" y="-3700"/>
                  <a:pt x="5419033" y="-13473"/>
                  <a:pt x="5554133" y="0"/>
                </a:cubicBezTo>
                <a:cubicBezTo>
                  <a:pt x="5689233" y="13473"/>
                  <a:pt x="6269090" y="-34090"/>
                  <a:pt x="6475307" y="0"/>
                </a:cubicBezTo>
                <a:cubicBezTo>
                  <a:pt x="6681524" y="34090"/>
                  <a:pt x="7169396" y="32687"/>
                  <a:pt x="7396480" y="0"/>
                </a:cubicBezTo>
                <a:cubicBezTo>
                  <a:pt x="7623564" y="-32687"/>
                  <a:pt x="7643453" y="-9367"/>
                  <a:pt x="7708053" y="0"/>
                </a:cubicBezTo>
                <a:cubicBezTo>
                  <a:pt x="7772653" y="9367"/>
                  <a:pt x="7928834" y="-9232"/>
                  <a:pt x="8019627" y="0"/>
                </a:cubicBezTo>
                <a:cubicBezTo>
                  <a:pt x="8110420" y="9232"/>
                  <a:pt x="8324597" y="-11831"/>
                  <a:pt x="8575040" y="0"/>
                </a:cubicBezTo>
                <a:cubicBezTo>
                  <a:pt x="8825483" y="11831"/>
                  <a:pt x="8998688" y="-18077"/>
                  <a:pt x="9130453" y="0"/>
                </a:cubicBezTo>
                <a:cubicBezTo>
                  <a:pt x="9262218" y="18077"/>
                  <a:pt x="9727031" y="16383"/>
                  <a:pt x="10051627" y="0"/>
                </a:cubicBezTo>
                <a:cubicBezTo>
                  <a:pt x="10376223" y="-16383"/>
                  <a:pt x="10351433" y="-16593"/>
                  <a:pt x="10485120" y="0"/>
                </a:cubicBezTo>
                <a:cubicBezTo>
                  <a:pt x="10618807" y="16593"/>
                  <a:pt x="10683416" y="8465"/>
                  <a:pt x="10796693" y="0"/>
                </a:cubicBezTo>
                <a:cubicBezTo>
                  <a:pt x="10909970" y="-8465"/>
                  <a:pt x="11009671" y="2983"/>
                  <a:pt x="11108267" y="0"/>
                </a:cubicBezTo>
                <a:cubicBezTo>
                  <a:pt x="11206863" y="-2983"/>
                  <a:pt x="11951993" y="50045"/>
                  <a:pt x="12192000" y="0"/>
                </a:cubicBezTo>
                <a:cubicBezTo>
                  <a:pt x="12199652" y="206025"/>
                  <a:pt x="12198046" y="256314"/>
                  <a:pt x="12192000" y="453252"/>
                </a:cubicBezTo>
                <a:cubicBezTo>
                  <a:pt x="12185954" y="650190"/>
                  <a:pt x="12190665" y="747191"/>
                  <a:pt x="12192000" y="906505"/>
                </a:cubicBezTo>
                <a:cubicBezTo>
                  <a:pt x="12193335" y="1065819"/>
                  <a:pt x="12188354" y="1297764"/>
                  <a:pt x="12192000" y="1446550"/>
                </a:cubicBezTo>
                <a:cubicBezTo>
                  <a:pt x="12084222" y="1460714"/>
                  <a:pt x="11962944" y="1442222"/>
                  <a:pt x="11880427" y="1446550"/>
                </a:cubicBezTo>
                <a:cubicBezTo>
                  <a:pt x="11797910" y="1450878"/>
                  <a:pt x="11718289" y="1458014"/>
                  <a:pt x="11568853" y="1446550"/>
                </a:cubicBezTo>
                <a:cubicBezTo>
                  <a:pt x="11419417" y="1435086"/>
                  <a:pt x="11142271" y="1429338"/>
                  <a:pt x="11013440" y="1446550"/>
                </a:cubicBezTo>
                <a:cubicBezTo>
                  <a:pt x="10884609" y="1463762"/>
                  <a:pt x="10773517" y="1463703"/>
                  <a:pt x="10579947" y="1446550"/>
                </a:cubicBezTo>
                <a:cubicBezTo>
                  <a:pt x="10386377" y="1429397"/>
                  <a:pt x="9867722" y="1437974"/>
                  <a:pt x="9658773" y="1446550"/>
                </a:cubicBezTo>
                <a:cubicBezTo>
                  <a:pt x="9449824" y="1455126"/>
                  <a:pt x="9270526" y="1479862"/>
                  <a:pt x="8981440" y="1446550"/>
                </a:cubicBezTo>
                <a:cubicBezTo>
                  <a:pt x="8692354" y="1413238"/>
                  <a:pt x="8805759" y="1443874"/>
                  <a:pt x="8669867" y="1446550"/>
                </a:cubicBezTo>
                <a:cubicBezTo>
                  <a:pt x="8533975" y="1449226"/>
                  <a:pt x="8390410" y="1435077"/>
                  <a:pt x="8236373" y="1446550"/>
                </a:cubicBezTo>
                <a:cubicBezTo>
                  <a:pt x="8082336" y="1458023"/>
                  <a:pt x="7796464" y="1470568"/>
                  <a:pt x="7680960" y="1446550"/>
                </a:cubicBezTo>
                <a:cubicBezTo>
                  <a:pt x="7565456" y="1422532"/>
                  <a:pt x="7336358" y="1472855"/>
                  <a:pt x="7003627" y="1446550"/>
                </a:cubicBezTo>
                <a:cubicBezTo>
                  <a:pt x="6670896" y="1420245"/>
                  <a:pt x="6572815" y="1427931"/>
                  <a:pt x="6448213" y="1446550"/>
                </a:cubicBezTo>
                <a:cubicBezTo>
                  <a:pt x="6323611" y="1465169"/>
                  <a:pt x="6103894" y="1464997"/>
                  <a:pt x="6014720" y="1446550"/>
                </a:cubicBezTo>
                <a:cubicBezTo>
                  <a:pt x="5925546" y="1428103"/>
                  <a:pt x="5824690" y="1459934"/>
                  <a:pt x="5703147" y="1446550"/>
                </a:cubicBezTo>
                <a:cubicBezTo>
                  <a:pt x="5581604" y="1433166"/>
                  <a:pt x="5284554" y="1455766"/>
                  <a:pt x="5147733" y="1446550"/>
                </a:cubicBezTo>
                <a:cubicBezTo>
                  <a:pt x="5010912" y="1437334"/>
                  <a:pt x="4951952" y="1454983"/>
                  <a:pt x="4836160" y="1446550"/>
                </a:cubicBezTo>
                <a:cubicBezTo>
                  <a:pt x="4720368" y="1438117"/>
                  <a:pt x="4426481" y="1424091"/>
                  <a:pt x="4036907" y="1446550"/>
                </a:cubicBezTo>
                <a:cubicBezTo>
                  <a:pt x="3647333" y="1469009"/>
                  <a:pt x="3560117" y="1416296"/>
                  <a:pt x="3359573" y="1446550"/>
                </a:cubicBezTo>
                <a:cubicBezTo>
                  <a:pt x="3159029" y="1476804"/>
                  <a:pt x="2994273" y="1470784"/>
                  <a:pt x="2682240" y="1446550"/>
                </a:cubicBezTo>
                <a:cubicBezTo>
                  <a:pt x="2370207" y="1422316"/>
                  <a:pt x="2236828" y="1459758"/>
                  <a:pt x="1882987" y="1446550"/>
                </a:cubicBezTo>
                <a:cubicBezTo>
                  <a:pt x="1529146" y="1433342"/>
                  <a:pt x="1497296" y="1460959"/>
                  <a:pt x="1205653" y="1446550"/>
                </a:cubicBezTo>
                <a:cubicBezTo>
                  <a:pt x="914010" y="1432141"/>
                  <a:pt x="819602" y="1429472"/>
                  <a:pt x="650240" y="1446550"/>
                </a:cubicBezTo>
                <a:cubicBezTo>
                  <a:pt x="480878" y="1463628"/>
                  <a:pt x="280393" y="1454327"/>
                  <a:pt x="0" y="1446550"/>
                </a:cubicBezTo>
                <a:cubicBezTo>
                  <a:pt x="14258" y="1201144"/>
                  <a:pt x="-2553" y="1124874"/>
                  <a:pt x="0" y="935436"/>
                </a:cubicBezTo>
                <a:cubicBezTo>
                  <a:pt x="2553" y="745998"/>
                  <a:pt x="6720" y="685683"/>
                  <a:pt x="0" y="438787"/>
                </a:cubicBezTo>
                <a:cubicBezTo>
                  <a:pt x="-6720" y="191891"/>
                  <a:pt x="-20356" y="107969"/>
                  <a:pt x="0" y="0"/>
                </a:cubicBezTo>
                <a:close/>
              </a:path>
              <a:path w="12192000" h="1446550" stroke="0" extrusionOk="0">
                <a:moveTo>
                  <a:pt x="0" y="0"/>
                </a:moveTo>
                <a:cubicBezTo>
                  <a:pt x="164063" y="20298"/>
                  <a:pt x="318136" y="-17085"/>
                  <a:pt x="433493" y="0"/>
                </a:cubicBezTo>
                <a:cubicBezTo>
                  <a:pt x="548850" y="17085"/>
                  <a:pt x="915084" y="-17368"/>
                  <a:pt x="1110827" y="0"/>
                </a:cubicBezTo>
                <a:cubicBezTo>
                  <a:pt x="1306570" y="17368"/>
                  <a:pt x="1463623" y="28199"/>
                  <a:pt x="1788160" y="0"/>
                </a:cubicBezTo>
                <a:cubicBezTo>
                  <a:pt x="2112697" y="-28199"/>
                  <a:pt x="1945120" y="-11533"/>
                  <a:pt x="2099733" y="0"/>
                </a:cubicBezTo>
                <a:cubicBezTo>
                  <a:pt x="2254346" y="11533"/>
                  <a:pt x="2377685" y="6608"/>
                  <a:pt x="2533227" y="0"/>
                </a:cubicBezTo>
                <a:cubicBezTo>
                  <a:pt x="2688769" y="-6608"/>
                  <a:pt x="2902361" y="-15249"/>
                  <a:pt x="3210560" y="0"/>
                </a:cubicBezTo>
                <a:cubicBezTo>
                  <a:pt x="3518759" y="15249"/>
                  <a:pt x="3614578" y="23256"/>
                  <a:pt x="3765973" y="0"/>
                </a:cubicBezTo>
                <a:cubicBezTo>
                  <a:pt x="3917368" y="-23256"/>
                  <a:pt x="4008474" y="7300"/>
                  <a:pt x="4199467" y="0"/>
                </a:cubicBezTo>
                <a:cubicBezTo>
                  <a:pt x="4390460" y="-7300"/>
                  <a:pt x="4769350" y="-37325"/>
                  <a:pt x="5120640" y="0"/>
                </a:cubicBezTo>
                <a:cubicBezTo>
                  <a:pt x="5471930" y="37325"/>
                  <a:pt x="5738316" y="3884"/>
                  <a:pt x="6041813" y="0"/>
                </a:cubicBezTo>
                <a:cubicBezTo>
                  <a:pt x="6345310" y="-3884"/>
                  <a:pt x="6582339" y="20675"/>
                  <a:pt x="6841067" y="0"/>
                </a:cubicBezTo>
                <a:cubicBezTo>
                  <a:pt x="7099795" y="-20675"/>
                  <a:pt x="7175411" y="-13385"/>
                  <a:pt x="7274560" y="0"/>
                </a:cubicBezTo>
                <a:cubicBezTo>
                  <a:pt x="7373709" y="13385"/>
                  <a:pt x="7776337" y="17677"/>
                  <a:pt x="7951893" y="0"/>
                </a:cubicBezTo>
                <a:cubicBezTo>
                  <a:pt x="8127449" y="-17677"/>
                  <a:pt x="8492282" y="-31155"/>
                  <a:pt x="8751147" y="0"/>
                </a:cubicBezTo>
                <a:cubicBezTo>
                  <a:pt x="9010012" y="31155"/>
                  <a:pt x="9184581" y="24336"/>
                  <a:pt x="9306560" y="0"/>
                </a:cubicBezTo>
                <a:cubicBezTo>
                  <a:pt x="9428539" y="-24336"/>
                  <a:pt x="9841894" y="4468"/>
                  <a:pt x="9983893" y="0"/>
                </a:cubicBezTo>
                <a:cubicBezTo>
                  <a:pt x="10125892" y="-4468"/>
                  <a:pt x="10551422" y="-35102"/>
                  <a:pt x="10783147" y="0"/>
                </a:cubicBezTo>
                <a:cubicBezTo>
                  <a:pt x="11014872" y="35102"/>
                  <a:pt x="10945122" y="3536"/>
                  <a:pt x="11094720" y="0"/>
                </a:cubicBezTo>
                <a:cubicBezTo>
                  <a:pt x="11244318" y="-3536"/>
                  <a:pt x="11326744" y="-3998"/>
                  <a:pt x="11406293" y="0"/>
                </a:cubicBezTo>
                <a:cubicBezTo>
                  <a:pt x="11485842" y="3998"/>
                  <a:pt x="11908156" y="-33434"/>
                  <a:pt x="12192000" y="0"/>
                </a:cubicBezTo>
                <a:cubicBezTo>
                  <a:pt x="12181227" y="110318"/>
                  <a:pt x="12203196" y="382677"/>
                  <a:pt x="12192000" y="482183"/>
                </a:cubicBezTo>
                <a:cubicBezTo>
                  <a:pt x="12180804" y="581689"/>
                  <a:pt x="12189473" y="762381"/>
                  <a:pt x="12192000" y="935436"/>
                </a:cubicBezTo>
                <a:cubicBezTo>
                  <a:pt x="12194527" y="1108491"/>
                  <a:pt x="12176095" y="1281029"/>
                  <a:pt x="12192000" y="1446550"/>
                </a:cubicBezTo>
                <a:cubicBezTo>
                  <a:pt x="12044244" y="1473609"/>
                  <a:pt x="11775810" y="1460140"/>
                  <a:pt x="11514667" y="1446550"/>
                </a:cubicBezTo>
                <a:cubicBezTo>
                  <a:pt x="11253524" y="1432960"/>
                  <a:pt x="11017207" y="1465762"/>
                  <a:pt x="10837333" y="1446550"/>
                </a:cubicBezTo>
                <a:cubicBezTo>
                  <a:pt x="10657459" y="1427338"/>
                  <a:pt x="10495976" y="1436929"/>
                  <a:pt x="10160000" y="1446550"/>
                </a:cubicBezTo>
                <a:cubicBezTo>
                  <a:pt x="9824024" y="1456171"/>
                  <a:pt x="9708270" y="1478523"/>
                  <a:pt x="9360747" y="1446550"/>
                </a:cubicBezTo>
                <a:cubicBezTo>
                  <a:pt x="9013224" y="1414577"/>
                  <a:pt x="9197019" y="1445106"/>
                  <a:pt x="9049173" y="1446550"/>
                </a:cubicBezTo>
                <a:cubicBezTo>
                  <a:pt x="8901327" y="1447994"/>
                  <a:pt x="8825895" y="1449590"/>
                  <a:pt x="8737600" y="1446550"/>
                </a:cubicBezTo>
                <a:cubicBezTo>
                  <a:pt x="8649305" y="1443510"/>
                  <a:pt x="8208727" y="1446974"/>
                  <a:pt x="7938347" y="1446550"/>
                </a:cubicBezTo>
                <a:cubicBezTo>
                  <a:pt x="7667967" y="1446126"/>
                  <a:pt x="7759038" y="1442728"/>
                  <a:pt x="7626773" y="1446550"/>
                </a:cubicBezTo>
                <a:cubicBezTo>
                  <a:pt x="7494508" y="1450372"/>
                  <a:pt x="7181770" y="1438779"/>
                  <a:pt x="6949440" y="1446550"/>
                </a:cubicBezTo>
                <a:cubicBezTo>
                  <a:pt x="6717110" y="1454321"/>
                  <a:pt x="6539621" y="1474083"/>
                  <a:pt x="6272107" y="1446550"/>
                </a:cubicBezTo>
                <a:cubicBezTo>
                  <a:pt x="6004593" y="1419017"/>
                  <a:pt x="5687800" y="1476713"/>
                  <a:pt x="5472853" y="1446550"/>
                </a:cubicBezTo>
                <a:cubicBezTo>
                  <a:pt x="5257906" y="1416387"/>
                  <a:pt x="5183103" y="1436353"/>
                  <a:pt x="4917440" y="1446550"/>
                </a:cubicBezTo>
                <a:cubicBezTo>
                  <a:pt x="4651777" y="1456747"/>
                  <a:pt x="4192328" y="1401718"/>
                  <a:pt x="3996267" y="1446550"/>
                </a:cubicBezTo>
                <a:cubicBezTo>
                  <a:pt x="3800206" y="1491382"/>
                  <a:pt x="3664399" y="1466073"/>
                  <a:pt x="3562773" y="1446550"/>
                </a:cubicBezTo>
                <a:cubicBezTo>
                  <a:pt x="3461147" y="1427027"/>
                  <a:pt x="3396230" y="1437547"/>
                  <a:pt x="3251200" y="1446550"/>
                </a:cubicBezTo>
                <a:cubicBezTo>
                  <a:pt x="3106170" y="1455553"/>
                  <a:pt x="2959828" y="1463471"/>
                  <a:pt x="2817707" y="1446550"/>
                </a:cubicBezTo>
                <a:cubicBezTo>
                  <a:pt x="2675586" y="1429629"/>
                  <a:pt x="2186343" y="1472374"/>
                  <a:pt x="1896533" y="1446550"/>
                </a:cubicBezTo>
                <a:cubicBezTo>
                  <a:pt x="1606723" y="1420726"/>
                  <a:pt x="1738935" y="1452089"/>
                  <a:pt x="1584960" y="1446550"/>
                </a:cubicBezTo>
                <a:cubicBezTo>
                  <a:pt x="1430985" y="1441011"/>
                  <a:pt x="993484" y="1429235"/>
                  <a:pt x="663787" y="1446550"/>
                </a:cubicBezTo>
                <a:cubicBezTo>
                  <a:pt x="334090" y="1463865"/>
                  <a:pt x="313061" y="1459040"/>
                  <a:pt x="0" y="1446550"/>
                </a:cubicBezTo>
                <a:cubicBezTo>
                  <a:pt x="4895" y="1247404"/>
                  <a:pt x="19716" y="1182520"/>
                  <a:pt x="0" y="949901"/>
                </a:cubicBezTo>
                <a:cubicBezTo>
                  <a:pt x="-19716" y="717282"/>
                  <a:pt x="-18834" y="633171"/>
                  <a:pt x="0" y="482183"/>
                </a:cubicBezTo>
                <a:cubicBezTo>
                  <a:pt x="18834" y="331195"/>
                  <a:pt x="9584" y="106961"/>
                  <a:pt x="0" y="0"/>
                </a:cubicBezTo>
                <a:close/>
              </a:path>
            </a:pathLst>
          </a:custGeom>
          <a:solidFill>
            <a:schemeClr val="bg2">
              <a:lumMod val="60000"/>
              <a:lumOff val="40000"/>
            </a:schemeClr>
          </a:solidFill>
          <a:ln>
            <a:noFill/>
            <a:extLst>
              <a:ext uri="{C807C97D-BFC1-408E-A445-0C87EB9F89A2}">
                <ask:lineSketchStyleProps xmlns:ask="http://schemas.microsoft.com/office/drawing/2018/sketchyshapes" sd="722460625">
                  <a:prstGeom prst="flowChartProcess">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7" name="Google Shape;497;p65"/>
          <p:cNvSpPr txBox="1">
            <a:spLocks noGrp="1"/>
          </p:cNvSpPr>
          <p:nvPr>
            <p:ph type="body" idx="1"/>
          </p:nvPr>
        </p:nvSpPr>
        <p:spPr>
          <a:xfrm>
            <a:off x="838200" y="1825625"/>
            <a:ext cx="10948988" cy="4351200"/>
          </a:xfrm>
          <a:prstGeom prst="rect">
            <a:avLst/>
          </a:prstGeom>
        </p:spPr>
        <p:txBody>
          <a:bodyPr spcFirstLastPara="1" wrap="square" lIns="91425" tIns="45700" rIns="91425" bIns="45700" anchor="t" anchorCtr="0">
            <a:normAutofit/>
          </a:bodyPr>
          <a:lstStyle/>
          <a:p>
            <a:pPr marL="0" lvl="0" indent="0" algn="just" rtl="0">
              <a:lnSpc>
                <a:spcPct val="115000"/>
              </a:lnSpc>
              <a:spcBef>
                <a:spcPts val="2800"/>
              </a:spcBef>
              <a:spcAft>
                <a:spcPts val="2800"/>
              </a:spcAft>
              <a:buNone/>
            </a:pPr>
            <a:r>
              <a:rPr lang="en-US" altLang="zh-TW" sz="3600" dirty="0">
                <a:solidFill>
                  <a:schemeClr val="tx1"/>
                </a:solidFill>
                <a:latin typeface="Arial"/>
                <a:cs typeface="Arial"/>
                <a:sym typeface="Arial"/>
              </a:rPr>
              <a:t>2002</a:t>
            </a:r>
            <a:r>
              <a:rPr lang="zh-TW" altLang="en-US" sz="3600" dirty="0">
                <a:solidFill>
                  <a:schemeClr val="tx1"/>
                </a:solidFill>
                <a:latin typeface="Arial"/>
                <a:cs typeface="Arial"/>
                <a:sym typeface="Arial"/>
              </a:rPr>
              <a:t>年診所開立的處方箋，有自聘藥師健保署給付藥事服務費</a:t>
            </a:r>
            <a:r>
              <a:rPr lang="en-US" altLang="zh-TW" sz="3600" dirty="0">
                <a:solidFill>
                  <a:schemeClr val="tx1"/>
                </a:solidFill>
                <a:latin typeface="Arial"/>
                <a:cs typeface="Arial"/>
                <a:sym typeface="Arial"/>
              </a:rPr>
              <a:t>21</a:t>
            </a:r>
            <a:r>
              <a:rPr lang="zh-TW" altLang="en-US" sz="3600" dirty="0">
                <a:solidFill>
                  <a:schemeClr val="tx1"/>
                </a:solidFill>
                <a:latin typeface="Arial"/>
                <a:cs typeface="Arial"/>
                <a:sym typeface="Arial"/>
              </a:rPr>
              <a:t>元、簡表</a:t>
            </a:r>
            <a:r>
              <a:rPr lang="en-US" altLang="zh-TW" sz="3600" dirty="0">
                <a:solidFill>
                  <a:schemeClr val="tx1"/>
                </a:solidFill>
                <a:latin typeface="Arial"/>
                <a:cs typeface="Arial"/>
                <a:sym typeface="Arial"/>
              </a:rPr>
              <a:t>3</a:t>
            </a:r>
            <a:r>
              <a:rPr lang="zh-TW" altLang="en-US" sz="3600" dirty="0">
                <a:solidFill>
                  <a:schemeClr val="tx1"/>
                </a:solidFill>
                <a:latin typeface="Arial"/>
                <a:cs typeface="Arial"/>
                <a:sym typeface="Arial"/>
              </a:rPr>
              <a:t>日要費</a:t>
            </a:r>
            <a:r>
              <a:rPr lang="en-US" altLang="zh-TW" sz="3600" dirty="0">
                <a:solidFill>
                  <a:schemeClr val="tx1"/>
                </a:solidFill>
                <a:latin typeface="Arial"/>
                <a:cs typeface="Arial"/>
                <a:sym typeface="Arial"/>
              </a:rPr>
              <a:t>75</a:t>
            </a:r>
            <a:r>
              <a:rPr lang="zh-TW" altLang="en-US" sz="3600" dirty="0">
                <a:solidFill>
                  <a:schemeClr val="tx1"/>
                </a:solidFill>
                <a:latin typeface="Arial"/>
                <a:cs typeface="Arial"/>
                <a:sym typeface="Arial"/>
              </a:rPr>
              <a:t>元；診察費</a:t>
            </a:r>
            <a:r>
              <a:rPr lang="en-US" altLang="zh-TW" sz="3600" dirty="0">
                <a:solidFill>
                  <a:schemeClr val="tx1"/>
                </a:solidFill>
                <a:latin typeface="Arial"/>
                <a:cs typeface="Arial"/>
                <a:sym typeface="Arial"/>
              </a:rPr>
              <a:t>25</a:t>
            </a:r>
            <a:r>
              <a:rPr lang="zh-TW" altLang="en-US" sz="3600" dirty="0">
                <a:solidFill>
                  <a:schemeClr val="tx1"/>
                </a:solidFill>
                <a:latin typeface="Arial"/>
                <a:cs typeface="Arial"/>
                <a:sym typeface="Arial"/>
              </a:rPr>
              <a:t>元、藥局藥事服務費</a:t>
            </a:r>
            <a:r>
              <a:rPr lang="en-US" altLang="zh-TW" sz="3600" dirty="0">
                <a:solidFill>
                  <a:schemeClr val="tx1"/>
                </a:solidFill>
                <a:latin typeface="Arial"/>
                <a:cs typeface="Arial"/>
                <a:sym typeface="Arial"/>
              </a:rPr>
              <a:t>32</a:t>
            </a:r>
            <a:r>
              <a:rPr lang="zh-TW" altLang="en-US" sz="3600" dirty="0">
                <a:solidFill>
                  <a:schemeClr val="tx1"/>
                </a:solidFill>
                <a:latin typeface="Arial"/>
                <a:cs typeface="Arial"/>
                <a:sym typeface="Arial"/>
              </a:rPr>
              <a:t>元、日劑藥費</a:t>
            </a:r>
            <a:r>
              <a:rPr lang="en-US" altLang="zh-TW" sz="3600" dirty="0">
                <a:solidFill>
                  <a:schemeClr val="tx1"/>
                </a:solidFill>
                <a:latin typeface="Arial"/>
                <a:cs typeface="Arial"/>
                <a:sym typeface="Arial"/>
              </a:rPr>
              <a:t>3</a:t>
            </a:r>
            <a:r>
              <a:rPr lang="zh-TW" altLang="en-US" sz="3600" dirty="0">
                <a:solidFill>
                  <a:schemeClr val="tx1"/>
                </a:solidFill>
                <a:latin typeface="Arial"/>
                <a:cs typeface="Arial"/>
                <a:sym typeface="Arial"/>
              </a:rPr>
              <a:t>日</a:t>
            </a:r>
            <a:r>
              <a:rPr lang="en-US" altLang="zh-TW" sz="3600" dirty="0">
                <a:solidFill>
                  <a:schemeClr val="tx1"/>
                </a:solidFill>
                <a:latin typeface="Arial"/>
                <a:cs typeface="Arial"/>
                <a:sym typeface="Arial"/>
              </a:rPr>
              <a:t>90</a:t>
            </a:r>
            <a:r>
              <a:rPr lang="zh-TW" altLang="en-US" sz="3600" dirty="0">
                <a:solidFill>
                  <a:schemeClr val="tx1"/>
                </a:solidFill>
                <a:latin typeface="Arial"/>
                <a:cs typeface="Arial"/>
                <a:sym typeface="Arial"/>
              </a:rPr>
              <a:t>元等等，合計每一張處方箋有</a:t>
            </a:r>
            <a:r>
              <a:rPr lang="en-US" altLang="zh-TW" sz="4400" b="1" dirty="0">
                <a:solidFill>
                  <a:srgbClr val="FF0000"/>
                </a:solidFill>
                <a:latin typeface="Arial"/>
                <a:cs typeface="Arial"/>
                <a:sym typeface="Arial"/>
              </a:rPr>
              <a:t>51</a:t>
            </a:r>
            <a:r>
              <a:rPr lang="zh-TW" altLang="en-US" sz="4400" b="1" dirty="0">
                <a:solidFill>
                  <a:srgbClr val="FF0000"/>
                </a:solidFill>
                <a:latin typeface="Arial"/>
                <a:cs typeface="Arial"/>
                <a:sym typeface="Arial"/>
              </a:rPr>
              <a:t>元價差</a:t>
            </a:r>
            <a:endParaRPr sz="3600" dirty="0">
              <a:solidFill>
                <a:schemeClr val="tx1"/>
              </a:solidFill>
              <a:latin typeface="Arial"/>
              <a:cs typeface="Arial"/>
              <a:sym typeface="Arial"/>
            </a:endParaRPr>
          </a:p>
        </p:txBody>
      </p:sp>
      <p:sp>
        <p:nvSpPr>
          <p:cNvPr id="6" name="Google Shape;173;p22">
            <a:extLst>
              <a:ext uri="{FF2B5EF4-FFF2-40B4-BE49-F238E27FC236}">
                <a16:creationId xmlns:a16="http://schemas.microsoft.com/office/drawing/2014/main" id="{38604665-4DD6-4A1A-B4F3-8EA2E8AF1BBC}"/>
              </a:ext>
            </a:extLst>
          </p:cNvPr>
          <p:cNvSpPr txBox="1">
            <a:spLocks/>
          </p:cNvSpPr>
          <p:nvPr/>
        </p:nvSpPr>
        <p:spPr>
          <a:xfrm>
            <a:off x="1524000" y="158108"/>
            <a:ext cx="9144000" cy="109470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chemeClr val="lt1"/>
              </a:buClr>
            </a:pPr>
            <a:r>
              <a:rPr lang="zh-TW" altLang="en-US" sz="6000" b="1" dirty="0">
                <a:solidFill>
                  <a:schemeClr val="lt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門前藥局</a:t>
            </a:r>
          </a:p>
        </p:txBody>
      </p:sp>
      <p:pic>
        <p:nvPicPr>
          <p:cNvPr id="2050" name="Picture 2" descr="Money PNG image">
            <a:extLst>
              <a:ext uri="{FF2B5EF4-FFF2-40B4-BE49-F238E27FC236}">
                <a16:creationId xmlns:a16="http://schemas.microsoft.com/office/drawing/2014/main" id="{6097FC3A-7DDA-4E60-904D-E8457D5C0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357587">
            <a:off x="6385985" y="3960552"/>
            <a:ext cx="2597150" cy="25173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oney PNG image">
            <a:extLst>
              <a:ext uri="{FF2B5EF4-FFF2-40B4-BE49-F238E27FC236}">
                <a16:creationId xmlns:a16="http://schemas.microsoft.com/office/drawing/2014/main" id="{3FB08299-E65B-49F5-BE18-FD4DC53F7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357587">
            <a:off x="6538385" y="4112952"/>
            <a:ext cx="2597150" cy="25173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oney PNG image">
            <a:extLst>
              <a:ext uri="{FF2B5EF4-FFF2-40B4-BE49-F238E27FC236}">
                <a16:creationId xmlns:a16="http://schemas.microsoft.com/office/drawing/2014/main" id="{C18AFC9F-F8DC-42CE-B4EB-A42753C9E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357587">
            <a:off x="6690785" y="4265352"/>
            <a:ext cx="2597150" cy="25173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oney PNG image">
            <a:extLst>
              <a:ext uri="{FF2B5EF4-FFF2-40B4-BE49-F238E27FC236}">
                <a16:creationId xmlns:a16="http://schemas.microsoft.com/office/drawing/2014/main" id="{F63CFCD8-EE2B-4957-805D-C706BF13A5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357587">
            <a:off x="6893983" y="4561433"/>
            <a:ext cx="2597150" cy="25173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oney PNG image">
            <a:extLst>
              <a:ext uri="{FF2B5EF4-FFF2-40B4-BE49-F238E27FC236}">
                <a16:creationId xmlns:a16="http://schemas.microsoft.com/office/drawing/2014/main" id="{7F72AF81-3104-4398-A660-D18806312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357587">
            <a:off x="7046383" y="4713833"/>
            <a:ext cx="2597150" cy="25173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4" name="文字方塊 3">
            <a:extLst>
              <a:ext uri="{FF2B5EF4-FFF2-40B4-BE49-F238E27FC236}">
                <a16:creationId xmlns:a16="http://schemas.microsoft.com/office/drawing/2014/main" id="{1210A3A5-179B-461A-AA42-38C9F154EC4E}"/>
              </a:ext>
            </a:extLst>
          </p:cNvPr>
          <p:cNvSpPr txBox="1"/>
          <p:nvPr/>
        </p:nvSpPr>
        <p:spPr>
          <a:xfrm>
            <a:off x="503635" y="546199"/>
            <a:ext cx="8754665" cy="646331"/>
          </a:xfrm>
          <a:prstGeom prst="rect">
            <a:avLst/>
          </a:prstGeom>
          <a:noFill/>
        </p:spPr>
        <p:txBody>
          <a:bodyPr wrap="square">
            <a:spAutoFit/>
          </a:bodyPr>
          <a:lstStyle/>
          <a:p>
            <a:r>
              <a:rPr lang="en-US" altLang="zh-TW" sz="3600" b="1" dirty="0">
                <a:solidFill>
                  <a:schemeClr val="bg2"/>
                </a:solidFill>
                <a:latin typeface="Arial"/>
                <a:cs typeface="Arial"/>
                <a:sym typeface="Arial"/>
              </a:rPr>
              <a:t>2005</a:t>
            </a:r>
            <a:r>
              <a:rPr lang="zh-TW" altLang="en-US" sz="3600" b="1" dirty="0">
                <a:solidFill>
                  <a:schemeClr val="bg2"/>
                </a:solidFill>
                <a:latin typeface="Arial"/>
                <a:cs typeface="Arial"/>
                <a:sym typeface="Arial"/>
              </a:rPr>
              <a:t>年健保署訂定門前藥局方案之指標</a:t>
            </a:r>
            <a:r>
              <a:rPr lang="en-US" altLang="zh-TW" sz="3600" b="1" dirty="0">
                <a:solidFill>
                  <a:schemeClr val="bg2"/>
                </a:solidFill>
                <a:latin typeface="Arial"/>
                <a:cs typeface="Arial"/>
                <a:sym typeface="Arial"/>
              </a:rPr>
              <a:t>:</a:t>
            </a:r>
            <a:endParaRPr lang="zh-TW" altLang="en-US" sz="3600" dirty="0"/>
          </a:p>
        </p:txBody>
      </p:sp>
      <p:sp>
        <p:nvSpPr>
          <p:cNvPr id="8" name="文字方塊 7">
            <a:extLst>
              <a:ext uri="{FF2B5EF4-FFF2-40B4-BE49-F238E27FC236}">
                <a16:creationId xmlns:a16="http://schemas.microsoft.com/office/drawing/2014/main" id="{2EBE503A-0341-4E3B-80F9-1145F9546D14}"/>
              </a:ext>
            </a:extLst>
          </p:cNvPr>
          <p:cNvSpPr txBox="1"/>
          <p:nvPr/>
        </p:nvSpPr>
        <p:spPr>
          <a:xfrm>
            <a:off x="1035447" y="1335439"/>
            <a:ext cx="10194132" cy="4976362"/>
          </a:xfrm>
          <a:prstGeom prst="rect">
            <a:avLst/>
          </a:prstGeom>
          <a:noFill/>
        </p:spPr>
        <p:txBody>
          <a:bodyPr wrap="square">
            <a:spAutoFit/>
          </a:bodyPr>
          <a:lstStyle/>
          <a:p>
            <a:pPr marL="742950" indent="-742950">
              <a:lnSpc>
                <a:spcPct val="150000"/>
              </a:lnSpc>
              <a:buFont typeface="+mj-lt"/>
              <a:buAutoNum type="arabicPeriod"/>
            </a:pPr>
            <a:r>
              <a:rPr lang="zh-TW" altLang="zh-TW" sz="3600" dirty="0">
                <a:solidFill>
                  <a:schemeClr val="tx1"/>
                </a:solidFill>
              </a:rPr>
              <a:t>診所釋出處方箋一個月超過</a:t>
            </a:r>
            <a:r>
              <a:rPr lang="en-US" altLang="zh-TW" sz="3600" dirty="0">
                <a:solidFill>
                  <a:schemeClr val="tx1"/>
                </a:solidFill>
              </a:rPr>
              <a:t>900</a:t>
            </a:r>
            <a:r>
              <a:rPr lang="zh-TW" altLang="zh-TW" sz="3600" dirty="0">
                <a:solidFill>
                  <a:schemeClr val="tx1"/>
                </a:solidFill>
              </a:rPr>
              <a:t>件</a:t>
            </a:r>
            <a:endParaRPr lang="en-US" altLang="zh-TW" sz="3600" dirty="0">
              <a:solidFill>
                <a:schemeClr val="tx1"/>
              </a:solidFill>
            </a:endParaRPr>
          </a:p>
          <a:p>
            <a:pPr marL="742950" indent="-742950">
              <a:lnSpc>
                <a:spcPct val="150000"/>
              </a:lnSpc>
              <a:buFont typeface="+mj-lt"/>
              <a:buAutoNum type="arabicPeriod"/>
            </a:pPr>
            <a:r>
              <a:rPr lang="zh-TW" altLang="zh-TW" sz="3600" dirty="0">
                <a:solidFill>
                  <a:schemeClr val="tx1"/>
                </a:solidFill>
              </a:rPr>
              <a:t>診所釋出率大於七成</a:t>
            </a:r>
          </a:p>
          <a:p>
            <a:pPr marL="742950" indent="-742950">
              <a:lnSpc>
                <a:spcPct val="150000"/>
              </a:lnSpc>
              <a:buFont typeface="+mj-lt"/>
              <a:buAutoNum type="arabicPeriod"/>
            </a:pPr>
            <a:r>
              <a:rPr lang="zh-TW" altLang="zh-TW" sz="3600" dirty="0">
                <a:solidFill>
                  <a:schemeClr val="tx1"/>
                </a:solidFill>
              </a:rPr>
              <a:t>特定藥局調劑上訴診所的處方箋件數，大於該藥局調劑件數的五成</a:t>
            </a:r>
          </a:p>
          <a:p>
            <a:pPr marL="742950" indent="-742950">
              <a:lnSpc>
                <a:spcPct val="150000"/>
              </a:lnSpc>
              <a:buFont typeface="+mj-lt"/>
              <a:buAutoNum type="arabicPeriod"/>
            </a:pPr>
            <a:r>
              <a:rPr lang="zh-TW" altLang="zh-TW" sz="3600" dirty="0">
                <a:solidFill>
                  <a:schemeClr val="tx1"/>
                </a:solidFill>
              </a:rPr>
              <a:t>藥局調劑上訴診所的處方箋件數，大於上訴診所釋出處方箋件數的五成</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10" name="Picture 2" descr="Real Estate Background clipart - Drug, Pharmacy, Medicine, transparent clip  art">
            <a:extLst>
              <a:ext uri="{FF2B5EF4-FFF2-40B4-BE49-F238E27FC236}">
                <a16:creationId xmlns:a16="http://schemas.microsoft.com/office/drawing/2014/main" id="{344A8A6D-6D90-4601-AFFB-C7967DA1F4D7}"/>
              </a:ext>
            </a:extLst>
          </p:cNvPr>
          <p:cNvPicPr>
            <a:picLocks noChangeAspect="1" noChangeArrowheads="1"/>
          </p:cNvPicPr>
          <p:nvPr/>
        </p:nvPicPr>
        <p:blipFill>
          <a:blip r:embed="rId3">
            <a:clrChange>
              <a:clrFrom>
                <a:srgbClr val="DDDDDD"/>
              </a:clrFrom>
              <a:clrTo>
                <a:srgbClr val="DDDDDD">
                  <a:alpha val="0"/>
                </a:srgbClr>
              </a:clrTo>
            </a:clrChange>
            <a:extLst>
              <a:ext uri="{28A0092B-C50C-407E-A947-70E740481C1C}">
                <a14:useLocalDpi xmlns:a14="http://schemas.microsoft.com/office/drawing/2010/main" val="0"/>
              </a:ext>
            </a:extLst>
          </a:blip>
          <a:srcRect/>
          <a:stretch>
            <a:fillRect/>
          </a:stretch>
        </p:blipFill>
        <p:spPr bwMode="auto">
          <a:xfrm>
            <a:off x="2391408" y="3821616"/>
            <a:ext cx="4047067" cy="3417384"/>
          </a:xfrm>
          <a:prstGeom prst="rect">
            <a:avLst/>
          </a:prstGeom>
          <a:noFill/>
          <a:extLst>
            <a:ext uri="{909E8E84-426E-40DD-AFC4-6F175D3DCCD1}">
              <a14:hiddenFill xmlns:a14="http://schemas.microsoft.com/office/drawing/2010/main">
                <a:solidFill>
                  <a:srgbClr val="FFFFFF"/>
                </a:solidFill>
              </a14:hiddenFill>
            </a:ext>
          </a:extLst>
        </p:spPr>
      </p:pic>
      <p:sp>
        <p:nvSpPr>
          <p:cNvPr id="504" name="Google Shape;504;p66"/>
          <p:cNvSpPr txBox="1"/>
          <p:nvPr/>
        </p:nvSpPr>
        <p:spPr>
          <a:xfrm>
            <a:off x="831000" y="1150549"/>
            <a:ext cx="11361000" cy="2954625"/>
          </a:xfrm>
          <a:prstGeom prst="rect">
            <a:avLst/>
          </a:prstGeom>
          <a:noFill/>
          <a:ln>
            <a:noFill/>
          </a:ln>
        </p:spPr>
        <p:txBody>
          <a:bodyPr spcFirstLastPara="1" wrap="square" lIns="91425" tIns="91425" rIns="91425" bIns="91425" anchor="t" anchorCtr="0">
            <a:spAutoFit/>
          </a:bodyPr>
          <a:lstStyle/>
          <a:p>
            <a:pPr marL="571500" lvl="0" indent="-571500">
              <a:lnSpc>
                <a:spcPct val="250000"/>
              </a:lnSpc>
              <a:buFont typeface="Wingdings" panose="05000000000000000000" pitchFamily="2" charset="2"/>
              <a:buChar char="Ø"/>
            </a:pPr>
            <a:r>
              <a:rPr lang="zh-TW" altLang="en-US" sz="3600" dirty="0">
                <a:solidFill>
                  <a:schemeClr val="tx1"/>
                </a:solidFill>
              </a:rPr>
              <a:t>前兩項避免誤判單一診所為門前藥局。</a:t>
            </a:r>
            <a:endParaRPr sz="3600" dirty="0">
              <a:solidFill>
                <a:schemeClr val="tx1"/>
              </a:solidFill>
            </a:endParaRPr>
          </a:p>
          <a:p>
            <a:pPr marL="571500" lvl="0" indent="-571500">
              <a:lnSpc>
                <a:spcPct val="250000"/>
              </a:lnSpc>
              <a:buFont typeface="Wingdings" panose="05000000000000000000" pitchFamily="2" charset="2"/>
              <a:buChar char="Ø"/>
            </a:pPr>
            <a:r>
              <a:rPr lang="zh-TW" altLang="en-US" sz="3600" dirty="0">
                <a:solidFill>
                  <a:schemeClr val="tx1"/>
                </a:solidFill>
              </a:rPr>
              <a:t>後兩項可分為處方箋之藥局集中度與診所集中度。</a:t>
            </a:r>
            <a:endParaRPr sz="3600" dirty="0">
              <a:solidFill>
                <a:schemeClr val="tx1"/>
              </a:solidFill>
            </a:endParaRPr>
          </a:p>
        </p:txBody>
      </p:sp>
      <p:sp>
        <p:nvSpPr>
          <p:cNvPr id="4" name="文字方塊 3">
            <a:extLst>
              <a:ext uri="{FF2B5EF4-FFF2-40B4-BE49-F238E27FC236}">
                <a16:creationId xmlns:a16="http://schemas.microsoft.com/office/drawing/2014/main" id="{1210A3A5-179B-461A-AA42-38C9F154EC4E}"/>
              </a:ext>
            </a:extLst>
          </p:cNvPr>
          <p:cNvSpPr txBox="1"/>
          <p:nvPr/>
        </p:nvSpPr>
        <p:spPr>
          <a:xfrm>
            <a:off x="503635" y="546199"/>
            <a:ext cx="8754665" cy="646331"/>
          </a:xfrm>
          <a:prstGeom prst="rect">
            <a:avLst/>
          </a:prstGeom>
          <a:noFill/>
        </p:spPr>
        <p:txBody>
          <a:bodyPr wrap="square">
            <a:spAutoFit/>
          </a:bodyPr>
          <a:lstStyle/>
          <a:p>
            <a:r>
              <a:rPr lang="en-US" altLang="zh-TW" sz="3600" b="1" dirty="0">
                <a:solidFill>
                  <a:schemeClr val="bg2"/>
                </a:solidFill>
                <a:latin typeface="Arial"/>
                <a:cs typeface="Arial"/>
                <a:sym typeface="Arial"/>
              </a:rPr>
              <a:t>2005</a:t>
            </a:r>
            <a:r>
              <a:rPr lang="zh-TW" altLang="en-US" sz="3600" b="1" dirty="0">
                <a:solidFill>
                  <a:schemeClr val="bg2"/>
                </a:solidFill>
                <a:latin typeface="Arial"/>
                <a:cs typeface="Arial"/>
                <a:sym typeface="Arial"/>
              </a:rPr>
              <a:t>年健保署訂定門前藥局方案之指標</a:t>
            </a:r>
            <a:r>
              <a:rPr lang="en-US" altLang="zh-TW" sz="3600" b="1" dirty="0">
                <a:solidFill>
                  <a:schemeClr val="bg2"/>
                </a:solidFill>
                <a:latin typeface="Arial"/>
                <a:cs typeface="Arial"/>
                <a:sym typeface="Arial"/>
              </a:rPr>
              <a:t>:</a:t>
            </a:r>
            <a:endParaRPr lang="zh-TW" altLang="en-US" sz="3600" dirty="0"/>
          </a:p>
        </p:txBody>
      </p:sp>
      <p:pic>
        <p:nvPicPr>
          <p:cNvPr id="3074" name="Picture 2" descr="Real Estate Background clipart - Drug, Pharmacy, Medicine, transparent clip  art">
            <a:extLst>
              <a:ext uri="{FF2B5EF4-FFF2-40B4-BE49-F238E27FC236}">
                <a16:creationId xmlns:a16="http://schemas.microsoft.com/office/drawing/2014/main" id="{5666DD05-1CB3-4618-9389-9F90F88791D6}"/>
              </a:ext>
            </a:extLst>
          </p:cNvPr>
          <p:cNvPicPr>
            <a:picLocks noChangeAspect="1" noChangeArrowheads="1"/>
          </p:cNvPicPr>
          <p:nvPr/>
        </p:nvPicPr>
        <p:blipFill>
          <a:blip r:embed="rId3">
            <a:clrChange>
              <a:clrFrom>
                <a:srgbClr val="DDDDDD"/>
              </a:clrFrom>
              <a:clrTo>
                <a:srgbClr val="DDDDDD">
                  <a:alpha val="0"/>
                </a:srgbClr>
              </a:clrTo>
            </a:clrChange>
            <a:extLst>
              <a:ext uri="{28A0092B-C50C-407E-A947-70E740481C1C}">
                <a14:useLocalDpi xmlns:a14="http://schemas.microsoft.com/office/drawing/2010/main" val="0"/>
              </a:ext>
            </a:extLst>
          </a:blip>
          <a:srcRect/>
          <a:stretch>
            <a:fillRect/>
          </a:stretch>
        </p:blipFill>
        <p:spPr bwMode="auto">
          <a:xfrm>
            <a:off x="8961966" y="3821616"/>
            <a:ext cx="4047067" cy="3417384"/>
          </a:xfrm>
          <a:prstGeom prst="rect">
            <a:avLst/>
          </a:prstGeom>
          <a:noFill/>
          <a:extLst>
            <a:ext uri="{909E8E84-426E-40DD-AFC4-6F175D3DCCD1}">
              <a14:hiddenFill xmlns:a14="http://schemas.microsoft.com/office/drawing/2010/main">
                <a:solidFill>
                  <a:srgbClr val="FFFFFF"/>
                </a:solidFill>
              </a14:hiddenFill>
            </a:ext>
          </a:extLst>
        </p:spPr>
      </p:pic>
      <p:pic>
        <p:nvPicPr>
          <p:cNvPr id="6" name="圖片 5">
            <a:extLst>
              <a:ext uri="{FF2B5EF4-FFF2-40B4-BE49-F238E27FC236}">
                <a16:creationId xmlns:a16="http://schemas.microsoft.com/office/drawing/2014/main" id="{4C024954-FF39-49FC-934E-51A033EE772F}"/>
              </a:ext>
            </a:extLst>
          </p:cNvPr>
          <p:cNvPicPr>
            <a:picLocks noChangeAspect="1"/>
          </p:cNvPicPr>
          <p:nvPr/>
        </p:nvPicPr>
        <p:blipFill>
          <a:blip r:embed="rId4"/>
          <a:stretch>
            <a:fillRect/>
          </a:stretch>
        </p:blipFill>
        <p:spPr>
          <a:xfrm>
            <a:off x="6142141" y="4001171"/>
            <a:ext cx="3116159" cy="2856829"/>
          </a:xfrm>
          <a:prstGeom prst="rect">
            <a:avLst/>
          </a:prstGeom>
        </p:spPr>
      </p:pic>
      <p:pic>
        <p:nvPicPr>
          <p:cNvPr id="11" name="圖片 10">
            <a:extLst>
              <a:ext uri="{FF2B5EF4-FFF2-40B4-BE49-F238E27FC236}">
                <a16:creationId xmlns:a16="http://schemas.microsoft.com/office/drawing/2014/main" id="{2A952ED4-F066-40C3-88B0-A5B762BA3295}"/>
              </a:ext>
            </a:extLst>
          </p:cNvPr>
          <p:cNvPicPr>
            <a:picLocks noChangeAspect="1"/>
          </p:cNvPicPr>
          <p:nvPr/>
        </p:nvPicPr>
        <p:blipFill>
          <a:blip r:embed="rId4"/>
          <a:stretch>
            <a:fillRect/>
          </a:stretch>
        </p:blipFill>
        <p:spPr>
          <a:xfrm>
            <a:off x="-428417" y="4001171"/>
            <a:ext cx="3116159" cy="2856829"/>
          </a:xfrm>
          <a:prstGeom prst="rect">
            <a:avLst/>
          </a:prstGeom>
        </p:spPr>
      </p:pic>
    </p:spTree>
    <p:extLst>
      <p:ext uri="{BB962C8B-B14F-4D97-AF65-F5344CB8AC3E}">
        <p14:creationId xmlns:p14="http://schemas.microsoft.com/office/powerpoint/2010/main" val="806532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5" name="文字方塊 4">
            <a:extLst>
              <a:ext uri="{FF2B5EF4-FFF2-40B4-BE49-F238E27FC236}">
                <a16:creationId xmlns:a16="http://schemas.microsoft.com/office/drawing/2014/main" id="{84DFEC9B-63AF-44DC-98A0-1B671024ABEA}"/>
              </a:ext>
            </a:extLst>
          </p:cNvPr>
          <p:cNvSpPr txBox="1"/>
          <p:nvPr/>
        </p:nvSpPr>
        <p:spPr>
          <a:xfrm>
            <a:off x="1036393" y="1120676"/>
            <a:ext cx="10464000" cy="2308324"/>
          </a:xfrm>
          <a:prstGeom prst="rect">
            <a:avLst/>
          </a:prstGeom>
          <a:noFill/>
        </p:spPr>
        <p:txBody>
          <a:bodyPr wrap="square">
            <a:spAutoFit/>
          </a:bodyPr>
          <a:lstStyle/>
          <a:p>
            <a:pPr algn="dist"/>
            <a:r>
              <a:rPr lang="zh-TW" altLang="en-US" sz="3600" dirty="0">
                <a:solidFill>
                  <a:schemeClr val="dk1"/>
                </a:solidFill>
              </a:rPr>
              <a:t>指原料要經過加工調製不用其原名稱，不超過中央主管機關所規定限量，作用</a:t>
            </a:r>
            <a:r>
              <a:rPr lang="zh-TW" altLang="en-US" sz="3600" dirty="0">
                <a:solidFill>
                  <a:srgbClr val="FF0000"/>
                </a:solidFill>
              </a:rPr>
              <a:t>緩和</a:t>
            </a:r>
            <a:r>
              <a:rPr lang="zh-TW" altLang="en-US" sz="3600" dirty="0">
                <a:solidFill>
                  <a:schemeClr val="dk1"/>
                </a:solidFill>
              </a:rPr>
              <a:t>、</a:t>
            </a:r>
            <a:r>
              <a:rPr lang="zh-TW" altLang="en-US" sz="3600" dirty="0">
                <a:solidFill>
                  <a:srgbClr val="FF0000"/>
                </a:solidFill>
              </a:rPr>
              <a:t>無積蓄性</a:t>
            </a:r>
            <a:r>
              <a:rPr lang="zh-TW" altLang="en-US" sz="1400" dirty="0">
                <a:solidFill>
                  <a:schemeClr val="dk1"/>
                </a:solidFill>
              </a:rPr>
              <a:t>、</a:t>
            </a:r>
            <a:r>
              <a:rPr lang="zh-TW" altLang="en-US" sz="3600" dirty="0">
                <a:solidFill>
                  <a:srgbClr val="FF0000"/>
                </a:solidFill>
              </a:rPr>
              <a:t>耐久儲存</a:t>
            </a:r>
            <a:r>
              <a:rPr lang="zh-TW" altLang="en-US" sz="3600" dirty="0">
                <a:solidFill>
                  <a:schemeClr val="dk1"/>
                </a:solidFill>
              </a:rPr>
              <a:t>、</a:t>
            </a:r>
            <a:r>
              <a:rPr lang="zh-TW" altLang="en-US" sz="3600" dirty="0">
                <a:solidFill>
                  <a:srgbClr val="FF0000"/>
                </a:solidFill>
              </a:rPr>
              <a:t>使用簡便</a:t>
            </a:r>
            <a:r>
              <a:rPr lang="zh-TW" altLang="en-US" sz="3600" dirty="0">
                <a:solidFill>
                  <a:schemeClr val="dk1"/>
                </a:solidFill>
              </a:rPr>
              <a:t>、並明示其</a:t>
            </a:r>
            <a:r>
              <a:rPr lang="zh-TW" altLang="en-US" sz="3600" dirty="0">
                <a:solidFill>
                  <a:srgbClr val="FF0000"/>
                </a:solidFill>
              </a:rPr>
              <a:t>效能</a:t>
            </a:r>
            <a:r>
              <a:rPr lang="zh-TW" altLang="en-US" sz="3600" dirty="0">
                <a:solidFill>
                  <a:schemeClr val="dk1"/>
                </a:solidFill>
              </a:rPr>
              <a:t>、</a:t>
            </a:r>
            <a:r>
              <a:rPr lang="zh-TW" altLang="en-US" sz="3600" dirty="0">
                <a:solidFill>
                  <a:srgbClr val="FF0000"/>
                </a:solidFill>
              </a:rPr>
              <a:t>用量</a:t>
            </a:r>
            <a:r>
              <a:rPr lang="zh-TW" altLang="en-US" sz="3600" dirty="0">
                <a:solidFill>
                  <a:schemeClr val="dk1"/>
                </a:solidFill>
              </a:rPr>
              <a:t>、</a:t>
            </a:r>
            <a:r>
              <a:rPr lang="zh-TW" altLang="en-US" sz="3600" dirty="0">
                <a:solidFill>
                  <a:srgbClr val="FF0000"/>
                </a:solidFill>
              </a:rPr>
              <a:t>用法</a:t>
            </a:r>
            <a:r>
              <a:rPr lang="zh-TW" altLang="en-US" sz="3600" dirty="0">
                <a:solidFill>
                  <a:schemeClr val="dk1"/>
                </a:solidFill>
              </a:rPr>
              <a:t>且標明</a:t>
            </a:r>
            <a:r>
              <a:rPr lang="zh-TW" altLang="en-US" sz="3600" dirty="0">
                <a:solidFill>
                  <a:srgbClr val="FF0000"/>
                </a:solidFill>
              </a:rPr>
              <a:t>成藥許可證字號</a:t>
            </a:r>
            <a:r>
              <a:rPr lang="zh-TW" altLang="en-US" sz="3600" dirty="0">
                <a:solidFill>
                  <a:schemeClr val="dk1"/>
                </a:solidFill>
              </a:rPr>
              <a:t>，無須醫師指示即可購買。</a:t>
            </a:r>
          </a:p>
        </p:txBody>
      </p:sp>
      <p:sp>
        <p:nvSpPr>
          <p:cNvPr id="6" name="Google Shape;137;p17">
            <a:extLst>
              <a:ext uri="{FF2B5EF4-FFF2-40B4-BE49-F238E27FC236}">
                <a16:creationId xmlns:a16="http://schemas.microsoft.com/office/drawing/2014/main" id="{9139B385-B0CE-4060-908B-9A676B7FDF7C}"/>
              </a:ext>
            </a:extLst>
          </p:cNvPr>
          <p:cNvSpPr txBox="1"/>
          <p:nvPr/>
        </p:nvSpPr>
        <p:spPr>
          <a:xfrm>
            <a:off x="213067" y="227328"/>
            <a:ext cx="2328900" cy="738633"/>
          </a:xfrm>
          <a:prstGeom prst="rect">
            <a:avLst/>
          </a:prstGeom>
          <a:noFill/>
          <a:ln>
            <a:noFill/>
          </a:ln>
        </p:spPr>
        <p:txBody>
          <a:bodyPr spcFirstLastPara="1" wrap="square" lIns="91425" tIns="91425" rIns="91425" bIns="91425" anchor="t" anchorCtr="0">
            <a:spAutoFit/>
          </a:bodyPr>
          <a:lstStyle/>
          <a:p>
            <a:pPr marL="1047750" lvl="0" indent="-742950">
              <a:buFont typeface="+mj-lt"/>
              <a:buAutoNum type="arabicPeriod" startAt="3"/>
            </a:pPr>
            <a:r>
              <a:rPr lang="zh-TW" altLang="en-US" sz="3600" dirty="0">
                <a:solidFill>
                  <a:schemeClr val="dk1"/>
                </a:solidFill>
              </a:rPr>
              <a:t>成藥</a:t>
            </a:r>
            <a:r>
              <a:rPr lang="en-US" altLang="zh-TW" sz="3600" dirty="0">
                <a:solidFill>
                  <a:schemeClr val="dk1"/>
                </a:solidFill>
              </a:rPr>
              <a:t>:</a:t>
            </a:r>
            <a:endParaRPr sz="3600" dirty="0">
              <a:solidFill>
                <a:schemeClr val="dk1"/>
              </a:solidFill>
            </a:endParaRPr>
          </a:p>
        </p:txBody>
      </p:sp>
      <p:sp>
        <p:nvSpPr>
          <p:cNvPr id="9" name="Google Shape;152;p19">
            <a:extLst>
              <a:ext uri="{FF2B5EF4-FFF2-40B4-BE49-F238E27FC236}">
                <a16:creationId xmlns:a16="http://schemas.microsoft.com/office/drawing/2014/main" id="{7747B203-97C1-442A-BEB3-8F7ADE77D15A}"/>
              </a:ext>
            </a:extLst>
          </p:cNvPr>
          <p:cNvSpPr txBox="1"/>
          <p:nvPr/>
        </p:nvSpPr>
        <p:spPr>
          <a:xfrm>
            <a:off x="519522" y="3745256"/>
            <a:ext cx="3875498" cy="738633"/>
          </a:xfrm>
          <a:prstGeom prst="rect">
            <a:avLst/>
          </a:prstGeom>
          <a:noFill/>
          <a:ln>
            <a:noFill/>
          </a:ln>
        </p:spPr>
        <p:txBody>
          <a:bodyPr spcFirstLastPara="1" wrap="square" lIns="91425" tIns="91425" rIns="91425" bIns="91425" anchor="t" anchorCtr="0">
            <a:spAutoFit/>
          </a:bodyPr>
          <a:lstStyle/>
          <a:p>
            <a:pPr marL="742950" indent="-742950">
              <a:buFont typeface="+mj-lt"/>
              <a:buAutoNum type="arabicPeriod" startAt="4"/>
            </a:pPr>
            <a:r>
              <a:rPr lang="zh-TW" altLang="en-US" sz="3600" dirty="0">
                <a:solidFill>
                  <a:schemeClr val="dk1"/>
                </a:solidFill>
              </a:rPr>
              <a:t>固有成方製藥</a:t>
            </a:r>
            <a:r>
              <a:rPr lang="en-US" altLang="zh-TW" sz="3600" dirty="0">
                <a:solidFill>
                  <a:schemeClr val="dk1"/>
                </a:solidFill>
              </a:rPr>
              <a:t>:</a:t>
            </a:r>
            <a:endParaRPr sz="3600" dirty="0">
              <a:solidFill>
                <a:schemeClr val="dk1"/>
              </a:solidFill>
            </a:endParaRPr>
          </a:p>
        </p:txBody>
      </p:sp>
      <p:sp>
        <p:nvSpPr>
          <p:cNvPr id="12" name="文字方塊 11">
            <a:extLst>
              <a:ext uri="{FF2B5EF4-FFF2-40B4-BE49-F238E27FC236}">
                <a16:creationId xmlns:a16="http://schemas.microsoft.com/office/drawing/2014/main" id="{D2213EC7-3F6F-4A67-B17C-57D14B20C0E2}"/>
              </a:ext>
            </a:extLst>
          </p:cNvPr>
          <p:cNvSpPr txBox="1"/>
          <p:nvPr/>
        </p:nvSpPr>
        <p:spPr>
          <a:xfrm>
            <a:off x="1036393" y="4833683"/>
            <a:ext cx="10801646" cy="1200329"/>
          </a:xfrm>
          <a:prstGeom prst="rect">
            <a:avLst/>
          </a:prstGeom>
          <a:noFill/>
        </p:spPr>
        <p:txBody>
          <a:bodyPr wrap="square">
            <a:spAutoFit/>
          </a:bodyPr>
          <a:lstStyle/>
          <a:p>
            <a:r>
              <a:rPr lang="zh-TW" altLang="en-US" sz="3600" dirty="0">
                <a:solidFill>
                  <a:schemeClr val="dk1"/>
                </a:solidFill>
              </a:rPr>
              <a:t>依中央衛生主管機關選定公告具有醫療效能之</a:t>
            </a:r>
            <a:r>
              <a:rPr lang="zh-TW" altLang="en-US" sz="3600" dirty="0">
                <a:solidFill>
                  <a:srgbClr val="FF0000"/>
                </a:solidFill>
              </a:rPr>
              <a:t>傳統中藥</a:t>
            </a:r>
            <a:r>
              <a:rPr lang="zh-TW" altLang="en-US" sz="3600" dirty="0">
                <a:solidFill>
                  <a:schemeClr val="dk1"/>
                </a:solidFill>
              </a:rPr>
              <a:t>處方調製方劑。</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9" name="流程圖: 程序 8">
            <a:extLst>
              <a:ext uri="{FF2B5EF4-FFF2-40B4-BE49-F238E27FC236}">
                <a16:creationId xmlns:a16="http://schemas.microsoft.com/office/drawing/2014/main" id="{15845776-78A1-4730-A421-35430E07EB98}"/>
              </a:ext>
            </a:extLst>
          </p:cNvPr>
          <p:cNvSpPr/>
          <p:nvPr/>
        </p:nvSpPr>
        <p:spPr>
          <a:xfrm>
            <a:off x="0" y="0"/>
            <a:ext cx="12192000" cy="1446550"/>
          </a:xfrm>
          <a:custGeom>
            <a:avLst/>
            <a:gdLst>
              <a:gd name="connsiteX0" fmla="*/ 0 w 12192000"/>
              <a:gd name="connsiteY0" fmla="*/ 0 h 1446550"/>
              <a:gd name="connsiteX1" fmla="*/ 311573 w 12192000"/>
              <a:gd name="connsiteY1" fmla="*/ 0 h 1446550"/>
              <a:gd name="connsiteX2" fmla="*/ 1110827 w 12192000"/>
              <a:gd name="connsiteY2" fmla="*/ 0 h 1446550"/>
              <a:gd name="connsiteX3" fmla="*/ 2032000 w 12192000"/>
              <a:gd name="connsiteY3" fmla="*/ 0 h 1446550"/>
              <a:gd name="connsiteX4" fmla="*/ 2709333 w 12192000"/>
              <a:gd name="connsiteY4" fmla="*/ 0 h 1446550"/>
              <a:gd name="connsiteX5" fmla="*/ 3142827 w 12192000"/>
              <a:gd name="connsiteY5" fmla="*/ 0 h 1446550"/>
              <a:gd name="connsiteX6" fmla="*/ 4064000 w 12192000"/>
              <a:gd name="connsiteY6" fmla="*/ 0 h 1446550"/>
              <a:gd name="connsiteX7" fmla="*/ 4375573 w 12192000"/>
              <a:gd name="connsiteY7" fmla="*/ 0 h 1446550"/>
              <a:gd name="connsiteX8" fmla="*/ 4930987 w 12192000"/>
              <a:gd name="connsiteY8" fmla="*/ 0 h 1446550"/>
              <a:gd name="connsiteX9" fmla="*/ 5242560 w 12192000"/>
              <a:gd name="connsiteY9" fmla="*/ 0 h 1446550"/>
              <a:gd name="connsiteX10" fmla="*/ 5554133 w 12192000"/>
              <a:gd name="connsiteY10" fmla="*/ 0 h 1446550"/>
              <a:gd name="connsiteX11" fmla="*/ 6475307 w 12192000"/>
              <a:gd name="connsiteY11" fmla="*/ 0 h 1446550"/>
              <a:gd name="connsiteX12" fmla="*/ 7396480 w 12192000"/>
              <a:gd name="connsiteY12" fmla="*/ 0 h 1446550"/>
              <a:gd name="connsiteX13" fmla="*/ 7708053 w 12192000"/>
              <a:gd name="connsiteY13" fmla="*/ 0 h 1446550"/>
              <a:gd name="connsiteX14" fmla="*/ 8019627 w 12192000"/>
              <a:gd name="connsiteY14" fmla="*/ 0 h 1446550"/>
              <a:gd name="connsiteX15" fmla="*/ 8575040 w 12192000"/>
              <a:gd name="connsiteY15" fmla="*/ 0 h 1446550"/>
              <a:gd name="connsiteX16" fmla="*/ 9130453 w 12192000"/>
              <a:gd name="connsiteY16" fmla="*/ 0 h 1446550"/>
              <a:gd name="connsiteX17" fmla="*/ 10051627 w 12192000"/>
              <a:gd name="connsiteY17" fmla="*/ 0 h 1446550"/>
              <a:gd name="connsiteX18" fmla="*/ 10485120 w 12192000"/>
              <a:gd name="connsiteY18" fmla="*/ 0 h 1446550"/>
              <a:gd name="connsiteX19" fmla="*/ 10796693 w 12192000"/>
              <a:gd name="connsiteY19" fmla="*/ 0 h 1446550"/>
              <a:gd name="connsiteX20" fmla="*/ 11108267 w 12192000"/>
              <a:gd name="connsiteY20" fmla="*/ 0 h 1446550"/>
              <a:gd name="connsiteX21" fmla="*/ 12192000 w 12192000"/>
              <a:gd name="connsiteY21" fmla="*/ 0 h 1446550"/>
              <a:gd name="connsiteX22" fmla="*/ 12192000 w 12192000"/>
              <a:gd name="connsiteY22" fmla="*/ 453252 h 1446550"/>
              <a:gd name="connsiteX23" fmla="*/ 12192000 w 12192000"/>
              <a:gd name="connsiteY23" fmla="*/ 906505 h 1446550"/>
              <a:gd name="connsiteX24" fmla="*/ 12192000 w 12192000"/>
              <a:gd name="connsiteY24" fmla="*/ 1446550 h 1446550"/>
              <a:gd name="connsiteX25" fmla="*/ 11880427 w 12192000"/>
              <a:gd name="connsiteY25" fmla="*/ 1446550 h 1446550"/>
              <a:gd name="connsiteX26" fmla="*/ 11568853 w 12192000"/>
              <a:gd name="connsiteY26" fmla="*/ 1446550 h 1446550"/>
              <a:gd name="connsiteX27" fmla="*/ 11013440 w 12192000"/>
              <a:gd name="connsiteY27" fmla="*/ 1446550 h 1446550"/>
              <a:gd name="connsiteX28" fmla="*/ 10579947 w 12192000"/>
              <a:gd name="connsiteY28" fmla="*/ 1446550 h 1446550"/>
              <a:gd name="connsiteX29" fmla="*/ 9658773 w 12192000"/>
              <a:gd name="connsiteY29" fmla="*/ 1446550 h 1446550"/>
              <a:gd name="connsiteX30" fmla="*/ 8981440 w 12192000"/>
              <a:gd name="connsiteY30" fmla="*/ 1446550 h 1446550"/>
              <a:gd name="connsiteX31" fmla="*/ 8669867 w 12192000"/>
              <a:gd name="connsiteY31" fmla="*/ 1446550 h 1446550"/>
              <a:gd name="connsiteX32" fmla="*/ 8236373 w 12192000"/>
              <a:gd name="connsiteY32" fmla="*/ 1446550 h 1446550"/>
              <a:gd name="connsiteX33" fmla="*/ 7680960 w 12192000"/>
              <a:gd name="connsiteY33" fmla="*/ 1446550 h 1446550"/>
              <a:gd name="connsiteX34" fmla="*/ 7003627 w 12192000"/>
              <a:gd name="connsiteY34" fmla="*/ 1446550 h 1446550"/>
              <a:gd name="connsiteX35" fmla="*/ 6448213 w 12192000"/>
              <a:gd name="connsiteY35" fmla="*/ 1446550 h 1446550"/>
              <a:gd name="connsiteX36" fmla="*/ 6014720 w 12192000"/>
              <a:gd name="connsiteY36" fmla="*/ 1446550 h 1446550"/>
              <a:gd name="connsiteX37" fmla="*/ 5703147 w 12192000"/>
              <a:gd name="connsiteY37" fmla="*/ 1446550 h 1446550"/>
              <a:gd name="connsiteX38" fmla="*/ 5147733 w 12192000"/>
              <a:gd name="connsiteY38" fmla="*/ 1446550 h 1446550"/>
              <a:gd name="connsiteX39" fmla="*/ 4836160 w 12192000"/>
              <a:gd name="connsiteY39" fmla="*/ 1446550 h 1446550"/>
              <a:gd name="connsiteX40" fmla="*/ 4036907 w 12192000"/>
              <a:gd name="connsiteY40" fmla="*/ 1446550 h 1446550"/>
              <a:gd name="connsiteX41" fmla="*/ 3359573 w 12192000"/>
              <a:gd name="connsiteY41" fmla="*/ 1446550 h 1446550"/>
              <a:gd name="connsiteX42" fmla="*/ 2682240 w 12192000"/>
              <a:gd name="connsiteY42" fmla="*/ 1446550 h 1446550"/>
              <a:gd name="connsiteX43" fmla="*/ 1882987 w 12192000"/>
              <a:gd name="connsiteY43" fmla="*/ 1446550 h 1446550"/>
              <a:gd name="connsiteX44" fmla="*/ 1205653 w 12192000"/>
              <a:gd name="connsiteY44" fmla="*/ 1446550 h 1446550"/>
              <a:gd name="connsiteX45" fmla="*/ 650240 w 12192000"/>
              <a:gd name="connsiteY45" fmla="*/ 1446550 h 1446550"/>
              <a:gd name="connsiteX46" fmla="*/ 0 w 12192000"/>
              <a:gd name="connsiteY46" fmla="*/ 1446550 h 1446550"/>
              <a:gd name="connsiteX47" fmla="*/ 0 w 12192000"/>
              <a:gd name="connsiteY47" fmla="*/ 935436 h 1446550"/>
              <a:gd name="connsiteX48" fmla="*/ 0 w 12192000"/>
              <a:gd name="connsiteY48" fmla="*/ 438787 h 1446550"/>
              <a:gd name="connsiteX49" fmla="*/ 0 w 12192000"/>
              <a:gd name="connsiteY49"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2000" h="1446550" fill="none" extrusionOk="0">
                <a:moveTo>
                  <a:pt x="0" y="0"/>
                </a:moveTo>
                <a:cubicBezTo>
                  <a:pt x="106790" y="2918"/>
                  <a:pt x="218456" y="-13200"/>
                  <a:pt x="311573" y="0"/>
                </a:cubicBezTo>
                <a:cubicBezTo>
                  <a:pt x="404690" y="13200"/>
                  <a:pt x="842281" y="30405"/>
                  <a:pt x="1110827" y="0"/>
                </a:cubicBezTo>
                <a:cubicBezTo>
                  <a:pt x="1379373" y="-30405"/>
                  <a:pt x="1727738" y="-42491"/>
                  <a:pt x="2032000" y="0"/>
                </a:cubicBezTo>
                <a:cubicBezTo>
                  <a:pt x="2336262" y="42491"/>
                  <a:pt x="2424785" y="16141"/>
                  <a:pt x="2709333" y="0"/>
                </a:cubicBezTo>
                <a:cubicBezTo>
                  <a:pt x="2993881" y="-16141"/>
                  <a:pt x="2943160" y="7523"/>
                  <a:pt x="3142827" y="0"/>
                </a:cubicBezTo>
                <a:cubicBezTo>
                  <a:pt x="3342494" y="-7523"/>
                  <a:pt x="3868371" y="-21172"/>
                  <a:pt x="4064000" y="0"/>
                </a:cubicBezTo>
                <a:cubicBezTo>
                  <a:pt x="4259629" y="21172"/>
                  <a:pt x="4278979" y="-5523"/>
                  <a:pt x="4375573" y="0"/>
                </a:cubicBezTo>
                <a:cubicBezTo>
                  <a:pt x="4472167" y="5523"/>
                  <a:pt x="4660841" y="19476"/>
                  <a:pt x="4930987" y="0"/>
                </a:cubicBezTo>
                <a:cubicBezTo>
                  <a:pt x="5201133" y="-19476"/>
                  <a:pt x="5168326" y="3700"/>
                  <a:pt x="5242560" y="0"/>
                </a:cubicBezTo>
                <a:cubicBezTo>
                  <a:pt x="5316794" y="-3700"/>
                  <a:pt x="5419033" y="-13473"/>
                  <a:pt x="5554133" y="0"/>
                </a:cubicBezTo>
                <a:cubicBezTo>
                  <a:pt x="5689233" y="13473"/>
                  <a:pt x="6269090" y="-34090"/>
                  <a:pt x="6475307" y="0"/>
                </a:cubicBezTo>
                <a:cubicBezTo>
                  <a:pt x="6681524" y="34090"/>
                  <a:pt x="7169396" y="32687"/>
                  <a:pt x="7396480" y="0"/>
                </a:cubicBezTo>
                <a:cubicBezTo>
                  <a:pt x="7623564" y="-32687"/>
                  <a:pt x="7643453" y="-9367"/>
                  <a:pt x="7708053" y="0"/>
                </a:cubicBezTo>
                <a:cubicBezTo>
                  <a:pt x="7772653" y="9367"/>
                  <a:pt x="7928834" y="-9232"/>
                  <a:pt x="8019627" y="0"/>
                </a:cubicBezTo>
                <a:cubicBezTo>
                  <a:pt x="8110420" y="9232"/>
                  <a:pt x="8324597" y="-11831"/>
                  <a:pt x="8575040" y="0"/>
                </a:cubicBezTo>
                <a:cubicBezTo>
                  <a:pt x="8825483" y="11831"/>
                  <a:pt x="8998688" y="-18077"/>
                  <a:pt x="9130453" y="0"/>
                </a:cubicBezTo>
                <a:cubicBezTo>
                  <a:pt x="9262218" y="18077"/>
                  <a:pt x="9727031" y="16383"/>
                  <a:pt x="10051627" y="0"/>
                </a:cubicBezTo>
                <a:cubicBezTo>
                  <a:pt x="10376223" y="-16383"/>
                  <a:pt x="10351433" y="-16593"/>
                  <a:pt x="10485120" y="0"/>
                </a:cubicBezTo>
                <a:cubicBezTo>
                  <a:pt x="10618807" y="16593"/>
                  <a:pt x="10683416" y="8465"/>
                  <a:pt x="10796693" y="0"/>
                </a:cubicBezTo>
                <a:cubicBezTo>
                  <a:pt x="10909970" y="-8465"/>
                  <a:pt x="11009671" y="2983"/>
                  <a:pt x="11108267" y="0"/>
                </a:cubicBezTo>
                <a:cubicBezTo>
                  <a:pt x="11206863" y="-2983"/>
                  <a:pt x="11951993" y="50045"/>
                  <a:pt x="12192000" y="0"/>
                </a:cubicBezTo>
                <a:cubicBezTo>
                  <a:pt x="12199652" y="206025"/>
                  <a:pt x="12198046" y="256314"/>
                  <a:pt x="12192000" y="453252"/>
                </a:cubicBezTo>
                <a:cubicBezTo>
                  <a:pt x="12185954" y="650190"/>
                  <a:pt x="12190665" y="747191"/>
                  <a:pt x="12192000" y="906505"/>
                </a:cubicBezTo>
                <a:cubicBezTo>
                  <a:pt x="12193335" y="1065819"/>
                  <a:pt x="12188354" y="1297764"/>
                  <a:pt x="12192000" y="1446550"/>
                </a:cubicBezTo>
                <a:cubicBezTo>
                  <a:pt x="12084222" y="1460714"/>
                  <a:pt x="11962944" y="1442222"/>
                  <a:pt x="11880427" y="1446550"/>
                </a:cubicBezTo>
                <a:cubicBezTo>
                  <a:pt x="11797910" y="1450878"/>
                  <a:pt x="11718289" y="1458014"/>
                  <a:pt x="11568853" y="1446550"/>
                </a:cubicBezTo>
                <a:cubicBezTo>
                  <a:pt x="11419417" y="1435086"/>
                  <a:pt x="11142271" y="1429338"/>
                  <a:pt x="11013440" y="1446550"/>
                </a:cubicBezTo>
                <a:cubicBezTo>
                  <a:pt x="10884609" y="1463762"/>
                  <a:pt x="10773517" y="1463703"/>
                  <a:pt x="10579947" y="1446550"/>
                </a:cubicBezTo>
                <a:cubicBezTo>
                  <a:pt x="10386377" y="1429397"/>
                  <a:pt x="9867722" y="1437974"/>
                  <a:pt x="9658773" y="1446550"/>
                </a:cubicBezTo>
                <a:cubicBezTo>
                  <a:pt x="9449824" y="1455126"/>
                  <a:pt x="9270526" y="1479862"/>
                  <a:pt x="8981440" y="1446550"/>
                </a:cubicBezTo>
                <a:cubicBezTo>
                  <a:pt x="8692354" y="1413238"/>
                  <a:pt x="8805759" y="1443874"/>
                  <a:pt x="8669867" y="1446550"/>
                </a:cubicBezTo>
                <a:cubicBezTo>
                  <a:pt x="8533975" y="1449226"/>
                  <a:pt x="8390410" y="1435077"/>
                  <a:pt x="8236373" y="1446550"/>
                </a:cubicBezTo>
                <a:cubicBezTo>
                  <a:pt x="8082336" y="1458023"/>
                  <a:pt x="7796464" y="1470568"/>
                  <a:pt x="7680960" y="1446550"/>
                </a:cubicBezTo>
                <a:cubicBezTo>
                  <a:pt x="7565456" y="1422532"/>
                  <a:pt x="7336358" y="1472855"/>
                  <a:pt x="7003627" y="1446550"/>
                </a:cubicBezTo>
                <a:cubicBezTo>
                  <a:pt x="6670896" y="1420245"/>
                  <a:pt x="6572815" y="1427931"/>
                  <a:pt x="6448213" y="1446550"/>
                </a:cubicBezTo>
                <a:cubicBezTo>
                  <a:pt x="6323611" y="1465169"/>
                  <a:pt x="6103894" y="1464997"/>
                  <a:pt x="6014720" y="1446550"/>
                </a:cubicBezTo>
                <a:cubicBezTo>
                  <a:pt x="5925546" y="1428103"/>
                  <a:pt x="5824690" y="1459934"/>
                  <a:pt x="5703147" y="1446550"/>
                </a:cubicBezTo>
                <a:cubicBezTo>
                  <a:pt x="5581604" y="1433166"/>
                  <a:pt x="5284554" y="1455766"/>
                  <a:pt x="5147733" y="1446550"/>
                </a:cubicBezTo>
                <a:cubicBezTo>
                  <a:pt x="5010912" y="1437334"/>
                  <a:pt x="4951952" y="1454983"/>
                  <a:pt x="4836160" y="1446550"/>
                </a:cubicBezTo>
                <a:cubicBezTo>
                  <a:pt x="4720368" y="1438117"/>
                  <a:pt x="4426481" y="1424091"/>
                  <a:pt x="4036907" y="1446550"/>
                </a:cubicBezTo>
                <a:cubicBezTo>
                  <a:pt x="3647333" y="1469009"/>
                  <a:pt x="3560117" y="1416296"/>
                  <a:pt x="3359573" y="1446550"/>
                </a:cubicBezTo>
                <a:cubicBezTo>
                  <a:pt x="3159029" y="1476804"/>
                  <a:pt x="2994273" y="1470784"/>
                  <a:pt x="2682240" y="1446550"/>
                </a:cubicBezTo>
                <a:cubicBezTo>
                  <a:pt x="2370207" y="1422316"/>
                  <a:pt x="2236828" y="1459758"/>
                  <a:pt x="1882987" y="1446550"/>
                </a:cubicBezTo>
                <a:cubicBezTo>
                  <a:pt x="1529146" y="1433342"/>
                  <a:pt x="1497296" y="1460959"/>
                  <a:pt x="1205653" y="1446550"/>
                </a:cubicBezTo>
                <a:cubicBezTo>
                  <a:pt x="914010" y="1432141"/>
                  <a:pt x="819602" y="1429472"/>
                  <a:pt x="650240" y="1446550"/>
                </a:cubicBezTo>
                <a:cubicBezTo>
                  <a:pt x="480878" y="1463628"/>
                  <a:pt x="280393" y="1454327"/>
                  <a:pt x="0" y="1446550"/>
                </a:cubicBezTo>
                <a:cubicBezTo>
                  <a:pt x="14258" y="1201144"/>
                  <a:pt x="-2553" y="1124874"/>
                  <a:pt x="0" y="935436"/>
                </a:cubicBezTo>
                <a:cubicBezTo>
                  <a:pt x="2553" y="745998"/>
                  <a:pt x="6720" y="685683"/>
                  <a:pt x="0" y="438787"/>
                </a:cubicBezTo>
                <a:cubicBezTo>
                  <a:pt x="-6720" y="191891"/>
                  <a:pt x="-20356" y="107969"/>
                  <a:pt x="0" y="0"/>
                </a:cubicBezTo>
                <a:close/>
              </a:path>
              <a:path w="12192000" h="1446550" stroke="0" extrusionOk="0">
                <a:moveTo>
                  <a:pt x="0" y="0"/>
                </a:moveTo>
                <a:cubicBezTo>
                  <a:pt x="164063" y="20298"/>
                  <a:pt x="318136" y="-17085"/>
                  <a:pt x="433493" y="0"/>
                </a:cubicBezTo>
                <a:cubicBezTo>
                  <a:pt x="548850" y="17085"/>
                  <a:pt x="915084" y="-17368"/>
                  <a:pt x="1110827" y="0"/>
                </a:cubicBezTo>
                <a:cubicBezTo>
                  <a:pt x="1306570" y="17368"/>
                  <a:pt x="1463623" y="28199"/>
                  <a:pt x="1788160" y="0"/>
                </a:cubicBezTo>
                <a:cubicBezTo>
                  <a:pt x="2112697" y="-28199"/>
                  <a:pt x="1945120" y="-11533"/>
                  <a:pt x="2099733" y="0"/>
                </a:cubicBezTo>
                <a:cubicBezTo>
                  <a:pt x="2254346" y="11533"/>
                  <a:pt x="2377685" y="6608"/>
                  <a:pt x="2533227" y="0"/>
                </a:cubicBezTo>
                <a:cubicBezTo>
                  <a:pt x="2688769" y="-6608"/>
                  <a:pt x="2902361" y="-15249"/>
                  <a:pt x="3210560" y="0"/>
                </a:cubicBezTo>
                <a:cubicBezTo>
                  <a:pt x="3518759" y="15249"/>
                  <a:pt x="3614578" y="23256"/>
                  <a:pt x="3765973" y="0"/>
                </a:cubicBezTo>
                <a:cubicBezTo>
                  <a:pt x="3917368" y="-23256"/>
                  <a:pt x="4008474" y="7300"/>
                  <a:pt x="4199467" y="0"/>
                </a:cubicBezTo>
                <a:cubicBezTo>
                  <a:pt x="4390460" y="-7300"/>
                  <a:pt x="4769350" y="-37325"/>
                  <a:pt x="5120640" y="0"/>
                </a:cubicBezTo>
                <a:cubicBezTo>
                  <a:pt x="5471930" y="37325"/>
                  <a:pt x="5738316" y="3884"/>
                  <a:pt x="6041813" y="0"/>
                </a:cubicBezTo>
                <a:cubicBezTo>
                  <a:pt x="6345310" y="-3884"/>
                  <a:pt x="6582339" y="20675"/>
                  <a:pt x="6841067" y="0"/>
                </a:cubicBezTo>
                <a:cubicBezTo>
                  <a:pt x="7099795" y="-20675"/>
                  <a:pt x="7175411" y="-13385"/>
                  <a:pt x="7274560" y="0"/>
                </a:cubicBezTo>
                <a:cubicBezTo>
                  <a:pt x="7373709" y="13385"/>
                  <a:pt x="7776337" y="17677"/>
                  <a:pt x="7951893" y="0"/>
                </a:cubicBezTo>
                <a:cubicBezTo>
                  <a:pt x="8127449" y="-17677"/>
                  <a:pt x="8492282" y="-31155"/>
                  <a:pt x="8751147" y="0"/>
                </a:cubicBezTo>
                <a:cubicBezTo>
                  <a:pt x="9010012" y="31155"/>
                  <a:pt x="9184581" y="24336"/>
                  <a:pt x="9306560" y="0"/>
                </a:cubicBezTo>
                <a:cubicBezTo>
                  <a:pt x="9428539" y="-24336"/>
                  <a:pt x="9841894" y="4468"/>
                  <a:pt x="9983893" y="0"/>
                </a:cubicBezTo>
                <a:cubicBezTo>
                  <a:pt x="10125892" y="-4468"/>
                  <a:pt x="10551422" y="-35102"/>
                  <a:pt x="10783147" y="0"/>
                </a:cubicBezTo>
                <a:cubicBezTo>
                  <a:pt x="11014872" y="35102"/>
                  <a:pt x="10945122" y="3536"/>
                  <a:pt x="11094720" y="0"/>
                </a:cubicBezTo>
                <a:cubicBezTo>
                  <a:pt x="11244318" y="-3536"/>
                  <a:pt x="11326744" y="-3998"/>
                  <a:pt x="11406293" y="0"/>
                </a:cubicBezTo>
                <a:cubicBezTo>
                  <a:pt x="11485842" y="3998"/>
                  <a:pt x="11908156" y="-33434"/>
                  <a:pt x="12192000" y="0"/>
                </a:cubicBezTo>
                <a:cubicBezTo>
                  <a:pt x="12181227" y="110318"/>
                  <a:pt x="12203196" y="382677"/>
                  <a:pt x="12192000" y="482183"/>
                </a:cubicBezTo>
                <a:cubicBezTo>
                  <a:pt x="12180804" y="581689"/>
                  <a:pt x="12189473" y="762381"/>
                  <a:pt x="12192000" y="935436"/>
                </a:cubicBezTo>
                <a:cubicBezTo>
                  <a:pt x="12194527" y="1108491"/>
                  <a:pt x="12176095" y="1281029"/>
                  <a:pt x="12192000" y="1446550"/>
                </a:cubicBezTo>
                <a:cubicBezTo>
                  <a:pt x="12044244" y="1473609"/>
                  <a:pt x="11775810" y="1460140"/>
                  <a:pt x="11514667" y="1446550"/>
                </a:cubicBezTo>
                <a:cubicBezTo>
                  <a:pt x="11253524" y="1432960"/>
                  <a:pt x="11017207" y="1465762"/>
                  <a:pt x="10837333" y="1446550"/>
                </a:cubicBezTo>
                <a:cubicBezTo>
                  <a:pt x="10657459" y="1427338"/>
                  <a:pt x="10495976" y="1436929"/>
                  <a:pt x="10160000" y="1446550"/>
                </a:cubicBezTo>
                <a:cubicBezTo>
                  <a:pt x="9824024" y="1456171"/>
                  <a:pt x="9708270" y="1478523"/>
                  <a:pt x="9360747" y="1446550"/>
                </a:cubicBezTo>
                <a:cubicBezTo>
                  <a:pt x="9013224" y="1414577"/>
                  <a:pt x="9197019" y="1445106"/>
                  <a:pt x="9049173" y="1446550"/>
                </a:cubicBezTo>
                <a:cubicBezTo>
                  <a:pt x="8901327" y="1447994"/>
                  <a:pt x="8825895" y="1449590"/>
                  <a:pt x="8737600" y="1446550"/>
                </a:cubicBezTo>
                <a:cubicBezTo>
                  <a:pt x="8649305" y="1443510"/>
                  <a:pt x="8208727" y="1446974"/>
                  <a:pt x="7938347" y="1446550"/>
                </a:cubicBezTo>
                <a:cubicBezTo>
                  <a:pt x="7667967" y="1446126"/>
                  <a:pt x="7759038" y="1442728"/>
                  <a:pt x="7626773" y="1446550"/>
                </a:cubicBezTo>
                <a:cubicBezTo>
                  <a:pt x="7494508" y="1450372"/>
                  <a:pt x="7181770" y="1438779"/>
                  <a:pt x="6949440" y="1446550"/>
                </a:cubicBezTo>
                <a:cubicBezTo>
                  <a:pt x="6717110" y="1454321"/>
                  <a:pt x="6539621" y="1474083"/>
                  <a:pt x="6272107" y="1446550"/>
                </a:cubicBezTo>
                <a:cubicBezTo>
                  <a:pt x="6004593" y="1419017"/>
                  <a:pt x="5687800" y="1476713"/>
                  <a:pt x="5472853" y="1446550"/>
                </a:cubicBezTo>
                <a:cubicBezTo>
                  <a:pt x="5257906" y="1416387"/>
                  <a:pt x="5183103" y="1436353"/>
                  <a:pt x="4917440" y="1446550"/>
                </a:cubicBezTo>
                <a:cubicBezTo>
                  <a:pt x="4651777" y="1456747"/>
                  <a:pt x="4192328" y="1401718"/>
                  <a:pt x="3996267" y="1446550"/>
                </a:cubicBezTo>
                <a:cubicBezTo>
                  <a:pt x="3800206" y="1491382"/>
                  <a:pt x="3664399" y="1466073"/>
                  <a:pt x="3562773" y="1446550"/>
                </a:cubicBezTo>
                <a:cubicBezTo>
                  <a:pt x="3461147" y="1427027"/>
                  <a:pt x="3396230" y="1437547"/>
                  <a:pt x="3251200" y="1446550"/>
                </a:cubicBezTo>
                <a:cubicBezTo>
                  <a:pt x="3106170" y="1455553"/>
                  <a:pt x="2959828" y="1463471"/>
                  <a:pt x="2817707" y="1446550"/>
                </a:cubicBezTo>
                <a:cubicBezTo>
                  <a:pt x="2675586" y="1429629"/>
                  <a:pt x="2186343" y="1472374"/>
                  <a:pt x="1896533" y="1446550"/>
                </a:cubicBezTo>
                <a:cubicBezTo>
                  <a:pt x="1606723" y="1420726"/>
                  <a:pt x="1738935" y="1452089"/>
                  <a:pt x="1584960" y="1446550"/>
                </a:cubicBezTo>
                <a:cubicBezTo>
                  <a:pt x="1430985" y="1441011"/>
                  <a:pt x="993484" y="1429235"/>
                  <a:pt x="663787" y="1446550"/>
                </a:cubicBezTo>
                <a:cubicBezTo>
                  <a:pt x="334090" y="1463865"/>
                  <a:pt x="313061" y="1459040"/>
                  <a:pt x="0" y="1446550"/>
                </a:cubicBezTo>
                <a:cubicBezTo>
                  <a:pt x="4895" y="1247404"/>
                  <a:pt x="19716" y="1182520"/>
                  <a:pt x="0" y="949901"/>
                </a:cubicBezTo>
                <a:cubicBezTo>
                  <a:pt x="-19716" y="717282"/>
                  <a:pt x="-18834" y="633171"/>
                  <a:pt x="0" y="482183"/>
                </a:cubicBezTo>
                <a:cubicBezTo>
                  <a:pt x="18834" y="331195"/>
                  <a:pt x="9584" y="106961"/>
                  <a:pt x="0" y="0"/>
                </a:cubicBezTo>
                <a:close/>
              </a:path>
            </a:pathLst>
          </a:custGeom>
          <a:solidFill>
            <a:schemeClr val="bg2">
              <a:lumMod val="60000"/>
              <a:lumOff val="40000"/>
            </a:schemeClr>
          </a:solidFill>
          <a:ln>
            <a:noFill/>
            <a:extLst>
              <a:ext uri="{C807C97D-BFC1-408E-A445-0C87EB9F89A2}">
                <ask:lineSketchStyleProps xmlns:ask="http://schemas.microsoft.com/office/drawing/2018/sketchyshapes" sd="722460625">
                  <a:custGeom>
                    <a:avLst/>
                    <a:gdLst>
                      <a:gd name="connsiteX0" fmla="*/ 0 w 12192000"/>
                      <a:gd name="connsiteY0" fmla="*/ 0 h 1446550"/>
                      <a:gd name="connsiteX1" fmla="*/ 311573 w 12192000"/>
                      <a:gd name="connsiteY1" fmla="*/ 0 h 1446550"/>
                      <a:gd name="connsiteX2" fmla="*/ 1110827 w 12192000"/>
                      <a:gd name="connsiteY2" fmla="*/ 0 h 1446550"/>
                      <a:gd name="connsiteX3" fmla="*/ 2032000 w 12192000"/>
                      <a:gd name="connsiteY3" fmla="*/ 0 h 1446550"/>
                      <a:gd name="connsiteX4" fmla="*/ 2709333 w 12192000"/>
                      <a:gd name="connsiteY4" fmla="*/ 0 h 1446550"/>
                      <a:gd name="connsiteX5" fmla="*/ 3142827 w 12192000"/>
                      <a:gd name="connsiteY5" fmla="*/ 0 h 1446550"/>
                      <a:gd name="connsiteX6" fmla="*/ 4064000 w 12192000"/>
                      <a:gd name="connsiteY6" fmla="*/ 0 h 1446550"/>
                      <a:gd name="connsiteX7" fmla="*/ 4375573 w 12192000"/>
                      <a:gd name="connsiteY7" fmla="*/ 0 h 1446550"/>
                      <a:gd name="connsiteX8" fmla="*/ 4930987 w 12192000"/>
                      <a:gd name="connsiteY8" fmla="*/ 0 h 1446550"/>
                      <a:gd name="connsiteX9" fmla="*/ 5242560 w 12192000"/>
                      <a:gd name="connsiteY9" fmla="*/ 0 h 1446550"/>
                      <a:gd name="connsiteX10" fmla="*/ 5554133 w 12192000"/>
                      <a:gd name="connsiteY10" fmla="*/ 0 h 1446550"/>
                      <a:gd name="connsiteX11" fmla="*/ 6475307 w 12192000"/>
                      <a:gd name="connsiteY11" fmla="*/ 0 h 1446550"/>
                      <a:gd name="connsiteX12" fmla="*/ 7396480 w 12192000"/>
                      <a:gd name="connsiteY12" fmla="*/ 0 h 1446550"/>
                      <a:gd name="connsiteX13" fmla="*/ 7708053 w 12192000"/>
                      <a:gd name="connsiteY13" fmla="*/ 0 h 1446550"/>
                      <a:gd name="connsiteX14" fmla="*/ 8019627 w 12192000"/>
                      <a:gd name="connsiteY14" fmla="*/ 0 h 1446550"/>
                      <a:gd name="connsiteX15" fmla="*/ 8575040 w 12192000"/>
                      <a:gd name="connsiteY15" fmla="*/ 0 h 1446550"/>
                      <a:gd name="connsiteX16" fmla="*/ 9130453 w 12192000"/>
                      <a:gd name="connsiteY16" fmla="*/ 0 h 1446550"/>
                      <a:gd name="connsiteX17" fmla="*/ 10051627 w 12192000"/>
                      <a:gd name="connsiteY17" fmla="*/ 0 h 1446550"/>
                      <a:gd name="connsiteX18" fmla="*/ 10485120 w 12192000"/>
                      <a:gd name="connsiteY18" fmla="*/ 0 h 1446550"/>
                      <a:gd name="connsiteX19" fmla="*/ 10796693 w 12192000"/>
                      <a:gd name="connsiteY19" fmla="*/ 0 h 1446550"/>
                      <a:gd name="connsiteX20" fmla="*/ 11108267 w 12192000"/>
                      <a:gd name="connsiteY20" fmla="*/ 0 h 1446550"/>
                      <a:gd name="connsiteX21" fmla="*/ 12192000 w 12192000"/>
                      <a:gd name="connsiteY21" fmla="*/ 0 h 1446550"/>
                      <a:gd name="connsiteX22" fmla="*/ 12192000 w 12192000"/>
                      <a:gd name="connsiteY22" fmla="*/ 453252 h 1446550"/>
                      <a:gd name="connsiteX23" fmla="*/ 12192000 w 12192000"/>
                      <a:gd name="connsiteY23" fmla="*/ 906505 h 1446550"/>
                      <a:gd name="connsiteX24" fmla="*/ 12192000 w 12192000"/>
                      <a:gd name="connsiteY24" fmla="*/ 1446550 h 1446550"/>
                      <a:gd name="connsiteX25" fmla="*/ 11880427 w 12192000"/>
                      <a:gd name="connsiteY25" fmla="*/ 1446550 h 1446550"/>
                      <a:gd name="connsiteX26" fmla="*/ 11568853 w 12192000"/>
                      <a:gd name="connsiteY26" fmla="*/ 1446550 h 1446550"/>
                      <a:gd name="connsiteX27" fmla="*/ 11013440 w 12192000"/>
                      <a:gd name="connsiteY27" fmla="*/ 1446550 h 1446550"/>
                      <a:gd name="connsiteX28" fmla="*/ 10579947 w 12192000"/>
                      <a:gd name="connsiteY28" fmla="*/ 1446550 h 1446550"/>
                      <a:gd name="connsiteX29" fmla="*/ 9658773 w 12192000"/>
                      <a:gd name="connsiteY29" fmla="*/ 1446550 h 1446550"/>
                      <a:gd name="connsiteX30" fmla="*/ 8981440 w 12192000"/>
                      <a:gd name="connsiteY30" fmla="*/ 1446550 h 1446550"/>
                      <a:gd name="connsiteX31" fmla="*/ 8669867 w 12192000"/>
                      <a:gd name="connsiteY31" fmla="*/ 1446550 h 1446550"/>
                      <a:gd name="connsiteX32" fmla="*/ 8236373 w 12192000"/>
                      <a:gd name="connsiteY32" fmla="*/ 1446550 h 1446550"/>
                      <a:gd name="connsiteX33" fmla="*/ 7680960 w 12192000"/>
                      <a:gd name="connsiteY33" fmla="*/ 1446550 h 1446550"/>
                      <a:gd name="connsiteX34" fmla="*/ 7003627 w 12192000"/>
                      <a:gd name="connsiteY34" fmla="*/ 1446550 h 1446550"/>
                      <a:gd name="connsiteX35" fmla="*/ 6448213 w 12192000"/>
                      <a:gd name="connsiteY35" fmla="*/ 1446550 h 1446550"/>
                      <a:gd name="connsiteX36" fmla="*/ 6014720 w 12192000"/>
                      <a:gd name="connsiteY36" fmla="*/ 1446550 h 1446550"/>
                      <a:gd name="connsiteX37" fmla="*/ 5703147 w 12192000"/>
                      <a:gd name="connsiteY37" fmla="*/ 1446550 h 1446550"/>
                      <a:gd name="connsiteX38" fmla="*/ 5147733 w 12192000"/>
                      <a:gd name="connsiteY38" fmla="*/ 1446550 h 1446550"/>
                      <a:gd name="connsiteX39" fmla="*/ 4836160 w 12192000"/>
                      <a:gd name="connsiteY39" fmla="*/ 1446550 h 1446550"/>
                      <a:gd name="connsiteX40" fmla="*/ 4036907 w 12192000"/>
                      <a:gd name="connsiteY40" fmla="*/ 1446550 h 1446550"/>
                      <a:gd name="connsiteX41" fmla="*/ 3359573 w 12192000"/>
                      <a:gd name="connsiteY41" fmla="*/ 1446550 h 1446550"/>
                      <a:gd name="connsiteX42" fmla="*/ 2682240 w 12192000"/>
                      <a:gd name="connsiteY42" fmla="*/ 1446550 h 1446550"/>
                      <a:gd name="connsiteX43" fmla="*/ 1882987 w 12192000"/>
                      <a:gd name="connsiteY43" fmla="*/ 1446550 h 1446550"/>
                      <a:gd name="connsiteX44" fmla="*/ 1205653 w 12192000"/>
                      <a:gd name="connsiteY44" fmla="*/ 1446550 h 1446550"/>
                      <a:gd name="connsiteX45" fmla="*/ 650240 w 12192000"/>
                      <a:gd name="connsiteY45" fmla="*/ 1446550 h 1446550"/>
                      <a:gd name="connsiteX46" fmla="*/ 0 w 12192000"/>
                      <a:gd name="connsiteY46" fmla="*/ 1446550 h 1446550"/>
                      <a:gd name="connsiteX47" fmla="*/ 0 w 12192000"/>
                      <a:gd name="connsiteY47" fmla="*/ 935436 h 1446550"/>
                      <a:gd name="connsiteX48" fmla="*/ 0 w 12192000"/>
                      <a:gd name="connsiteY48" fmla="*/ 438787 h 1446550"/>
                      <a:gd name="connsiteX49" fmla="*/ 0 w 12192000"/>
                      <a:gd name="connsiteY49" fmla="*/ 0 h 1446550"/>
                      <a:gd name="connsiteX0" fmla="*/ 0 w 12192000"/>
                      <a:gd name="connsiteY0" fmla="*/ 0 h 1446550"/>
                      <a:gd name="connsiteX1" fmla="*/ 433493 w 12192000"/>
                      <a:gd name="connsiteY1" fmla="*/ 0 h 1446550"/>
                      <a:gd name="connsiteX2" fmla="*/ 1110827 w 12192000"/>
                      <a:gd name="connsiteY2" fmla="*/ 0 h 1446550"/>
                      <a:gd name="connsiteX3" fmla="*/ 1788160 w 12192000"/>
                      <a:gd name="connsiteY3" fmla="*/ 0 h 1446550"/>
                      <a:gd name="connsiteX4" fmla="*/ 2099733 w 12192000"/>
                      <a:gd name="connsiteY4" fmla="*/ 0 h 1446550"/>
                      <a:gd name="connsiteX5" fmla="*/ 2533227 w 12192000"/>
                      <a:gd name="connsiteY5" fmla="*/ 0 h 1446550"/>
                      <a:gd name="connsiteX6" fmla="*/ 3210560 w 12192000"/>
                      <a:gd name="connsiteY6" fmla="*/ 0 h 1446550"/>
                      <a:gd name="connsiteX7" fmla="*/ 3765973 w 12192000"/>
                      <a:gd name="connsiteY7" fmla="*/ 0 h 1446550"/>
                      <a:gd name="connsiteX8" fmla="*/ 4199467 w 12192000"/>
                      <a:gd name="connsiteY8" fmla="*/ 0 h 1446550"/>
                      <a:gd name="connsiteX9" fmla="*/ 5120640 w 12192000"/>
                      <a:gd name="connsiteY9" fmla="*/ 0 h 1446550"/>
                      <a:gd name="connsiteX10" fmla="*/ 6041813 w 12192000"/>
                      <a:gd name="connsiteY10" fmla="*/ 0 h 1446550"/>
                      <a:gd name="connsiteX11" fmla="*/ 6841067 w 12192000"/>
                      <a:gd name="connsiteY11" fmla="*/ 0 h 1446550"/>
                      <a:gd name="connsiteX12" fmla="*/ 7274560 w 12192000"/>
                      <a:gd name="connsiteY12" fmla="*/ 0 h 1446550"/>
                      <a:gd name="connsiteX13" fmla="*/ 7951893 w 12192000"/>
                      <a:gd name="connsiteY13" fmla="*/ 0 h 1446550"/>
                      <a:gd name="connsiteX14" fmla="*/ 8751147 w 12192000"/>
                      <a:gd name="connsiteY14" fmla="*/ 0 h 1446550"/>
                      <a:gd name="connsiteX15" fmla="*/ 9306560 w 12192000"/>
                      <a:gd name="connsiteY15" fmla="*/ 0 h 1446550"/>
                      <a:gd name="connsiteX16" fmla="*/ 9983893 w 12192000"/>
                      <a:gd name="connsiteY16" fmla="*/ 0 h 1446550"/>
                      <a:gd name="connsiteX17" fmla="*/ 10783147 w 12192000"/>
                      <a:gd name="connsiteY17" fmla="*/ 0 h 1446550"/>
                      <a:gd name="connsiteX18" fmla="*/ 11094720 w 12192000"/>
                      <a:gd name="connsiteY18" fmla="*/ 0 h 1446550"/>
                      <a:gd name="connsiteX19" fmla="*/ 11406293 w 12192000"/>
                      <a:gd name="connsiteY19" fmla="*/ 0 h 1446550"/>
                      <a:gd name="connsiteX20" fmla="*/ 12192000 w 12192000"/>
                      <a:gd name="connsiteY20" fmla="*/ 0 h 1446550"/>
                      <a:gd name="connsiteX21" fmla="*/ 12192000 w 12192000"/>
                      <a:gd name="connsiteY21" fmla="*/ 482183 h 1446550"/>
                      <a:gd name="connsiteX22" fmla="*/ 12192000 w 12192000"/>
                      <a:gd name="connsiteY22" fmla="*/ 935436 h 1446550"/>
                      <a:gd name="connsiteX23" fmla="*/ 12192000 w 12192000"/>
                      <a:gd name="connsiteY23" fmla="*/ 1446550 h 1446550"/>
                      <a:gd name="connsiteX24" fmla="*/ 11514667 w 12192000"/>
                      <a:gd name="connsiteY24" fmla="*/ 1446550 h 1446550"/>
                      <a:gd name="connsiteX25" fmla="*/ 10837333 w 12192000"/>
                      <a:gd name="connsiteY25" fmla="*/ 1446550 h 1446550"/>
                      <a:gd name="connsiteX26" fmla="*/ 10160000 w 12192000"/>
                      <a:gd name="connsiteY26" fmla="*/ 1446550 h 1446550"/>
                      <a:gd name="connsiteX27" fmla="*/ 9360747 w 12192000"/>
                      <a:gd name="connsiteY27" fmla="*/ 1446550 h 1446550"/>
                      <a:gd name="connsiteX28" fmla="*/ 9049173 w 12192000"/>
                      <a:gd name="connsiteY28" fmla="*/ 1446550 h 1446550"/>
                      <a:gd name="connsiteX29" fmla="*/ 8737600 w 12192000"/>
                      <a:gd name="connsiteY29" fmla="*/ 1446550 h 1446550"/>
                      <a:gd name="connsiteX30" fmla="*/ 7938347 w 12192000"/>
                      <a:gd name="connsiteY30" fmla="*/ 1446550 h 1446550"/>
                      <a:gd name="connsiteX31" fmla="*/ 7626773 w 12192000"/>
                      <a:gd name="connsiteY31" fmla="*/ 1446550 h 1446550"/>
                      <a:gd name="connsiteX32" fmla="*/ 6949440 w 12192000"/>
                      <a:gd name="connsiteY32" fmla="*/ 1446550 h 1446550"/>
                      <a:gd name="connsiteX33" fmla="*/ 6272107 w 12192000"/>
                      <a:gd name="connsiteY33" fmla="*/ 1446550 h 1446550"/>
                      <a:gd name="connsiteX34" fmla="*/ 5472853 w 12192000"/>
                      <a:gd name="connsiteY34" fmla="*/ 1446550 h 1446550"/>
                      <a:gd name="connsiteX35" fmla="*/ 4917440 w 12192000"/>
                      <a:gd name="connsiteY35" fmla="*/ 1446550 h 1446550"/>
                      <a:gd name="connsiteX36" fmla="*/ 3996267 w 12192000"/>
                      <a:gd name="connsiteY36" fmla="*/ 1446550 h 1446550"/>
                      <a:gd name="connsiteX37" fmla="*/ 3562773 w 12192000"/>
                      <a:gd name="connsiteY37" fmla="*/ 1446550 h 1446550"/>
                      <a:gd name="connsiteX38" fmla="*/ 3251200 w 12192000"/>
                      <a:gd name="connsiteY38" fmla="*/ 1446550 h 1446550"/>
                      <a:gd name="connsiteX39" fmla="*/ 2817707 w 12192000"/>
                      <a:gd name="connsiteY39" fmla="*/ 1446550 h 1446550"/>
                      <a:gd name="connsiteX40" fmla="*/ 1896533 w 12192000"/>
                      <a:gd name="connsiteY40" fmla="*/ 1446550 h 1446550"/>
                      <a:gd name="connsiteX41" fmla="*/ 1584960 w 12192000"/>
                      <a:gd name="connsiteY41" fmla="*/ 1446550 h 1446550"/>
                      <a:gd name="connsiteX42" fmla="*/ 663787 w 12192000"/>
                      <a:gd name="connsiteY42" fmla="*/ 1446550 h 1446550"/>
                      <a:gd name="connsiteX43" fmla="*/ 0 w 12192000"/>
                      <a:gd name="connsiteY43" fmla="*/ 1446550 h 1446550"/>
                      <a:gd name="connsiteX44" fmla="*/ 0 w 12192000"/>
                      <a:gd name="connsiteY44" fmla="*/ 949901 h 1446550"/>
                      <a:gd name="connsiteX45" fmla="*/ 0 w 12192000"/>
                      <a:gd name="connsiteY45" fmla="*/ 482183 h 1446550"/>
                      <a:gd name="connsiteX46" fmla="*/ 0 w 12192000"/>
                      <a:gd name="connsiteY46"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2192000" h="1446550" fill="none" extrusionOk="0">
                        <a:moveTo>
                          <a:pt x="0" y="0"/>
                        </a:moveTo>
                        <a:cubicBezTo>
                          <a:pt x="118280" y="7860"/>
                          <a:pt x="221039" y="-10173"/>
                          <a:pt x="311573" y="0"/>
                        </a:cubicBezTo>
                        <a:cubicBezTo>
                          <a:pt x="434061" y="2307"/>
                          <a:pt x="851908" y="-26374"/>
                          <a:pt x="1110827" y="0"/>
                        </a:cubicBezTo>
                        <a:cubicBezTo>
                          <a:pt x="1403101" y="-12753"/>
                          <a:pt x="1769879" y="-19431"/>
                          <a:pt x="2032000" y="0"/>
                        </a:cubicBezTo>
                        <a:cubicBezTo>
                          <a:pt x="2358326" y="43529"/>
                          <a:pt x="2406723" y="20260"/>
                          <a:pt x="2709333" y="0"/>
                        </a:cubicBezTo>
                        <a:cubicBezTo>
                          <a:pt x="2991700" y="-16943"/>
                          <a:pt x="2931677" y="8907"/>
                          <a:pt x="3142827" y="0"/>
                        </a:cubicBezTo>
                        <a:cubicBezTo>
                          <a:pt x="3336479" y="-27397"/>
                          <a:pt x="3850015" y="-32462"/>
                          <a:pt x="4064000" y="0"/>
                        </a:cubicBezTo>
                        <a:cubicBezTo>
                          <a:pt x="4266625" y="21822"/>
                          <a:pt x="4277789" y="-6018"/>
                          <a:pt x="4375573" y="0"/>
                        </a:cubicBezTo>
                        <a:cubicBezTo>
                          <a:pt x="4450030" y="14524"/>
                          <a:pt x="4656751" y="50841"/>
                          <a:pt x="4930987" y="0"/>
                        </a:cubicBezTo>
                        <a:cubicBezTo>
                          <a:pt x="5193425" y="-21654"/>
                          <a:pt x="5169649" y="2946"/>
                          <a:pt x="5242560" y="0"/>
                        </a:cubicBezTo>
                        <a:cubicBezTo>
                          <a:pt x="5320205" y="17247"/>
                          <a:pt x="5431033" y="-16316"/>
                          <a:pt x="5554133" y="0"/>
                        </a:cubicBezTo>
                        <a:cubicBezTo>
                          <a:pt x="5740464" y="10989"/>
                          <a:pt x="6263283" y="-59253"/>
                          <a:pt x="6475307" y="0"/>
                        </a:cubicBezTo>
                        <a:cubicBezTo>
                          <a:pt x="6640229" y="68233"/>
                          <a:pt x="7129790" y="14922"/>
                          <a:pt x="7396480" y="0"/>
                        </a:cubicBezTo>
                        <a:cubicBezTo>
                          <a:pt x="7628834" y="-34028"/>
                          <a:pt x="7641768" y="-7816"/>
                          <a:pt x="7708053" y="0"/>
                        </a:cubicBezTo>
                        <a:cubicBezTo>
                          <a:pt x="7764231" y="4124"/>
                          <a:pt x="7915858" y="379"/>
                          <a:pt x="8019627" y="0"/>
                        </a:cubicBezTo>
                        <a:cubicBezTo>
                          <a:pt x="8116982" y="2164"/>
                          <a:pt x="8321278" y="1551"/>
                          <a:pt x="8575040" y="0"/>
                        </a:cubicBezTo>
                        <a:cubicBezTo>
                          <a:pt x="8830296" y="30284"/>
                          <a:pt x="9005985" y="-12998"/>
                          <a:pt x="9130453" y="0"/>
                        </a:cubicBezTo>
                        <a:cubicBezTo>
                          <a:pt x="9327945" y="62740"/>
                          <a:pt x="9691826" y="44874"/>
                          <a:pt x="10051627" y="0"/>
                        </a:cubicBezTo>
                        <a:cubicBezTo>
                          <a:pt x="10376889" y="-19218"/>
                          <a:pt x="10354477" y="-15334"/>
                          <a:pt x="10485120" y="0"/>
                        </a:cubicBezTo>
                        <a:cubicBezTo>
                          <a:pt x="10615799" y="17122"/>
                          <a:pt x="10679823" y="6446"/>
                          <a:pt x="10796693" y="0"/>
                        </a:cubicBezTo>
                        <a:cubicBezTo>
                          <a:pt x="10923430" y="2243"/>
                          <a:pt x="11031259" y="-2045"/>
                          <a:pt x="11108267" y="0"/>
                        </a:cubicBezTo>
                        <a:cubicBezTo>
                          <a:pt x="11211427" y="2751"/>
                          <a:pt x="11930905" y="15644"/>
                          <a:pt x="12192000" y="0"/>
                        </a:cubicBezTo>
                        <a:cubicBezTo>
                          <a:pt x="12202212" y="212078"/>
                          <a:pt x="12209833" y="260617"/>
                          <a:pt x="12192000" y="453252"/>
                        </a:cubicBezTo>
                        <a:cubicBezTo>
                          <a:pt x="12192422" y="662169"/>
                          <a:pt x="12173876" y="758015"/>
                          <a:pt x="12192000" y="906505"/>
                        </a:cubicBezTo>
                        <a:cubicBezTo>
                          <a:pt x="12177984" y="1084362"/>
                          <a:pt x="12194774" y="1298823"/>
                          <a:pt x="12192000" y="1446550"/>
                        </a:cubicBezTo>
                        <a:cubicBezTo>
                          <a:pt x="12102961" y="1465841"/>
                          <a:pt x="11953823" y="1426344"/>
                          <a:pt x="11880427" y="1446550"/>
                        </a:cubicBezTo>
                        <a:cubicBezTo>
                          <a:pt x="11805017" y="1454179"/>
                          <a:pt x="11724182" y="1464309"/>
                          <a:pt x="11568853" y="1446550"/>
                        </a:cubicBezTo>
                        <a:cubicBezTo>
                          <a:pt x="11402078" y="1421330"/>
                          <a:pt x="11139117" y="1434657"/>
                          <a:pt x="11013440" y="1446550"/>
                        </a:cubicBezTo>
                        <a:cubicBezTo>
                          <a:pt x="10879780" y="1465665"/>
                          <a:pt x="10767220" y="1456157"/>
                          <a:pt x="10579947" y="1446550"/>
                        </a:cubicBezTo>
                        <a:cubicBezTo>
                          <a:pt x="10375686" y="1427594"/>
                          <a:pt x="9858897" y="1415024"/>
                          <a:pt x="9658773" y="1446550"/>
                        </a:cubicBezTo>
                        <a:cubicBezTo>
                          <a:pt x="9480449" y="1481230"/>
                          <a:pt x="9229845" y="1488131"/>
                          <a:pt x="8981440" y="1446550"/>
                        </a:cubicBezTo>
                        <a:cubicBezTo>
                          <a:pt x="8674906" y="1426237"/>
                          <a:pt x="8798876" y="1432211"/>
                          <a:pt x="8669867" y="1446550"/>
                        </a:cubicBezTo>
                        <a:cubicBezTo>
                          <a:pt x="8515318" y="1460163"/>
                          <a:pt x="8389993" y="1420263"/>
                          <a:pt x="8236373" y="1446550"/>
                        </a:cubicBezTo>
                        <a:cubicBezTo>
                          <a:pt x="8067033" y="1479831"/>
                          <a:pt x="7786651" y="1485627"/>
                          <a:pt x="7680960" y="1446550"/>
                        </a:cubicBezTo>
                        <a:cubicBezTo>
                          <a:pt x="7608241" y="1439721"/>
                          <a:pt x="7319389" y="1432870"/>
                          <a:pt x="7003627" y="1446550"/>
                        </a:cubicBezTo>
                        <a:cubicBezTo>
                          <a:pt x="6687622" y="1429648"/>
                          <a:pt x="6558098" y="1412951"/>
                          <a:pt x="6448213" y="1446550"/>
                        </a:cubicBezTo>
                        <a:cubicBezTo>
                          <a:pt x="6328398" y="1485812"/>
                          <a:pt x="6124865" y="1472124"/>
                          <a:pt x="6014720" y="1446550"/>
                        </a:cubicBezTo>
                        <a:cubicBezTo>
                          <a:pt x="5915984" y="1430391"/>
                          <a:pt x="5827092" y="1455129"/>
                          <a:pt x="5703147" y="1446550"/>
                        </a:cubicBezTo>
                        <a:cubicBezTo>
                          <a:pt x="5585909" y="1432224"/>
                          <a:pt x="5318322" y="1456933"/>
                          <a:pt x="5147733" y="1446550"/>
                        </a:cubicBezTo>
                        <a:cubicBezTo>
                          <a:pt x="5006434" y="1434915"/>
                          <a:pt x="4950437" y="1455505"/>
                          <a:pt x="4836160" y="1446550"/>
                        </a:cubicBezTo>
                        <a:cubicBezTo>
                          <a:pt x="4744644" y="1403429"/>
                          <a:pt x="4412318" y="1405241"/>
                          <a:pt x="4036907" y="1446550"/>
                        </a:cubicBezTo>
                        <a:cubicBezTo>
                          <a:pt x="3641873" y="1478004"/>
                          <a:pt x="3554943" y="1432843"/>
                          <a:pt x="3359573" y="1446550"/>
                        </a:cubicBezTo>
                        <a:cubicBezTo>
                          <a:pt x="3134826" y="1462627"/>
                          <a:pt x="2970450" y="1442649"/>
                          <a:pt x="2682240" y="1446550"/>
                        </a:cubicBezTo>
                        <a:cubicBezTo>
                          <a:pt x="2393198" y="1445615"/>
                          <a:pt x="2252328" y="1490654"/>
                          <a:pt x="1882987" y="1446550"/>
                        </a:cubicBezTo>
                        <a:cubicBezTo>
                          <a:pt x="1526228" y="1434973"/>
                          <a:pt x="1496428" y="1459978"/>
                          <a:pt x="1205653" y="1446550"/>
                        </a:cubicBezTo>
                        <a:cubicBezTo>
                          <a:pt x="915958" y="1438505"/>
                          <a:pt x="814298" y="1446461"/>
                          <a:pt x="650240" y="1446550"/>
                        </a:cubicBezTo>
                        <a:cubicBezTo>
                          <a:pt x="435309" y="1476815"/>
                          <a:pt x="305479" y="1458156"/>
                          <a:pt x="0" y="1446550"/>
                        </a:cubicBezTo>
                        <a:cubicBezTo>
                          <a:pt x="3073" y="1201060"/>
                          <a:pt x="-13854" y="1111596"/>
                          <a:pt x="0" y="935436"/>
                        </a:cubicBezTo>
                        <a:cubicBezTo>
                          <a:pt x="707" y="748176"/>
                          <a:pt x="17140" y="689154"/>
                          <a:pt x="0" y="438787"/>
                        </a:cubicBezTo>
                        <a:cubicBezTo>
                          <a:pt x="-25504" y="193585"/>
                          <a:pt x="-15568" y="111267"/>
                          <a:pt x="0" y="0"/>
                        </a:cubicBezTo>
                        <a:close/>
                      </a:path>
                      <a:path w="12192000" h="1446550" stroke="0" extrusionOk="0">
                        <a:moveTo>
                          <a:pt x="0" y="0"/>
                        </a:moveTo>
                        <a:cubicBezTo>
                          <a:pt x="169417" y="19724"/>
                          <a:pt x="290075" y="-18423"/>
                          <a:pt x="433493" y="0"/>
                        </a:cubicBezTo>
                        <a:cubicBezTo>
                          <a:pt x="551291" y="2483"/>
                          <a:pt x="927472" y="-15201"/>
                          <a:pt x="1110827" y="0"/>
                        </a:cubicBezTo>
                        <a:cubicBezTo>
                          <a:pt x="1299186" y="14857"/>
                          <a:pt x="1433959" y="30910"/>
                          <a:pt x="1788160" y="0"/>
                        </a:cubicBezTo>
                        <a:cubicBezTo>
                          <a:pt x="2095228" y="-53988"/>
                          <a:pt x="1932912" y="-18587"/>
                          <a:pt x="2099733" y="0"/>
                        </a:cubicBezTo>
                        <a:cubicBezTo>
                          <a:pt x="2261166" y="25535"/>
                          <a:pt x="2388362" y="15936"/>
                          <a:pt x="2533227" y="0"/>
                        </a:cubicBezTo>
                        <a:cubicBezTo>
                          <a:pt x="2710253" y="-16430"/>
                          <a:pt x="2898920" y="-36454"/>
                          <a:pt x="3210560" y="0"/>
                        </a:cubicBezTo>
                        <a:cubicBezTo>
                          <a:pt x="3502926" y="-2032"/>
                          <a:pt x="3607221" y="27389"/>
                          <a:pt x="3765973" y="0"/>
                        </a:cubicBezTo>
                        <a:cubicBezTo>
                          <a:pt x="3910787" y="-19178"/>
                          <a:pt x="4006492" y="3641"/>
                          <a:pt x="4199467" y="0"/>
                        </a:cubicBezTo>
                        <a:cubicBezTo>
                          <a:pt x="4406254" y="-35912"/>
                          <a:pt x="4777229" y="-46568"/>
                          <a:pt x="5120640" y="0"/>
                        </a:cubicBezTo>
                        <a:cubicBezTo>
                          <a:pt x="5444122" y="24916"/>
                          <a:pt x="5680490" y="7831"/>
                          <a:pt x="6041813" y="0"/>
                        </a:cubicBezTo>
                        <a:cubicBezTo>
                          <a:pt x="6332757" y="-1834"/>
                          <a:pt x="6532713" y="37526"/>
                          <a:pt x="6841067" y="0"/>
                        </a:cubicBezTo>
                        <a:cubicBezTo>
                          <a:pt x="7097118" y="-25447"/>
                          <a:pt x="7165636" y="-12106"/>
                          <a:pt x="7274560" y="0"/>
                        </a:cubicBezTo>
                        <a:cubicBezTo>
                          <a:pt x="7400301" y="9981"/>
                          <a:pt x="7772122" y="10092"/>
                          <a:pt x="7951893" y="0"/>
                        </a:cubicBezTo>
                        <a:cubicBezTo>
                          <a:pt x="8174981" y="4246"/>
                          <a:pt x="8493549" y="-40732"/>
                          <a:pt x="8751147" y="0"/>
                        </a:cubicBezTo>
                        <a:cubicBezTo>
                          <a:pt x="9006678" y="15166"/>
                          <a:pt x="9178930" y="24291"/>
                          <a:pt x="9306560" y="0"/>
                        </a:cubicBezTo>
                        <a:cubicBezTo>
                          <a:pt x="9434790" y="-2418"/>
                          <a:pt x="9862515" y="-3803"/>
                          <a:pt x="9983893" y="0"/>
                        </a:cubicBezTo>
                        <a:cubicBezTo>
                          <a:pt x="10126417" y="19191"/>
                          <a:pt x="10560659" y="-8386"/>
                          <a:pt x="10783147" y="0"/>
                        </a:cubicBezTo>
                        <a:cubicBezTo>
                          <a:pt x="11019436" y="43852"/>
                          <a:pt x="10939746" y="-10917"/>
                          <a:pt x="11094720" y="0"/>
                        </a:cubicBezTo>
                        <a:cubicBezTo>
                          <a:pt x="11247357" y="1819"/>
                          <a:pt x="11329836" y="-2071"/>
                          <a:pt x="11406293" y="0"/>
                        </a:cubicBezTo>
                        <a:cubicBezTo>
                          <a:pt x="11536752" y="38146"/>
                          <a:pt x="11890346" y="-46750"/>
                          <a:pt x="12192000" y="0"/>
                        </a:cubicBezTo>
                        <a:cubicBezTo>
                          <a:pt x="12174542" y="110324"/>
                          <a:pt x="12214542" y="385286"/>
                          <a:pt x="12192000" y="482183"/>
                        </a:cubicBezTo>
                        <a:cubicBezTo>
                          <a:pt x="12184213" y="602424"/>
                          <a:pt x="12187835" y="770485"/>
                          <a:pt x="12192000" y="935436"/>
                        </a:cubicBezTo>
                        <a:cubicBezTo>
                          <a:pt x="12180828" y="1112205"/>
                          <a:pt x="12149180" y="1272044"/>
                          <a:pt x="12192000" y="1446550"/>
                        </a:cubicBezTo>
                        <a:cubicBezTo>
                          <a:pt x="12063040" y="1508256"/>
                          <a:pt x="11770993" y="1448244"/>
                          <a:pt x="11514667" y="1446550"/>
                        </a:cubicBezTo>
                        <a:cubicBezTo>
                          <a:pt x="11264457" y="1398631"/>
                          <a:pt x="11008288" y="1449515"/>
                          <a:pt x="10837333" y="1446550"/>
                        </a:cubicBezTo>
                        <a:cubicBezTo>
                          <a:pt x="10647326" y="1414222"/>
                          <a:pt x="10517847" y="1429286"/>
                          <a:pt x="10160000" y="1446550"/>
                        </a:cubicBezTo>
                        <a:cubicBezTo>
                          <a:pt x="9828606" y="1449615"/>
                          <a:pt x="9725746" y="1491763"/>
                          <a:pt x="9360747" y="1446550"/>
                        </a:cubicBezTo>
                        <a:cubicBezTo>
                          <a:pt x="9008483" y="1413782"/>
                          <a:pt x="9224172" y="1456989"/>
                          <a:pt x="9049173" y="1446550"/>
                        </a:cubicBezTo>
                        <a:cubicBezTo>
                          <a:pt x="8891993" y="1447625"/>
                          <a:pt x="8826251" y="1447784"/>
                          <a:pt x="8737600" y="1446550"/>
                        </a:cubicBezTo>
                        <a:cubicBezTo>
                          <a:pt x="8640534" y="1448931"/>
                          <a:pt x="8225854" y="1410977"/>
                          <a:pt x="7938347" y="1446550"/>
                        </a:cubicBezTo>
                        <a:cubicBezTo>
                          <a:pt x="7662309" y="1444277"/>
                          <a:pt x="7758783" y="1457079"/>
                          <a:pt x="7626773" y="1446550"/>
                        </a:cubicBezTo>
                        <a:cubicBezTo>
                          <a:pt x="7503730" y="1439294"/>
                          <a:pt x="7206455" y="1431192"/>
                          <a:pt x="6949440" y="1446550"/>
                        </a:cubicBezTo>
                        <a:cubicBezTo>
                          <a:pt x="6728716" y="1458113"/>
                          <a:pt x="6534420" y="1466015"/>
                          <a:pt x="6272107" y="1446550"/>
                        </a:cubicBezTo>
                        <a:cubicBezTo>
                          <a:pt x="5988000" y="1438984"/>
                          <a:pt x="5687300" y="1497272"/>
                          <a:pt x="5472853" y="1446550"/>
                        </a:cubicBezTo>
                        <a:cubicBezTo>
                          <a:pt x="5254421" y="1416798"/>
                          <a:pt x="5183397" y="1439740"/>
                          <a:pt x="4917440" y="1446550"/>
                        </a:cubicBezTo>
                        <a:cubicBezTo>
                          <a:pt x="4622987" y="1469571"/>
                          <a:pt x="4207740" y="1409222"/>
                          <a:pt x="3996267" y="1446550"/>
                        </a:cubicBezTo>
                        <a:cubicBezTo>
                          <a:pt x="3798753" y="1495173"/>
                          <a:pt x="3684430" y="1450245"/>
                          <a:pt x="3562773" y="1446550"/>
                        </a:cubicBezTo>
                        <a:cubicBezTo>
                          <a:pt x="3466025" y="1418715"/>
                          <a:pt x="3403813" y="1448664"/>
                          <a:pt x="3251200" y="1446550"/>
                        </a:cubicBezTo>
                        <a:cubicBezTo>
                          <a:pt x="3083412" y="1467861"/>
                          <a:pt x="2951544" y="1467347"/>
                          <a:pt x="2817707" y="1446550"/>
                        </a:cubicBezTo>
                        <a:cubicBezTo>
                          <a:pt x="2655682" y="1449275"/>
                          <a:pt x="2183677" y="1496583"/>
                          <a:pt x="1896533" y="1446550"/>
                        </a:cubicBezTo>
                        <a:cubicBezTo>
                          <a:pt x="1600685" y="1401818"/>
                          <a:pt x="1750814" y="1453466"/>
                          <a:pt x="1584960" y="1446550"/>
                        </a:cubicBezTo>
                        <a:cubicBezTo>
                          <a:pt x="1415700" y="1459532"/>
                          <a:pt x="982280" y="1500824"/>
                          <a:pt x="663787" y="1446550"/>
                        </a:cubicBezTo>
                        <a:cubicBezTo>
                          <a:pt x="329331" y="1462028"/>
                          <a:pt x="312320" y="1459057"/>
                          <a:pt x="0" y="1446550"/>
                        </a:cubicBezTo>
                        <a:cubicBezTo>
                          <a:pt x="9077" y="1243241"/>
                          <a:pt x="9231" y="1185975"/>
                          <a:pt x="0" y="949901"/>
                        </a:cubicBezTo>
                        <a:cubicBezTo>
                          <a:pt x="-35640" y="728639"/>
                          <a:pt x="-23087" y="616577"/>
                          <a:pt x="0" y="482183"/>
                        </a:cubicBezTo>
                        <a:cubicBezTo>
                          <a:pt x="15836" y="321755"/>
                          <a:pt x="-9710" y="93107"/>
                          <a:pt x="0" y="0"/>
                        </a:cubicBezTo>
                        <a:close/>
                      </a:path>
                      <a:path w="12192000" h="1446550" fill="none" stroke="0" extrusionOk="0">
                        <a:moveTo>
                          <a:pt x="0" y="0"/>
                        </a:moveTo>
                        <a:cubicBezTo>
                          <a:pt x="103040" y="-14007"/>
                          <a:pt x="232161" y="-20472"/>
                          <a:pt x="311573" y="0"/>
                        </a:cubicBezTo>
                        <a:cubicBezTo>
                          <a:pt x="416087" y="26947"/>
                          <a:pt x="820396" y="-17866"/>
                          <a:pt x="1110827" y="0"/>
                        </a:cubicBezTo>
                        <a:cubicBezTo>
                          <a:pt x="1389882" y="-22690"/>
                          <a:pt x="1742361" y="-23634"/>
                          <a:pt x="2032000" y="0"/>
                        </a:cubicBezTo>
                        <a:cubicBezTo>
                          <a:pt x="2331130" y="40455"/>
                          <a:pt x="2437725" y="26357"/>
                          <a:pt x="2709333" y="0"/>
                        </a:cubicBezTo>
                        <a:cubicBezTo>
                          <a:pt x="3000925" y="-25686"/>
                          <a:pt x="2941527" y="7871"/>
                          <a:pt x="3142827" y="0"/>
                        </a:cubicBezTo>
                        <a:cubicBezTo>
                          <a:pt x="3340807" y="17170"/>
                          <a:pt x="3874511" y="-24300"/>
                          <a:pt x="4064000" y="0"/>
                        </a:cubicBezTo>
                        <a:cubicBezTo>
                          <a:pt x="4258007" y="22763"/>
                          <a:pt x="4278555" y="-18"/>
                          <a:pt x="4375573" y="0"/>
                        </a:cubicBezTo>
                        <a:cubicBezTo>
                          <a:pt x="4463339" y="-8970"/>
                          <a:pt x="4662549" y="23747"/>
                          <a:pt x="4930987" y="0"/>
                        </a:cubicBezTo>
                        <a:cubicBezTo>
                          <a:pt x="5203442" y="-26046"/>
                          <a:pt x="5171608" y="5703"/>
                          <a:pt x="5242560" y="0"/>
                        </a:cubicBezTo>
                        <a:cubicBezTo>
                          <a:pt x="5309424" y="-1455"/>
                          <a:pt x="5421248" y="-17146"/>
                          <a:pt x="5554133" y="0"/>
                        </a:cubicBezTo>
                        <a:cubicBezTo>
                          <a:pt x="5687143" y="3716"/>
                          <a:pt x="6254075" y="-28819"/>
                          <a:pt x="6475307" y="0"/>
                        </a:cubicBezTo>
                        <a:cubicBezTo>
                          <a:pt x="6721989" y="18410"/>
                          <a:pt x="7193888" y="46853"/>
                          <a:pt x="7396480" y="0"/>
                        </a:cubicBezTo>
                        <a:cubicBezTo>
                          <a:pt x="7624344" y="-27048"/>
                          <a:pt x="7644047" y="-7645"/>
                          <a:pt x="7708053" y="0"/>
                        </a:cubicBezTo>
                        <a:cubicBezTo>
                          <a:pt x="7790445" y="-2152"/>
                          <a:pt x="7930003" y="-5342"/>
                          <a:pt x="8019627" y="0"/>
                        </a:cubicBezTo>
                        <a:cubicBezTo>
                          <a:pt x="8114584" y="-15942"/>
                          <a:pt x="8331386" y="-21425"/>
                          <a:pt x="8575040" y="0"/>
                        </a:cubicBezTo>
                        <a:cubicBezTo>
                          <a:pt x="8841320" y="6035"/>
                          <a:pt x="8981955" y="-15535"/>
                          <a:pt x="9130453" y="0"/>
                        </a:cubicBezTo>
                        <a:cubicBezTo>
                          <a:pt x="9269329" y="-23394"/>
                          <a:pt x="9775622" y="66303"/>
                          <a:pt x="10051627" y="0"/>
                        </a:cubicBezTo>
                        <a:cubicBezTo>
                          <a:pt x="10376772" y="-17216"/>
                          <a:pt x="10346279" y="-17917"/>
                          <a:pt x="10485120" y="0"/>
                        </a:cubicBezTo>
                        <a:cubicBezTo>
                          <a:pt x="10626202" y="21410"/>
                          <a:pt x="10681511" y="6072"/>
                          <a:pt x="10796693" y="0"/>
                        </a:cubicBezTo>
                        <a:cubicBezTo>
                          <a:pt x="10903677" y="-9035"/>
                          <a:pt x="10996368" y="11375"/>
                          <a:pt x="11108267" y="0"/>
                        </a:cubicBezTo>
                        <a:cubicBezTo>
                          <a:pt x="11156739" y="9327"/>
                          <a:pt x="11915294" y="55809"/>
                          <a:pt x="12192000" y="0"/>
                        </a:cubicBezTo>
                        <a:cubicBezTo>
                          <a:pt x="12201123" y="213314"/>
                          <a:pt x="12196898" y="255802"/>
                          <a:pt x="12192000" y="453252"/>
                        </a:cubicBezTo>
                        <a:cubicBezTo>
                          <a:pt x="12170269" y="654652"/>
                          <a:pt x="12187498" y="764009"/>
                          <a:pt x="12192000" y="906505"/>
                        </a:cubicBezTo>
                        <a:cubicBezTo>
                          <a:pt x="12168938" y="1038965"/>
                          <a:pt x="12171411" y="1307452"/>
                          <a:pt x="12192000" y="1446550"/>
                        </a:cubicBezTo>
                        <a:cubicBezTo>
                          <a:pt x="12073639" y="1445486"/>
                          <a:pt x="11948255" y="1436716"/>
                          <a:pt x="11880427" y="1446550"/>
                        </a:cubicBezTo>
                        <a:cubicBezTo>
                          <a:pt x="11795732" y="1450721"/>
                          <a:pt x="11711795" y="1460683"/>
                          <a:pt x="11568853" y="1446550"/>
                        </a:cubicBezTo>
                        <a:cubicBezTo>
                          <a:pt x="11411349" y="1419551"/>
                          <a:pt x="11144044" y="1443900"/>
                          <a:pt x="11013440" y="1446550"/>
                        </a:cubicBezTo>
                        <a:cubicBezTo>
                          <a:pt x="10878628" y="1472634"/>
                          <a:pt x="10772652" y="1468404"/>
                          <a:pt x="10579947" y="1446550"/>
                        </a:cubicBezTo>
                        <a:cubicBezTo>
                          <a:pt x="10402078" y="1418639"/>
                          <a:pt x="9850105" y="1466896"/>
                          <a:pt x="9658773" y="1446550"/>
                        </a:cubicBezTo>
                        <a:cubicBezTo>
                          <a:pt x="9467007" y="1493351"/>
                          <a:pt x="9290547" y="1472889"/>
                          <a:pt x="8981440" y="1446550"/>
                        </a:cubicBezTo>
                        <a:cubicBezTo>
                          <a:pt x="8689042" y="1412222"/>
                          <a:pt x="8806551" y="1435226"/>
                          <a:pt x="8669867" y="1446550"/>
                        </a:cubicBezTo>
                        <a:cubicBezTo>
                          <a:pt x="8565032" y="1452621"/>
                          <a:pt x="8379224" y="1450913"/>
                          <a:pt x="8236373" y="1446550"/>
                        </a:cubicBezTo>
                        <a:cubicBezTo>
                          <a:pt x="8091470" y="1474027"/>
                          <a:pt x="7783548" y="1487636"/>
                          <a:pt x="7680960" y="1446550"/>
                        </a:cubicBezTo>
                        <a:cubicBezTo>
                          <a:pt x="7548821" y="1447095"/>
                          <a:pt x="7339908" y="1467348"/>
                          <a:pt x="7003627" y="1446550"/>
                        </a:cubicBezTo>
                        <a:cubicBezTo>
                          <a:pt x="6668663" y="1396582"/>
                          <a:pt x="6569997" y="1427118"/>
                          <a:pt x="6448213" y="1446550"/>
                        </a:cubicBezTo>
                        <a:cubicBezTo>
                          <a:pt x="6312729" y="1456290"/>
                          <a:pt x="6095086" y="1474963"/>
                          <a:pt x="6014720" y="1446550"/>
                        </a:cubicBezTo>
                        <a:cubicBezTo>
                          <a:pt x="5924669" y="1432467"/>
                          <a:pt x="5827229" y="1445164"/>
                          <a:pt x="5703147" y="1446550"/>
                        </a:cubicBezTo>
                        <a:cubicBezTo>
                          <a:pt x="5573379" y="1437295"/>
                          <a:pt x="5279259" y="1466472"/>
                          <a:pt x="5147733" y="1446550"/>
                        </a:cubicBezTo>
                        <a:cubicBezTo>
                          <a:pt x="5001058" y="1428203"/>
                          <a:pt x="4939000" y="1461603"/>
                          <a:pt x="4836160" y="1446550"/>
                        </a:cubicBezTo>
                        <a:cubicBezTo>
                          <a:pt x="4745851" y="1454350"/>
                          <a:pt x="4420808" y="1403306"/>
                          <a:pt x="4036907" y="1446550"/>
                        </a:cubicBezTo>
                        <a:cubicBezTo>
                          <a:pt x="3651249" y="1465500"/>
                          <a:pt x="3551402" y="1415974"/>
                          <a:pt x="3359573" y="1446550"/>
                        </a:cubicBezTo>
                        <a:cubicBezTo>
                          <a:pt x="3155128" y="1475432"/>
                          <a:pt x="2977864" y="1457810"/>
                          <a:pt x="2682240" y="1446550"/>
                        </a:cubicBezTo>
                        <a:cubicBezTo>
                          <a:pt x="2359445" y="1399146"/>
                          <a:pt x="2236262" y="1463087"/>
                          <a:pt x="1882987" y="1446550"/>
                        </a:cubicBezTo>
                        <a:cubicBezTo>
                          <a:pt x="1522490" y="1426149"/>
                          <a:pt x="1494593" y="1456234"/>
                          <a:pt x="1205653" y="1446550"/>
                        </a:cubicBezTo>
                        <a:cubicBezTo>
                          <a:pt x="899796" y="1438615"/>
                          <a:pt x="815805" y="1435391"/>
                          <a:pt x="650240" y="1446550"/>
                        </a:cubicBezTo>
                        <a:cubicBezTo>
                          <a:pt x="512422" y="1471342"/>
                          <a:pt x="320428" y="1447903"/>
                          <a:pt x="0" y="1446550"/>
                        </a:cubicBezTo>
                        <a:cubicBezTo>
                          <a:pt x="4877" y="1184321"/>
                          <a:pt x="-705" y="1124813"/>
                          <a:pt x="0" y="935436"/>
                        </a:cubicBezTo>
                        <a:cubicBezTo>
                          <a:pt x="-3479" y="747777"/>
                          <a:pt x="-4663" y="685865"/>
                          <a:pt x="0" y="438787"/>
                        </a:cubicBezTo>
                        <a:cubicBezTo>
                          <a:pt x="-8493" y="212649"/>
                          <a:pt x="-35414" y="1070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a:extLst>
              <a:ext uri="{FF2B5EF4-FFF2-40B4-BE49-F238E27FC236}">
                <a16:creationId xmlns:a16="http://schemas.microsoft.com/office/drawing/2014/main" id="{A5180E71-1E8A-4035-8583-929C058D465F}"/>
              </a:ext>
            </a:extLst>
          </p:cNvPr>
          <p:cNvSpPr txBox="1"/>
          <p:nvPr/>
        </p:nvSpPr>
        <p:spPr>
          <a:xfrm>
            <a:off x="884903" y="2151638"/>
            <a:ext cx="2438400" cy="1446550"/>
          </a:xfrm>
          <a:prstGeom prst="rect">
            <a:avLst/>
          </a:prstGeom>
          <a:noFill/>
        </p:spPr>
        <p:txBody>
          <a:bodyPr wrap="square" rtlCol="0">
            <a:spAutoFit/>
          </a:bodyPr>
          <a:lstStyle/>
          <a:p>
            <a:pPr algn="dist"/>
            <a:r>
              <a:rPr lang="zh-TW" altLang="en-US" sz="4400" dirty="0">
                <a:solidFill>
                  <a:srgbClr val="FF0000"/>
                </a:solidFill>
                <a:latin typeface="Yu Gothic UI Semibold" panose="020B0700000000000000" pitchFamily="34" charset="-128"/>
                <a:ea typeface="Yu Gothic UI Semibold" panose="020B0700000000000000" pitchFamily="34" charset="-128"/>
              </a:rPr>
              <a:t>成癮性麻醉藥品</a:t>
            </a:r>
          </a:p>
        </p:txBody>
      </p:sp>
      <p:sp>
        <p:nvSpPr>
          <p:cNvPr id="7" name="文字方塊 6">
            <a:extLst>
              <a:ext uri="{FF2B5EF4-FFF2-40B4-BE49-F238E27FC236}">
                <a16:creationId xmlns:a16="http://schemas.microsoft.com/office/drawing/2014/main" id="{1C32F286-CB94-4529-B9F3-6B542DA7E639}"/>
              </a:ext>
            </a:extLst>
          </p:cNvPr>
          <p:cNvSpPr txBox="1"/>
          <p:nvPr/>
        </p:nvSpPr>
        <p:spPr>
          <a:xfrm>
            <a:off x="8367252" y="2151638"/>
            <a:ext cx="2979173" cy="1446550"/>
          </a:xfrm>
          <a:prstGeom prst="rect">
            <a:avLst/>
          </a:prstGeom>
          <a:noFill/>
        </p:spPr>
        <p:txBody>
          <a:bodyPr wrap="square">
            <a:spAutoFit/>
          </a:bodyPr>
          <a:lstStyle/>
          <a:p>
            <a:pPr algn="dist"/>
            <a:r>
              <a:rPr lang="zh-TW" altLang="zh-TW" sz="4400" dirty="0">
                <a:solidFill>
                  <a:srgbClr val="FF0000"/>
                </a:solidFill>
                <a:latin typeface="Yu Gothic UI Semibold" panose="020B0700000000000000" pitchFamily="34" charset="-128"/>
                <a:ea typeface="Yu Gothic UI Semibold" panose="020B0700000000000000" pitchFamily="34" charset="-128"/>
              </a:rPr>
              <a:t>加強管理必要之藥品</a:t>
            </a:r>
          </a:p>
        </p:txBody>
      </p:sp>
      <p:sp>
        <p:nvSpPr>
          <p:cNvPr id="8" name="Google Shape;122;p16">
            <a:extLst>
              <a:ext uri="{FF2B5EF4-FFF2-40B4-BE49-F238E27FC236}">
                <a16:creationId xmlns:a16="http://schemas.microsoft.com/office/drawing/2014/main" id="{FF8A7282-3084-435D-A890-F4217E905613}"/>
              </a:ext>
            </a:extLst>
          </p:cNvPr>
          <p:cNvSpPr txBox="1">
            <a:spLocks/>
          </p:cNvSpPr>
          <p:nvPr/>
        </p:nvSpPr>
        <p:spPr>
          <a:xfrm>
            <a:off x="1524000" y="158108"/>
            <a:ext cx="9144000" cy="1094567"/>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pPr>
            <a:r>
              <a:rPr lang="zh-TW" altLang="en-US" b="1" dirty="0">
                <a:solidFill>
                  <a:schemeClr val="lt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管制藥品之分類</a:t>
            </a:r>
          </a:p>
        </p:txBody>
      </p:sp>
      <p:sp>
        <p:nvSpPr>
          <p:cNvPr id="10" name="文字方塊 9">
            <a:extLst>
              <a:ext uri="{FF2B5EF4-FFF2-40B4-BE49-F238E27FC236}">
                <a16:creationId xmlns:a16="http://schemas.microsoft.com/office/drawing/2014/main" id="{F618A838-6B0A-4A01-AD62-EE5F5AE3A500}"/>
              </a:ext>
            </a:extLst>
          </p:cNvPr>
          <p:cNvSpPr txBox="1"/>
          <p:nvPr/>
        </p:nvSpPr>
        <p:spPr>
          <a:xfrm>
            <a:off x="5185286" y="2151638"/>
            <a:ext cx="1998407" cy="1446550"/>
          </a:xfrm>
          <a:prstGeom prst="rect">
            <a:avLst/>
          </a:prstGeom>
          <a:noFill/>
        </p:spPr>
        <p:txBody>
          <a:bodyPr wrap="square">
            <a:spAutoFit/>
          </a:bodyPr>
          <a:lstStyle/>
          <a:p>
            <a:r>
              <a:rPr lang="zh-TW" altLang="zh-TW" sz="4400" dirty="0">
                <a:solidFill>
                  <a:srgbClr val="FF0000"/>
                </a:solidFill>
                <a:latin typeface="Yu Gothic UI Semibold" panose="020B0700000000000000" pitchFamily="34" charset="-128"/>
                <a:ea typeface="Yu Gothic UI Semibold" panose="020B0700000000000000" pitchFamily="34" charset="-128"/>
              </a:rPr>
              <a:t>影響精神藥品</a:t>
            </a:r>
            <a:r>
              <a:rPr lang="en-US" altLang="zh-TW" sz="4400" dirty="0">
                <a:solidFill>
                  <a:srgbClr val="FF0000"/>
                </a:solidFill>
                <a:latin typeface="Yu Gothic UI Semibold" panose="020B0700000000000000" pitchFamily="34" charset="-128"/>
                <a:ea typeface="Yu Gothic UI Semibold" panose="020B0700000000000000" pitchFamily="34" charset="-128"/>
              </a:rPr>
              <a:t> </a:t>
            </a:r>
            <a:endParaRPr lang="zh-TW" altLang="en-US" sz="4400" dirty="0">
              <a:solidFill>
                <a:srgbClr val="FF0000"/>
              </a:solidFill>
              <a:latin typeface="Yu Gothic UI Semibold" panose="020B0700000000000000" pitchFamily="34" charset="-128"/>
              <a:ea typeface="Yu Gothic UI Semibold" panose="020B0700000000000000" pitchFamily="34" charset="-128"/>
            </a:endParaRPr>
          </a:p>
        </p:txBody>
      </p:sp>
      <p:sp>
        <p:nvSpPr>
          <p:cNvPr id="12" name="文字方塊 11">
            <a:extLst>
              <a:ext uri="{FF2B5EF4-FFF2-40B4-BE49-F238E27FC236}">
                <a16:creationId xmlns:a16="http://schemas.microsoft.com/office/drawing/2014/main" id="{A853E28D-E7F5-40C0-AA6E-175512A0F6E7}"/>
              </a:ext>
            </a:extLst>
          </p:cNvPr>
          <p:cNvSpPr txBox="1"/>
          <p:nvPr/>
        </p:nvSpPr>
        <p:spPr>
          <a:xfrm>
            <a:off x="734959" y="4045179"/>
            <a:ext cx="10958054" cy="1479059"/>
          </a:xfrm>
          <a:prstGeom prst="rect">
            <a:avLst/>
          </a:prstGeom>
          <a:noFill/>
        </p:spPr>
        <p:txBody>
          <a:bodyPr wrap="square">
            <a:spAutoFit/>
          </a:bodyPr>
          <a:lstStyle/>
          <a:p>
            <a:pPr marL="457200" indent="-457200">
              <a:lnSpc>
                <a:spcPct val="150000"/>
              </a:lnSpc>
              <a:buFont typeface="新細明體" panose="02020500000000000000" pitchFamily="18" charset="-120"/>
              <a:buChar char="※"/>
            </a:pPr>
            <a:r>
              <a:rPr lang="zh-TW" altLang="zh-TW" sz="3200" dirty="0">
                <a:solidFill>
                  <a:schemeClr val="dk1"/>
                </a:solidFill>
              </a:rPr>
              <a:t>管制藥品之調劑，除醫師、牙醫師、藥師、藥劑生外，其餘不可以調劑，且藥劑生指能調劑管制藥物不含麻醉藥品</a:t>
            </a:r>
          </a:p>
        </p:txBody>
      </p:sp>
      <p:pic>
        <p:nvPicPr>
          <p:cNvPr id="4" name="圖片 3">
            <a:extLst>
              <a:ext uri="{FF2B5EF4-FFF2-40B4-BE49-F238E27FC236}">
                <a16:creationId xmlns:a16="http://schemas.microsoft.com/office/drawing/2014/main" id="{4B69076F-D446-4CF9-8496-4839DB8E03CA}"/>
              </a:ext>
            </a:extLst>
          </p:cNvPr>
          <p:cNvPicPr>
            <a:picLocks noChangeAspect="1"/>
          </p:cNvPicPr>
          <p:nvPr/>
        </p:nvPicPr>
        <p:blipFill>
          <a:blip r:embed="rId3"/>
          <a:stretch>
            <a:fillRect/>
          </a:stretch>
        </p:blipFill>
        <p:spPr>
          <a:xfrm>
            <a:off x="10306816" y="5078437"/>
            <a:ext cx="2180263" cy="2103046"/>
          </a:xfrm>
          <a:prstGeom prst="rect">
            <a:avLst/>
          </a:prstGeom>
        </p:spPr>
      </p:pic>
      <p:pic>
        <p:nvPicPr>
          <p:cNvPr id="6" name="圖片 5">
            <a:extLst>
              <a:ext uri="{FF2B5EF4-FFF2-40B4-BE49-F238E27FC236}">
                <a16:creationId xmlns:a16="http://schemas.microsoft.com/office/drawing/2014/main" id="{1BA0CE7C-8840-4893-BDCA-02C6B326ECD1}"/>
              </a:ext>
            </a:extLst>
          </p:cNvPr>
          <p:cNvPicPr>
            <a:picLocks noChangeAspect="1"/>
          </p:cNvPicPr>
          <p:nvPr/>
        </p:nvPicPr>
        <p:blipFill>
          <a:blip r:embed="rId4"/>
          <a:stretch>
            <a:fillRect/>
          </a:stretch>
        </p:blipFill>
        <p:spPr>
          <a:xfrm>
            <a:off x="737247" y="1613419"/>
            <a:ext cx="2733711" cy="2522988"/>
          </a:xfrm>
          <a:prstGeom prst="rect">
            <a:avLst/>
          </a:prstGeom>
        </p:spPr>
      </p:pic>
      <p:pic>
        <p:nvPicPr>
          <p:cNvPr id="13" name="圖片 12">
            <a:extLst>
              <a:ext uri="{FF2B5EF4-FFF2-40B4-BE49-F238E27FC236}">
                <a16:creationId xmlns:a16="http://schemas.microsoft.com/office/drawing/2014/main" id="{DFB7B5E3-DCA3-4AA4-B57F-48E84A15A3D7}"/>
              </a:ext>
            </a:extLst>
          </p:cNvPr>
          <p:cNvPicPr>
            <a:picLocks noChangeAspect="1"/>
          </p:cNvPicPr>
          <p:nvPr/>
        </p:nvPicPr>
        <p:blipFill>
          <a:blip r:embed="rId4"/>
          <a:stretch>
            <a:fillRect/>
          </a:stretch>
        </p:blipFill>
        <p:spPr>
          <a:xfrm>
            <a:off x="4811929" y="1698070"/>
            <a:ext cx="2568141" cy="2370181"/>
          </a:xfrm>
          <a:prstGeom prst="rect">
            <a:avLst/>
          </a:prstGeom>
        </p:spPr>
      </p:pic>
      <p:pic>
        <p:nvPicPr>
          <p:cNvPr id="14" name="圖片 13">
            <a:extLst>
              <a:ext uri="{FF2B5EF4-FFF2-40B4-BE49-F238E27FC236}">
                <a16:creationId xmlns:a16="http://schemas.microsoft.com/office/drawing/2014/main" id="{40C3DB8D-2049-44E4-BA4D-E5E6F684A73B}"/>
              </a:ext>
            </a:extLst>
          </p:cNvPr>
          <p:cNvPicPr>
            <a:picLocks noChangeAspect="1"/>
          </p:cNvPicPr>
          <p:nvPr/>
        </p:nvPicPr>
        <p:blipFill>
          <a:blip r:embed="rId4"/>
          <a:stretch>
            <a:fillRect/>
          </a:stretch>
        </p:blipFill>
        <p:spPr>
          <a:xfrm>
            <a:off x="8346796" y="1418281"/>
            <a:ext cx="3107957" cy="2868385"/>
          </a:xfrm>
          <a:prstGeom prst="rect">
            <a:avLst/>
          </a:prstGeom>
        </p:spPr>
      </p:pic>
    </p:spTree>
    <p:extLst>
      <p:ext uri="{BB962C8B-B14F-4D97-AF65-F5344CB8AC3E}">
        <p14:creationId xmlns:p14="http://schemas.microsoft.com/office/powerpoint/2010/main" val="3736436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1"/>
          <p:cNvPicPr preferRelativeResize="0"/>
          <p:nvPr/>
        </p:nvPicPr>
        <p:blipFill>
          <a:blip r:embed="rId3">
            <a:alphaModFix/>
          </a:blip>
          <a:stretch>
            <a:fillRect/>
          </a:stretch>
        </p:blipFill>
        <p:spPr>
          <a:xfrm>
            <a:off x="3124981" y="152399"/>
            <a:ext cx="5942038" cy="6553201"/>
          </a:xfrm>
          <a:prstGeom prst="rect">
            <a:avLst/>
          </a:prstGeom>
          <a:noFill/>
          <a:ln>
            <a:noFill/>
          </a:ln>
        </p:spPr>
      </p:pic>
    </p:spTree>
  </p:cSld>
  <p:clrMapOvr>
    <a:masterClrMapping/>
  </p:clrMapOvr>
</p:sld>
</file>

<file path=ppt/theme/theme1.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1336</TotalTime>
  <Words>3245</Words>
  <Application>Microsoft Office PowerPoint</Application>
  <PresentationFormat>寬螢幕</PresentationFormat>
  <Paragraphs>360</Paragraphs>
  <Slides>66</Slides>
  <Notes>53</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66</vt:i4>
      </vt:variant>
    </vt:vector>
  </HeadingPairs>
  <TitlesOfParts>
    <vt:vector size="75" baseType="lpstr">
      <vt:lpstr>Calibri</vt:lpstr>
      <vt:lpstr>新細明體</vt:lpstr>
      <vt:lpstr>Arial</vt:lpstr>
      <vt:lpstr>Times New Roman</vt:lpstr>
      <vt:lpstr>Wingdings</vt:lpstr>
      <vt:lpstr>微軟正黑體 Light</vt:lpstr>
      <vt:lpstr>Yu Gothic UI Semibold</vt:lpstr>
      <vt:lpstr>微軟正黑體</vt:lpstr>
      <vt:lpstr>Office 佈景主題</vt:lpstr>
      <vt:lpstr>PowerPoint 簡報</vt:lpstr>
      <vt:lpstr>PowerPoint 簡報</vt:lpstr>
      <vt:lpstr>壹、藥品之定義與分類</vt:lpstr>
      <vt:lpstr>藥物與藥品之定義</vt:lpstr>
      <vt:lpstr>PowerPoint 簡報</vt:lpstr>
      <vt:lpstr>PowerPoint 簡報</vt:lpstr>
      <vt:lpstr>PowerPoint 簡報</vt:lpstr>
      <vt:lpstr>PowerPoint 簡報</vt:lpstr>
      <vt:lpstr>PowerPoint 簡報</vt:lpstr>
      <vt:lpstr>原廠藥及學名藥</vt:lpstr>
      <vt:lpstr>原廠藥</vt:lpstr>
      <vt:lpstr>PowerPoint 簡報</vt:lpstr>
      <vt:lpstr>PowerPoint 簡報</vt:lpstr>
      <vt:lpstr>PowerPoint 簡報</vt:lpstr>
      <vt:lpstr>PowerPoint 簡報</vt:lpstr>
      <vt:lpstr>PowerPoint 簡報</vt:lpstr>
      <vt:lpstr>簡化手續</vt:lpstr>
      <vt:lpstr>貳、健保藥品給付、價格、調查及改革</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立法強制分業: 德國、法國、義大利、比利時、荷蘭、丹麥、挪威、芬蘭、西班牙、瑞典、英國。 非強制性，係自然沿襲實際上實施醫藥分業: 美國、瑞士、波瀾、捷克、菲律賓、澳洲、紐西蘭。 尚未完全分業: 日本、韓國、泰國、馬來西亞、新加坡、我國。</vt:lpstr>
      <vt:lpstr>為提升醫療服務品質，並提供藥師有合法專業的職業空間。滿足民眾有「知的權利」與「選擇的權利」。</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吳奕翔</dc:creator>
  <cp:lastModifiedBy>蔡宗廷</cp:lastModifiedBy>
  <cp:revision>23</cp:revision>
  <dcterms:modified xsi:type="dcterms:W3CDTF">2021-11-08T14:29:28Z</dcterms:modified>
</cp:coreProperties>
</file>