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7"/>
  </p:notesMasterIdLst>
  <p:sldIdLst>
    <p:sldId id="256" r:id="rId2"/>
    <p:sldId id="257" r:id="rId3"/>
    <p:sldId id="456" r:id="rId4"/>
    <p:sldId id="258" r:id="rId5"/>
    <p:sldId id="457" r:id="rId6"/>
    <p:sldId id="259" r:id="rId7"/>
    <p:sldId id="459" r:id="rId8"/>
    <p:sldId id="260" r:id="rId9"/>
    <p:sldId id="460" r:id="rId10"/>
    <p:sldId id="261" r:id="rId11"/>
    <p:sldId id="461" r:id="rId12"/>
    <p:sldId id="462" r:id="rId13"/>
    <p:sldId id="262" r:id="rId14"/>
    <p:sldId id="463" r:id="rId15"/>
    <p:sldId id="263" r:id="rId16"/>
    <p:sldId id="464" r:id="rId17"/>
    <p:sldId id="264" r:id="rId18"/>
    <p:sldId id="465" r:id="rId19"/>
    <p:sldId id="265" r:id="rId20"/>
    <p:sldId id="466" r:id="rId21"/>
    <p:sldId id="266" r:id="rId22"/>
    <p:sldId id="267" r:id="rId23"/>
    <p:sldId id="467" r:id="rId24"/>
    <p:sldId id="268" r:id="rId25"/>
    <p:sldId id="468" r:id="rId26"/>
    <p:sldId id="269" r:id="rId27"/>
    <p:sldId id="469" r:id="rId28"/>
    <p:sldId id="270" r:id="rId29"/>
    <p:sldId id="470" r:id="rId30"/>
    <p:sldId id="271" r:id="rId31"/>
    <p:sldId id="471" r:id="rId32"/>
    <p:sldId id="272" r:id="rId33"/>
    <p:sldId id="472" r:id="rId34"/>
    <p:sldId id="273" r:id="rId35"/>
    <p:sldId id="473" r:id="rId36"/>
    <p:sldId id="274" r:id="rId37"/>
    <p:sldId id="486" r:id="rId38"/>
    <p:sldId id="275" r:id="rId39"/>
    <p:sldId id="474" r:id="rId40"/>
    <p:sldId id="276" r:id="rId41"/>
    <p:sldId id="475" r:id="rId42"/>
    <p:sldId id="277" r:id="rId43"/>
    <p:sldId id="476" r:id="rId44"/>
    <p:sldId id="278" r:id="rId45"/>
    <p:sldId id="477" r:id="rId46"/>
    <p:sldId id="279" r:id="rId47"/>
    <p:sldId id="280" r:id="rId48"/>
    <p:sldId id="478" r:id="rId49"/>
    <p:sldId id="281" r:id="rId50"/>
    <p:sldId id="282" r:id="rId51"/>
    <p:sldId id="479" r:id="rId52"/>
    <p:sldId id="283" r:id="rId53"/>
    <p:sldId id="284" r:id="rId54"/>
    <p:sldId id="285" r:id="rId55"/>
    <p:sldId id="480" r:id="rId56"/>
    <p:sldId id="286" r:id="rId57"/>
    <p:sldId id="481" r:id="rId58"/>
    <p:sldId id="287" r:id="rId59"/>
    <p:sldId id="288" r:id="rId60"/>
    <p:sldId id="289" r:id="rId61"/>
    <p:sldId id="482" r:id="rId62"/>
    <p:sldId id="290" r:id="rId63"/>
    <p:sldId id="483" r:id="rId64"/>
    <p:sldId id="291" r:id="rId65"/>
    <p:sldId id="484" r:id="rId66"/>
    <p:sldId id="292" r:id="rId67"/>
    <p:sldId id="504" r:id="rId68"/>
    <p:sldId id="293" r:id="rId69"/>
    <p:sldId id="294" r:id="rId70"/>
    <p:sldId id="295" r:id="rId71"/>
    <p:sldId id="296" r:id="rId72"/>
    <p:sldId id="487" r:id="rId73"/>
    <p:sldId id="297" r:id="rId74"/>
    <p:sldId id="488" r:id="rId75"/>
    <p:sldId id="298" r:id="rId76"/>
    <p:sldId id="489" r:id="rId77"/>
    <p:sldId id="299" r:id="rId78"/>
    <p:sldId id="300" r:id="rId79"/>
    <p:sldId id="301" r:id="rId80"/>
    <p:sldId id="302" r:id="rId81"/>
    <p:sldId id="303" r:id="rId82"/>
    <p:sldId id="304" r:id="rId83"/>
    <p:sldId id="490" r:id="rId84"/>
    <p:sldId id="305" r:id="rId85"/>
    <p:sldId id="491" r:id="rId86"/>
    <p:sldId id="306" r:id="rId87"/>
    <p:sldId id="492" r:id="rId88"/>
    <p:sldId id="307" r:id="rId89"/>
    <p:sldId id="308" r:id="rId90"/>
    <p:sldId id="493" r:id="rId91"/>
    <p:sldId id="309" r:id="rId92"/>
    <p:sldId id="494" r:id="rId93"/>
    <p:sldId id="310" r:id="rId94"/>
    <p:sldId id="495" r:id="rId95"/>
    <p:sldId id="311" r:id="rId96"/>
    <p:sldId id="312" r:id="rId97"/>
    <p:sldId id="313" r:id="rId98"/>
    <p:sldId id="314" r:id="rId99"/>
    <p:sldId id="496" r:id="rId100"/>
    <p:sldId id="315" r:id="rId101"/>
    <p:sldId id="316" r:id="rId102"/>
    <p:sldId id="317" r:id="rId103"/>
    <p:sldId id="318" r:id="rId104"/>
    <p:sldId id="319" r:id="rId105"/>
    <p:sldId id="497" r:id="rId106"/>
    <p:sldId id="320" r:id="rId107"/>
    <p:sldId id="498" r:id="rId108"/>
    <p:sldId id="321" r:id="rId109"/>
    <p:sldId id="499" r:id="rId110"/>
    <p:sldId id="322" r:id="rId111"/>
    <p:sldId id="323" r:id="rId112"/>
    <p:sldId id="324" r:id="rId113"/>
    <p:sldId id="325" r:id="rId114"/>
    <p:sldId id="326" r:id="rId115"/>
    <p:sldId id="505" r:id="rId116"/>
    <p:sldId id="327" r:id="rId117"/>
    <p:sldId id="328" r:id="rId118"/>
    <p:sldId id="329" r:id="rId119"/>
    <p:sldId id="330" r:id="rId120"/>
    <p:sldId id="331" r:id="rId121"/>
    <p:sldId id="332" r:id="rId122"/>
    <p:sldId id="333" r:id="rId123"/>
    <p:sldId id="334" r:id="rId124"/>
    <p:sldId id="335" r:id="rId125"/>
    <p:sldId id="336" r:id="rId126"/>
    <p:sldId id="337" r:id="rId127"/>
    <p:sldId id="503" r:id="rId128"/>
    <p:sldId id="338" r:id="rId129"/>
    <p:sldId id="339" r:id="rId130"/>
    <p:sldId id="500" r:id="rId131"/>
    <p:sldId id="340" r:id="rId132"/>
    <p:sldId id="341" r:id="rId133"/>
    <p:sldId id="501" r:id="rId134"/>
    <p:sldId id="342" r:id="rId135"/>
    <p:sldId id="343" r:id="rId136"/>
    <p:sldId id="506" r:id="rId137"/>
    <p:sldId id="344" r:id="rId138"/>
    <p:sldId id="345" r:id="rId139"/>
    <p:sldId id="346" r:id="rId140"/>
    <p:sldId id="347" r:id="rId141"/>
    <p:sldId id="348" r:id="rId142"/>
    <p:sldId id="349" r:id="rId143"/>
    <p:sldId id="350" r:id="rId144"/>
    <p:sldId id="351" r:id="rId145"/>
    <p:sldId id="502" r:id="rId14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512BD-3388-4BF7-82DC-AA39DE8E17CF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31816-A516-44CE-9F23-8C71E8073C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5372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8E486E-78A8-4CE1-8D3B-5311D15A8249}" type="slidenum">
              <a:rPr lang="zh-TW" altLang="en-US"/>
              <a:pPr eaLnBrk="1" hangingPunct="1"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10573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6B8159-34E3-4114-A234-06010F93B7E8}" type="slidenum">
              <a:rPr lang="zh-TW" altLang="en-US"/>
              <a:pPr eaLnBrk="1" hangingPunct="1"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7564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ECD96C-F960-4659-99EA-8F60D99437F8}" type="slidenum">
              <a:rPr lang="zh-TW" altLang="en-US"/>
              <a:pPr eaLnBrk="1" hangingPunct="1"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37032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6B8159-34E3-4114-A234-06010F93B7E8}" type="slidenum">
              <a:rPr lang="zh-TW" altLang="en-US"/>
              <a:pPr eaLnBrk="1" hangingPunct="1"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228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9DE5D6-9F73-4445-9188-29B3A91A39AF}" type="slidenum">
              <a:rPr lang="zh-TW" altLang="en-US"/>
              <a:pPr eaLnBrk="1" hangingPunct="1"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45100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5481F6-F976-43F2-BE48-40213FE96EAD}" type="slidenum">
              <a:rPr lang="zh-TW" altLang="en-US"/>
              <a:pPr eaLnBrk="1" hangingPunct="1"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8122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1816-A516-44CE-9F23-8C71E8073C4B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73440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B9047C-88B9-491B-8D97-FF85853E16DF}" type="slidenum">
              <a:rPr lang="zh-TW" altLang="en-US"/>
              <a:pPr eaLnBrk="1" hangingPunct="1"/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61844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9DE5D6-9F73-4445-9188-29B3A91A39AF}" type="slidenum">
              <a:rPr lang="zh-TW" altLang="en-US"/>
              <a:pPr eaLnBrk="1" hangingPunct="1"/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66555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8E486E-78A8-4CE1-8D3B-5311D15A8249}" type="slidenum">
              <a:rPr lang="zh-TW" altLang="en-US"/>
              <a:pPr eaLnBrk="1" hangingPunct="1"/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2640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8E486E-78A8-4CE1-8D3B-5311D15A8249}" type="slidenum">
              <a:rPr lang="zh-TW" altLang="en-US"/>
              <a:pPr eaLnBrk="1" hangingPunct="1"/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5075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BC456F-DA11-4601-BC7E-5C55318F15B9}" type="slidenum">
              <a:rPr lang="zh-TW" altLang="en-US"/>
              <a:pPr eaLnBrk="1" hangingPunct="1"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01810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8E486E-78A8-4CE1-8D3B-5311D15A8249}" type="slidenum">
              <a:rPr lang="zh-TW" altLang="en-US"/>
              <a:pPr eaLnBrk="1" hangingPunct="1"/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18665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5481F6-F976-43F2-BE48-40213FE96EAD}" type="slidenum">
              <a:rPr lang="zh-TW" altLang="en-US"/>
              <a:pPr eaLnBrk="1" hangingPunct="1"/>
              <a:t>83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98995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BC456F-DA11-4601-BC7E-5C55318F15B9}" type="slidenum">
              <a:rPr lang="zh-TW" altLang="en-US"/>
              <a:pPr eaLnBrk="1" hangingPunct="1"/>
              <a:t>85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91952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1929EA-4EF1-4244-B398-8CD5193562DD}" type="slidenum">
              <a:rPr lang="zh-TW" altLang="en-US"/>
              <a:pPr eaLnBrk="1" hangingPunct="1"/>
              <a:t>87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44842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9DE5D6-9F73-4445-9188-29B3A91A39AF}" type="slidenum">
              <a:rPr lang="zh-TW" altLang="en-US"/>
              <a:pPr eaLnBrk="1" hangingPunct="1"/>
              <a:t>94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52371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1816-A516-44CE-9F23-8C71E8073C4B}" type="slidenum">
              <a:rPr lang="zh-TW" altLang="en-US" smtClean="0"/>
              <a:pPr/>
              <a:t>102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1816-A516-44CE-9F23-8C71E8073C4B}" type="slidenum">
              <a:rPr lang="zh-TW" altLang="en-US" smtClean="0"/>
              <a:pPr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64512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1816-A516-44CE-9F23-8C71E8073C4B}" type="slidenum">
              <a:rPr lang="zh-TW" altLang="en-US" smtClean="0"/>
              <a:pPr/>
              <a:t>115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1795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1816-A516-44CE-9F23-8C71E8073C4B}" type="slidenum">
              <a:rPr lang="zh-TW" altLang="en-US" smtClean="0"/>
              <a:pPr/>
              <a:t>127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98931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9DE5D6-9F73-4445-9188-29B3A91A39AF}" type="slidenum">
              <a:rPr lang="zh-TW" altLang="en-US"/>
              <a:pPr eaLnBrk="1" hangingPunct="1"/>
              <a:t>133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1621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1816-A516-44CE-9F23-8C71E8073C4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7823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9DE5D6-9F73-4445-9188-29B3A91A39AF}" type="slidenum">
              <a:rPr lang="zh-TW" altLang="en-US"/>
              <a:pPr eaLnBrk="1" hangingPunct="1"/>
              <a:t>136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70795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6B8159-34E3-4114-A234-06010F93B7E8}" type="slidenum">
              <a:rPr lang="zh-TW" altLang="en-US"/>
              <a:pPr eaLnBrk="1" hangingPunct="1"/>
              <a:t>145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865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BC456F-DA11-4601-BC7E-5C55318F15B9}" type="slidenum">
              <a:rPr lang="zh-TW" altLang="en-US"/>
              <a:pPr eaLnBrk="1" hangingPunct="1"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7856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1816-A516-44CE-9F23-8C71E8073C4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347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FAFCA1-D308-4AC5-A69C-86987645FBFE}" type="slidenum">
              <a:rPr lang="zh-TW" altLang="en-US"/>
              <a:pPr eaLnBrk="1" hangingPunct="1"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1988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AA485D-4799-4224-894C-69ACAD393271}" type="slidenum">
              <a:rPr lang="zh-TW" altLang="en-US"/>
              <a:pPr eaLnBrk="1" hangingPunct="1"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278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8E486E-78A8-4CE1-8D3B-5311D15A8249}" type="slidenum">
              <a:rPr lang="zh-TW" altLang="en-US"/>
              <a:pPr eaLnBrk="1" hangingPunct="1"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3008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1816-A516-44CE-9F23-8C71E8073C4B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1356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32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207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1534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573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4547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1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63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3596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0254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8533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300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379139-5908-4AE8-9BDE-1430F1E6DB2E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AA1858-CB1C-43C0-AA37-C6E2CF2650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6907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第二十六單元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314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5(C)</a:t>
            </a:r>
            <a:r>
              <a:rPr lang="zh-TW" altLang="zh-TW" dirty="0"/>
              <a:t>人體的唾液腺主要有三對，其中稱之為腮腺的是：</a:t>
            </a:r>
            <a:r>
              <a:rPr lang="en-US" altLang="zh-TW" dirty="0"/>
              <a:t>  (A)</a:t>
            </a:r>
            <a:r>
              <a:rPr lang="zh-TW" altLang="zh-TW" dirty="0"/>
              <a:t>頷下腺</a:t>
            </a:r>
            <a:r>
              <a:rPr lang="en-US" altLang="zh-TW" dirty="0"/>
              <a:t>  (B)</a:t>
            </a:r>
            <a:r>
              <a:rPr lang="zh-TW" altLang="zh-TW" dirty="0"/>
              <a:t>舌下腺</a:t>
            </a:r>
            <a:r>
              <a:rPr lang="en-US" altLang="zh-TW" dirty="0"/>
              <a:t>  (C)</a:t>
            </a:r>
            <a:r>
              <a:rPr lang="zh-TW" altLang="zh-TW" dirty="0"/>
              <a:t>耳下腺</a:t>
            </a:r>
            <a:r>
              <a:rPr lang="en-US" altLang="zh-TW" dirty="0"/>
              <a:t>  (D)</a:t>
            </a:r>
            <a:r>
              <a:rPr lang="zh-TW" altLang="zh-TW" dirty="0"/>
              <a:t>發頓氏管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529279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59(B)</a:t>
            </a:r>
            <a:r>
              <a:rPr lang="zh-TW" altLang="zh-TW" dirty="0"/>
              <a:t>膽汁由肝臟注入小腸之管道，依序為何？</a:t>
            </a:r>
            <a:r>
              <a:rPr lang="en-US" altLang="zh-TW" dirty="0"/>
              <a:t>  (A)</a:t>
            </a:r>
            <a:r>
              <a:rPr lang="zh-TW" altLang="zh-TW" dirty="0"/>
              <a:t>總膽管 → 膽囊管 → 肝胰壺腹 → 十二指腸</a:t>
            </a:r>
            <a:r>
              <a:rPr lang="en-US" altLang="zh-TW" dirty="0"/>
              <a:t>  (B)</a:t>
            </a:r>
            <a:r>
              <a:rPr lang="zh-TW" altLang="zh-TW" dirty="0"/>
              <a:t>總肝管 → 總膽管 → 肝胰壺腹 → 十二指腸</a:t>
            </a:r>
            <a:r>
              <a:rPr lang="en-US" altLang="zh-TW" dirty="0"/>
              <a:t>  (C)</a:t>
            </a:r>
            <a:r>
              <a:rPr lang="zh-TW" altLang="zh-TW" dirty="0"/>
              <a:t>膽囊管 → 總膽管 → 肝胰壺腹 → 迴腸</a:t>
            </a:r>
            <a:r>
              <a:rPr lang="en-US" altLang="zh-TW" dirty="0"/>
              <a:t>  (D)</a:t>
            </a:r>
            <a:r>
              <a:rPr lang="zh-TW" altLang="zh-TW" dirty="0"/>
              <a:t>總膽管 → 總肝管 → 肝胰壺腹 → 十二指腸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53230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60(C)</a:t>
            </a:r>
            <a:r>
              <a:rPr lang="zh-TW" altLang="zh-TW" dirty="0"/>
              <a:t>何種離子可以輔助小腸上皮細胞吸收葡萄糖？</a:t>
            </a:r>
            <a:r>
              <a:rPr lang="en-US" altLang="zh-TW" dirty="0"/>
              <a:t>  (A)</a:t>
            </a:r>
            <a:r>
              <a:rPr lang="zh-TW" altLang="zh-TW" dirty="0"/>
              <a:t>鈣</a:t>
            </a:r>
            <a:r>
              <a:rPr lang="en-US" altLang="zh-TW" dirty="0"/>
              <a:t>  (B)</a:t>
            </a:r>
            <a:r>
              <a:rPr lang="zh-TW" altLang="zh-TW" dirty="0"/>
              <a:t>鎂</a:t>
            </a:r>
            <a:r>
              <a:rPr lang="en-US" altLang="zh-TW" dirty="0"/>
              <a:t>  (C)</a:t>
            </a:r>
            <a:r>
              <a:rPr lang="zh-TW" altLang="zh-TW" dirty="0"/>
              <a:t>鈉</a:t>
            </a:r>
            <a:r>
              <a:rPr lang="en-US" altLang="zh-TW" dirty="0"/>
              <a:t>  (D)</a:t>
            </a:r>
            <a:r>
              <a:rPr lang="zh-TW" altLang="zh-TW" dirty="0"/>
              <a:t>鉀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94440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61(A)</a:t>
            </a:r>
            <a:r>
              <a:rPr lang="zh-TW" altLang="zh-TW" dirty="0"/>
              <a:t>鼻腔、口腔及喉部的通道中，舌扁桃體</a:t>
            </a:r>
            <a:r>
              <a:rPr lang="en-US" altLang="zh-TW" dirty="0"/>
              <a:t> ( lingual tonsils ) </a:t>
            </a:r>
            <a:r>
              <a:rPr lang="zh-TW" altLang="zh-TW" dirty="0"/>
              <a:t>位於下列哪一部位？</a:t>
            </a:r>
            <a:r>
              <a:rPr lang="en-US" altLang="zh-TW" dirty="0"/>
              <a:t>  (A)</a:t>
            </a:r>
            <a:r>
              <a:rPr lang="zh-TW" altLang="zh-TW" dirty="0"/>
              <a:t>口咽</a:t>
            </a:r>
            <a:r>
              <a:rPr lang="en-US" altLang="zh-TW" dirty="0"/>
              <a:t> ( oropharynx )  (B)</a:t>
            </a:r>
            <a:r>
              <a:rPr lang="zh-TW" altLang="zh-TW" dirty="0"/>
              <a:t>鼻咽</a:t>
            </a:r>
            <a:r>
              <a:rPr lang="en-US" altLang="zh-TW" dirty="0"/>
              <a:t> ( nasopharynx )  (C)</a:t>
            </a:r>
            <a:r>
              <a:rPr lang="zh-TW" altLang="zh-TW" dirty="0"/>
              <a:t>喉咽</a:t>
            </a:r>
            <a:r>
              <a:rPr lang="en-US" altLang="zh-TW" dirty="0"/>
              <a:t> ( laryngopharynx )  (D)</a:t>
            </a:r>
            <a:r>
              <a:rPr lang="zh-TW" altLang="zh-TW" dirty="0"/>
              <a:t>耳咽管</a:t>
            </a:r>
            <a:r>
              <a:rPr lang="en-US" altLang="zh-TW" dirty="0"/>
              <a:t> ( auditory tube )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73285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62(B)</a:t>
            </a:r>
            <a:r>
              <a:rPr lang="zh-TW" altLang="zh-TW" dirty="0"/>
              <a:t>消化道最長的部分為：</a:t>
            </a:r>
            <a:r>
              <a:rPr lang="en-US" altLang="zh-TW" dirty="0"/>
              <a:t>  (A)</a:t>
            </a:r>
            <a:r>
              <a:rPr lang="zh-TW" altLang="zh-TW" dirty="0"/>
              <a:t>大腸</a:t>
            </a:r>
            <a:r>
              <a:rPr lang="en-US" altLang="zh-TW" dirty="0"/>
              <a:t>  (B)</a:t>
            </a:r>
            <a:r>
              <a:rPr lang="zh-TW" altLang="zh-TW" dirty="0"/>
              <a:t>小腸</a:t>
            </a:r>
            <a:r>
              <a:rPr lang="en-US" altLang="zh-TW" dirty="0"/>
              <a:t>  (C)</a:t>
            </a:r>
            <a:r>
              <a:rPr lang="zh-TW" altLang="zh-TW" dirty="0"/>
              <a:t>胃</a:t>
            </a:r>
            <a:r>
              <a:rPr lang="en-US" altLang="zh-TW" dirty="0"/>
              <a:t>  (D)</a:t>
            </a:r>
            <a:r>
              <a:rPr lang="zh-TW" altLang="zh-TW" dirty="0"/>
              <a:t>食道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22723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63(C)</a:t>
            </a:r>
            <a:r>
              <a:rPr lang="zh-TW" altLang="zh-TW" dirty="0"/>
              <a:t>下列何種細胞主司胃酸分泌？</a:t>
            </a:r>
            <a:r>
              <a:rPr lang="en-US" altLang="zh-TW" dirty="0"/>
              <a:t>  (A)</a:t>
            </a:r>
            <a:r>
              <a:rPr lang="zh-TW" altLang="zh-TW" dirty="0"/>
              <a:t>主細胞（</a:t>
            </a:r>
            <a:r>
              <a:rPr lang="en-US" altLang="zh-TW" dirty="0"/>
              <a:t>chief cells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幹細胞（</a:t>
            </a:r>
            <a:r>
              <a:rPr lang="en-US" altLang="zh-TW" dirty="0"/>
              <a:t>stem cells</a:t>
            </a:r>
            <a:r>
              <a:rPr lang="zh-TW" altLang="zh-TW" dirty="0"/>
              <a:t>）</a:t>
            </a:r>
            <a:r>
              <a:rPr lang="en-US" altLang="zh-TW" dirty="0"/>
              <a:t>  (C)</a:t>
            </a:r>
            <a:r>
              <a:rPr lang="zh-TW" altLang="zh-TW" dirty="0"/>
              <a:t>壁細胞（</a:t>
            </a:r>
            <a:r>
              <a:rPr lang="en-US" altLang="zh-TW" dirty="0"/>
              <a:t>parietal cells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黏液細胞（</a:t>
            </a:r>
            <a:r>
              <a:rPr lang="en-US" altLang="zh-TW" dirty="0"/>
              <a:t>mucous cells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764573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3588" y="5715000"/>
            <a:ext cx="8683348" cy="1143000"/>
          </a:xfrm>
        </p:spPr>
        <p:txBody>
          <a:bodyPr/>
          <a:lstStyle/>
          <a:p>
            <a:r>
              <a:rPr lang="zh-TW" altLang="en-US" dirty="0"/>
              <a:t>胃</a:t>
            </a:r>
            <a:r>
              <a:rPr lang="zh-TW" altLang="en-US" dirty="0" smtClean="0"/>
              <a:t>小凹中的五種消化細胞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665" t="17614" r="5466" b="22175"/>
          <a:stretch/>
        </p:blipFill>
        <p:spPr>
          <a:xfrm rot="16200000">
            <a:off x="2295294" y="-483711"/>
            <a:ext cx="5589002" cy="68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0039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64(A)</a:t>
            </a:r>
            <a:r>
              <a:rPr lang="zh-TW" altLang="zh-TW" dirty="0"/>
              <a:t>小網膜</a:t>
            </a:r>
            <a:r>
              <a:rPr lang="en-US" altLang="zh-TW" dirty="0"/>
              <a:t> ( lesser </a:t>
            </a:r>
            <a:r>
              <a:rPr lang="en-US" altLang="zh-TW" dirty="0" err="1"/>
              <a:t>omentum</a:t>
            </a:r>
            <a:r>
              <a:rPr lang="en-US" altLang="zh-TW" dirty="0"/>
              <a:t> ) </a:t>
            </a:r>
            <a:r>
              <a:rPr lang="zh-TW" altLang="zh-TW" dirty="0"/>
              <a:t>沒有附著在下列何處？</a:t>
            </a:r>
            <a:r>
              <a:rPr lang="en-US" altLang="zh-TW" dirty="0"/>
              <a:t>  (A)</a:t>
            </a:r>
            <a:r>
              <a:rPr lang="zh-TW" altLang="zh-TW" dirty="0"/>
              <a:t>橫結腸</a:t>
            </a:r>
            <a:r>
              <a:rPr lang="en-US" altLang="zh-TW" dirty="0"/>
              <a:t>  (B)</a:t>
            </a:r>
            <a:r>
              <a:rPr lang="zh-TW" altLang="zh-TW" dirty="0"/>
              <a:t>肝臟</a:t>
            </a:r>
            <a:r>
              <a:rPr lang="en-US" altLang="zh-TW" dirty="0"/>
              <a:t>  (C)</a:t>
            </a:r>
            <a:r>
              <a:rPr lang="zh-TW" altLang="zh-TW" dirty="0"/>
              <a:t>胃小彎</a:t>
            </a:r>
            <a:r>
              <a:rPr lang="en-US" altLang="zh-TW" dirty="0"/>
              <a:t>  (D)</a:t>
            </a:r>
            <a:r>
              <a:rPr lang="zh-TW" altLang="zh-TW" dirty="0"/>
              <a:t>十二指腸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27163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90" t="12545" r="8085" b="23931"/>
          <a:stretch/>
        </p:blipFill>
        <p:spPr>
          <a:xfrm>
            <a:off x="2653358" y="85230"/>
            <a:ext cx="5366921" cy="66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4744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65(B)</a:t>
            </a:r>
            <a:r>
              <a:rPr lang="zh-TW" altLang="zh-TW" dirty="0"/>
              <a:t>下列何者不與肝臟竇狀隙</a:t>
            </a:r>
            <a:r>
              <a:rPr lang="en-US" altLang="zh-TW" dirty="0"/>
              <a:t> ( sinusoid ) </a:t>
            </a:r>
            <a:r>
              <a:rPr lang="zh-TW" altLang="zh-TW" dirty="0"/>
              <a:t>連通？</a:t>
            </a:r>
            <a:r>
              <a:rPr lang="en-US" altLang="zh-TW" dirty="0"/>
              <a:t>  (A)</a:t>
            </a:r>
            <a:r>
              <a:rPr lang="zh-TW" altLang="zh-TW" dirty="0"/>
              <a:t>肝門靜脈</a:t>
            </a:r>
            <a:r>
              <a:rPr lang="en-US" altLang="zh-TW" dirty="0"/>
              <a:t> ( hepatic portal vein )  (B)</a:t>
            </a:r>
            <a:r>
              <a:rPr lang="zh-TW" altLang="zh-TW" dirty="0"/>
              <a:t>膽小管</a:t>
            </a:r>
            <a:r>
              <a:rPr lang="en-US" altLang="zh-TW" dirty="0"/>
              <a:t> ( bile canaliculi )  (C)</a:t>
            </a:r>
            <a:r>
              <a:rPr lang="zh-TW" altLang="zh-TW" dirty="0"/>
              <a:t>肝動脈</a:t>
            </a:r>
            <a:r>
              <a:rPr lang="en-US" altLang="zh-TW" dirty="0"/>
              <a:t> ( hepatic artery )  (D)</a:t>
            </a:r>
            <a:r>
              <a:rPr lang="zh-TW" altLang="zh-TW" dirty="0"/>
              <a:t>中央靜脈</a:t>
            </a:r>
            <a:r>
              <a:rPr lang="en-US" altLang="zh-TW" dirty="0"/>
              <a:t> ( central vein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18792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fbcdn-sphotos-h-a.akamaihd.net/hphotos-ak-xpf1/v/t34.0-12/10877492_899117813440042_1377320405_n.jpg?oh=cbce34f72f3ec9862065b47330186ef8&amp;oe=549DA195&amp;__gda__=1419627141_7418e6acd1b530a5a447e5575c2b836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8538" y="-2122823"/>
            <a:ext cx="6207390" cy="110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6445">
            <a:off x="6830420" y="2433671"/>
            <a:ext cx="2581098" cy="10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56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880" y="5515168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Salivary Glands</a:t>
            </a:r>
          </a:p>
        </p:txBody>
      </p:sp>
      <p:pic>
        <p:nvPicPr>
          <p:cNvPr id="22531" name="Picture 5" descr="mck65495_26_01_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3" t="6939" r="-1"/>
          <a:stretch/>
        </p:blipFill>
        <p:spPr bwMode="auto">
          <a:xfrm>
            <a:off x="738130" y="363556"/>
            <a:ext cx="7608983" cy="50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8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66(B)</a:t>
            </a:r>
            <a:r>
              <a:rPr lang="zh-TW" altLang="zh-TW" dirty="0"/>
              <a:t>有關唾液腺的構造與功能之敘述，何者正確？</a:t>
            </a:r>
            <a:r>
              <a:rPr lang="en-US" altLang="zh-TW" dirty="0"/>
              <a:t>  (A)</a:t>
            </a:r>
            <a:r>
              <a:rPr lang="zh-TW" altLang="zh-TW" dirty="0"/>
              <a:t>耳下腺是最大腺體，分泌量也最多</a:t>
            </a:r>
            <a:r>
              <a:rPr lang="en-US" altLang="zh-TW" dirty="0"/>
              <a:t>  (B)</a:t>
            </a:r>
            <a:r>
              <a:rPr lang="zh-TW" altLang="zh-TW" dirty="0"/>
              <a:t>耳下腺由舌咽神經所支配</a:t>
            </a:r>
            <a:r>
              <a:rPr lang="en-US" altLang="zh-TW" dirty="0"/>
              <a:t>  (C)</a:t>
            </a:r>
            <a:r>
              <a:rPr lang="zh-TW" altLang="zh-TW" dirty="0"/>
              <a:t>舌下腺主要是分泌漿液性唾液，內含澱粉酶</a:t>
            </a:r>
            <a:r>
              <a:rPr lang="en-US" altLang="zh-TW" dirty="0"/>
              <a:t>  (D)</a:t>
            </a:r>
            <a:r>
              <a:rPr lang="zh-TW" altLang="zh-TW" dirty="0"/>
              <a:t>下頜下腺</a:t>
            </a:r>
            <a:r>
              <a:rPr lang="en-US" altLang="zh-TW" dirty="0"/>
              <a:t> ( submandibular gland ) </a:t>
            </a:r>
            <a:r>
              <a:rPr lang="zh-TW" altLang="zh-TW" dirty="0"/>
              <a:t>由舌下神經所支配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39562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67(B)</a:t>
            </a:r>
            <a:r>
              <a:rPr lang="zh-TW" altLang="zh-TW" dirty="0"/>
              <a:t>下列何者的肌肉不是由骨骼肌組成？</a:t>
            </a:r>
            <a:r>
              <a:rPr lang="en-US" altLang="zh-TW" dirty="0"/>
              <a:t>  (A)</a:t>
            </a:r>
            <a:r>
              <a:rPr lang="zh-TW" altLang="zh-TW" dirty="0"/>
              <a:t>食道上段</a:t>
            </a:r>
            <a:r>
              <a:rPr lang="en-US" altLang="zh-TW" dirty="0"/>
              <a:t>  (B)</a:t>
            </a:r>
            <a:r>
              <a:rPr lang="zh-TW" altLang="zh-TW" dirty="0"/>
              <a:t>幽門括約肌</a:t>
            </a:r>
            <a:r>
              <a:rPr lang="en-US" altLang="zh-TW" dirty="0"/>
              <a:t>  (C)</a:t>
            </a:r>
            <a:r>
              <a:rPr lang="zh-TW" altLang="zh-TW" dirty="0"/>
              <a:t>肛門外括約肌</a:t>
            </a:r>
            <a:r>
              <a:rPr lang="en-US" altLang="zh-TW" dirty="0"/>
              <a:t>  (D)</a:t>
            </a:r>
            <a:r>
              <a:rPr lang="zh-TW" altLang="zh-TW" dirty="0"/>
              <a:t>咽部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65890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68(B)</a:t>
            </a:r>
            <a:r>
              <a:rPr lang="zh-TW" altLang="zh-TW" dirty="0"/>
              <a:t>有關氣管的敘述，下列何者錯誤？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內襯黏膜</a:t>
            </a:r>
            <a:r>
              <a:rPr lang="en-US" altLang="zh-TW" dirty="0"/>
              <a:t>  (B)</a:t>
            </a:r>
            <a:r>
              <a:rPr lang="zh-TW" altLang="zh-TW" dirty="0"/>
              <a:t>管腔內面覆蓋絨毛</a:t>
            </a:r>
            <a:r>
              <a:rPr lang="en-US" altLang="zh-TW" dirty="0"/>
              <a:t>  (C)</a:t>
            </a:r>
            <a:r>
              <a:rPr lang="zh-TW" altLang="zh-TW" dirty="0"/>
              <a:t>管壁完全不含硬骨</a:t>
            </a:r>
            <a:r>
              <a:rPr lang="en-US" altLang="zh-TW" dirty="0"/>
              <a:t>  (D)</a:t>
            </a:r>
            <a:r>
              <a:rPr lang="zh-TW" altLang="zh-TW" dirty="0"/>
              <a:t>管壁支架主要由</a:t>
            </a:r>
            <a:r>
              <a:rPr lang="en-US" altLang="zh-TW" dirty="0"/>
              <a:t>C </a:t>
            </a:r>
            <a:r>
              <a:rPr lang="zh-TW" altLang="zh-TW" dirty="0"/>
              <a:t>形軟骨環構成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2642141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69(A)</a:t>
            </a:r>
            <a:r>
              <a:rPr lang="zh-TW" altLang="zh-TW" dirty="0"/>
              <a:t>膽汁經由膽管注入：</a:t>
            </a:r>
            <a:r>
              <a:rPr lang="en-US" altLang="zh-TW" dirty="0"/>
              <a:t>  (A)</a:t>
            </a:r>
            <a:r>
              <a:rPr lang="zh-TW" altLang="zh-TW" dirty="0"/>
              <a:t>十二指腸</a:t>
            </a:r>
            <a:r>
              <a:rPr lang="en-US" altLang="zh-TW" dirty="0"/>
              <a:t>  (B)</a:t>
            </a:r>
            <a:r>
              <a:rPr lang="zh-TW" altLang="zh-TW" dirty="0"/>
              <a:t>空腸</a:t>
            </a:r>
            <a:r>
              <a:rPr lang="en-US" altLang="zh-TW" dirty="0"/>
              <a:t>  (C)</a:t>
            </a:r>
            <a:r>
              <a:rPr lang="zh-TW" altLang="zh-TW" dirty="0"/>
              <a:t>胃</a:t>
            </a:r>
            <a:r>
              <a:rPr lang="en-US" altLang="zh-TW" dirty="0"/>
              <a:t>  (D)</a:t>
            </a:r>
            <a:r>
              <a:rPr lang="zh-TW" altLang="zh-TW" dirty="0"/>
              <a:t>升結腸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1671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70(A)</a:t>
            </a:r>
            <a:r>
              <a:rPr lang="zh-TW" altLang="zh-TW" dirty="0">
                <a:solidFill>
                  <a:schemeClr val="tx1"/>
                </a:solidFill>
              </a:rPr>
              <a:t>肝小葉中的肝板（</a:t>
            </a:r>
            <a:r>
              <a:rPr lang="en-US" altLang="zh-TW" dirty="0">
                <a:solidFill>
                  <a:schemeClr val="tx1"/>
                </a:solidFill>
              </a:rPr>
              <a:t>hepatic plate</a:t>
            </a:r>
            <a:r>
              <a:rPr lang="zh-TW" altLang="zh-TW" dirty="0">
                <a:solidFill>
                  <a:schemeClr val="tx1"/>
                </a:solidFill>
              </a:rPr>
              <a:t>）主要由下列何者組成？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肝細胞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庫氏細胞（</a:t>
            </a:r>
            <a:r>
              <a:rPr lang="en-US" altLang="zh-TW" dirty="0" err="1">
                <a:solidFill>
                  <a:schemeClr val="tx1"/>
                </a:solidFill>
              </a:rPr>
              <a:t>Kupffer’s</a:t>
            </a:r>
            <a:r>
              <a:rPr lang="en-US" altLang="zh-TW" dirty="0">
                <a:solidFill>
                  <a:schemeClr val="tx1"/>
                </a:solidFill>
              </a:rPr>
              <a:t> Cells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脂細胞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內皮細胞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2009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fbcdn-sphotos-h-a.akamaihd.net/hphotos-ak-xpf1/v/t34.0-12/10877492_899117813440042_1377320405_n.jpg?oh=cbce34f72f3ec9862065b47330186ef8&amp;oe=549DA195&amp;__gda__=1419627141_7418e6acd1b530a5a447e5575c2b836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8538" y="-2122823"/>
            <a:ext cx="6207390" cy="110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97612">
            <a:off x="5654032" y="2833797"/>
            <a:ext cx="2532593" cy="7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3269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71(C)</a:t>
            </a:r>
            <a:r>
              <a:rPr lang="zh-TW" altLang="zh-TW" dirty="0"/>
              <a:t>有關胰臟的敘述，下列何者錯誤？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胰液經由肝胰壺腹注入十二指腸</a:t>
            </a:r>
            <a:r>
              <a:rPr lang="en-US" altLang="zh-TW" dirty="0"/>
              <a:t>  (B)</a:t>
            </a:r>
            <a:r>
              <a:rPr lang="zh-TW" altLang="zh-TW" dirty="0"/>
              <a:t>副胰管開口於十二指腸</a:t>
            </a:r>
            <a:r>
              <a:rPr lang="en-US" altLang="zh-TW" dirty="0"/>
              <a:t>  (C)</a:t>
            </a:r>
            <a:r>
              <a:rPr lang="zh-TW" altLang="zh-TW" dirty="0"/>
              <a:t>位於胃的前方</a:t>
            </a:r>
            <a:r>
              <a:rPr lang="en-US" altLang="zh-TW" dirty="0"/>
              <a:t>  (D)</a:t>
            </a:r>
            <a:r>
              <a:rPr lang="zh-TW" altLang="zh-TW" dirty="0"/>
              <a:t>尾部延伸至脾臟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884476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72(D)</a:t>
            </a:r>
            <a:r>
              <a:rPr lang="zh-TW" altLang="zh-TW" dirty="0"/>
              <a:t>布隆納氏腺</a:t>
            </a:r>
            <a:r>
              <a:rPr lang="en-US" altLang="zh-TW" dirty="0"/>
              <a:t> ( Brunner’s glands ) </a:t>
            </a:r>
            <a:r>
              <a:rPr lang="zh-TW" altLang="zh-TW" dirty="0"/>
              <a:t>位於下列何種構造？</a:t>
            </a:r>
            <a:r>
              <a:rPr lang="en-US" altLang="zh-TW" dirty="0"/>
              <a:t>  (A)</a:t>
            </a:r>
            <a:r>
              <a:rPr lang="zh-TW" altLang="zh-TW" dirty="0"/>
              <a:t>漿膜層</a:t>
            </a:r>
            <a:r>
              <a:rPr lang="en-US" altLang="zh-TW" dirty="0"/>
              <a:t> ( serosa )  (B)</a:t>
            </a:r>
            <a:r>
              <a:rPr lang="zh-TW" altLang="zh-TW" dirty="0"/>
              <a:t>固有層</a:t>
            </a:r>
            <a:r>
              <a:rPr lang="en-US" altLang="zh-TW" dirty="0"/>
              <a:t> ( lamina </a:t>
            </a:r>
            <a:r>
              <a:rPr lang="en-US" altLang="zh-TW" dirty="0" err="1"/>
              <a:t>propria</a:t>
            </a:r>
            <a:r>
              <a:rPr lang="en-US" altLang="zh-TW" dirty="0"/>
              <a:t> )  (C)</a:t>
            </a:r>
            <a:r>
              <a:rPr lang="zh-TW" altLang="zh-TW" dirty="0"/>
              <a:t>黏膜層</a:t>
            </a:r>
            <a:r>
              <a:rPr lang="en-US" altLang="zh-TW" dirty="0"/>
              <a:t> ( mucosa )  (D)</a:t>
            </a:r>
            <a:r>
              <a:rPr lang="zh-TW" altLang="zh-TW" dirty="0"/>
              <a:t>黏膜下層</a:t>
            </a:r>
            <a:r>
              <a:rPr lang="en-US" altLang="zh-TW" dirty="0"/>
              <a:t> ( submucosa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4842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73(B)</a:t>
            </a:r>
            <a:r>
              <a:rPr lang="zh-TW" altLang="zh-TW" dirty="0"/>
              <a:t>下列哪種器官的黏膜層具有複層鱗狀上皮</a:t>
            </a:r>
            <a:r>
              <a:rPr lang="en-US" altLang="zh-TW" dirty="0"/>
              <a:t> ( stratified squamous epithelia )</a:t>
            </a:r>
            <a:r>
              <a:rPr lang="zh-TW" altLang="zh-TW" dirty="0"/>
              <a:t>？</a:t>
            </a:r>
            <a:r>
              <a:rPr lang="en-US" altLang="zh-TW" dirty="0"/>
              <a:t>  (A)</a:t>
            </a:r>
            <a:r>
              <a:rPr lang="zh-TW" altLang="zh-TW" dirty="0"/>
              <a:t>胃</a:t>
            </a:r>
            <a:r>
              <a:rPr lang="en-US" altLang="zh-TW" dirty="0"/>
              <a:t>  (B)</a:t>
            </a:r>
            <a:r>
              <a:rPr lang="zh-TW" altLang="zh-TW" dirty="0"/>
              <a:t>食道</a:t>
            </a:r>
            <a:r>
              <a:rPr lang="en-US" altLang="zh-TW" dirty="0"/>
              <a:t>  (C)</a:t>
            </a:r>
            <a:r>
              <a:rPr lang="zh-TW" altLang="zh-TW" dirty="0"/>
              <a:t>小腸</a:t>
            </a:r>
            <a:r>
              <a:rPr lang="en-US" altLang="zh-TW" dirty="0"/>
              <a:t>  (D)</a:t>
            </a:r>
            <a:r>
              <a:rPr lang="zh-TW" altLang="zh-TW" dirty="0"/>
              <a:t>大腸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297319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74(A)</a:t>
            </a:r>
            <a:r>
              <a:rPr lang="zh-TW" altLang="zh-TW" dirty="0"/>
              <a:t>下列那一個淋巴器官有紅髓與白髓的區分？</a:t>
            </a:r>
            <a:r>
              <a:rPr lang="en-US" altLang="zh-TW" dirty="0"/>
              <a:t>  (A)</a:t>
            </a:r>
            <a:r>
              <a:rPr lang="zh-TW" altLang="zh-TW" dirty="0"/>
              <a:t>脾臟</a:t>
            </a:r>
            <a:r>
              <a:rPr lang="en-US" altLang="zh-TW" dirty="0"/>
              <a:t>  (B)</a:t>
            </a:r>
            <a:r>
              <a:rPr lang="zh-TW" altLang="zh-TW" dirty="0"/>
              <a:t>胸腺</a:t>
            </a:r>
            <a:r>
              <a:rPr lang="en-US" altLang="zh-TW" dirty="0"/>
              <a:t>  (C)</a:t>
            </a:r>
            <a:r>
              <a:rPr lang="zh-TW" altLang="zh-TW" dirty="0"/>
              <a:t>扁桃腺</a:t>
            </a:r>
            <a:r>
              <a:rPr lang="en-US" altLang="zh-TW" dirty="0"/>
              <a:t>  (D)</a:t>
            </a:r>
            <a:r>
              <a:rPr lang="zh-TW" altLang="zh-TW" dirty="0"/>
              <a:t>淋巴結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3104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6292" t="80" r="31085" b="1125"/>
          <a:stretch/>
        </p:blipFill>
        <p:spPr>
          <a:xfrm rot="16200000">
            <a:off x="4653082" y="-2747165"/>
            <a:ext cx="2897438" cy="119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31808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75(B)</a:t>
            </a:r>
            <a:r>
              <a:rPr lang="zh-TW" altLang="zh-TW" dirty="0"/>
              <a:t>有關食道的敘述，下列何者錯誤？</a:t>
            </a:r>
            <a:r>
              <a:rPr lang="en-US" altLang="zh-TW" dirty="0"/>
              <a:t>  (A)</a:t>
            </a:r>
            <a:r>
              <a:rPr lang="zh-TW" altLang="zh-TW" dirty="0"/>
              <a:t>長約</a:t>
            </a:r>
            <a:r>
              <a:rPr lang="en-US" altLang="zh-TW" dirty="0"/>
              <a:t>20</a:t>
            </a:r>
            <a:r>
              <a:rPr lang="zh-TW" altLang="zh-TW" dirty="0"/>
              <a:t>～</a:t>
            </a:r>
            <a:r>
              <a:rPr lang="en-US" altLang="zh-TW" dirty="0"/>
              <a:t>25 </a:t>
            </a:r>
            <a:r>
              <a:rPr lang="zh-TW" altLang="zh-TW" dirty="0"/>
              <a:t>公分</a:t>
            </a:r>
            <a:r>
              <a:rPr lang="en-US" altLang="zh-TW" dirty="0"/>
              <a:t>  (B)</a:t>
            </a:r>
            <a:r>
              <a:rPr lang="zh-TW" altLang="zh-TW" dirty="0"/>
              <a:t>由平滑肌組成</a:t>
            </a:r>
            <a:r>
              <a:rPr lang="en-US" altLang="zh-TW" dirty="0"/>
              <a:t>  (C)</a:t>
            </a:r>
            <a:r>
              <a:rPr lang="zh-TW" altLang="zh-TW" dirty="0"/>
              <a:t>可分泌黏液，但不分泌消化酶</a:t>
            </a:r>
            <a:r>
              <a:rPr lang="en-US" altLang="zh-TW" dirty="0"/>
              <a:t>  (D)</a:t>
            </a:r>
            <a:r>
              <a:rPr lang="zh-TW" altLang="zh-TW" dirty="0"/>
              <a:t>下食道具有賁門括約肌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665059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76(D)</a:t>
            </a:r>
            <a:r>
              <a:rPr lang="zh-TW" altLang="zh-TW" dirty="0"/>
              <a:t>下列何者穿過橫膈？</a:t>
            </a:r>
            <a:r>
              <a:rPr lang="en-US" altLang="zh-TW" dirty="0"/>
              <a:t>  (A)</a:t>
            </a:r>
            <a:r>
              <a:rPr lang="zh-TW" altLang="zh-TW" dirty="0"/>
              <a:t>咽部</a:t>
            </a:r>
            <a:r>
              <a:rPr lang="en-US" altLang="zh-TW" dirty="0"/>
              <a:t>  (B)</a:t>
            </a:r>
            <a:r>
              <a:rPr lang="zh-TW" altLang="zh-TW" dirty="0"/>
              <a:t>喉部</a:t>
            </a:r>
            <a:r>
              <a:rPr lang="en-US" altLang="zh-TW" dirty="0"/>
              <a:t>  (C)</a:t>
            </a:r>
            <a:r>
              <a:rPr lang="zh-TW" altLang="zh-TW" dirty="0"/>
              <a:t>氣管</a:t>
            </a:r>
            <a:r>
              <a:rPr lang="en-US" altLang="zh-TW" dirty="0"/>
              <a:t>  (D)</a:t>
            </a:r>
            <a:r>
              <a:rPr lang="zh-TW" altLang="zh-TW" dirty="0"/>
              <a:t>食道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5827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77(D)</a:t>
            </a:r>
            <a:r>
              <a:rPr lang="zh-TW" altLang="zh-TW" dirty="0">
                <a:solidFill>
                  <a:schemeClr val="tx1"/>
                </a:solidFill>
              </a:rPr>
              <a:t>有關小腸管腔之敘述，下列何者錯誤？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刷狀緣是指微絨毛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人類小腸管腔之總表面積約</a:t>
            </a:r>
            <a:r>
              <a:rPr lang="en-US" altLang="zh-TW" dirty="0">
                <a:solidFill>
                  <a:schemeClr val="tx1"/>
                </a:solidFill>
              </a:rPr>
              <a:t>300 </a:t>
            </a:r>
            <a:r>
              <a:rPr lang="zh-TW" altLang="zh-TW" dirty="0">
                <a:solidFill>
                  <a:schemeClr val="tx1"/>
                </a:solidFill>
              </a:rPr>
              <a:t>平方公尺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絨毛底部之細胞不斷的在進行細胞分裂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小腸上皮細胞每</a:t>
            </a:r>
            <a:r>
              <a:rPr lang="en-US" altLang="zh-TW" dirty="0">
                <a:solidFill>
                  <a:schemeClr val="tx1"/>
                </a:solidFill>
              </a:rPr>
              <a:t>50 </a:t>
            </a:r>
            <a:r>
              <a:rPr lang="zh-TW" altLang="zh-TW" dirty="0">
                <a:solidFill>
                  <a:schemeClr val="tx1"/>
                </a:solidFill>
              </a:rPr>
              <a:t>天更新一次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264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78(B)</a:t>
            </a:r>
            <a:r>
              <a:rPr lang="zh-TW" altLang="zh-TW" dirty="0"/>
              <a:t>結腸肝曲（</a:t>
            </a:r>
            <a:r>
              <a:rPr lang="en-US" altLang="zh-TW" dirty="0"/>
              <a:t>hepatic flexure</a:t>
            </a:r>
            <a:r>
              <a:rPr lang="zh-TW" altLang="zh-TW" dirty="0"/>
              <a:t>）位於下列何處？</a:t>
            </a:r>
            <a:r>
              <a:rPr lang="en-US" altLang="zh-TW" dirty="0"/>
              <a:t>  (A)</a:t>
            </a:r>
            <a:r>
              <a:rPr lang="zh-TW" altLang="zh-TW" dirty="0"/>
              <a:t>橫結腸轉彎成降結腸處</a:t>
            </a:r>
            <a:r>
              <a:rPr lang="en-US" altLang="zh-TW" dirty="0"/>
              <a:t>  (B)</a:t>
            </a:r>
            <a:r>
              <a:rPr lang="zh-TW" altLang="zh-TW" dirty="0"/>
              <a:t>升結腸轉彎成橫結腸處</a:t>
            </a:r>
            <a:r>
              <a:rPr lang="en-US" altLang="zh-TW" dirty="0"/>
              <a:t>  (C)</a:t>
            </a:r>
            <a:r>
              <a:rPr lang="zh-TW" altLang="zh-TW" dirty="0"/>
              <a:t>降結腸轉彎成乙狀結腸處</a:t>
            </a:r>
            <a:r>
              <a:rPr lang="en-US" altLang="zh-TW" dirty="0"/>
              <a:t>  (D)</a:t>
            </a:r>
            <a:r>
              <a:rPr lang="zh-TW" altLang="zh-TW" dirty="0"/>
              <a:t>乙狀結腸轉彎成直腸處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265164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79(B)</a:t>
            </a:r>
            <a:r>
              <a:rPr lang="zh-TW" altLang="zh-TW" dirty="0"/>
              <a:t>下列何者橫跨頸部、胸部及腹部？</a:t>
            </a:r>
            <a:r>
              <a:rPr lang="en-US" altLang="zh-TW" dirty="0"/>
              <a:t>  (A)</a:t>
            </a:r>
            <a:r>
              <a:rPr lang="zh-TW" altLang="zh-TW" dirty="0"/>
              <a:t>氣管</a:t>
            </a:r>
            <a:r>
              <a:rPr lang="en-US" altLang="zh-TW" dirty="0"/>
              <a:t>  (B)</a:t>
            </a:r>
            <a:r>
              <a:rPr lang="zh-TW" altLang="zh-TW" dirty="0"/>
              <a:t>食道</a:t>
            </a:r>
            <a:r>
              <a:rPr lang="en-US" altLang="zh-TW" dirty="0"/>
              <a:t>  (C)</a:t>
            </a:r>
            <a:r>
              <a:rPr lang="zh-TW" altLang="zh-TW" dirty="0"/>
              <a:t>下腔靜脈</a:t>
            </a:r>
            <a:r>
              <a:rPr lang="en-US" altLang="zh-TW" dirty="0"/>
              <a:t>  (D)</a:t>
            </a:r>
            <a:r>
              <a:rPr lang="zh-TW" altLang="zh-TW" dirty="0"/>
              <a:t>上腔靜脈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1495144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80(D)</a:t>
            </a:r>
            <a:r>
              <a:rPr lang="zh-TW" altLang="zh-TW" dirty="0"/>
              <a:t>鐮狀韌帶</a:t>
            </a:r>
            <a:r>
              <a:rPr lang="en-US" altLang="zh-TW" dirty="0"/>
              <a:t> ( </a:t>
            </a:r>
            <a:r>
              <a:rPr lang="en-US" altLang="zh-TW" dirty="0" err="1"/>
              <a:t>falciform</a:t>
            </a:r>
            <a:r>
              <a:rPr lang="en-US" altLang="zh-TW" dirty="0"/>
              <a:t> ligament )</a:t>
            </a:r>
            <a:r>
              <a:rPr lang="zh-TW" altLang="zh-TW" dirty="0"/>
              <a:t>是連接哪兩個器官的構造？</a:t>
            </a:r>
            <a:r>
              <a:rPr lang="en-US" altLang="zh-TW" dirty="0"/>
              <a:t>  (A)</a:t>
            </a:r>
            <a:r>
              <a:rPr lang="zh-TW" altLang="zh-TW" dirty="0"/>
              <a:t>胃與肝臟</a:t>
            </a:r>
            <a:r>
              <a:rPr lang="en-US" altLang="zh-TW" dirty="0"/>
              <a:t>  (B)</a:t>
            </a:r>
            <a:r>
              <a:rPr lang="zh-TW" altLang="zh-TW" dirty="0"/>
              <a:t>胃與大腸</a:t>
            </a:r>
            <a:r>
              <a:rPr lang="en-US" altLang="zh-TW" dirty="0"/>
              <a:t>  (C)</a:t>
            </a:r>
            <a:r>
              <a:rPr lang="zh-TW" altLang="zh-TW" dirty="0"/>
              <a:t>小腸與大腸</a:t>
            </a:r>
            <a:r>
              <a:rPr lang="en-US" altLang="zh-TW" dirty="0"/>
              <a:t>  (D)</a:t>
            </a:r>
            <a:r>
              <a:rPr lang="zh-TW" altLang="zh-TW" dirty="0"/>
              <a:t>肝臟與橫膈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1424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81(B)</a:t>
            </a:r>
            <a:r>
              <a:rPr lang="zh-TW" altLang="zh-TW" dirty="0">
                <a:solidFill>
                  <a:schemeClr val="tx1"/>
                </a:solidFill>
              </a:rPr>
              <a:t>膽汁經由何種構造注入膽管</a:t>
            </a:r>
            <a:r>
              <a:rPr lang="en-US" altLang="zh-TW" dirty="0">
                <a:solidFill>
                  <a:schemeClr val="tx1"/>
                </a:solidFill>
              </a:rPr>
              <a:t> ( bile duct )</a:t>
            </a:r>
            <a:r>
              <a:rPr lang="zh-TW" altLang="zh-TW" dirty="0">
                <a:solidFill>
                  <a:schemeClr val="tx1"/>
                </a:solidFill>
              </a:rPr>
              <a:t>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竇狀隙</a:t>
            </a:r>
            <a:r>
              <a:rPr lang="en-US" altLang="zh-TW" dirty="0">
                <a:solidFill>
                  <a:schemeClr val="tx1"/>
                </a:solidFill>
              </a:rPr>
              <a:t>( sinusoids )  (B)</a:t>
            </a:r>
            <a:r>
              <a:rPr lang="zh-TW" altLang="zh-TW" dirty="0">
                <a:solidFill>
                  <a:schemeClr val="tx1"/>
                </a:solidFill>
              </a:rPr>
              <a:t>微膽管</a:t>
            </a:r>
            <a:r>
              <a:rPr lang="en-US" altLang="zh-TW" dirty="0">
                <a:solidFill>
                  <a:schemeClr val="tx1"/>
                </a:solidFill>
              </a:rPr>
              <a:t>( bile canaliculi )  (C)</a:t>
            </a:r>
            <a:r>
              <a:rPr lang="zh-TW" altLang="zh-TW" dirty="0">
                <a:solidFill>
                  <a:schemeClr val="tx1"/>
                </a:solidFill>
              </a:rPr>
              <a:t>肝管</a:t>
            </a:r>
            <a:r>
              <a:rPr lang="en-US" altLang="zh-TW" dirty="0">
                <a:solidFill>
                  <a:schemeClr val="tx1"/>
                </a:solidFill>
              </a:rPr>
              <a:t>( hepatic ducts )  (D)</a:t>
            </a:r>
            <a:r>
              <a:rPr lang="zh-TW" altLang="zh-TW" dirty="0">
                <a:solidFill>
                  <a:schemeClr val="tx1"/>
                </a:solidFill>
              </a:rPr>
              <a:t>膽囊管</a:t>
            </a:r>
            <a:r>
              <a:rPr lang="en-US" altLang="zh-TW" dirty="0">
                <a:solidFill>
                  <a:schemeClr val="tx1"/>
                </a:solidFill>
              </a:rPr>
              <a:t>( cystic duct )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513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fbcdn-sphotos-h-a.akamaihd.net/hphotos-ak-xpf1/v/t34.0-12/10877492_899117813440042_1377320405_n.jpg?oh=cbce34f72f3ec9862065b47330186ef8&amp;oe=549DA195&amp;__gda__=1419627141_7418e6acd1b530a5a447e5575c2b836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8538" y="-2122823"/>
            <a:ext cx="6207390" cy="110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262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82(D)</a:t>
            </a:r>
            <a:r>
              <a:rPr lang="zh-TW" altLang="zh-TW" dirty="0"/>
              <a:t>下列大腸的各段構造，何者位於骨盆腔？</a:t>
            </a:r>
            <a:r>
              <a:rPr lang="en-US" altLang="zh-TW" dirty="0"/>
              <a:t>  (A)</a:t>
            </a:r>
            <a:r>
              <a:rPr lang="zh-TW" altLang="zh-TW" dirty="0"/>
              <a:t>盲腸</a:t>
            </a:r>
            <a:r>
              <a:rPr lang="en-US" altLang="zh-TW" dirty="0"/>
              <a:t>  (B)</a:t>
            </a:r>
            <a:r>
              <a:rPr lang="zh-TW" altLang="zh-TW" dirty="0"/>
              <a:t>降結腸</a:t>
            </a:r>
            <a:r>
              <a:rPr lang="en-US" altLang="zh-TW" dirty="0"/>
              <a:t>  (C)</a:t>
            </a:r>
            <a:r>
              <a:rPr lang="zh-TW" altLang="zh-TW" dirty="0"/>
              <a:t>升結腸</a:t>
            </a:r>
            <a:r>
              <a:rPr lang="en-US" altLang="zh-TW" dirty="0"/>
              <a:t>  (D)</a:t>
            </a:r>
            <a:r>
              <a:rPr lang="zh-TW" altLang="zh-TW" dirty="0"/>
              <a:t>直腸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87065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83(C)</a:t>
            </a:r>
            <a:r>
              <a:rPr lang="zh-TW" altLang="zh-TW" dirty="0"/>
              <a:t>大網膜延伸於橫結腸與下列何者之間？</a:t>
            </a:r>
            <a:r>
              <a:rPr lang="en-US" altLang="zh-TW" dirty="0"/>
              <a:t>  (A)</a:t>
            </a:r>
            <a:r>
              <a:rPr lang="zh-TW" altLang="zh-TW" dirty="0"/>
              <a:t>肝臟</a:t>
            </a:r>
            <a:r>
              <a:rPr lang="en-US" altLang="zh-TW" dirty="0"/>
              <a:t>  (B)</a:t>
            </a:r>
            <a:r>
              <a:rPr lang="zh-TW" altLang="zh-TW" dirty="0"/>
              <a:t>十二指腸</a:t>
            </a:r>
            <a:r>
              <a:rPr lang="en-US" altLang="zh-TW" dirty="0"/>
              <a:t>  (C)</a:t>
            </a:r>
            <a:r>
              <a:rPr lang="zh-TW" altLang="zh-TW" dirty="0"/>
              <a:t>胃</a:t>
            </a:r>
            <a:r>
              <a:rPr lang="en-US" altLang="zh-TW" dirty="0"/>
              <a:t>  (D)</a:t>
            </a:r>
            <a:r>
              <a:rPr lang="zh-TW" altLang="zh-TW" dirty="0"/>
              <a:t>空腸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72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6(D)</a:t>
            </a:r>
            <a:r>
              <a:rPr lang="zh-TW" altLang="zh-TW" dirty="0"/>
              <a:t>肝三連物（</a:t>
            </a:r>
            <a:r>
              <a:rPr lang="en-US" altLang="zh-TW" dirty="0"/>
              <a:t>Portal triad</a:t>
            </a:r>
            <a:r>
              <a:rPr lang="zh-TW" altLang="zh-TW" dirty="0"/>
              <a:t>）不包括：</a:t>
            </a:r>
            <a:r>
              <a:rPr lang="en-US" altLang="zh-TW" dirty="0"/>
              <a:t>  (A)</a:t>
            </a:r>
            <a:r>
              <a:rPr lang="zh-TW" altLang="zh-TW" dirty="0"/>
              <a:t>膽管</a:t>
            </a:r>
            <a:r>
              <a:rPr lang="en-US" altLang="zh-TW" dirty="0"/>
              <a:t>  (B)</a:t>
            </a:r>
            <a:r>
              <a:rPr lang="zh-TW" altLang="zh-TW" dirty="0"/>
              <a:t>肝動脈的小分枝</a:t>
            </a:r>
            <a:r>
              <a:rPr lang="en-US" altLang="zh-TW" dirty="0"/>
              <a:t>  (C)</a:t>
            </a:r>
            <a:r>
              <a:rPr lang="zh-TW" altLang="zh-TW" dirty="0"/>
              <a:t>肝門靜脈的小分枝</a:t>
            </a:r>
            <a:r>
              <a:rPr lang="en-US" altLang="zh-TW" dirty="0"/>
              <a:t>  (D)</a:t>
            </a:r>
            <a:r>
              <a:rPr lang="zh-TW" altLang="zh-TW" dirty="0"/>
              <a:t>中央靜脈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67106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90" t="12545" r="8085" b="23931"/>
          <a:stretch/>
        </p:blipFill>
        <p:spPr>
          <a:xfrm>
            <a:off x="2653358" y="85230"/>
            <a:ext cx="5366921" cy="66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5535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84(D)</a:t>
            </a:r>
            <a:r>
              <a:rPr lang="zh-TW" altLang="zh-TW" dirty="0"/>
              <a:t>下列何者不是小腸的構造？</a:t>
            </a:r>
            <a:r>
              <a:rPr lang="en-US" altLang="zh-TW" dirty="0"/>
              <a:t>  (A)</a:t>
            </a:r>
            <a:r>
              <a:rPr lang="zh-TW" altLang="zh-TW" dirty="0"/>
              <a:t>環形皺襞</a:t>
            </a:r>
            <a:r>
              <a:rPr lang="en-US" altLang="zh-TW" dirty="0"/>
              <a:t>  (B)</a:t>
            </a:r>
            <a:r>
              <a:rPr lang="zh-TW" altLang="zh-TW" dirty="0"/>
              <a:t>絨毛</a:t>
            </a:r>
            <a:r>
              <a:rPr lang="en-US" altLang="zh-TW" dirty="0"/>
              <a:t>  (C)</a:t>
            </a:r>
            <a:r>
              <a:rPr lang="zh-TW" altLang="zh-TW" dirty="0"/>
              <a:t>微絨毛</a:t>
            </a:r>
            <a:r>
              <a:rPr lang="en-US" altLang="zh-TW" dirty="0"/>
              <a:t>  (D)</a:t>
            </a:r>
            <a:r>
              <a:rPr lang="zh-TW" altLang="zh-TW" dirty="0"/>
              <a:t>腸脂垂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4917441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85(D)</a:t>
            </a:r>
            <a:r>
              <a:rPr lang="zh-TW" altLang="zh-TW" dirty="0"/>
              <a:t>下列何者介於肝臟的方形葉與右葉之間？</a:t>
            </a:r>
            <a:r>
              <a:rPr lang="en-US" altLang="zh-TW" dirty="0"/>
              <a:t>  (A)</a:t>
            </a:r>
            <a:r>
              <a:rPr lang="zh-TW" altLang="zh-TW" dirty="0"/>
              <a:t>肝圓韌帶</a:t>
            </a:r>
            <a:r>
              <a:rPr lang="en-US" altLang="zh-TW" dirty="0"/>
              <a:t>  (B)</a:t>
            </a:r>
            <a:r>
              <a:rPr lang="zh-TW" altLang="zh-TW" dirty="0"/>
              <a:t>靜脈韌帶</a:t>
            </a:r>
            <a:r>
              <a:rPr lang="en-US" altLang="zh-TW" dirty="0"/>
              <a:t>  (C)</a:t>
            </a:r>
            <a:r>
              <a:rPr lang="zh-TW" altLang="zh-TW" dirty="0"/>
              <a:t>下腔靜脈</a:t>
            </a:r>
            <a:r>
              <a:rPr lang="en-US" altLang="zh-TW" dirty="0"/>
              <a:t>  (D)</a:t>
            </a:r>
            <a:r>
              <a:rPr lang="zh-TW" altLang="zh-TW" dirty="0"/>
              <a:t>膽囊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0538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441" y="5715000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Gall Bladder</a:t>
            </a:r>
          </a:p>
        </p:txBody>
      </p:sp>
      <p:pic>
        <p:nvPicPr>
          <p:cNvPr id="113667" name="Picture 5" descr="mck65495_26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60" y="718925"/>
            <a:ext cx="11356928" cy="473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15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86(B)</a:t>
            </a:r>
            <a:r>
              <a:rPr lang="zh-TW" altLang="zh-TW" dirty="0"/>
              <a:t>下列何者不是胃腺（</a:t>
            </a:r>
            <a:r>
              <a:rPr lang="en-US" altLang="zh-TW" dirty="0"/>
              <a:t>gastric gland</a:t>
            </a:r>
            <a:r>
              <a:rPr lang="zh-TW" altLang="zh-TW" dirty="0"/>
              <a:t>）的細胞？</a:t>
            </a:r>
            <a:r>
              <a:rPr lang="en-US" altLang="zh-TW" dirty="0"/>
              <a:t>  (A)</a:t>
            </a:r>
            <a:r>
              <a:rPr lang="zh-TW" altLang="zh-TW" dirty="0"/>
              <a:t>主細胞</a:t>
            </a:r>
            <a:r>
              <a:rPr lang="en-US" altLang="zh-TW" dirty="0"/>
              <a:t>  (B)</a:t>
            </a:r>
            <a:r>
              <a:rPr lang="zh-TW" altLang="zh-TW" dirty="0"/>
              <a:t>吸收細胞</a:t>
            </a:r>
            <a:r>
              <a:rPr lang="en-US" altLang="zh-TW" dirty="0"/>
              <a:t>  (C)</a:t>
            </a:r>
            <a:r>
              <a:rPr lang="zh-TW" altLang="zh-TW" dirty="0"/>
              <a:t>壁細胞</a:t>
            </a:r>
            <a:r>
              <a:rPr lang="en-US" altLang="zh-TW" dirty="0"/>
              <a:t>  (D)</a:t>
            </a:r>
            <a:r>
              <a:rPr lang="zh-TW" altLang="zh-TW" dirty="0"/>
              <a:t>腸道內分泌細胞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967135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87(B)</a:t>
            </a:r>
            <a:r>
              <a:rPr lang="zh-TW" altLang="zh-TW" dirty="0">
                <a:solidFill>
                  <a:schemeClr val="tx1"/>
                </a:solidFill>
              </a:rPr>
              <a:t>會通過肝門的膽管系統是：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膽囊管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肝管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微膽管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總膽管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18488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441" y="5715000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Gall Bladder</a:t>
            </a:r>
          </a:p>
        </p:txBody>
      </p:sp>
      <p:pic>
        <p:nvPicPr>
          <p:cNvPr id="113667" name="Picture 5" descr="mck65495_26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60" y="718925"/>
            <a:ext cx="11356928" cy="473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47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88(A)</a:t>
            </a:r>
            <a:r>
              <a:rPr lang="zh-TW" altLang="zh-TW" dirty="0"/>
              <a:t>有關闌尾的敘述，下列何者錯誤？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位於左腹股溝區</a:t>
            </a:r>
            <a:r>
              <a:rPr lang="en-US" altLang="zh-TW" dirty="0"/>
              <a:t>  (B)</a:t>
            </a:r>
            <a:r>
              <a:rPr lang="zh-TW" altLang="zh-TW" dirty="0"/>
              <a:t>與盲腸相連</a:t>
            </a:r>
            <a:r>
              <a:rPr lang="en-US" altLang="zh-TW" dirty="0"/>
              <a:t>  (C)</a:t>
            </a:r>
            <a:r>
              <a:rPr lang="zh-TW" altLang="zh-TW" dirty="0"/>
              <a:t>是大腸的一部分</a:t>
            </a:r>
            <a:r>
              <a:rPr lang="en-US" altLang="zh-TW" dirty="0"/>
              <a:t>  (D)</a:t>
            </a:r>
            <a:r>
              <a:rPr lang="zh-TW" altLang="zh-TW" dirty="0"/>
              <a:t>屬於腹膜內器官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863612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89(C)</a:t>
            </a:r>
            <a:r>
              <a:rPr lang="zh-TW" altLang="zh-TW" dirty="0"/>
              <a:t>奧氏神經叢</a:t>
            </a:r>
            <a:r>
              <a:rPr lang="en-US" altLang="zh-TW" dirty="0"/>
              <a:t> ( </a:t>
            </a:r>
            <a:r>
              <a:rPr lang="en-US" altLang="zh-TW" dirty="0" err="1"/>
              <a:t>Auerbach</a:t>
            </a:r>
            <a:r>
              <a:rPr lang="zh-TW" altLang="zh-TW" dirty="0"/>
              <a:t>’</a:t>
            </a:r>
            <a:r>
              <a:rPr lang="en-US" altLang="zh-TW" dirty="0"/>
              <a:t>s plexus ) </a:t>
            </a:r>
            <a:r>
              <a:rPr lang="zh-TW" altLang="zh-TW" dirty="0"/>
              <a:t>是位於消化道組織的哪一層？</a:t>
            </a:r>
            <a:r>
              <a:rPr lang="en-US" altLang="zh-TW" dirty="0"/>
              <a:t>  (A)</a:t>
            </a:r>
            <a:r>
              <a:rPr lang="zh-TW" altLang="zh-TW" dirty="0"/>
              <a:t>黏膜層</a:t>
            </a:r>
            <a:r>
              <a:rPr lang="en-US" altLang="zh-TW" dirty="0"/>
              <a:t> ( mucosa )  (B)</a:t>
            </a:r>
            <a:r>
              <a:rPr lang="zh-TW" altLang="zh-TW" dirty="0"/>
              <a:t>漿膜層</a:t>
            </a:r>
            <a:r>
              <a:rPr lang="en-US" altLang="zh-TW" dirty="0"/>
              <a:t> ( serosa )  (C)</a:t>
            </a:r>
            <a:r>
              <a:rPr lang="zh-TW" altLang="zh-TW" dirty="0"/>
              <a:t>肌肉層</a:t>
            </a:r>
            <a:r>
              <a:rPr lang="en-US" altLang="zh-TW" dirty="0"/>
              <a:t> ( </a:t>
            </a:r>
            <a:r>
              <a:rPr lang="en-US" altLang="zh-TW" dirty="0" err="1"/>
              <a:t>muscularis</a:t>
            </a:r>
            <a:r>
              <a:rPr lang="en-US" altLang="zh-TW" dirty="0"/>
              <a:t> )  (D)</a:t>
            </a:r>
            <a:r>
              <a:rPr lang="zh-TW" altLang="zh-TW" dirty="0"/>
              <a:t>黏膜下層</a:t>
            </a:r>
            <a:r>
              <a:rPr lang="en-US" altLang="zh-TW" dirty="0"/>
              <a:t> ( submucosa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5233589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90(B)</a:t>
            </a:r>
            <a:r>
              <a:rPr lang="zh-TW" altLang="zh-TW" dirty="0"/>
              <a:t>有關小腸的敘述，下列何者錯誤？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消化道最長的部分</a:t>
            </a:r>
            <a:r>
              <a:rPr lang="en-US" altLang="zh-TW" dirty="0"/>
              <a:t>  (B)</a:t>
            </a:r>
            <a:r>
              <a:rPr lang="zh-TW" altLang="zh-TW" dirty="0"/>
              <a:t>膽汁或胰液經肝胰壺腹直接進入迴腸</a:t>
            </a:r>
            <a:r>
              <a:rPr lang="en-US" altLang="zh-TW" dirty="0"/>
              <a:t>  (C)</a:t>
            </a:r>
            <a:r>
              <a:rPr lang="zh-TW" altLang="zh-TW" dirty="0"/>
              <a:t>小腸內有大量絨毛</a:t>
            </a:r>
            <a:r>
              <a:rPr lang="en-US" altLang="zh-TW" dirty="0"/>
              <a:t>  (D)</a:t>
            </a:r>
            <a:r>
              <a:rPr lang="zh-TW" altLang="zh-TW" dirty="0"/>
              <a:t>脂類物質可經乳糜管進入循環系統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868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fbcdn-sphotos-h-a.akamaihd.net/hphotos-ak-xpf1/v/t34.0-12/10877492_899117813440042_1377320405_n.jpg?oh=cbce34f72f3ec9862065b47330186ef8&amp;oe=549DA195&amp;__gda__=1419627141_7418e6acd1b530a5a447e5575c2b836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3454" y="-2166891"/>
            <a:ext cx="6207390" cy="110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8361802" y="2601842"/>
            <a:ext cx="1432194" cy="19040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183239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91(C)</a:t>
            </a:r>
            <a:r>
              <a:rPr lang="zh-TW" altLang="zh-TW" dirty="0"/>
              <a:t>下列何者不與肝臟接觸？</a:t>
            </a:r>
            <a:r>
              <a:rPr lang="en-US" altLang="zh-TW" dirty="0"/>
              <a:t>  (A)</a:t>
            </a:r>
            <a:r>
              <a:rPr lang="zh-TW" altLang="zh-TW" dirty="0"/>
              <a:t>橫膈</a:t>
            </a:r>
            <a:r>
              <a:rPr lang="en-US" altLang="zh-TW" dirty="0"/>
              <a:t>  (B)</a:t>
            </a:r>
            <a:r>
              <a:rPr lang="zh-TW" altLang="zh-TW" dirty="0"/>
              <a:t>胃</a:t>
            </a:r>
            <a:r>
              <a:rPr lang="en-US" altLang="zh-TW" dirty="0"/>
              <a:t>  (C)</a:t>
            </a:r>
            <a:r>
              <a:rPr lang="zh-TW" altLang="zh-TW" dirty="0"/>
              <a:t>降結腸</a:t>
            </a:r>
            <a:r>
              <a:rPr lang="en-US" altLang="zh-TW" dirty="0"/>
              <a:t>  (D)</a:t>
            </a:r>
            <a:r>
              <a:rPr lang="zh-TW" altLang="zh-TW" dirty="0"/>
              <a:t>膽囊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62891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92(C)</a:t>
            </a:r>
            <a:r>
              <a:rPr lang="zh-TW" altLang="zh-TW" dirty="0"/>
              <a:t>下列何者的肌肉層，由外向內有縱向、環向、斜向三種不同走向的肌纖維？</a:t>
            </a:r>
            <a:r>
              <a:rPr lang="en-US" altLang="zh-TW" dirty="0"/>
              <a:t>  (A)</a:t>
            </a:r>
            <a:r>
              <a:rPr lang="zh-TW" altLang="zh-TW" dirty="0"/>
              <a:t>食道</a:t>
            </a:r>
            <a:r>
              <a:rPr lang="en-US" altLang="zh-TW" dirty="0"/>
              <a:t>  (B)</a:t>
            </a:r>
            <a:r>
              <a:rPr lang="zh-TW" altLang="zh-TW" dirty="0"/>
              <a:t>直腸</a:t>
            </a:r>
            <a:r>
              <a:rPr lang="en-US" altLang="zh-TW" dirty="0"/>
              <a:t>  (C)</a:t>
            </a:r>
            <a:r>
              <a:rPr lang="zh-TW" altLang="zh-TW" dirty="0"/>
              <a:t>胃</a:t>
            </a:r>
            <a:r>
              <a:rPr lang="en-US" altLang="zh-TW" dirty="0"/>
              <a:t>  (D)</a:t>
            </a:r>
            <a:r>
              <a:rPr lang="zh-TW" altLang="zh-TW" dirty="0"/>
              <a:t>降結腸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1045652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93(B)</a:t>
            </a:r>
            <a:r>
              <a:rPr lang="zh-TW" altLang="zh-TW" dirty="0"/>
              <a:t>胰臟分泌的胰液，經由導管注入：</a:t>
            </a:r>
            <a:r>
              <a:rPr lang="en-US" altLang="zh-TW" dirty="0"/>
              <a:t>  (A)</a:t>
            </a:r>
            <a:r>
              <a:rPr lang="zh-TW" altLang="zh-TW" dirty="0"/>
              <a:t>胃</a:t>
            </a:r>
            <a:r>
              <a:rPr lang="en-US" altLang="zh-TW" dirty="0"/>
              <a:t>  (B)</a:t>
            </a:r>
            <a:r>
              <a:rPr lang="zh-TW" altLang="zh-TW" dirty="0"/>
              <a:t>十二指腸</a:t>
            </a:r>
            <a:r>
              <a:rPr lang="en-US" altLang="zh-TW" dirty="0"/>
              <a:t>  (C)</a:t>
            </a:r>
            <a:r>
              <a:rPr lang="zh-TW" altLang="zh-TW" dirty="0"/>
              <a:t>橫結腸</a:t>
            </a:r>
            <a:r>
              <a:rPr lang="en-US" altLang="zh-TW" dirty="0"/>
              <a:t>  (D)</a:t>
            </a:r>
            <a:r>
              <a:rPr lang="zh-TW" altLang="zh-TW" dirty="0"/>
              <a:t>迴腸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91891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94(B)</a:t>
            </a:r>
            <a:r>
              <a:rPr lang="zh-TW" altLang="zh-TW" dirty="0"/>
              <a:t>下列大腸的四個部分，由始端到終端的順序為何？①橫結腸 ②降結腸 ③直腸 ④乙狀結腸</a:t>
            </a:r>
            <a:r>
              <a:rPr lang="en-US" altLang="zh-TW" dirty="0"/>
              <a:t>  (A)</a:t>
            </a:r>
            <a:r>
              <a:rPr lang="zh-TW" altLang="zh-TW" dirty="0"/>
              <a:t>①②③④</a:t>
            </a:r>
            <a:r>
              <a:rPr lang="en-US" altLang="zh-TW" dirty="0"/>
              <a:t>  (B)</a:t>
            </a:r>
            <a:r>
              <a:rPr lang="zh-TW" altLang="zh-TW" dirty="0"/>
              <a:t>①②④③</a:t>
            </a:r>
            <a:r>
              <a:rPr lang="en-US" altLang="zh-TW" dirty="0"/>
              <a:t>  (C)</a:t>
            </a:r>
            <a:r>
              <a:rPr lang="zh-TW" altLang="zh-TW" dirty="0"/>
              <a:t>①④③②</a:t>
            </a:r>
            <a:r>
              <a:rPr lang="en-US" altLang="zh-TW" dirty="0"/>
              <a:t>  (D)</a:t>
            </a:r>
            <a:r>
              <a:rPr lang="zh-TW" altLang="zh-TW" dirty="0"/>
              <a:t>①④②③</a:t>
            </a:r>
            <a:r>
              <a:rPr lang="en-US" altLang="zh-TW" dirty="0"/>
              <a:t>	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8531367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95(B)</a:t>
            </a:r>
            <a:r>
              <a:rPr lang="zh-TW" altLang="zh-TW" dirty="0"/>
              <a:t>有關腸道絨毛的敘述，下列何者錯誤？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表面覆蓋單層柱狀上皮</a:t>
            </a:r>
            <a:r>
              <a:rPr lang="en-US" altLang="zh-TW" dirty="0"/>
              <a:t>  (B)</a:t>
            </a:r>
            <a:r>
              <a:rPr lang="zh-TW" altLang="zh-TW" dirty="0"/>
              <a:t>是黏膜層與黏膜下層共同突出所形成的構造</a:t>
            </a:r>
            <a:r>
              <a:rPr lang="en-US" altLang="zh-TW" dirty="0"/>
              <a:t>  (C)</a:t>
            </a:r>
            <a:r>
              <a:rPr lang="zh-TW" altLang="zh-TW" dirty="0"/>
              <a:t>每個絨毛內部皆含乳糜管</a:t>
            </a:r>
            <a:r>
              <a:rPr lang="en-US" altLang="zh-TW" dirty="0"/>
              <a:t>  (D)</a:t>
            </a:r>
            <a:r>
              <a:rPr lang="zh-TW" altLang="zh-TW" dirty="0"/>
              <a:t>可增加腸道的吸收表面積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152882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29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dirty="0">
                <a:ea typeface="新細明體" panose="02020500000000000000" pitchFamily="18" charset="-120"/>
              </a:rPr>
              <a:t>Tunics of the Abdominal GI Tract</a:t>
            </a:r>
          </a:p>
        </p:txBody>
      </p:sp>
      <p:pic>
        <p:nvPicPr>
          <p:cNvPr id="51203" name="Picture 4" descr="mck65495_26_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3"/>
          <a:stretch/>
        </p:blipFill>
        <p:spPr bwMode="auto">
          <a:xfrm>
            <a:off x="4114800" y="657799"/>
            <a:ext cx="7474945" cy="6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07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7(A)</a:t>
            </a:r>
            <a:r>
              <a:rPr lang="zh-TW" altLang="zh-TW" dirty="0"/>
              <a:t>小腸中將食糜與消化液混合之主要運動為：</a:t>
            </a:r>
            <a:r>
              <a:rPr lang="en-US" altLang="zh-TW" dirty="0"/>
              <a:t>  (A)</a:t>
            </a:r>
            <a:r>
              <a:rPr lang="zh-TW" altLang="zh-TW" dirty="0"/>
              <a:t>分節收縮（</a:t>
            </a:r>
            <a:r>
              <a:rPr lang="en-US" altLang="zh-TW" dirty="0"/>
              <a:t>Segmentation contraction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蠕動（</a:t>
            </a:r>
            <a:r>
              <a:rPr lang="en-US" altLang="zh-TW" dirty="0"/>
              <a:t>Peristalsis</a:t>
            </a:r>
            <a:r>
              <a:rPr lang="zh-TW" altLang="zh-TW" dirty="0"/>
              <a:t>）</a:t>
            </a:r>
            <a:r>
              <a:rPr lang="en-US" altLang="zh-TW" dirty="0"/>
              <a:t>  (C)</a:t>
            </a:r>
            <a:r>
              <a:rPr lang="zh-TW" altLang="zh-TW" dirty="0"/>
              <a:t>團塊運動（</a:t>
            </a:r>
            <a:r>
              <a:rPr lang="en-US" altLang="zh-TW" dirty="0"/>
              <a:t>Mass movement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袋狀收縮（</a:t>
            </a:r>
            <a:r>
              <a:rPr lang="en-US" altLang="zh-TW" dirty="0" err="1"/>
              <a:t>Haustration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195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31728" y="5871488"/>
            <a:ext cx="8683348" cy="1143000"/>
          </a:xfrm>
        </p:spPr>
        <p:txBody>
          <a:bodyPr/>
          <a:lstStyle/>
          <a:p>
            <a:r>
              <a:rPr lang="zh-TW" altLang="en-US" dirty="0" smtClean="0"/>
              <a:t>消化作用的種特殊運動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595" t="7623" r="9335" b="8103"/>
          <a:stretch/>
        </p:blipFill>
        <p:spPr>
          <a:xfrm>
            <a:off x="374573" y="59569"/>
            <a:ext cx="7546555" cy="58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84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8(A)</a:t>
            </a:r>
            <a:r>
              <a:rPr lang="zh-TW" altLang="zh-TW" dirty="0"/>
              <a:t>下列何者是小腸與大腸共有的構造？</a:t>
            </a:r>
            <a:r>
              <a:rPr lang="en-US" altLang="zh-TW" dirty="0"/>
              <a:t>  (A)</a:t>
            </a:r>
            <a:r>
              <a:rPr lang="zh-TW" altLang="zh-TW" dirty="0"/>
              <a:t>腸腺（</a:t>
            </a:r>
            <a:r>
              <a:rPr lang="en-US" altLang="zh-TW" dirty="0"/>
              <a:t>intestinal gland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腸脂垂</a:t>
            </a:r>
            <a:r>
              <a:rPr lang="en-US" altLang="zh-TW" dirty="0"/>
              <a:t>  (C)</a:t>
            </a:r>
            <a:r>
              <a:rPr lang="zh-TW" altLang="zh-TW" dirty="0"/>
              <a:t>絨毛</a:t>
            </a:r>
            <a:r>
              <a:rPr lang="en-US" altLang="zh-TW" dirty="0"/>
              <a:t>  (D)</a:t>
            </a:r>
            <a:r>
              <a:rPr lang="zh-TW" altLang="zh-TW" dirty="0"/>
              <a:t>環形皺襞（</a:t>
            </a:r>
            <a:r>
              <a:rPr lang="en-US" altLang="zh-TW" dirty="0" err="1"/>
              <a:t>plica</a:t>
            </a:r>
            <a:r>
              <a:rPr lang="en-US" altLang="zh-TW" dirty="0"/>
              <a:t> </a:t>
            </a:r>
            <a:r>
              <a:rPr lang="en-US" altLang="zh-TW" dirty="0" err="1"/>
              <a:t>circularis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204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Histology of the Small Intestine </a:t>
            </a:r>
          </a:p>
        </p:txBody>
      </p:sp>
      <p:pic>
        <p:nvPicPr>
          <p:cNvPr id="82947" name="Picture 8" descr="mck65495_26_1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304" y="1037434"/>
            <a:ext cx="7417701" cy="562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42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9(C)</a:t>
            </a:r>
            <a:r>
              <a:rPr lang="zh-TW" altLang="zh-TW" dirty="0"/>
              <a:t>下列何者不是小腸的一部分？</a:t>
            </a:r>
            <a:r>
              <a:rPr lang="en-US" altLang="zh-TW" dirty="0"/>
              <a:t>  (A)</a:t>
            </a:r>
            <a:r>
              <a:rPr lang="zh-TW" altLang="zh-TW" dirty="0"/>
              <a:t>十二指腸</a:t>
            </a:r>
            <a:r>
              <a:rPr lang="en-US" altLang="zh-TW" dirty="0"/>
              <a:t>  (B)</a:t>
            </a:r>
            <a:r>
              <a:rPr lang="zh-TW" altLang="zh-TW" dirty="0"/>
              <a:t>空腸</a:t>
            </a:r>
            <a:r>
              <a:rPr lang="en-US" altLang="zh-TW" dirty="0"/>
              <a:t>  (C)</a:t>
            </a:r>
            <a:r>
              <a:rPr lang="zh-TW" altLang="zh-TW" dirty="0"/>
              <a:t>盲腸</a:t>
            </a:r>
            <a:r>
              <a:rPr lang="en-US" altLang="zh-TW" dirty="0"/>
              <a:t>  (D)</a:t>
            </a:r>
            <a:r>
              <a:rPr lang="zh-TW" altLang="zh-TW" dirty="0"/>
              <a:t>迴腸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92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1(B)</a:t>
            </a:r>
            <a:r>
              <a:rPr lang="zh-TW" altLang="zh-TW" sz="2800" dirty="0"/>
              <a:t>胰管與下列何者會合形成肝胰壺腹</a:t>
            </a:r>
            <a:r>
              <a:rPr lang="en-US" altLang="zh-TW" sz="2800" dirty="0"/>
              <a:t> ( </a:t>
            </a:r>
            <a:r>
              <a:rPr lang="en-US" altLang="zh-TW" sz="2800" dirty="0" err="1"/>
              <a:t>hepatopancreatic</a:t>
            </a:r>
            <a:r>
              <a:rPr lang="en-US" altLang="zh-TW" sz="2800" dirty="0"/>
              <a:t> ampulla )</a:t>
            </a:r>
            <a:r>
              <a:rPr lang="zh-TW" altLang="zh-TW" sz="2800" dirty="0"/>
              <a:t>？</a:t>
            </a:r>
            <a:r>
              <a:rPr lang="en-US" altLang="zh-TW" sz="2800" dirty="0"/>
              <a:t>  (A)</a:t>
            </a:r>
            <a:r>
              <a:rPr lang="zh-TW" altLang="zh-TW" sz="2800" dirty="0"/>
              <a:t>膽囊管</a:t>
            </a:r>
            <a:r>
              <a:rPr lang="en-US" altLang="zh-TW" sz="2800" dirty="0"/>
              <a:t> ( cystic duct )  (B)</a:t>
            </a:r>
            <a:r>
              <a:rPr lang="zh-TW" altLang="zh-TW" sz="2800" dirty="0"/>
              <a:t>總膽管</a:t>
            </a:r>
            <a:r>
              <a:rPr lang="en-US" altLang="zh-TW" sz="2800" dirty="0"/>
              <a:t> ( common bile duct )  (C)</a:t>
            </a:r>
            <a:r>
              <a:rPr lang="zh-TW" altLang="zh-TW" sz="2800" dirty="0"/>
              <a:t>總肝管</a:t>
            </a:r>
            <a:r>
              <a:rPr lang="en-US" altLang="zh-TW" sz="2800" dirty="0"/>
              <a:t> ( common hepatic duct )  (D)</a:t>
            </a:r>
            <a:r>
              <a:rPr lang="zh-TW" altLang="zh-TW" sz="2800" dirty="0"/>
              <a:t>副胰管</a:t>
            </a:r>
            <a:r>
              <a:rPr lang="en-US" altLang="zh-TW" sz="2800" dirty="0"/>
              <a:t> ( accessory pancreatic duct 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0616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Small Intestine </a:t>
            </a:r>
          </a:p>
        </p:txBody>
      </p:sp>
      <p:pic>
        <p:nvPicPr>
          <p:cNvPr id="77827" name="Picture 4" descr="mck65495_26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69" y="710589"/>
            <a:ext cx="6243282" cy="54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5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10(D)</a:t>
            </a:r>
            <a:r>
              <a:rPr lang="zh-TW" altLang="zh-TW" dirty="0"/>
              <a:t>下列何者不是脾臟的功能？</a:t>
            </a:r>
            <a:r>
              <a:rPr lang="en-US" altLang="zh-TW" dirty="0"/>
              <a:t>  (A)</a:t>
            </a:r>
            <a:r>
              <a:rPr lang="zh-TW" altLang="zh-TW" dirty="0"/>
              <a:t>具有免疫的功能</a:t>
            </a:r>
            <a:r>
              <a:rPr lang="en-US" altLang="zh-TW" dirty="0"/>
              <a:t>  (B)</a:t>
            </a:r>
            <a:r>
              <a:rPr lang="zh-TW" altLang="zh-TW" dirty="0"/>
              <a:t>靜脈竇能貯存血液</a:t>
            </a:r>
            <a:r>
              <a:rPr lang="en-US" altLang="zh-TW" dirty="0"/>
              <a:t>  (C)</a:t>
            </a:r>
            <a:r>
              <a:rPr lang="zh-TW" altLang="zh-TW" dirty="0"/>
              <a:t>胚胎時期是造血器官</a:t>
            </a:r>
            <a:r>
              <a:rPr lang="en-US" altLang="zh-TW" dirty="0"/>
              <a:t>  (D)</a:t>
            </a:r>
            <a:r>
              <a:rPr lang="zh-TW" altLang="zh-TW" dirty="0"/>
              <a:t>能幫助脂肪消化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9807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11(D)</a:t>
            </a:r>
            <a:r>
              <a:rPr lang="zh-TW" altLang="zh-TW" dirty="0"/>
              <a:t>胰液經由下列何者注入消化道？</a:t>
            </a:r>
            <a:r>
              <a:rPr lang="en-US" altLang="zh-TW" dirty="0"/>
              <a:t>  (A)</a:t>
            </a:r>
            <a:r>
              <a:rPr lang="zh-TW" altLang="zh-TW" dirty="0"/>
              <a:t>肝門</a:t>
            </a:r>
            <a:r>
              <a:rPr lang="en-US" altLang="zh-TW" dirty="0"/>
              <a:t>  (B)</a:t>
            </a:r>
            <a:r>
              <a:rPr lang="zh-TW" altLang="zh-TW" dirty="0"/>
              <a:t>胃幽門</a:t>
            </a:r>
            <a:r>
              <a:rPr lang="en-US" altLang="zh-TW" dirty="0"/>
              <a:t>  (C)</a:t>
            </a:r>
            <a:r>
              <a:rPr lang="zh-TW" altLang="zh-TW" dirty="0"/>
              <a:t>胃賁門</a:t>
            </a:r>
            <a:r>
              <a:rPr lang="en-US" altLang="zh-TW" dirty="0"/>
              <a:t>  (D)</a:t>
            </a:r>
            <a:r>
              <a:rPr lang="zh-TW" altLang="zh-TW" dirty="0"/>
              <a:t>十二指腸乳頭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1839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Biliary Apparatus</a:t>
            </a:r>
          </a:p>
        </p:txBody>
      </p:sp>
      <p:pic>
        <p:nvPicPr>
          <p:cNvPr id="118787" name="Picture 4" descr="mck65495_26_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391" r="484"/>
          <a:stretch/>
        </p:blipFill>
        <p:spPr bwMode="auto">
          <a:xfrm>
            <a:off x="363558" y="237759"/>
            <a:ext cx="4748270" cy="63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2280493" y="341289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434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12(D)</a:t>
            </a:r>
            <a:r>
              <a:rPr lang="zh-TW" altLang="zh-TW" dirty="0"/>
              <a:t>下列何者的內襯屬於複層鱗狀上皮？</a:t>
            </a:r>
            <a:r>
              <a:rPr lang="en-US" altLang="zh-TW" dirty="0"/>
              <a:t>  (A)</a:t>
            </a:r>
            <a:r>
              <a:rPr lang="zh-TW" altLang="zh-TW" dirty="0"/>
              <a:t>胃</a:t>
            </a:r>
            <a:r>
              <a:rPr lang="en-US" altLang="zh-TW" dirty="0"/>
              <a:t>  (B)</a:t>
            </a:r>
            <a:r>
              <a:rPr lang="zh-TW" altLang="zh-TW" dirty="0"/>
              <a:t>十二指腸</a:t>
            </a:r>
            <a:r>
              <a:rPr lang="en-US" altLang="zh-TW" dirty="0"/>
              <a:t>  (C)</a:t>
            </a:r>
            <a:r>
              <a:rPr lang="zh-TW" altLang="zh-TW" dirty="0"/>
              <a:t>結腸</a:t>
            </a:r>
            <a:r>
              <a:rPr lang="en-US" altLang="zh-TW" dirty="0"/>
              <a:t>  (D)</a:t>
            </a:r>
            <a:r>
              <a:rPr lang="zh-TW" altLang="zh-TW" dirty="0"/>
              <a:t>肛門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6855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4757759"/>
            <a:ext cx="8683348" cy="1143000"/>
          </a:xfrm>
        </p:spPr>
        <p:txBody>
          <a:bodyPr/>
          <a:lstStyle/>
          <a:p>
            <a:r>
              <a:rPr lang="zh-TW" altLang="en-US" dirty="0"/>
              <a:t>複層鱗狀上皮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陰道</a:t>
            </a:r>
            <a:endParaRPr lang="en-US" altLang="zh-TW" dirty="0" smtClean="0"/>
          </a:p>
          <a:p>
            <a:r>
              <a:rPr lang="zh-TW" altLang="en-US" dirty="0" smtClean="0"/>
              <a:t>口腔</a:t>
            </a:r>
            <a:endParaRPr lang="en-US" altLang="zh-TW" dirty="0" smtClean="0"/>
          </a:p>
          <a:p>
            <a:r>
              <a:rPr lang="zh-TW" altLang="en-US" dirty="0" smtClean="0"/>
              <a:t>食道</a:t>
            </a:r>
            <a:endParaRPr lang="en-US" altLang="zh-TW" dirty="0" smtClean="0"/>
          </a:p>
          <a:p>
            <a:r>
              <a:rPr lang="zh-TW" altLang="en-US" dirty="0" smtClean="0"/>
              <a:t>肛</a:t>
            </a:r>
            <a:r>
              <a:rPr lang="zh-TW" altLang="en-US" dirty="0"/>
              <a:t>管</a:t>
            </a:r>
          </a:p>
        </p:txBody>
      </p:sp>
    </p:spTree>
    <p:extLst>
      <p:ext uri="{BB962C8B-B14F-4D97-AF65-F5344CB8AC3E}">
        <p14:creationId xmlns:p14="http://schemas.microsoft.com/office/powerpoint/2010/main" xmlns="" val="2026815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13(A)</a:t>
            </a:r>
            <a:r>
              <a:rPr lang="zh-TW" altLang="zh-TW" dirty="0"/>
              <a:t>下列敘述，何者錯誤？</a:t>
            </a:r>
            <a:r>
              <a:rPr lang="en-US" altLang="zh-TW" dirty="0"/>
              <a:t>  (A)</a:t>
            </a:r>
            <a:r>
              <a:rPr lang="zh-TW" altLang="zh-TW" dirty="0"/>
              <a:t>咽部無扁桃體</a:t>
            </a:r>
            <a:r>
              <a:rPr lang="en-US" altLang="zh-TW" dirty="0"/>
              <a:t>  (B)</a:t>
            </a:r>
            <a:r>
              <a:rPr lang="zh-TW" altLang="zh-TW" dirty="0"/>
              <a:t>鼻咽是以軟腭與口咽為界</a:t>
            </a:r>
            <a:r>
              <a:rPr lang="en-US" altLang="zh-TW" dirty="0"/>
              <a:t>  (C)</a:t>
            </a:r>
            <a:r>
              <a:rPr lang="zh-TW" altLang="zh-TW" dirty="0"/>
              <a:t>口咽兼具消化道和呼吸道的功能</a:t>
            </a:r>
            <a:r>
              <a:rPr lang="en-US" altLang="zh-TW" dirty="0"/>
              <a:t>  (D)</a:t>
            </a:r>
            <a:r>
              <a:rPr lang="zh-TW" altLang="zh-TW" dirty="0"/>
              <a:t>當吞嚥食物時，喉頭會上提，使會厭軟骨蓋住喉頭，防止食物誤入氣管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06613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369" t="18675" r="11968" b="5716"/>
          <a:stretch/>
        </p:blipFill>
        <p:spPr>
          <a:xfrm>
            <a:off x="429659" y="514568"/>
            <a:ext cx="11034814" cy="54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91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14(C)</a:t>
            </a:r>
            <a:r>
              <a:rPr lang="zh-TW" altLang="zh-TW" dirty="0"/>
              <a:t>腹膜所形成的皺褶中，何者連接胃大彎及橫結腸？</a:t>
            </a:r>
            <a:r>
              <a:rPr lang="en-US" altLang="zh-TW" dirty="0"/>
              <a:t>  (A)</a:t>
            </a:r>
            <a:r>
              <a:rPr lang="zh-TW" altLang="zh-TW" dirty="0"/>
              <a:t>結腸繫膜</a:t>
            </a:r>
            <a:r>
              <a:rPr lang="en-US" altLang="zh-TW" dirty="0"/>
              <a:t>(</a:t>
            </a:r>
            <a:r>
              <a:rPr lang="en-US" altLang="zh-TW" dirty="0" err="1"/>
              <a:t>mesocolon</a:t>
            </a:r>
            <a:r>
              <a:rPr lang="en-US" altLang="zh-TW" dirty="0"/>
              <a:t> )  (B)</a:t>
            </a:r>
            <a:r>
              <a:rPr lang="zh-TW" altLang="zh-TW" dirty="0"/>
              <a:t>小網膜</a:t>
            </a:r>
            <a:r>
              <a:rPr lang="en-US" altLang="zh-TW" dirty="0"/>
              <a:t>( lesser </a:t>
            </a:r>
            <a:r>
              <a:rPr lang="en-US" altLang="zh-TW" dirty="0" err="1"/>
              <a:t>omentum</a:t>
            </a:r>
            <a:r>
              <a:rPr lang="en-US" altLang="zh-TW" dirty="0"/>
              <a:t>)  (C)</a:t>
            </a:r>
            <a:r>
              <a:rPr lang="zh-TW" altLang="zh-TW" dirty="0"/>
              <a:t>大網膜</a:t>
            </a:r>
            <a:r>
              <a:rPr lang="en-US" altLang="zh-TW" dirty="0"/>
              <a:t>( greater </a:t>
            </a:r>
            <a:r>
              <a:rPr lang="en-US" altLang="zh-TW" dirty="0" err="1"/>
              <a:t>omentum</a:t>
            </a:r>
            <a:r>
              <a:rPr lang="en-US" altLang="zh-TW" dirty="0"/>
              <a:t>)  (D)</a:t>
            </a:r>
            <a:r>
              <a:rPr lang="zh-TW" altLang="zh-TW" dirty="0"/>
              <a:t>鐮狀韌帶</a:t>
            </a:r>
            <a:r>
              <a:rPr lang="en-US" altLang="zh-TW" dirty="0"/>
              <a:t>( </a:t>
            </a:r>
            <a:r>
              <a:rPr lang="en-US" altLang="zh-TW" dirty="0" err="1"/>
              <a:t>falciform</a:t>
            </a:r>
            <a:r>
              <a:rPr lang="en-US" altLang="zh-TW" dirty="0"/>
              <a:t> ligament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049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90" t="12545" r="8085" b="23931"/>
          <a:stretch/>
        </p:blipFill>
        <p:spPr>
          <a:xfrm>
            <a:off x="2653358" y="85230"/>
            <a:ext cx="5366921" cy="66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12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20" y="24053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Biliary Apparatus</a:t>
            </a:r>
          </a:p>
        </p:txBody>
      </p:sp>
      <p:pic>
        <p:nvPicPr>
          <p:cNvPr id="118787" name="Picture 4" descr="mck65495_26_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391" r="484"/>
          <a:stretch/>
        </p:blipFill>
        <p:spPr bwMode="auto">
          <a:xfrm>
            <a:off x="2005070" y="138170"/>
            <a:ext cx="4748270" cy="63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4142343" y="3170082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63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15(D)</a:t>
            </a:r>
            <a:r>
              <a:rPr lang="zh-TW" altLang="zh-TW" dirty="0"/>
              <a:t>下列何者不屬於肝三合體</a:t>
            </a:r>
            <a:r>
              <a:rPr lang="en-US" altLang="zh-TW" dirty="0"/>
              <a:t>( hepatic triad ) </a:t>
            </a:r>
            <a:r>
              <a:rPr lang="zh-TW" altLang="zh-TW" dirty="0"/>
              <a:t>？</a:t>
            </a:r>
            <a:r>
              <a:rPr lang="en-US" altLang="zh-TW" dirty="0"/>
              <a:t>  (A)</a:t>
            </a:r>
            <a:r>
              <a:rPr lang="zh-TW" altLang="zh-TW" dirty="0"/>
              <a:t>肝門靜脈</a:t>
            </a:r>
            <a:r>
              <a:rPr lang="en-US" altLang="zh-TW" dirty="0"/>
              <a:t>( hepatic portal vein )  (B)</a:t>
            </a:r>
            <a:r>
              <a:rPr lang="zh-TW" altLang="zh-TW" dirty="0"/>
              <a:t>肝動脈</a:t>
            </a:r>
            <a:r>
              <a:rPr lang="en-US" altLang="zh-TW" dirty="0"/>
              <a:t>( hepatic artery )  (C)</a:t>
            </a:r>
            <a:r>
              <a:rPr lang="zh-TW" altLang="zh-TW" dirty="0"/>
              <a:t>膽管</a:t>
            </a:r>
            <a:r>
              <a:rPr lang="en-US" altLang="zh-TW" dirty="0"/>
              <a:t>( bile duct )  (D)</a:t>
            </a:r>
            <a:r>
              <a:rPr lang="zh-TW" altLang="zh-TW" dirty="0"/>
              <a:t>肝管</a:t>
            </a:r>
            <a:r>
              <a:rPr lang="en-US" altLang="zh-TW" dirty="0"/>
              <a:t>( hepatic duct )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66129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fbcdn-sphotos-h-a.akamaihd.net/hphotos-ak-xpf1/v/t34.0-12/10877492_899117813440042_1377320405_n.jpg?oh=cbce34f72f3ec9862065b47330186ef8&amp;oe=549DA195&amp;__gda__=1419627141_7418e6acd1b530a5a447e5575c2b836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3454" y="-2166891"/>
            <a:ext cx="6207390" cy="110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8361802" y="2601842"/>
            <a:ext cx="1432194" cy="19040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7641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16(C)</a:t>
            </a:r>
            <a:r>
              <a:rPr lang="zh-TW" altLang="zh-TW" dirty="0"/>
              <a:t>下列何種組織結構可使消化道黏膜形成小皺襞，以增加消化及吸收之表面積？</a:t>
            </a:r>
            <a:r>
              <a:rPr lang="en-US" altLang="zh-TW" dirty="0"/>
              <a:t>  (A)</a:t>
            </a:r>
            <a:r>
              <a:rPr lang="zh-TW" altLang="zh-TW" dirty="0"/>
              <a:t>黏膜下層</a:t>
            </a:r>
            <a:r>
              <a:rPr lang="en-US" altLang="zh-TW" dirty="0"/>
              <a:t>(submucosa )  (B)</a:t>
            </a:r>
            <a:r>
              <a:rPr lang="zh-TW" altLang="zh-TW" dirty="0"/>
              <a:t>漿膜層</a:t>
            </a:r>
            <a:r>
              <a:rPr lang="en-US" altLang="zh-TW" dirty="0"/>
              <a:t>( serosa )  (C)</a:t>
            </a:r>
            <a:r>
              <a:rPr lang="zh-TW" altLang="zh-TW" dirty="0"/>
              <a:t>黏膜肌層</a:t>
            </a:r>
            <a:r>
              <a:rPr lang="en-US" altLang="zh-TW" dirty="0"/>
              <a:t>(</a:t>
            </a:r>
            <a:r>
              <a:rPr lang="en-US" altLang="zh-TW" dirty="0" err="1"/>
              <a:t>muscularis</a:t>
            </a:r>
            <a:r>
              <a:rPr lang="en-US" altLang="zh-TW" dirty="0"/>
              <a:t> </a:t>
            </a:r>
            <a:r>
              <a:rPr lang="en-US" altLang="zh-TW" dirty="0" smtClean="0"/>
              <a:t>mucosae </a:t>
            </a:r>
            <a:r>
              <a:rPr lang="en-US" altLang="zh-TW" dirty="0"/>
              <a:t>)  (D)</a:t>
            </a:r>
            <a:r>
              <a:rPr lang="zh-TW" altLang="zh-TW" dirty="0"/>
              <a:t>肌肉層</a:t>
            </a:r>
            <a:r>
              <a:rPr lang="en-US" altLang="zh-TW" dirty="0"/>
              <a:t>(</a:t>
            </a:r>
            <a:r>
              <a:rPr lang="en-US" altLang="zh-TW" dirty="0" err="1"/>
              <a:t>muscularis</a:t>
            </a:r>
            <a:r>
              <a:rPr lang="en-US" altLang="zh-TW" dirty="0"/>
              <a:t> 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95385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29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dirty="0">
                <a:ea typeface="新細明體" panose="02020500000000000000" pitchFamily="18" charset="-120"/>
              </a:rPr>
              <a:t>Tunics of the Abdominal GI Tract</a:t>
            </a:r>
          </a:p>
        </p:txBody>
      </p:sp>
      <p:pic>
        <p:nvPicPr>
          <p:cNvPr id="51203" name="Picture 4" descr="mck65495_26_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3"/>
          <a:stretch/>
        </p:blipFill>
        <p:spPr bwMode="auto">
          <a:xfrm>
            <a:off x="4114800" y="657799"/>
            <a:ext cx="7474945" cy="6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1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17(D)</a:t>
            </a:r>
            <a:r>
              <a:rPr lang="zh-TW" altLang="zh-TW" dirty="0"/>
              <a:t>胃泌素（</a:t>
            </a:r>
            <a:r>
              <a:rPr lang="en-US" altLang="zh-TW" dirty="0"/>
              <a:t>gastrin</a:t>
            </a:r>
            <a:r>
              <a:rPr lang="zh-TW" altLang="zh-TW" dirty="0"/>
              <a:t>）是由下列何者分泌？</a:t>
            </a:r>
            <a:r>
              <a:rPr lang="en-US" altLang="zh-TW" dirty="0"/>
              <a:t>  (A)</a:t>
            </a:r>
            <a:r>
              <a:rPr lang="zh-TW" altLang="zh-TW" dirty="0"/>
              <a:t>壁細胞（</a:t>
            </a:r>
            <a:r>
              <a:rPr lang="en-US" altLang="zh-TW" dirty="0"/>
              <a:t>parietal cell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主細胞（</a:t>
            </a:r>
            <a:r>
              <a:rPr lang="en-US" altLang="zh-TW" dirty="0"/>
              <a:t>chief cell</a:t>
            </a:r>
            <a:r>
              <a:rPr lang="zh-TW" altLang="zh-TW" dirty="0"/>
              <a:t>）</a:t>
            </a:r>
            <a:r>
              <a:rPr lang="en-US" altLang="zh-TW" dirty="0"/>
              <a:t>  (C)</a:t>
            </a:r>
            <a:r>
              <a:rPr lang="zh-TW" altLang="zh-TW" dirty="0"/>
              <a:t>黏液頸細胞（</a:t>
            </a:r>
            <a:r>
              <a:rPr lang="en-US" altLang="zh-TW" dirty="0"/>
              <a:t>mucous neck cell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腸內分泌細胞（</a:t>
            </a:r>
            <a:r>
              <a:rPr lang="en-US" altLang="zh-TW" dirty="0" err="1"/>
              <a:t>enteroendocrine</a:t>
            </a:r>
            <a:r>
              <a:rPr lang="en-US" altLang="zh-TW" dirty="0"/>
              <a:t> cell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5421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3588" y="5715000"/>
            <a:ext cx="8683348" cy="1143000"/>
          </a:xfrm>
        </p:spPr>
        <p:txBody>
          <a:bodyPr/>
          <a:lstStyle/>
          <a:p>
            <a:r>
              <a:rPr lang="zh-TW" altLang="en-US" dirty="0"/>
              <a:t>胃</a:t>
            </a:r>
            <a:r>
              <a:rPr lang="zh-TW" altLang="en-US" dirty="0" smtClean="0"/>
              <a:t>小凹中的五種消化細胞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665" t="17614" r="5466" b="22175"/>
          <a:stretch/>
        </p:blipFill>
        <p:spPr>
          <a:xfrm rot="16200000">
            <a:off x="2295294" y="-483711"/>
            <a:ext cx="5589002" cy="68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681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18(C)</a:t>
            </a:r>
            <a:r>
              <a:rPr lang="zh-TW" altLang="zh-TW" dirty="0">
                <a:solidFill>
                  <a:schemeClr val="tx1"/>
                </a:solidFill>
              </a:rPr>
              <a:t>下列何者不是大腸特有的構造？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結腸帶（</a:t>
            </a:r>
            <a:r>
              <a:rPr lang="en-US" altLang="zh-TW" dirty="0" err="1">
                <a:solidFill>
                  <a:schemeClr val="tx1"/>
                </a:solidFill>
              </a:rPr>
              <a:t>teniae</a:t>
            </a:r>
            <a:r>
              <a:rPr lang="en-US" altLang="zh-TW" dirty="0">
                <a:solidFill>
                  <a:schemeClr val="tx1"/>
                </a:solidFill>
              </a:rPr>
              <a:t> coli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腸脂垂（</a:t>
            </a:r>
            <a:r>
              <a:rPr lang="en-US" altLang="zh-TW" dirty="0" err="1">
                <a:solidFill>
                  <a:schemeClr val="tx1"/>
                </a:solidFill>
              </a:rPr>
              <a:t>epiploic</a:t>
            </a:r>
            <a:r>
              <a:rPr lang="en-US" altLang="zh-TW" dirty="0">
                <a:solidFill>
                  <a:schemeClr val="tx1"/>
                </a:solidFill>
              </a:rPr>
              <a:t> appendages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腸繫膜（</a:t>
            </a:r>
            <a:r>
              <a:rPr lang="en-US" altLang="zh-TW" dirty="0">
                <a:solidFill>
                  <a:schemeClr val="tx1"/>
                </a:solidFill>
              </a:rPr>
              <a:t>mesentery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結腸袋（</a:t>
            </a:r>
            <a:r>
              <a:rPr lang="en-US" altLang="zh-TW" dirty="0" err="1">
                <a:solidFill>
                  <a:schemeClr val="tx1"/>
                </a:solidFill>
              </a:rPr>
              <a:t>haustra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26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4" descr="mck65495_26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5070" y="152400"/>
            <a:ext cx="7777908" cy="662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318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19(B)</a:t>
            </a:r>
            <a:r>
              <a:rPr lang="zh-TW" altLang="zh-TW" dirty="0"/>
              <a:t>有關三大唾液腺的敘述，下列何者錯誤？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皆為成對腺體</a:t>
            </a:r>
            <a:r>
              <a:rPr lang="en-US" altLang="zh-TW" dirty="0"/>
              <a:t>  (B)</a:t>
            </a:r>
            <a:r>
              <a:rPr lang="zh-TW" altLang="zh-TW" dirty="0"/>
              <a:t>耳下腺主要由黏液腺泡（</a:t>
            </a:r>
            <a:r>
              <a:rPr lang="en-US" altLang="zh-TW" dirty="0"/>
              <a:t>mucous </a:t>
            </a:r>
            <a:r>
              <a:rPr lang="en-US" altLang="zh-TW" dirty="0" err="1"/>
              <a:t>acini</a:t>
            </a:r>
            <a:r>
              <a:rPr lang="zh-TW" altLang="zh-TW" dirty="0"/>
              <a:t>）所構成</a:t>
            </a:r>
            <a:r>
              <a:rPr lang="en-US" altLang="zh-TW" dirty="0"/>
              <a:t>  (C)</a:t>
            </a:r>
            <a:r>
              <a:rPr lang="zh-TW" altLang="zh-TW" dirty="0"/>
              <a:t>除耳下腺之外，其餘二者的導管皆開口於舌下區域</a:t>
            </a:r>
            <a:r>
              <a:rPr lang="en-US" altLang="zh-TW" dirty="0"/>
              <a:t>  (D)</a:t>
            </a:r>
            <a:r>
              <a:rPr lang="zh-TW" altLang="zh-TW" dirty="0"/>
              <a:t>除耳下腺之外，其餘二者皆受顏面神經支配</a:t>
            </a:r>
            <a:r>
              <a:rPr lang="en-US" altLang="zh-TW" dirty="0"/>
              <a:t>	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9361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6292" t="80" r="31085" b="1125"/>
          <a:stretch/>
        </p:blipFill>
        <p:spPr>
          <a:xfrm rot="16200000">
            <a:off x="4653082" y="-2747165"/>
            <a:ext cx="2897438" cy="119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9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2(C)</a:t>
            </a:r>
            <a:r>
              <a:rPr lang="zh-TW" altLang="zh-TW" sz="2800" dirty="0"/>
              <a:t>消化道管壁中含有骨骼肌的是：</a:t>
            </a:r>
            <a:r>
              <a:rPr lang="en-US" altLang="zh-TW" sz="2800" dirty="0"/>
              <a:t>  (A)</a:t>
            </a:r>
            <a:r>
              <a:rPr lang="zh-TW" altLang="zh-TW" sz="2800" dirty="0"/>
              <a:t>盲腸</a:t>
            </a:r>
            <a:r>
              <a:rPr lang="en-US" altLang="zh-TW" sz="2800" dirty="0"/>
              <a:t>  (B)</a:t>
            </a:r>
            <a:r>
              <a:rPr lang="zh-TW" altLang="zh-TW" sz="2800" dirty="0"/>
              <a:t>胃</a:t>
            </a:r>
            <a:r>
              <a:rPr lang="en-US" altLang="zh-TW" sz="2800" dirty="0"/>
              <a:t>  (C)</a:t>
            </a:r>
            <a:r>
              <a:rPr lang="zh-TW" altLang="zh-TW" sz="2800" dirty="0"/>
              <a:t>食道</a:t>
            </a:r>
            <a:r>
              <a:rPr lang="en-US" altLang="zh-TW" sz="2800" dirty="0"/>
              <a:t>  (D)</a:t>
            </a:r>
            <a:r>
              <a:rPr lang="zh-TW" altLang="zh-TW" sz="2800" dirty="0"/>
              <a:t>空腸</a:t>
            </a:r>
            <a:r>
              <a:rPr lang="en-US" altLang="zh-TW" sz="2800" dirty="0"/>
              <a:t>	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80677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20(A)</a:t>
            </a:r>
            <a:r>
              <a:rPr lang="zh-TW" altLang="zh-TW" dirty="0"/>
              <a:t>結腸脾曲（</a:t>
            </a:r>
            <a:r>
              <a:rPr lang="en-US" altLang="zh-TW" dirty="0"/>
              <a:t>splenic flexure</a:t>
            </a:r>
            <a:r>
              <a:rPr lang="zh-TW" altLang="zh-TW" dirty="0"/>
              <a:t>）是指：</a:t>
            </a:r>
            <a:r>
              <a:rPr lang="en-US" altLang="zh-TW" dirty="0"/>
              <a:t>  (A)</a:t>
            </a:r>
            <a:r>
              <a:rPr lang="zh-TW" altLang="zh-TW" dirty="0"/>
              <a:t>橫結腸轉彎成降結腸的位置</a:t>
            </a:r>
            <a:r>
              <a:rPr lang="en-US" altLang="zh-TW" dirty="0"/>
              <a:t>  (B)</a:t>
            </a:r>
            <a:r>
              <a:rPr lang="zh-TW" altLang="zh-TW" dirty="0"/>
              <a:t>升結腸轉彎成橫結腸的位置</a:t>
            </a:r>
            <a:r>
              <a:rPr lang="en-US" altLang="zh-TW" dirty="0"/>
              <a:t>  (C)</a:t>
            </a:r>
            <a:r>
              <a:rPr lang="zh-TW" altLang="zh-TW" dirty="0"/>
              <a:t>降結腸轉彎成乙狀結腸的位置</a:t>
            </a:r>
            <a:r>
              <a:rPr lang="en-US" altLang="zh-TW" dirty="0"/>
              <a:t>  (D)</a:t>
            </a:r>
            <a:r>
              <a:rPr lang="zh-TW" altLang="zh-TW" dirty="0"/>
              <a:t>乙狀結腸轉彎成直腸的位置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084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39044" y="225062"/>
            <a:ext cx="6060050" cy="660341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759287" y="4372168"/>
            <a:ext cx="1487277" cy="8498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4605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21(B)</a:t>
            </a:r>
            <a:r>
              <a:rPr lang="zh-TW" altLang="zh-TW" dirty="0"/>
              <a:t>空腸管壁的四層構造，由內往外的排序為何？①黏膜下層 ②黏膜層 ③肌肉層 ④漿膜層</a:t>
            </a:r>
            <a:r>
              <a:rPr lang="en-US" altLang="zh-TW" dirty="0"/>
              <a:t>  (A)</a:t>
            </a:r>
            <a:r>
              <a:rPr lang="zh-TW" altLang="zh-TW" dirty="0"/>
              <a:t>①②③④</a:t>
            </a:r>
            <a:r>
              <a:rPr lang="en-US" altLang="zh-TW" dirty="0"/>
              <a:t>  (B)</a:t>
            </a:r>
            <a:r>
              <a:rPr lang="zh-TW" altLang="zh-TW" dirty="0"/>
              <a:t>②①③④</a:t>
            </a:r>
            <a:r>
              <a:rPr lang="en-US" altLang="zh-TW" dirty="0"/>
              <a:t>  (C)</a:t>
            </a:r>
            <a:r>
              <a:rPr lang="zh-TW" altLang="zh-TW" dirty="0"/>
              <a:t>①②④③</a:t>
            </a:r>
            <a:r>
              <a:rPr lang="en-US" altLang="zh-TW" dirty="0"/>
              <a:t>  (D)</a:t>
            </a:r>
            <a:r>
              <a:rPr lang="zh-TW" altLang="zh-TW" dirty="0"/>
              <a:t>②③①④</a:t>
            </a:r>
            <a:r>
              <a:rPr lang="en-US" altLang="zh-TW" dirty="0"/>
              <a:t>	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3858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>
                <a:ea typeface="新細明體" panose="02020500000000000000" pitchFamily="18" charset="-120"/>
              </a:rPr>
              <a:t>Tunics of the Abdominal GI Tract</a:t>
            </a:r>
          </a:p>
        </p:txBody>
      </p:sp>
      <p:pic>
        <p:nvPicPr>
          <p:cNvPr id="51203" name="Picture 4" descr="mck65495_26_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6"/>
          <a:stretch/>
        </p:blipFill>
        <p:spPr bwMode="auto">
          <a:xfrm>
            <a:off x="2555913" y="923694"/>
            <a:ext cx="7218189" cy="603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44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22(C)</a:t>
            </a:r>
            <a:r>
              <a:rPr lang="zh-TW" altLang="zh-TW" dirty="0"/>
              <a:t>膽囊位於：</a:t>
            </a:r>
            <a:r>
              <a:rPr lang="en-US" altLang="zh-TW" dirty="0"/>
              <a:t>  (A)</a:t>
            </a:r>
            <a:r>
              <a:rPr lang="zh-TW" altLang="zh-TW" dirty="0"/>
              <a:t>肝左葉與肝方葉之間</a:t>
            </a:r>
            <a:r>
              <a:rPr lang="en-US" altLang="zh-TW" dirty="0"/>
              <a:t>  (B)</a:t>
            </a:r>
            <a:r>
              <a:rPr lang="zh-TW" altLang="zh-TW" dirty="0"/>
              <a:t>肝左葉與肝尾葉之間</a:t>
            </a:r>
            <a:r>
              <a:rPr lang="en-US" altLang="zh-TW" dirty="0"/>
              <a:t>  (C)</a:t>
            </a:r>
            <a:r>
              <a:rPr lang="zh-TW" altLang="zh-TW" dirty="0"/>
              <a:t>肝右葉與肝方葉之間</a:t>
            </a:r>
            <a:r>
              <a:rPr lang="en-US" altLang="zh-TW" dirty="0"/>
              <a:t>  (D)</a:t>
            </a:r>
            <a:r>
              <a:rPr lang="zh-TW" altLang="zh-TW" dirty="0"/>
              <a:t>肝右葉與肝尾葉之間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9994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441" y="5715000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Gall Bladder</a:t>
            </a:r>
          </a:p>
        </p:txBody>
      </p:sp>
      <p:pic>
        <p:nvPicPr>
          <p:cNvPr id="113667" name="Picture 5" descr="mck65495_26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60" y="718925"/>
            <a:ext cx="11356928" cy="473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83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23(B)</a:t>
            </a:r>
            <a:r>
              <a:rPr lang="zh-TW" altLang="zh-TW" dirty="0"/>
              <a:t>庫弗氏細胞</a:t>
            </a:r>
            <a:r>
              <a:rPr lang="en-US" altLang="zh-TW" dirty="0"/>
              <a:t> (</a:t>
            </a:r>
            <a:r>
              <a:rPr lang="en-US" altLang="zh-TW" dirty="0" err="1"/>
              <a:t>Kupffer</a:t>
            </a:r>
            <a:r>
              <a:rPr lang="zh-TW" altLang="zh-TW" dirty="0"/>
              <a:t>’</a:t>
            </a:r>
            <a:r>
              <a:rPr lang="en-US" altLang="zh-TW" dirty="0"/>
              <a:t> s cells ) </a:t>
            </a:r>
            <a:r>
              <a:rPr lang="zh-TW" altLang="zh-TW" dirty="0"/>
              <a:t>位於下列何處？</a:t>
            </a:r>
            <a:r>
              <a:rPr lang="en-US" altLang="zh-TW" dirty="0"/>
              <a:t>  (A)</a:t>
            </a:r>
            <a:r>
              <a:rPr lang="zh-TW" altLang="zh-TW" dirty="0"/>
              <a:t>膽囊管</a:t>
            </a:r>
            <a:r>
              <a:rPr lang="en-US" altLang="zh-TW" dirty="0"/>
              <a:t>( cystic duct )  (B)</a:t>
            </a:r>
            <a:r>
              <a:rPr lang="zh-TW" altLang="zh-TW" dirty="0"/>
              <a:t>竇狀</a:t>
            </a:r>
            <a:r>
              <a:rPr lang="en-US" altLang="zh-TW" dirty="0"/>
              <a:t> ( hepatic sinusoids )  (C)</a:t>
            </a:r>
            <a:r>
              <a:rPr lang="zh-TW" altLang="zh-TW" dirty="0"/>
              <a:t>膽囊</a:t>
            </a:r>
            <a:r>
              <a:rPr lang="en-US" altLang="zh-TW" dirty="0"/>
              <a:t>( gallbladder )  (D)</a:t>
            </a:r>
            <a:r>
              <a:rPr lang="zh-TW" altLang="zh-TW" dirty="0"/>
              <a:t>胰島</a:t>
            </a:r>
            <a:r>
              <a:rPr lang="en-US" altLang="zh-TW" dirty="0"/>
              <a:t> ( pancreatic islets 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38846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24(A)</a:t>
            </a:r>
            <a:r>
              <a:rPr lang="zh-TW" altLang="zh-TW" dirty="0"/>
              <a:t>下列何者的肌肉最內層是屬於斜走的平滑肌？</a:t>
            </a:r>
            <a:r>
              <a:rPr lang="en-US" altLang="zh-TW" dirty="0"/>
              <a:t>  (A)</a:t>
            </a:r>
            <a:r>
              <a:rPr lang="zh-TW" altLang="zh-TW" dirty="0"/>
              <a:t>胃</a:t>
            </a:r>
            <a:r>
              <a:rPr lang="en-US" altLang="zh-TW" dirty="0"/>
              <a:t>  (B)</a:t>
            </a:r>
            <a:r>
              <a:rPr lang="zh-TW" altLang="zh-TW" dirty="0"/>
              <a:t>空腸</a:t>
            </a:r>
            <a:r>
              <a:rPr lang="en-US" altLang="zh-TW" dirty="0"/>
              <a:t>  (C)</a:t>
            </a:r>
            <a:r>
              <a:rPr lang="zh-TW" altLang="zh-TW" dirty="0"/>
              <a:t>迴腸</a:t>
            </a:r>
            <a:r>
              <a:rPr lang="en-US" altLang="zh-TW" dirty="0"/>
              <a:t>  (D)</a:t>
            </a:r>
            <a:r>
              <a:rPr lang="zh-TW" altLang="zh-TW" dirty="0"/>
              <a:t>結腸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1601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7269" y="5815377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Structure of Stomach</a:t>
            </a:r>
          </a:p>
        </p:txBody>
      </p:sp>
      <p:pic>
        <p:nvPicPr>
          <p:cNvPr id="68611" name="Picture 5" descr="mck65495_26_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740" y="167090"/>
            <a:ext cx="7998647" cy="57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40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25(A)</a:t>
            </a:r>
            <a:r>
              <a:rPr lang="zh-TW" altLang="zh-TW" dirty="0"/>
              <a:t>有關食道的敘述，下列何者錯誤？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具單層柱狀上皮</a:t>
            </a:r>
            <a:r>
              <a:rPr lang="en-US" altLang="zh-TW" dirty="0"/>
              <a:t>  (B)</a:t>
            </a:r>
            <a:r>
              <a:rPr lang="zh-TW" altLang="zh-TW" dirty="0"/>
              <a:t>其纖維性外膜層並無漿膜覆蓋</a:t>
            </a:r>
            <a:r>
              <a:rPr lang="en-US" altLang="zh-TW" dirty="0"/>
              <a:t>  (C)</a:t>
            </a:r>
            <a:r>
              <a:rPr lang="zh-TW" altLang="zh-TW" dirty="0"/>
              <a:t>中</a:t>
            </a:r>
            <a:r>
              <a:rPr lang="en-US" altLang="zh-TW" dirty="0"/>
              <a:t>1/3</a:t>
            </a:r>
            <a:r>
              <a:rPr lang="zh-TW" altLang="zh-TW" dirty="0"/>
              <a:t>段管壁同時含橫紋肌與平滑肌</a:t>
            </a:r>
            <a:r>
              <a:rPr lang="en-US" altLang="zh-TW" dirty="0"/>
              <a:t>  (D)</a:t>
            </a:r>
            <a:r>
              <a:rPr lang="zh-TW" altLang="zh-TW" dirty="0"/>
              <a:t>穿過橫膈的食道裂孔約在第十胸椎高度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0863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消化道</a:t>
            </a:r>
            <a:r>
              <a:rPr lang="en-US" altLang="zh-TW" dirty="0" smtClean="0"/>
              <a:t>(GI)</a:t>
            </a:r>
            <a:r>
              <a:rPr lang="zh-TW" altLang="en-US" dirty="0" smtClean="0"/>
              <a:t>中的兩個特例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食道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近段</a:t>
            </a:r>
            <a:r>
              <a:rPr lang="en-US" altLang="zh-TW" dirty="0" smtClean="0"/>
              <a:t>(</a:t>
            </a:r>
            <a:r>
              <a:rPr lang="zh-TW" altLang="en-US" dirty="0" smtClean="0"/>
              <a:t>咽部</a:t>
            </a:r>
            <a:r>
              <a:rPr lang="en-US" altLang="zh-TW" dirty="0" smtClean="0"/>
              <a:t>)</a:t>
            </a:r>
            <a:r>
              <a:rPr lang="zh-TW" altLang="en-US" dirty="0" smtClean="0"/>
              <a:t>  骨骼肌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 smtClean="0"/>
              <a:t>       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中段  骨骼肌</a:t>
            </a:r>
            <a:r>
              <a:rPr lang="en-US" altLang="zh-TW" dirty="0" smtClean="0"/>
              <a:t>+</a:t>
            </a:r>
            <a:r>
              <a:rPr lang="zh-TW" altLang="en-US" dirty="0" smtClean="0"/>
              <a:t>平滑肌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 smtClean="0"/>
              <a:t>       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胃前  平滑肌</a:t>
            </a:r>
            <a:endParaRPr lang="en-US" altLang="zh-TW" dirty="0" smtClean="0"/>
          </a:p>
          <a:p>
            <a:r>
              <a:rPr lang="zh-TW" altLang="en-US" dirty="0" smtClean="0"/>
              <a:t>胃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外 縱走肌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- </a:t>
            </a:r>
            <a:r>
              <a:rPr lang="zh-TW" altLang="en-US" dirty="0" smtClean="0"/>
              <a:t>中 環走肌</a:t>
            </a:r>
            <a:endParaRPr lang="en-US" altLang="zh-TW" dirty="0"/>
          </a:p>
          <a:p>
            <a:pPr marL="45720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- </a:t>
            </a:r>
            <a:r>
              <a:rPr lang="zh-TW" altLang="en-US" dirty="0" smtClean="0"/>
              <a:t>內 斜走肌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9908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26(D)</a:t>
            </a:r>
            <a:r>
              <a:rPr lang="zh-TW" altLang="zh-TW" dirty="0"/>
              <a:t>有關肝小葉的敘述，下列何者正確？</a:t>
            </a:r>
            <a:r>
              <a:rPr lang="en-US" altLang="zh-TW" dirty="0"/>
              <a:t>  (A)</a:t>
            </a:r>
            <a:r>
              <a:rPr lang="zh-TW" altLang="zh-TW" dirty="0"/>
              <a:t>塵細胞位於肝靜脈竇中</a:t>
            </a:r>
            <a:r>
              <a:rPr lang="en-US" altLang="zh-TW" dirty="0"/>
              <a:t>  (B)</a:t>
            </a:r>
            <a:r>
              <a:rPr lang="zh-TW" altLang="zh-TW" dirty="0"/>
              <a:t>每一肝小葉中央有門脈三合體</a:t>
            </a:r>
            <a:r>
              <a:rPr lang="en-US" altLang="zh-TW" dirty="0"/>
              <a:t>  (C)</a:t>
            </a:r>
            <a:r>
              <a:rPr lang="zh-TW" altLang="zh-TW" dirty="0"/>
              <a:t>門脈三合體含肝動脈、中央靜脈及膽管</a:t>
            </a:r>
            <a:r>
              <a:rPr lang="en-US" altLang="zh-TW" dirty="0"/>
              <a:t>  (D)</a:t>
            </a:r>
            <a:r>
              <a:rPr lang="zh-TW" altLang="zh-TW" dirty="0"/>
              <a:t>由輻射狀之肝細胞組成，具有再生能力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60218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fbcdn-sphotos-h-a.akamaihd.net/hphotos-ak-xpf1/v/t34.0-12/10877492_899117813440042_1377320405_n.jpg?oh=cbce34f72f3ec9862065b47330186ef8&amp;oe=549DA195&amp;__gda__=1419627141_7418e6acd1b530a5a447e5575c2b836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3454" y="-2166891"/>
            <a:ext cx="6207390" cy="110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3167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27(D)</a:t>
            </a:r>
            <a:r>
              <a:rPr lang="zh-TW" altLang="zh-TW" dirty="0">
                <a:solidFill>
                  <a:schemeClr val="tx1"/>
                </a:solidFill>
              </a:rPr>
              <a:t>下列何者只存在於十二指腸？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巴內特氏細胞（</a:t>
            </a:r>
            <a:r>
              <a:rPr lang="en-US" altLang="zh-TW" dirty="0" err="1" smtClean="0">
                <a:solidFill>
                  <a:schemeClr val="tx1"/>
                </a:solidFill>
              </a:rPr>
              <a:t>Paneth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cell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乳糜管（</a:t>
            </a:r>
            <a:r>
              <a:rPr lang="en-US" altLang="zh-TW" dirty="0">
                <a:solidFill>
                  <a:schemeClr val="tx1"/>
                </a:solidFill>
              </a:rPr>
              <a:t>lacteal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環形皺襞（</a:t>
            </a:r>
            <a:r>
              <a:rPr lang="en-US" altLang="zh-TW" dirty="0" err="1">
                <a:solidFill>
                  <a:schemeClr val="tx1"/>
                </a:solidFill>
              </a:rPr>
              <a:t>plicacircularis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布魯納氏腺（</a:t>
            </a:r>
            <a:r>
              <a:rPr lang="en-US" altLang="zh-TW" dirty="0" smtClean="0">
                <a:solidFill>
                  <a:schemeClr val="tx1"/>
                </a:solidFill>
              </a:rPr>
              <a:t>Brunner’s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gland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864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28(D)</a:t>
            </a:r>
            <a:r>
              <a:rPr lang="zh-TW" altLang="zh-TW" dirty="0">
                <a:solidFill>
                  <a:schemeClr val="tx1"/>
                </a:solidFill>
              </a:rPr>
              <a:t>下列何者只存在於十二指腸</a:t>
            </a:r>
            <a:r>
              <a:rPr lang="en-US" altLang="zh-TW" dirty="0">
                <a:solidFill>
                  <a:schemeClr val="tx1"/>
                </a:solidFill>
              </a:rPr>
              <a:t>?  (A)</a:t>
            </a:r>
            <a:r>
              <a:rPr lang="zh-TW" altLang="zh-TW" dirty="0">
                <a:solidFill>
                  <a:schemeClr val="tx1"/>
                </a:solidFill>
              </a:rPr>
              <a:t>巴內特式細胞（</a:t>
            </a:r>
            <a:r>
              <a:rPr lang="en-US" altLang="zh-TW" dirty="0" err="1">
                <a:solidFill>
                  <a:schemeClr val="tx1"/>
                </a:solidFill>
              </a:rPr>
              <a:t>Paneth</a:t>
            </a:r>
            <a:r>
              <a:rPr lang="en-US" altLang="zh-TW" dirty="0">
                <a:solidFill>
                  <a:schemeClr val="tx1"/>
                </a:solidFill>
              </a:rPr>
              <a:t> cell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乳糜管（</a:t>
            </a:r>
            <a:r>
              <a:rPr lang="en-US" altLang="zh-TW" dirty="0">
                <a:solidFill>
                  <a:schemeClr val="tx1"/>
                </a:solidFill>
              </a:rPr>
              <a:t>lacteal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環形皺襞（</a:t>
            </a:r>
            <a:r>
              <a:rPr lang="en-US" altLang="zh-TW" dirty="0" err="1">
                <a:solidFill>
                  <a:schemeClr val="tx1"/>
                </a:solidFill>
              </a:rPr>
              <a:t>plica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err="1">
                <a:solidFill>
                  <a:schemeClr val="tx1"/>
                </a:solidFill>
              </a:rPr>
              <a:t>circularis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布魯納氏腺（</a:t>
            </a:r>
            <a:r>
              <a:rPr lang="en-US" altLang="zh-TW" dirty="0">
                <a:solidFill>
                  <a:schemeClr val="tx1"/>
                </a:solidFill>
              </a:rPr>
              <a:t>Brunner's gland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964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29(A)</a:t>
            </a:r>
            <a:r>
              <a:rPr lang="zh-TW" altLang="zh-TW" dirty="0"/>
              <a:t>依腺體分泌部位之型態區分，下列何者屬於管狀腺體？</a:t>
            </a:r>
            <a:r>
              <a:rPr lang="en-US" altLang="zh-TW" dirty="0"/>
              <a:t>  (A)</a:t>
            </a:r>
            <a:r>
              <a:rPr lang="zh-TW" altLang="zh-TW" dirty="0"/>
              <a:t>腸腺</a:t>
            </a:r>
            <a:r>
              <a:rPr lang="en-US" altLang="zh-TW" dirty="0"/>
              <a:t>  (B)</a:t>
            </a:r>
            <a:r>
              <a:rPr lang="zh-TW" altLang="zh-TW" dirty="0"/>
              <a:t>精囊腺</a:t>
            </a:r>
            <a:r>
              <a:rPr lang="en-US" altLang="zh-TW" dirty="0"/>
              <a:t>  (C)</a:t>
            </a:r>
            <a:r>
              <a:rPr lang="zh-TW" altLang="zh-TW" dirty="0"/>
              <a:t>皮脂腺</a:t>
            </a:r>
            <a:r>
              <a:rPr lang="en-US" altLang="zh-TW" dirty="0"/>
              <a:t>  (D)</a:t>
            </a:r>
            <a:r>
              <a:rPr lang="zh-TW" altLang="zh-TW" dirty="0"/>
              <a:t>唾液腺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0009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002" y="5275551"/>
            <a:ext cx="8683348" cy="1143000"/>
          </a:xfrm>
        </p:spPr>
        <p:txBody>
          <a:bodyPr/>
          <a:lstStyle/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1229" t="21124"/>
          <a:stretch/>
        </p:blipFill>
        <p:spPr>
          <a:xfrm>
            <a:off x="4885603" y="254015"/>
            <a:ext cx="7111766" cy="4739279"/>
          </a:xfrm>
          <a:prstGeom prst="rect">
            <a:avLst/>
          </a:prstGeom>
        </p:spPr>
      </p:pic>
      <p:pic>
        <p:nvPicPr>
          <p:cNvPr id="30723" name="Picture 5" descr="mck65495_26_01_t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85"/>
          <a:stretch/>
        </p:blipFill>
        <p:spPr bwMode="auto">
          <a:xfrm>
            <a:off x="123691" y="254015"/>
            <a:ext cx="4761912" cy="370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9276203" y="1740665"/>
            <a:ext cx="958468" cy="12999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65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30(B)</a:t>
            </a:r>
            <a:r>
              <a:rPr lang="zh-TW" altLang="zh-TW" dirty="0"/>
              <a:t>下列何者位於肝的右葉與方葉之間？</a:t>
            </a:r>
            <a:r>
              <a:rPr lang="en-US" altLang="zh-TW" dirty="0"/>
              <a:t>  (A)</a:t>
            </a:r>
            <a:r>
              <a:rPr lang="zh-TW" altLang="zh-TW" dirty="0"/>
              <a:t>下腔靜脈</a:t>
            </a:r>
            <a:r>
              <a:rPr lang="en-US" altLang="zh-TW" dirty="0"/>
              <a:t>  (B)</a:t>
            </a:r>
            <a:r>
              <a:rPr lang="zh-TW" altLang="zh-TW" dirty="0"/>
              <a:t>膽囊</a:t>
            </a:r>
            <a:r>
              <a:rPr lang="en-US" altLang="zh-TW" dirty="0"/>
              <a:t>  (C)</a:t>
            </a:r>
            <a:r>
              <a:rPr lang="zh-TW" altLang="zh-TW" dirty="0"/>
              <a:t>肝圓韌帶</a:t>
            </a:r>
            <a:r>
              <a:rPr lang="en-US" altLang="zh-TW" dirty="0"/>
              <a:t>  (D)</a:t>
            </a:r>
            <a:r>
              <a:rPr lang="zh-TW" altLang="zh-TW" dirty="0"/>
              <a:t>肝鎌韌帶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3781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441" y="5715000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Gall Bladder</a:t>
            </a:r>
          </a:p>
        </p:txBody>
      </p:sp>
      <p:pic>
        <p:nvPicPr>
          <p:cNvPr id="113667" name="Picture 5" descr="mck65495_26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60" y="718925"/>
            <a:ext cx="11356928" cy="473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15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31(C)</a:t>
            </a:r>
            <a:r>
              <a:rPr lang="zh-TW" altLang="zh-TW" dirty="0"/>
              <a:t>腸肝循環中，膽鹽在何處會被再吸收回到肝臟？</a:t>
            </a:r>
            <a:r>
              <a:rPr lang="en-US" altLang="zh-TW" dirty="0"/>
              <a:t>  (A)</a:t>
            </a:r>
            <a:r>
              <a:rPr lang="zh-TW" altLang="zh-TW" dirty="0"/>
              <a:t>十二指腸</a:t>
            </a:r>
            <a:r>
              <a:rPr lang="en-US" altLang="zh-TW" dirty="0"/>
              <a:t>  (B)</a:t>
            </a:r>
            <a:r>
              <a:rPr lang="zh-TW" altLang="zh-TW" dirty="0"/>
              <a:t>空腸</a:t>
            </a:r>
            <a:r>
              <a:rPr lang="en-US" altLang="zh-TW" dirty="0"/>
              <a:t>  (C)</a:t>
            </a:r>
            <a:r>
              <a:rPr lang="zh-TW" altLang="zh-TW" dirty="0"/>
              <a:t>迴腸</a:t>
            </a:r>
            <a:r>
              <a:rPr lang="en-US" altLang="zh-TW" dirty="0"/>
              <a:t>  (D)</a:t>
            </a:r>
            <a:r>
              <a:rPr lang="zh-TW" altLang="zh-TW" dirty="0"/>
              <a:t>大腸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6541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32(A)</a:t>
            </a:r>
            <a:r>
              <a:rPr lang="zh-TW" altLang="zh-TW" dirty="0">
                <a:solidFill>
                  <a:schemeClr val="tx1"/>
                </a:solidFill>
              </a:rPr>
              <a:t>腎臟的顯微構造中，何者具有微絨毛的刷狀緣</a:t>
            </a:r>
            <a:r>
              <a:rPr lang="en-US" altLang="zh-TW" dirty="0">
                <a:solidFill>
                  <a:schemeClr val="tx1"/>
                </a:solidFill>
              </a:rPr>
              <a:t> (Brush border) </a:t>
            </a:r>
            <a:r>
              <a:rPr lang="zh-TW" altLang="zh-TW" dirty="0">
                <a:solidFill>
                  <a:schemeClr val="tx1"/>
                </a:solidFill>
              </a:rPr>
              <a:t>構造？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近曲小管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遠曲小管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亨利氏管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腎絲球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447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3(C)</a:t>
            </a:r>
            <a:r>
              <a:rPr lang="zh-TW" altLang="zh-TW" sz="2800" dirty="0"/>
              <a:t>腮腺是人體最大的唾液腺，位於：</a:t>
            </a:r>
            <a:r>
              <a:rPr lang="en-US" altLang="zh-TW" sz="2800" dirty="0"/>
              <a:t>  (A)</a:t>
            </a:r>
            <a:r>
              <a:rPr lang="zh-TW" altLang="zh-TW" sz="2800" dirty="0"/>
              <a:t>下頷骨的下方</a:t>
            </a:r>
            <a:r>
              <a:rPr lang="en-US" altLang="zh-TW" sz="2800" dirty="0"/>
              <a:t>  (B)</a:t>
            </a:r>
            <a:r>
              <a:rPr lang="zh-TW" altLang="zh-TW" sz="2800" dirty="0"/>
              <a:t>舌頭的下方</a:t>
            </a:r>
            <a:r>
              <a:rPr lang="en-US" altLang="zh-TW" sz="2800" dirty="0"/>
              <a:t>  (C)</a:t>
            </a:r>
            <a:r>
              <a:rPr lang="zh-TW" altLang="zh-TW" sz="2800" dirty="0"/>
              <a:t>耳朵的前下方</a:t>
            </a:r>
            <a:r>
              <a:rPr lang="en-US" altLang="zh-TW" sz="2800" dirty="0"/>
              <a:t>  (D)</a:t>
            </a:r>
            <a:r>
              <a:rPr lang="zh-TW" altLang="zh-TW" sz="2800" dirty="0"/>
              <a:t>口腔的底部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40258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33(C)</a:t>
            </a:r>
            <a:r>
              <a:rPr lang="zh-TW" altLang="zh-TW" dirty="0"/>
              <a:t>膽汁經由膽囊管（</a:t>
            </a:r>
            <a:r>
              <a:rPr lang="en-US" altLang="zh-TW" dirty="0"/>
              <a:t>cystic duct</a:t>
            </a:r>
            <a:r>
              <a:rPr lang="zh-TW" altLang="zh-TW" dirty="0"/>
              <a:t>）可直接注入下列何處？</a:t>
            </a:r>
            <a:r>
              <a:rPr lang="en-US" altLang="zh-TW" dirty="0"/>
              <a:t>  (A)</a:t>
            </a:r>
            <a:r>
              <a:rPr lang="zh-TW" altLang="zh-TW" dirty="0"/>
              <a:t>右肝管</a:t>
            </a:r>
            <a:r>
              <a:rPr lang="en-US" altLang="zh-TW" dirty="0"/>
              <a:t>  (B)</a:t>
            </a:r>
            <a:r>
              <a:rPr lang="zh-TW" altLang="zh-TW" dirty="0"/>
              <a:t>左肝管</a:t>
            </a:r>
            <a:r>
              <a:rPr lang="en-US" altLang="zh-TW" dirty="0"/>
              <a:t>  (C)</a:t>
            </a:r>
            <a:r>
              <a:rPr lang="zh-TW" altLang="zh-TW" dirty="0"/>
              <a:t>總</a:t>
            </a:r>
            <a:r>
              <a:rPr lang="zh-TW" altLang="zh-TW" dirty="0" smtClean="0">
                <a:solidFill>
                  <a:schemeClr val="tx1"/>
                </a:solidFill>
              </a:rPr>
              <a:t>肝</a:t>
            </a:r>
            <a:r>
              <a:rPr lang="zh-TW" altLang="zh-TW" dirty="0" smtClean="0"/>
              <a:t>管</a:t>
            </a:r>
            <a:r>
              <a:rPr lang="en-US" altLang="zh-TW" dirty="0" smtClean="0"/>
              <a:t>  </a:t>
            </a:r>
            <a:r>
              <a:rPr lang="en-US" altLang="zh-TW" dirty="0"/>
              <a:t>(D)</a:t>
            </a:r>
            <a:r>
              <a:rPr lang="zh-TW" altLang="zh-TW" dirty="0"/>
              <a:t>胰管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1212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78" y="25155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Biliary Apparatus</a:t>
            </a:r>
          </a:p>
        </p:txBody>
      </p:sp>
      <p:pic>
        <p:nvPicPr>
          <p:cNvPr id="118787" name="Picture 4" descr="mck65495_26_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391" r="484"/>
          <a:stretch/>
        </p:blipFill>
        <p:spPr bwMode="auto">
          <a:xfrm>
            <a:off x="1608463" y="149187"/>
            <a:ext cx="4748270" cy="63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56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34(A)</a:t>
            </a:r>
            <a:r>
              <a:rPr lang="zh-TW" altLang="zh-TW" dirty="0"/>
              <a:t>歐迪氏括約肌（</a:t>
            </a:r>
            <a:r>
              <a:rPr lang="en-US" altLang="zh-TW" dirty="0"/>
              <a:t>sphincter of </a:t>
            </a:r>
            <a:r>
              <a:rPr lang="en-US" altLang="zh-TW" dirty="0" err="1"/>
              <a:t>Oddi</a:t>
            </a:r>
            <a:r>
              <a:rPr lang="zh-TW" altLang="zh-TW" dirty="0"/>
              <a:t>）位於何處？</a:t>
            </a:r>
            <a:r>
              <a:rPr lang="en-US" altLang="zh-TW" dirty="0"/>
              <a:t>  (A)</a:t>
            </a:r>
            <a:r>
              <a:rPr lang="zh-TW" altLang="zh-TW" dirty="0"/>
              <a:t>十二指腸</a:t>
            </a:r>
            <a:r>
              <a:rPr lang="en-US" altLang="zh-TW" dirty="0"/>
              <a:t>  (B)</a:t>
            </a:r>
            <a:r>
              <a:rPr lang="zh-TW" altLang="zh-TW" dirty="0"/>
              <a:t>空腸</a:t>
            </a:r>
            <a:r>
              <a:rPr lang="en-US" altLang="zh-TW" dirty="0"/>
              <a:t>  (C)</a:t>
            </a:r>
            <a:r>
              <a:rPr lang="zh-TW" altLang="zh-TW" dirty="0"/>
              <a:t>迴腸 </a:t>
            </a:r>
            <a:r>
              <a:rPr lang="en-US" altLang="zh-TW" dirty="0"/>
              <a:t>  (D)</a:t>
            </a:r>
            <a:r>
              <a:rPr lang="zh-TW" altLang="zh-TW" dirty="0"/>
              <a:t>盲腸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043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78" y="25155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Biliary Apparatus</a:t>
            </a:r>
          </a:p>
        </p:txBody>
      </p:sp>
      <p:pic>
        <p:nvPicPr>
          <p:cNvPr id="118787" name="Picture 4" descr="mck65495_26_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391" r="484"/>
          <a:stretch/>
        </p:blipFill>
        <p:spPr bwMode="auto">
          <a:xfrm>
            <a:off x="1608463" y="149187"/>
            <a:ext cx="4748270" cy="63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3624549" y="3704629"/>
            <a:ext cx="440675" cy="440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0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35(A)</a:t>
            </a:r>
            <a:r>
              <a:rPr lang="zh-TW" altLang="zh-TW" dirty="0"/>
              <a:t>輸送肝臟所分泌之消化液之管道與何者合併後隨即注入十二指腸？</a:t>
            </a:r>
            <a:r>
              <a:rPr lang="en-US" altLang="zh-TW" dirty="0"/>
              <a:t>  (A)</a:t>
            </a:r>
            <a:r>
              <a:rPr lang="zh-TW" altLang="zh-TW" dirty="0"/>
              <a:t>主胰管</a:t>
            </a:r>
            <a:r>
              <a:rPr lang="en-US" altLang="zh-TW" dirty="0"/>
              <a:t>(Main pancreatic duct)  (B)</a:t>
            </a:r>
            <a:r>
              <a:rPr lang="zh-TW" altLang="zh-TW" dirty="0"/>
              <a:t>總肝管</a:t>
            </a:r>
            <a:r>
              <a:rPr lang="en-US" altLang="zh-TW" dirty="0"/>
              <a:t>(Common hepatic duct)  (C)</a:t>
            </a:r>
            <a:r>
              <a:rPr lang="zh-TW" altLang="zh-TW" dirty="0"/>
              <a:t>副胰管</a:t>
            </a:r>
            <a:r>
              <a:rPr lang="en-US" altLang="zh-TW" dirty="0"/>
              <a:t>(Accessory pancreatic duct)  (D)</a:t>
            </a:r>
            <a:r>
              <a:rPr lang="zh-TW" altLang="zh-TW" dirty="0"/>
              <a:t>乳糜管</a:t>
            </a:r>
            <a:r>
              <a:rPr lang="en-US" altLang="zh-TW" dirty="0"/>
              <a:t>(Lacteal duct)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0967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78" y="25155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Biliary Apparatus</a:t>
            </a:r>
          </a:p>
        </p:txBody>
      </p:sp>
      <p:pic>
        <p:nvPicPr>
          <p:cNvPr id="118787" name="Picture 4" descr="mck65495_26_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391" r="484"/>
          <a:stretch/>
        </p:blipFill>
        <p:spPr bwMode="auto">
          <a:xfrm>
            <a:off x="1608463" y="149187"/>
            <a:ext cx="4748270" cy="63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78" y="3105838"/>
            <a:ext cx="1286167" cy="12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9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36(D)</a:t>
            </a:r>
            <a:r>
              <a:rPr lang="zh-TW" altLang="zh-TW" dirty="0">
                <a:solidFill>
                  <a:schemeClr val="tx1"/>
                </a:solidFill>
              </a:rPr>
              <a:t>下列何者肌肉層中的縱肌特化成三條縱走帶？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食道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胃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空腸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結腸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7109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276" t="6508" r="7631" b="3553"/>
          <a:stretch/>
        </p:blipFill>
        <p:spPr>
          <a:xfrm rot="16200000">
            <a:off x="3309119" y="-1744725"/>
            <a:ext cx="5783856" cy="102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7941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37(B)</a:t>
            </a:r>
            <a:r>
              <a:rPr lang="zh-TW" altLang="zh-TW" dirty="0"/>
              <a:t>杯狀細胞最可能出現在下列何者的上皮中？</a:t>
            </a:r>
            <a:r>
              <a:rPr lang="en-US" altLang="zh-TW" dirty="0"/>
              <a:t>  (A)</a:t>
            </a:r>
            <a:r>
              <a:rPr lang="zh-TW" altLang="zh-TW" dirty="0"/>
              <a:t>皮膚</a:t>
            </a:r>
            <a:r>
              <a:rPr lang="en-US" altLang="zh-TW" dirty="0"/>
              <a:t>  (B)</a:t>
            </a:r>
            <a:r>
              <a:rPr lang="zh-TW" altLang="zh-TW" dirty="0"/>
              <a:t>小腸</a:t>
            </a:r>
            <a:r>
              <a:rPr lang="en-US" altLang="zh-TW" dirty="0"/>
              <a:t>  (C)</a:t>
            </a:r>
            <a:r>
              <a:rPr lang="zh-TW" altLang="zh-TW" dirty="0"/>
              <a:t>膀胱</a:t>
            </a:r>
            <a:r>
              <a:rPr lang="en-US" altLang="zh-TW" dirty="0"/>
              <a:t>  (D)</a:t>
            </a:r>
            <a:r>
              <a:rPr lang="zh-TW" altLang="zh-TW" dirty="0"/>
              <a:t>微血管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5143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38(B)</a:t>
            </a:r>
            <a:r>
              <a:rPr lang="zh-TW" altLang="zh-TW" dirty="0"/>
              <a:t>打嗝（</a:t>
            </a:r>
            <a:r>
              <a:rPr lang="en-US" altLang="zh-TW" dirty="0"/>
              <a:t>hiccup</a:t>
            </a:r>
            <a:r>
              <a:rPr lang="zh-TW" altLang="zh-TW" dirty="0"/>
              <a:t>）主要是那一塊肌肉不自主地收縮，並伴隨咽部通氣受阻而產生的？</a:t>
            </a:r>
            <a:r>
              <a:rPr lang="en-US" altLang="zh-TW" dirty="0"/>
              <a:t>  (A)</a:t>
            </a:r>
            <a:r>
              <a:rPr lang="zh-TW" altLang="zh-TW" dirty="0"/>
              <a:t>咽縮肌（</a:t>
            </a:r>
            <a:r>
              <a:rPr lang="en-US" altLang="zh-TW" dirty="0"/>
              <a:t>constrictor of pharynx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橫膈膜（</a:t>
            </a:r>
            <a:r>
              <a:rPr lang="en-US" altLang="zh-TW" dirty="0"/>
              <a:t>diaphragm</a:t>
            </a:r>
            <a:r>
              <a:rPr lang="zh-TW" altLang="zh-TW" dirty="0"/>
              <a:t>）</a:t>
            </a:r>
            <a:r>
              <a:rPr lang="en-US" altLang="zh-TW" dirty="0"/>
              <a:t>  (C)</a:t>
            </a:r>
            <a:r>
              <a:rPr lang="zh-TW" altLang="zh-TW" dirty="0"/>
              <a:t>氣管肌（</a:t>
            </a:r>
            <a:r>
              <a:rPr lang="en-US" altLang="zh-TW" dirty="0" err="1"/>
              <a:t>trachealis</a:t>
            </a:r>
            <a:r>
              <a:rPr lang="en-US" altLang="zh-TW" dirty="0"/>
              <a:t> muscle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杓橫肌（</a:t>
            </a:r>
            <a:r>
              <a:rPr lang="en-US" altLang="zh-TW" dirty="0"/>
              <a:t>transverse arytenoid muscle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425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880" y="5515168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Salivary Glands</a:t>
            </a:r>
          </a:p>
        </p:txBody>
      </p:sp>
      <p:pic>
        <p:nvPicPr>
          <p:cNvPr id="22531" name="Picture 5" descr="mck65495_26_01_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3" t="6939" r="-1"/>
          <a:stretch/>
        </p:blipFill>
        <p:spPr bwMode="auto">
          <a:xfrm>
            <a:off x="738130" y="363556"/>
            <a:ext cx="7608983" cy="50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88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39(D)</a:t>
            </a:r>
            <a:r>
              <a:rPr lang="zh-TW" altLang="zh-TW" dirty="0"/>
              <a:t>小腸上皮細胞吸收的水溶性養分或毒素，主要會藉由下列何者進入肝臟？</a:t>
            </a:r>
            <a:r>
              <a:rPr lang="en-US" altLang="zh-TW" dirty="0"/>
              <a:t>  (A)</a:t>
            </a:r>
            <a:r>
              <a:rPr lang="zh-TW" altLang="zh-TW" dirty="0"/>
              <a:t>膽管</a:t>
            </a:r>
            <a:r>
              <a:rPr lang="en-US" altLang="zh-TW" dirty="0"/>
              <a:t>  (B)</a:t>
            </a:r>
            <a:r>
              <a:rPr lang="zh-TW" altLang="zh-TW" dirty="0"/>
              <a:t>上腔靜脈</a:t>
            </a:r>
            <a:r>
              <a:rPr lang="en-US" altLang="zh-TW" dirty="0"/>
              <a:t>  (C)</a:t>
            </a:r>
            <a:r>
              <a:rPr lang="zh-TW" altLang="zh-TW" dirty="0"/>
              <a:t>下腔靜脈</a:t>
            </a:r>
            <a:r>
              <a:rPr lang="en-US" altLang="zh-TW" dirty="0"/>
              <a:t>  (D)</a:t>
            </a:r>
            <a:r>
              <a:rPr lang="zh-TW" altLang="zh-TW" dirty="0"/>
              <a:t>肝門靜脈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35572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40(A)</a:t>
            </a:r>
            <a:r>
              <a:rPr lang="zh-TW" altLang="zh-TW" dirty="0"/>
              <a:t>消化道的組織結構中，下列何者的肌肉層含有骨骼肌的成份？</a:t>
            </a:r>
            <a:r>
              <a:rPr lang="en-US" altLang="zh-TW" dirty="0"/>
              <a:t>  (A)</a:t>
            </a:r>
            <a:r>
              <a:rPr lang="zh-TW" altLang="zh-TW" dirty="0"/>
              <a:t>食道</a:t>
            </a:r>
            <a:r>
              <a:rPr lang="en-US" altLang="zh-TW" dirty="0"/>
              <a:t>  (B)</a:t>
            </a:r>
            <a:r>
              <a:rPr lang="zh-TW" altLang="zh-TW" dirty="0"/>
              <a:t>胃</a:t>
            </a:r>
            <a:r>
              <a:rPr lang="en-US" altLang="zh-TW" dirty="0"/>
              <a:t>  (C)</a:t>
            </a:r>
            <a:r>
              <a:rPr lang="zh-TW" altLang="zh-TW" dirty="0"/>
              <a:t>小腸</a:t>
            </a:r>
            <a:r>
              <a:rPr lang="en-US" altLang="zh-TW" dirty="0"/>
              <a:t>  (D)</a:t>
            </a:r>
            <a:r>
              <a:rPr lang="zh-TW" altLang="zh-TW" dirty="0"/>
              <a:t>大腸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89072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消化道</a:t>
            </a:r>
            <a:r>
              <a:rPr lang="en-US" altLang="zh-TW" dirty="0" smtClean="0"/>
              <a:t>(GI)</a:t>
            </a:r>
            <a:r>
              <a:rPr lang="zh-TW" altLang="en-US" dirty="0" smtClean="0"/>
              <a:t>中的兩個特例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食道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近段</a:t>
            </a:r>
            <a:r>
              <a:rPr lang="en-US" altLang="zh-TW" dirty="0" smtClean="0"/>
              <a:t>(</a:t>
            </a:r>
            <a:r>
              <a:rPr lang="zh-TW" altLang="en-US" dirty="0" smtClean="0"/>
              <a:t>咽部</a:t>
            </a:r>
            <a:r>
              <a:rPr lang="en-US" altLang="zh-TW" dirty="0" smtClean="0"/>
              <a:t>)</a:t>
            </a:r>
            <a:r>
              <a:rPr lang="zh-TW" altLang="en-US" dirty="0" smtClean="0"/>
              <a:t>  骨骼肌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 smtClean="0"/>
              <a:t>       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中段  骨骼肌</a:t>
            </a:r>
            <a:r>
              <a:rPr lang="en-US" altLang="zh-TW" dirty="0" smtClean="0"/>
              <a:t>+</a:t>
            </a:r>
            <a:r>
              <a:rPr lang="zh-TW" altLang="en-US" dirty="0" smtClean="0"/>
              <a:t>平滑肌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 smtClean="0"/>
              <a:t>       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胃前  平滑肌</a:t>
            </a:r>
            <a:endParaRPr lang="en-US" altLang="zh-TW" dirty="0" smtClean="0"/>
          </a:p>
          <a:p>
            <a:r>
              <a:rPr lang="zh-TW" altLang="en-US" dirty="0" smtClean="0"/>
              <a:t>胃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外 縱走肌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- </a:t>
            </a:r>
            <a:r>
              <a:rPr lang="zh-TW" altLang="en-US" dirty="0" smtClean="0"/>
              <a:t>中 環走肌</a:t>
            </a:r>
            <a:endParaRPr lang="en-US" altLang="zh-TW" dirty="0"/>
          </a:p>
          <a:p>
            <a:pPr marL="45720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- </a:t>
            </a:r>
            <a:r>
              <a:rPr lang="zh-TW" altLang="en-US" dirty="0" smtClean="0"/>
              <a:t>內 斜走肌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373199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41(A)</a:t>
            </a:r>
            <a:r>
              <a:rPr lang="zh-TW" altLang="zh-TW" dirty="0"/>
              <a:t>下列何處為咽扁桃腺所在的位置？</a:t>
            </a:r>
            <a:r>
              <a:rPr lang="en-US" altLang="zh-TW" dirty="0"/>
              <a:t>  (A)</a:t>
            </a:r>
            <a:r>
              <a:rPr lang="zh-TW" altLang="zh-TW" dirty="0"/>
              <a:t>鼻咽後壁</a:t>
            </a:r>
            <a:r>
              <a:rPr lang="en-US" altLang="zh-TW" dirty="0"/>
              <a:t>  (B)</a:t>
            </a:r>
            <a:r>
              <a:rPr lang="zh-TW" altLang="zh-TW" dirty="0"/>
              <a:t>口咽兩側</a:t>
            </a:r>
            <a:r>
              <a:rPr lang="en-US" altLang="zh-TW" dirty="0"/>
              <a:t>  (C)</a:t>
            </a:r>
            <a:r>
              <a:rPr lang="zh-TW" altLang="zh-TW" dirty="0"/>
              <a:t>喉咽兩側</a:t>
            </a:r>
            <a:r>
              <a:rPr lang="en-US" altLang="zh-TW" dirty="0"/>
              <a:t>  (D)</a:t>
            </a:r>
            <a:r>
              <a:rPr lang="zh-TW" altLang="zh-TW" dirty="0"/>
              <a:t>舌根基部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89655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369" t="18675" r="11968" b="5716"/>
          <a:stretch/>
        </p:blipFill>
        <p:spPr>
          <a:xfrm>
            <a:off x="429659" y="514568"/>
            <a:ext cx="11034814" cy="54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3201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42(D)</a:t>
            </a:r>
            <a:r>
              <a:rPr lang="zh-TW" altLang="zh-TW" dirty="0"/>
              <a:t>正常情況下，消化道之質塊運動</a:t>
            </a:r>
            <a:r>
              <a:rPr lang="en-US" altLang="zh-TW" dirty="0"/>
              <a:t>(mass movement)</a:t>
            </a:r>
            <a:r>
              <a:rPr lang="zh-TW" altLang="zh-TW" dirty="0"/>
              <a:t>只出現於下列何處？</a:t>
            </a:r>
            <a:r>
              <a:rPr lang="en-US" altLang="zh-TW" dirty="0"/>
              <a:t>  (A)</a:t>
            </a:r>
            <a:r>
              <a:rPr lang="zh-TW" altLang="zh-TW" dirty="0"/>
              <a:t>十二指腸</a:t>
            </a:r>
            <a:r>
              <a:rPr lang="en-US" altLang="zh-TW" dirty="0"/>
              <a:t>  (B)</a:t>
            </a:r>
            <a:r>
              <a:rPr lang="zh-TW" altLang="zh-TW" dirty="0"/>
              <a:t>空腸</a:t>
            </a:r>
            <a:r>
              <a:rPr lang="en-US" altLang="zh-TW" dirty="0"/>
              <a:t>  (C)</a:t>
            </a:r>
            <a:r>
              <a:rPr lang="zh-TW" altLang="zh-TW" dirty="0"/>
              <a:t>迴腸</a:t>
            </a:r>
            <a:r>
              <a:rPr lang="en-US" altLang="zh-TW" dirty="0"/>
              <a:t>  (D)</a:t>
            </a:r>
            <a:r>
              <a:rPr lang="zh-TW" altLang="zh-TW" dirty="0"/>
              <a:t>結腸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60761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大腸的運動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蠕動</a:t>
            </a:r>
            <a:endParaRPr lang="en-US" altLang="zh-TW" dirty="0" smtClean="0"/>
          </a:p>
          <a:p>
            <a:r>
              <a:rPr lang="zh-TW" altLang="en-US" dirty="0" smtClean="0"/>
              <a:t>結腸帶攪動</a:t>
            </a:r>
            <a:endParaRPr lang="en-US" altLang="zh-TW" dirty="0" smtClean="0"/>
          </a:p>
          <a:p>
            <a:r>
              <a:rPr lang="zh-TW" altLang="en-US" dirty="0" smtClean="0"/>
              <a:t>團塊運</a:t>
            </a:r>
            <a:r>
              <a:rPr lang="zh-TW" altLang="en-US" dirty="0"/>
              <a:t>動</a:t>
            </a:r>
          </a:p>
        </p:txBody>
      </p:sp>
    </p:spTree>
    <p:extLst>
      <p:ext uri="{BB962C8B-B14F-4D97-AF65-F5344CB8AC3E}">
        <p14:creationId xmlns:p14="http://schemas.microsoft.com/office/powerpoint/2010/main" xmlns="" val="21175036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43(B)</a:t>
            </a:r>
            <a:r>
              <a:rPr lang="zh-TW" altLang="zh-TW" dirty="0"/>
              <a:t>消化道中，控制自發性蠕動的歐氏神經叢</a:t>
            </a:r>
            <a:r>
              <a:rPr lang="en-US" altLang="zh-TW" dirty="0"/>
              <a:t>(</a:t>
            </a:r>
            <a:r>
              <a:rPr lang="en-US" altLang="zh-TW" dirty="0" err="1"/>
              <a:t>Auerbach’s</a:t>
            </a:r>
            <a:r>
              <a:rPr lang="en-US" altLang="zh-TW" dirty="0"/>
              <a:t> plexus)</a:t>
            </a:r>
            <a:r>
              <a:rPr lang="zh-TW" altLang="zh-TW" dirty="0"/>
              <a:t>位於：</a:t>
            </a:r>
            <a:r>
              <a:rPr lang="en-US" altLang="zh-TW" dirty="0"/>
              <a:t>  (A)</a:t>
            </a:r>
            <a:r>
              <a:rPr lang="zh-TW" altLang="zh-TW" dirty="0"/>
              <a:t>漿膜層</a:t>
            </a:r>
            <a:r>
              <a:rPr lang="en-US" altLang="zh-TW" dirty="0"/>
              <a:t>  (B)</a:t>
            </a:r>
            <a:r>
              <a:rPr lang="zh-TW" altLang="zh-TW" dirty="0"/>
              <a:t>肌肉層</a:t>
            </a:r>
            <a:r>
              <a:rPr lang="en-US" altLang="zh-TW" dirty="0"/>
              <a:t>  (C)</a:t>
            </a:r>
            <a:r>
              <a:rPr lang="zh-TW" altLang="zh-TW" dirty="0"/>
              <a:t>黏膜下層</a:t>
            </a:r>
            <a:r>
              <a:rPr lang="en-US" altLang="zh-TW" dirty="0"/>
              <a:t>  (D)</a:t>
            </a:r>
            <a:r>
              <a:rPr lang="zh-TW" altLang="zh-TW" dirty="0"/>
              <a:t>黏膜層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2541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44(A)</a:t>
            </a:r>
            <a:r>
              <a:rPr lang="zh-TW" altLang="zh-TW" dirty="0"/>
              <a:t>下列何者不為小腸特有的特徵？</a:t>
            </a:r>
            <a:r>
              <a:rPr lang="en-US" altLang="zh-TW" dirty="0"/>
              <a:t>  (A)</a:t>
            </a:r>
            <a:r>
              <a:rPr lang="zh-TW" altLang="zh-TW" dirty="0"/>
              <a:t>腸脂垂</a:t>
            </a:r>
            <a:r>
              <a:rPr lang="en-US" altLang="zh-TW" dirty="0"/>
              <a:t>  (B)</a:t>
            </a:r>
            <a:r>
              <a:rPr lang="zh-TW" altLang="zh-TW" dirty="0"/>
              <a:t>環狀皺襞</a:t>
            </a:r>
            <a:r>
              <a:rPr lang="en-US" altLang="zh-TW" dirty="0"/>
              <a:t>  (C)</a:t>
            </a:r>
            <a:r>
              <a:rPr lang="zh-TW" altLang="zh-TW" dirty="0"/>
              <a:t>微絨毛</a:t>
            </a:r>
            <a:r>
              <a:rPr lang="en-US" altLang="zh-TW" dirty="0"/>
              <a:t>  (D)</a:t>
            </a:r>
            <a:r>
              <a:rPr lang="zh-TW" altLang="zh-TW" dirty="0"/>
              <a:t>絨毛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703016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45(B)</a:t>
            </a:r>
            <a:r>
              <a:rPr lang="zh-TW" altLang="zh-TW" dirty="0"/>
              <a:t>胰島素是由胰臟蘭氏小島內的何種細胞所分泌？</a:t>
            </a:r>
            <a:r>
              <a:rPr lang="en-US" altLang="zh-TW" dirty="0"/>
              <a:t>  (A)</a:t>
            </a:r>
            <a:r>
              <a:rPr lang="zh-TW" altLang="zh-TW" dirty="0"/>
              <a:t>α細胞</a:t>
            </a:r>
            <a:r>
              <a:rPr lang="en-US" altLang="zh-TW" dirty="0"/>
              <a:t>  (B)</a:t>
            </a:r>
            <a:r>
              <a:rPr lang="zh-TW" altLang="zh-TW" dirty="0"/>
              <a:t>β細胞</a:t>
            </a:r>
            <a:r>
              <a:rPr lang="en-US" altLang="zh-TW" dirty="0"/>
              <a:t>  (C)</a:t>
            </a:r>
            <a:r>
              <a:rPr lang="zh-TW" altLang="zh-TW" dirty="0"/>
              <a:t>γ細胞</a:t>
            </a:r>
            <a:r>
              <a:rPr lang="en-US" altLang="zh-TW" dirty="0"/>
              <a:t>  (D)</a:t>
            </a:r>
            <a:r>
              <a:rPr lang="zh-TW" altLang="zh-TW" dirty="0"/>
              <a:t>δ細胞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783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4(A)</a:t>
            </a:r>
            <a:r>
              <a:rPr lang="zh-TW" altLang="zh-TW" sz="2800" dirty="0"/>
              <a:t>下列何者不與肝血竇連通？</a:t>
            </a:r>
            <a:r>
              <a:rPr lang="en-US" altLang="zh-TW" sz="2800" dirty="0"/>
              <a:t>  (A)</a:t>
            </a:r>
            <a:r>
              <a:rPr lang="zh-TW" altLang="zh-TW" sz="2800" dirty="0"/>
              <a:t>膽管</a:t>
            </a:r>
            <a:r>
              <a:rPr lang="en-US" altLang="zh-TW" sz="2800" dirty="0"/>
              <a:t>  (B)</a:t>
            </a:r>
            <a:r>
              <a:rPr lang="zh-TW" altLang="zh-TW" sz="2800" dirty="0"/>
              <a:t>中央靜脈</a:t>
            </a:r>
            <a:r>
              <a:rPr lang="en-US" altLang="zh-TW" sz="2800" dirty="0"/>
              <a:t>  (C)</a:t>
            </a:r>
            <a:r>
              <a:rPr lang="zh-TW" altLang="zh-TW" sz="2800" dirty="0"/>
              <a:t>肝動脈的小分支</a:t>
            </a:r>
            <a:r>
              <a:rPr lang="en-US" altLang="zh-TW" sz="2800" dirty="0"/>
              <a:t>  (D)</a:t>
            </a:r>
            <a:r>
              <a:rPr lang="zh-TW" altLang="zh-TW" sz="2800" dirty="0"/>
              <a:t>肝門靜脈的小分支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714410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46(A)</a:t>
            </a:r>
            <a:r>
              <a:rPr lang="zh-TW" altLang="zh-TW" dirty="0"/>
              <a:t>結腸帶</a:t>
            </a:r>
            <a:r>
              <a:rPr lang="en-US" altLang="zh-TW" dirty="0"/>
              <a:t> ( </a:t>
            </a:r>
            <a:r>
              <a:rPr lang="en-US" altLang="zh-TW" dirty="0" err="1"/>
              <a:t>taenia</a:t>
            </a:r>
            <a:r>
              <a:rPr lang="en-US" altLang="zh-TW" dirty="0"/>
              <a:t> coli ) </a:t>
            </a:r>
            <a:r>
              <a:rPr lang="zh-TW" altLang="zh-TW" dirty="0"/>
              <a:t>是由結腸段的何種結構所形成？</a:t>
            </a:r>
            <a:r>
              <a:rPr lang="en-US" altLang="zh-TW" dirty="0"/>
              <a:t>  (A)</a:t>
            </a:r>
            <a:r>
              <a:rPr lang="zh-TW" altLang="zh-TW" dirty="0"/>
              <a:t>縱走肌</a:t>
            </a:r>
            <a:r>
              <a:rPr lang="en-US" altLang="zh-TW" dirty="0"/>
              <a:t>  (B)</a:t>
            </a:r>
            <a:r>
              <a:rPr lang="zh-TW" altLang="zh-TW" dirty="0"/>
              <a:t>環狀肌</a:t>
            </a:r>
            <a:r>
              <a:rPr lang="en-US" altLang="zh-TW" dirty="0"/>
              <a:t>  (C)</a:t>
            </a:r>
            <a:r>
              <a:rPr lang="zh-TW" altLang="zh-TW" dirty="0"/>
              <a:t>腸繫膜</a:t>
            </a:r>
            <a:r>
              <a:rPr lang="en-US" altLang="zh-TW" dirty="0"/>
              <a:t>  (D)</a:t>
            </a:r>
            <a:r>
              <a:rPr lang="zh-TW" altLang="zh-TW" dirty="0"/>
              <a:t>黏膜層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67710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47(D)</a:t>
            </a:r>
            <a:r>
              <a:rPr lang="zh-TW" altLang="zh-TW" dirty="0"/>
              <a:t>庫弗氏細胞</a:t>
            </a:r>
            <a:r>
              <a:rPr lang="en-US" altLang="zh-TW" dirty="0"/>
              <a:t> (</a:t>
            </a:r>
            <a:r>
              <a:rPr lang="en-US" altLang="zh-TW" dirty="0" err="1"/>
              <a:t>Kupffer</a:t>
            </a:r>
            <a:r>
              <a:rPr lang="en-US" altLang="zh-TW" dirty="0"/>
              <a:t> cell) </a:t>
            </a:r>
            <a:r>
              <a:rPr lang="zh-TW" altLang="zh-TW" dirty="0"/>
              <a:t>具有吞噬作用可移除細菌，係位於下列何種組織內？</a:t>
            </a:r>
            <a:r>
              <a:rPr lang="en-US" altLang="zh-TW" dirty="0"/>
              <a:t>  (A)</a:t>
            </a:r>
            <a:r>
              <a:rPr lang="zh-TW" altLang="zh-TW" dirty="0"/>
              <a:t>胰臟</a:t>
            </a:r>
            <a:r>
              <a:rPr lang="en-US" altLang="zh-TW" dirty="0"/>
              <a:t>  (B)</a:t>
            </a:r>
            <a:r>
              <a:rPr lang="zh-TW" altLang="zh-TW" dirty="0"/>
              <a:t>脾臟</a:t>
            </a:r>
            <a:r>
              <a:rPr lang="en-US" altLang="zh-TW" dirty="0"/>
              <a:t>  (C)</a:t>
            </a:r>
            <a:r>
              <a:rPr lang="zh-TW" altLang="zh-TW" dirty="0"/>
              <a:t>腎臟</a:t>
            </a:r>
            <a:r>
              <a:rPr lang="en-US" altLang="zh-TW" dirty="0"/>
              <a:t>  (D)</a:t>
            </a:r>
            <a:r>
              <a:rPr lang="zh-TW" altLang="zh-TW" dirty="0"/>
              <a:t>肝臟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37521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48(B)</a:t>
            </a:r>
            <a:r>
              <a:rPr lang="zh-TW" altLang="zh-TW" dirty="0"/>
              <a:t>胃與十二指腸相連之狹窄部分稱為：</a:t>
            </a:r>
            <a:r>
              <a:rPr lang="en-US" altLang="zh-TW" dirty="0"/>
              <a:t>  (A)</a:t>
            </a:r>
            <a:r>
              <a:rPr lang="zh-TW" altLang="zh-TW" dirty="0"/>
              <a:t>賁門部</a:t>
            </a:r>
            <a:r>
              <a:rPr lang="en-US" altLang="zh-TW" dirty="0"/>
              <a:t> (cardiac region)  (B)</a:t>
            </a:r>
            <a:r>
              <a:rPr lang="zh-TW" altLang="zh-TW" dirty="0"/>
              <a:t>幽門部</a:t>
            </a:r>
            <a:r>
              <a:rPr lang="en-US" altLang="zh-TW" dirty="0"/>
              <a:t> (pyloric region)  (C)</a:t>
            </a:r>
            <a:r>
              <a:rPr lang="zh-TW" altLang="zh-TW" dirty="0"/>
              <a:t>胃體部</a:t>
            </a:r>
            <a:r>
              <a:rPr lang="en-US" altLang="zh-TW" dirty="0"/>
              <a:t> (body)  (D)</a:t>
            </a:r>
            <a:r>
              <a:rPr lang="zh-TW" altLang="zh-TW" dirty="0"/>
              <a:t>胃底部</a:t>
            </a:r>
            <a:r>
              <a:rPr lang="en-US" altLang="zh-TW" dirty="0"/>
              <a:t> (fundus) 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368852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4273" y="5793344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Structure of Stomach</a:t>
            </a:r>
          </a:p>
        </p:txBody>
      </p:sp>
      <p:pic>
        <p:nvPicPr>
          <p:cNvPr id="68611" name="Picture 5" descr="mck65495_26_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0433" y="228487"/>
            <a:ext cx="7504154" cy="539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24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49(B)</a:t>
            </a:r>
            <a:r>
              <a:rPr lang="zh-TW" altLang="zh-TW" dirty="0"/>
              <a:t>下列哪一腺體的導管開口於上齒列第二臼齒之口腔前庭？</a:t>
            </a:r>
            <a:r>
              <a:rPr lang="en-US" altLang="zh-TW" dirty="0"/>
              <a:t>  (A)</a:t>
            </a:r>
            <a:r>
              <a:rPr lang="zh-TW" altLang="zh-TW" dirty="0"/>
              <a:t>舌下腺</a:t>
            </a:r>
            <a:r>
              <a:rPr lang="en-US" altLang="zh-TW" dirty="0"/>
              <a:t> ( sublingual gland )  (B)</a:t>
            </a:r>
            <a:r>
              <a:rPr lang="zh-TW" altLang="zh-TW" dirty="0"/>
              <a:t>耳下腺</a:t>
            </a:r>
            <a:r>
              <a:rPr lang="en-US" altLang="zh-TW" dirty="0"/>
              <a:t> ( parotid gland )  (C)</a:t>
            </a:r>
            <a:r>
              <a:rPr lang="zh-TW" altLang="zh-TW" dirty="0"/>
              <a:t>頷下腺</a:t>
            </a:r>
            <a:r>
              <a:rPr lang="en-US" altLang="zh-TW" dirty="0"/>
              <a:t> ( submandibular gland )  (D)</a:t>
            </a:r>
            <a:r>
              <a:rPr lang="zh-TW" altLang="zh-TW" dirty="0"/>
              <a:t>頰腺</a:t>
            </a:r>
            <a:r>
              <a:rPr lang="en-US" altLang="zh-TW" dirty="0"/>
              <a:t> ( buccal gland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79170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880" y="5515168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Salivary Glands</a:t>
            </a:r>
          </a:p>
        </p:txBody>
      </p:sp>
      <p:pic>
        <p:nvPicPr>
          <p:cNvPr id="22531" name="Picture 5" descr="mck65495_26_01_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3" t="6939" r="-1"/>
          <a:stretch/>
        </p:blipFill>
        <p:spPr bwMode="auto">
          <a:xfrm>
            <a:off x="738130" y="363556"/>
            <a:ext cx="7608983" cy="50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52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50(C)</a:t>
            </a:r>
            <a:r>
              <a:rPr lang="zh-TW" altLang="zh-TW" dirty="0"/>
              <a:t>聲帶的前方與後方分別連結於喉部的哪兩個結構？ </a:t>
            </a:r>
            <a:r>
              <a:rPr lang="en-US" altLang="zh-TW" dirty="0"/>
              <a:t> (A)</a:t>
            </a:r>
            <a:r>
              <a:rPr lang="zh-TW" altLang="zh-TW" dirty="0"/>
              <a:t>會厭軟骨與甲狀軟骨</a:t>
            </a:r>
            <a:r>
              <a:rPr lang="en-US" altLang="zh-TW" dirty="0"/>
              <a:t>  (B)</a:t>
            </a:r>
            <a:r>
              <a:rPr lang="zh-TW" altLang="zh-TW" dirty="0"/>
              <a:t>會厭軟骨與環狀軟骨</a:t>
            </a:r>
            <a:r>
              <a:rPr lang="en-US" altLang="zh-TW" dirty="0"/>
              <a:t>  (C)</a:t>
            </a:r>
            <a:r>
              <a:rPr lang="zh-TW" altLang="zh-TW" dirty="0"/>
              <a:t>甲狀軟骨與杓狀軟骨</a:t>
            </a:r>
            <a:r>
              <a:rPr lang="en-US" altLang="zh-TW" dirty="0"/>
              <a:t>  (D)</a:t>
            </a:r>
            <a:r>
              <a:rPr lang="zh-TW" altLang="zh-TW" dirty="0"/>
              <a:t>甲狀軟骨與環狀軟骨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881914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5631" y="5125905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Major Cartilages of the Larynx</a:t>
            </a:r>
          </a:p>
        </p:txBody>
      </p:sp>
      <p:pic>
        <p:nvPicPr>
          <p:cNvPr id="24579" name="Picture 5" descr="mck65495_2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55" y="-1"/>
            <a:ext cx="8728818" cy="51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86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51(D)</a:t>
            </a:r>
            <a:r>
              <a:rPr lang="zh-TW" altLang="zh-TW" dirty="0"/>
              <a:t>下列何者含有豐富的網狀纖維？</a:t>
            </a:r>
            <a:r>
              <a:rPr lang="en-US" altLang="zh-TW" dirty="0"/>
              <a:t>  (A)</a:t>
            </a:r>
            <a:r>
              <a:rPr lang="zh-TW" altLang="zh-TW" dirty="0"/>
              <a:t>腱膜</a:t>
            </a:r>
            <a:r>
              <a:rPr lang="en-US" altLang="zh-TW" dirty="0"/>
              <a:t>  (B)</a:t>
            </a:r>
            <a:r>
              <a:rPr lang="zh-TW" altLang="zh-TW" dirty="0"/>
              <a:t>真聲帶</a:t>
            </a:r>
            <a:r>
              <a:rPr lang="en-US" altLang="zh-TW" dirty="0"/>
              <a:t>  (C)</a:t>
            </a:r>
            <a:r>
              <a:rPr lang="zh-TW" altLang="zh-TW" dirty="0"/>
              <a:t>主動脈壁</a:t>
            </a:r>
            <a:r>
              <a:rPr lang="en-US" altLang="zh-TW" dirty="0"/>
              <a:t>  (D)</a:t>
            </a:r>
            <a:r>
              <a:rPr lang="zh-TW" altLang="zh-TW" dirty="0"/>
              <a:t>脾臟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350997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52(C)</a:t>
            </a:r>
            <a:r>
              <a:rPr lang="zh-TW" altLang="zh-TW" dirty="0"/>
              <a:t>關於唾液腺的敘述，何者正確？</a:t>
            </a:r>
            <a:r>
              <a:rPr lang="en-US" altLang="zh-TW" dirty="0"/>
              <a:t>  (A)</a:t>
            </a:r>
            <a:r>
              <a:rPr lang="zh-TW" altLang="zh-TW" dirty="0"/>
              <a:t>正常人每天唾液分泌量約</a:t>
            </a:r>
            <a:r>
              <a:rPr lang="en-US" altLang="zh-TW" dirty="0"/>
              <a:t>5</a:t>
            </a:r>
            <a:r>
              <a:rPr lang="zh-TW" altLang="zh-TW" dirty="0"/>
              <a:t>公升</a:t>
            </a:r>
            <a:r>
              <a:rPr lang="en-US" altLang="zh-TW" dirty="0"/>
              <a:t>  (B)</a:t>
            </a:r>
            <a:r>
              <a:rPr lang="zh-TW" altLang="zh-TW" dirty="0"/>
              <a:t>興奮舌咽神經會使耳下腺分泌減少</a:t>
            </a:r>
            <a:r>
              <a:rPr lang="en-US" altLang="zh-TW" dirty="0"/>
              <a:t>  (C)</a:t>
            </a:r>
            <a:r>
              <a:rPr lang="zh-TW" altLang="zh-TW" dirty="0"/>
              <a:t>三對唾液腺的分泌，均受頸上神經節影響</a:t>
            </a:r>
            <a:r>
              <a:rPr lang="en-US" altLang="zh-TW" dirty="0"/>
              <a:t>  (D)</a:t>
            </a:r>
            <a:r>
              <a:rPr lang="zh-TW" altLang="zh-TW" dirty="0"/>
              <a:t>舌下腺主要分泌富含澱粉酶的唾液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763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fbcdn-sphotos-h-a.akamaihd.net/hphotos-ak-xpf1/v/t34.0-12/10877492_899117813440042_1377320405_n.jpg?oh=cbce34f72f3ec9862065b47330186ef8&amp;oe=549DA195&amp;__gda__=1419627141_7418e6acd1b530a5a447e5575c2b836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2437" y="-2155874"/>
            <a:ext cx="6207390" cy="110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接點 6"/>
          <p:cNvCxnSpPr/>
          <p:nvPr/>
        </p:nvCxnSpPr>
        <p:spPr>
          <a:xfrm flipV="1">
            <a:off x="9617725" y="2265565"/>
            <a:ext cx="1167788" cy="33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80694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en-US" altLang="zh-TW" dirty="0"/>
              <a:t>A)</a:t>
            </a:r>
            <a:r>
              <a:rPr lang="zh-TW" altLang="en-US" dirty="0"/>
              <a:t>正常人每天唾液分泌量</a:t>
            </a:r>
            <a:r>
              <a:rPr lang="zh-TW" altLang="en-US" dirty="0" smtClean="0"/>
              <a:t>約</a:t>
            </a:r>
            <a:r>
              <a:rPr lang="en-US" altLang="zh-TW" dirty="0" smtClean="0"/>
              <a:t>1~1.5</a:t>
            </a:r>
            <a:r>
              <a:rPr lang="zh-TW" altLang="en-US" dirty="0" smtClean="0"/>
              <a:t>公升  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/>
              <a:t>B)</a:t>
            </a:r>
            <a:r>
              <a:rPr lang="zh-TW" altLang="en-US" dirty="0" smtClean="0"/>
              <a:t>興奮</a:t>
            </a:r>
            <a:r>
              <a:rPr lang="en-US" altLang="zh-TW" dirty="0" smtClean="0"/>
              <a:t>CN9</a:t>
            </a:r>
            <a:r>
              <a:rPr lang="zh-TW" altLang="en-US" dirty="0" smtClean="0"/>
              <a:t>會</a:t>
            </a:r>
            <a:r>
              <a:rPr lang="zh-TW" altLang="en-US" dirty="0"/>
              <a:t>使耳下腺分</a:t>
            </a:r>
            <a:r>
              <a:rPr lang="zh-TW" altLang="en-US" dirty="0" smtClean="0"/>
              <a:t>泌</a:t>
            </a:r>
            <a:r>
              <a:rPr lang="zh-TW" altLang="en-US" dirty="0" smtClean="0"/>
              <a:t>增加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/>
              <a:t>D</a:t>
            </a:r>
            <a:r>
              <a:rPr lang="en-US" altLang="zh-TW" dirty="0" smtClean="0"/>
              <a:t>)</a:t>
            </a:r>
            <a:r>
              <a:rPr lang="zh-TW" altLang="en-US" dirty="0" smtClean="0"/>
              <a:t>下</a:t>
            </a:r>
            <a:r>
              <a:rPr lang="zh-TW" altLang="en-US" dirty="0"/>
              <a:t>頷</a:t>
            </a:r>
            <a:r>
              <a:rPr lang="zh-TW" altLang="en-US" dirty="0" smtClean="0"/>
              <a:t>下</a:t>
            </a:r>
            <a:r>
              <a:rPr lang="zh-TW" altLang="en-US" dirty="0"/>
              <a:t>腺主要分泌富含澱粉酶的唾液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38829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53(C)</a:t>
            </a:r>
            <a:r>
              <a:rPr lang="zh-TW" altLang="zh-TW" dirty="0"/>
              <a:t>內在因子（</a:t>
            </a:r>
            <a:r>
              <a:rPr lang="en-US" altLang="zh-TW" dirty="0"/>
              <a:t>intrinsic factor</a:t>
            </a:r>
            <a:r>
              <a:rPr lang="zh-TW" altLang="zh-TW" dirty="0"/>
              <a:t>）主要是由胃部那一種細胞分泌？</a:t>
            </a:r>
            <a:r>
              <a:rPr lang="en-US" altLang="zh-TW" dirty="0"/>
              <a:t>  (A)</a:t>
            </a:r>
            <a:r>
              <a:rPr lang="zh-TW" altLang="zh-TW" dirty="0"/>
              <a:t>黏液頸細胞（</a:t>
            </a:r>
            <a:r>
              <a:rPr lang="en-US" altLang="zh-TW" dirty="0"/>
              <a:t>mucous neck cells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主細胞（</a:t>
            </a:r>
            <a:r>
              <a:rPr lang="en-US" altLang="zh-TW" dirty="0"/>
              <a:t>chief cells</a:t>
            </a:r>
            <a:r>
              <a:rPr lang="zh-TW" altLang="zh-TW" dirty="0"/>
              <a:t>）</a:t>
            </a:r>
            <a:r>
              <a:rPr lang="en-US" altLang="zh-TW" dirty="0"/>
              <a:t>  (C)</a:t>
            </a:r>
            <a:r>
              <a:rPr lang="zh-TW" altLang="zh-TW" dirty="0"/>
              <a:t>壁細胞（</a:t>
            </a:r>
            <a:r>
              <a:rPr lang="en-US" altLang="zh-TW" dirty="0"/>
              <a:t>parietal cells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腸內分泌細胞（</a:t>
            </a:r>
            <a:r>
              <a:rPr lang="en-US" altLang="zh-TW" dirty="0" err="1"/>
              <a:t>enteroendocrine</a:t>
            </a:r>
            <a:r>
              <a:rPr lang="en-US" altLang="zh-TW" dirty="0"/>
              <a:t> cells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14006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3588" y="5715000"/>
            <a:ext cx="8683348" cy="1143000"/>
          </a:xfrm>
        </p:spPr>
        <p:txBody>
          <a:bodyPr/>
          <a:lstStyle/>
          <a:p>
            <a:r>
              <a:rPr lang="zh-TW" altLang="en-US" dirty="0"/>
              <a:t>胃</a:t>
            </a:r>
            <a:r>
              <a:rPr lang="zh-TW" altLang="en-US" dirty="0" smtClean="0"/>
              <a:t>小凹中的五種消化細胞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665" t="17614" r="5466" b="22175"/>
          <a:stretch/>
        </p:blipFill>
        <p:spPr>
          <a:xfrm rot="16200000">
            <a:off x="2295294" y="-483711"/>
            <a:ext cx="5589002" cy="68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6296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54(D)</a:t>
            </a:r>
            <a:r>
              <a:rPr lang="zh-TW" altLang="zh-TW" dirty="0"/>
              <a:t>下列何者將肝臟分隔成左、右兩葉？</a:t>
            </a:r>
            <a:r>
              <a:rPr lang="en-US" altLang="zh-TW" dirty="0"/>
              <a:t>  (A)</a:t>
            </a:r>
            <a:r>
              <a:rPr lang="zh-TW" altLang="zh-TW" dirty="0"/>
              <a:t>大網膜</a:t>
            </a:r>
            <a:r>
              <a:rPr lang="en-US" altLang="zh-TW" dirty="0"/>
              <a:t>  (B)</a:t>
            </a:r>
            <a:r>
              <a:rPr lang="zh-TW" altLang="zh-TW" dirty="0"/>
              <a:t>小網膜</a:t>
            </a:r>
            <a:r>
              <a:rPr lang="en-US" altLang="zh-TW" dirty="0"/>
              <a:t>  (C)</a:t>
            </a:r>
            <a:r>
              <a:rPr lang="zh-TW" altLang="zh-TW" dirty="0"/>
              <a:t>肝圓韌帶</a:t>
            </a:r>
            <a:r>
              <a:rPr lang="en-US" altLang="zh-TW" dirty="0"/>
              <a:t>  (D)</a:t>
            </a:r>
            <a:r>
              <a:rPr lang="zh-TW" altLang="zh-TW" dirty="0"/>
              <a:t>肝鎌韌帶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775478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441" y="5715000"/>
            <a:ext cx="868334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Gall Bladder</a:t>
            </a:r>
          </a:p>
        </p:txBody>
      </p:sp>
      <p:pic>
        <p:nvPicPr>
          <p:cNvPr id="113667" name="Picture 5" descr="mck65495_26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60" y="718925"/>
            <a:ext cx="11356928" cy="473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38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55(D)</a:t>
            </a:r>
            <a:r>
              <a:rPr lang="zh-TW" altLang="zh-TW" dirty="0"/>
              <a:t>肝圓韌帶（</a:t>
            </a:r>
            <a:r>
              <a:rPr lang="en-US" altLang="zh-TW" dirty="0"/>
              <a:t>round ligament of liver</a:t>
            </a:r>
            <a:r>
              <a:rPr lang="zh-TW" altLang="zh-TW" dirty="0"/>
              <a:t>）是由下列何者退化而成？</a:t>
            </a:r>
            <a:r>
              <a:rPr lang="en-US" altLang="zh-TW" dirty="0"/>
              <a:t>  (A)</a:t>
            </a:r>
            <a:r>
              <a:rPr lang="zh-TW" altLang="zh-TW" dirty="0"/>
              <a:t>臍動脈</a:t>
            </a:r>
            <a:r>
              <a:rPr lang="en-US" altLang="zh-TW" dirty="0"/>
              <a:t>  (B)</a:t>
            </a:r>
            <a:r>
              <a:rPr lang="zh-TW" altLang="zh-TW" dirty="0"/>
              <a:t>肝動脈</a:t>
            </a:r>
            <a:r>
              <a:rPr lang="en-US" altLang="zh-TW" dirty="0"/>
              <a:t>  (C)</a:t>
            </a:r>
            <a:r>
              <a:rPr lang="zh-TW" altLang="zh-TW" dirty="0"/>
              <a:t>靜脈導管</a:t>
            </a:r>
            <a:r>
              <a:rPr lang="en-US" altLang="zh-TW" dirty="0"/>
              <a:t>  (D)</a:t>
            </a:r>
            <a:r>
              <a:rPr lang="zh-TW" altLang="zh-TW" dirty="0"/>
              <a:t>臍靜脈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348744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56(A)</a:t>
            </a:r>
            <a:r>
              <a:rPr lang="zh-TW" altLang="zh-TW" dirty="0"/>
              <a:t>下列消化道管壁，何者具有橫紋肌？</a:t>
            </a:r>
            <a:r>
              <a:rPr lang="en-US" altLang="zh-TW" dirty="0"/>
              <a:t>  (A)</a:t>
            </a:r>
            <a:r>
              <a:rPr lang="zh-TW" altLang="zh-TW" dirty="0"/>
              <a:t>食道</a:t>
            </a:r>
            <a:r>
              <a:rPr lang="en-US" altLang="zh-TW" dirty="0"/>
              <a:t>  (B)</a:t>
            </a:r>
            <a:r>
              <a:rPr lang="zh-TW" altLang="zh-TW" dirty="0"/>
              <a:t>胃</a:t>
            </a:r>
            <a:r>
              <a:rPr lang="en-US" altLang="zh-TW" dirty="0"/>
              <a:t>  (C)</a:t>
            </a:r>
            <a:r>
              <a:rPr lang="zh-TW" altLang="zh-TW" dirty="0"/>
              <a:t>小腸</a:t>
            </a:r>
            <a:r>
              <a:rPr lang="en-US" altLang="zh-TW" dirty="0"/>
              <a:t>  (D)</a:t>
            </a:r>
            <a:r>
              <a:rPr lang="zh-TW" altLang="zh-TW" dirty="0"/>
              <a:t>結腸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18873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/>
              <a:t>57(D)</a:t>
            </a:r>
            <a:r>
              <a:rPr lang="zh-TW" altLang="zh-TW"/>
              <a:t>下列何者為大腸與小腸皆具有的構造？</a:t>
            </a:r>
            <a:r>
              <a:rPr lang="en-US" altLang="zh-TW"/>
              <a:t>  (A)</a:t>
            </a:r>
            <a:r>
              <a:rPr lang="zh-TW" altLang="zh-TW"/>
              <a:t>結腸帶</a:t>
            </a:r>
            <a:r>
              <a:rPr lang="en-US" altLang="zh-TW"/>
              <a:t> ( taeniae coli )  (B)</a:t>
            </a:r>
            <a:r>
              <a:rPr lang="zh-TW" altLang="zh-TW"/>
              <a:t>絨毛</a:t>
            </a:r>
            <a:r>
              <a:rPr lang="en-US" altLang="zh-TW"/>
              <a:t>  (C)</a:t>
            </a:r>
            <a:r>
              <a:rPr lang="zh-TW" altLang="zh-TW"/>
              <a:t>腸脂垂</a:t>
            </a:r>
            <a:r>
              <a:rPr lang="en-US" altLang="zh-TW"/>
              <a:t> ( epiploic appendage )  (D)</a:t>
            </a:r>
            <a:r>
              <a:rPr lang="zh-TW" altLang="zh-TW"/>
              <a:t>杯狀細胞</a:t>
            </a:r>
            <a:r>
              <a:rPr lang="en-US" altLang="zh-TW"/>
              <a:t>	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717095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58(A)</a:t>
            </a:r>
            <a:r>
              <a:rPr lang="zh-TW" altLang="zh-TW" dirty="0"/>
              <a:t>膀胱壁的肌肉層由內而外三層，依序為何？</a:t>
            </a:r>
            <a:r>
              <a:rPr lang="en-US" altLang="zh-TW" dirty="0"/>
              <a:t>  (A)</a:t>
            </a:r>
            <a:r>
              <a:rPr lang="zh-TW" altLang="zh-TW" dirty="0"/>
              <a:t>縱肌 → 環肌 → 縱肌</a:t>
            </a:r>
            <a:r>
              <a:rPr lang="en-US" altLang="zh-TW" dirty="0"/>
              <a:t>  (B)</a:t>
            </a:r>
            <a:r>
              <a:rPr lang="zh-TW" altLang="zh-TW" dirty="0"/>
              <a:t>環肌 → 縱肌 → 縱肌</a:t>
            </a:r>
            <a:r>
              <a:rPr lang="en-US" altLang="zh-TW" dirty="0"/>
              <a:t>  (C)</a:t>
            </a:r>
            <a:r>
              <a:rPr lang="zh-TW" altLang="zh-TW" dirty="0"/>
              <a:t>環肌 → 縱肌 → 環肌</a:t>
            </a:r>
            <a:r>
              <a:rPr lang="en-US" altLang="zh-TW" dirty="0"/>
              <a:t>  (D)</a:t>
            </a:r>
            <a:r>
              <a:rPr lang="zh-TW" altLang="zh-TW" dirty="0"/>
              <a:t>縱肌 → 環肌 → 環肌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43984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泌尿系統的肌肉層和消化道的相反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泌尿系統是內縱外環</a:t>
            </a:r>
            <a:endParaRPr lang="en-US" altLang="zh-TW" dirty="0" smtClean="0"/>
          </a:p>
          <a:p>
            <a:r>
              <a:rPr lang="zh-TW" altLang="en-US" dirty="0" smtClean="0"/>
              <a:t>消化道是內環外縱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77859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7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7113</TotalTime>
  <Words>4527</Words>
  <Application>Microsoft Office PowerPoint</Application>
  <PresentationFormat>自訂</PresentationFormat>
  <Paragraphs>182</Paragraphs>
  <Slides>145</Slides>
  <Notes>31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145</vt:i4>
      </vt:variant>
    </vt:vector>
  </HeadingPairs>
  <TitlesOfParts>
    <vt:vector size="146" baseType="lpstr">
      <vt:lpstr>佈景主題7</vt:lpstr>
      <vt:lpstr>第二十六單元</vt:lpstr>
      <vt:lpstr>投影片 2</vt:lpstr>
      <vt:lpstr>Biliary Apparatus</vt:lpstr>
      <vt:lpstr>投影片 4</vt:lpstr>
      <vt:lpstr>消化道(GI)中的兩個特例</vt:lpstr>
      <vt:lpstr>投影片 6</vt:lpstr>
      <vt:lpstr>Salivary Glands</vt:lpstr>
      <vt:lpstr>投影片 8</vt:lpstr>
      <vt:lpstr>投影片 9</vt:lpstr>
      <vt:lpstr>投影片 10</vt:lpstr>
      <vt:lpstr>Salivary Glands</vt:lpstr>
      <vt:lpstr>投影片 12</vt:lpstr>
      <vt:lpstr>投影片 13</vt:lpstr>
      <vt:lpstr>投影片 14</vt:lpstr>
      <vt:lpstr>投影片 15</vt:lpstr>
      <vt:lpstr>消化作用的種特殊運動</vt:lpstr>
      <vt:lpstr>投影片 17</vt:lpstr>
      <vt:lpstr>Histology of the Small Intestine </vt:lpstr>
      <vt:lpstr>投影片 19</vt:lpstr>
      <vt:lpstr>Small Intestine </vt:lpstr>
      <vt:lpstr>投影片 21</vt:lpstr>
      <vt:lpstr>投影片 22</vt:lpstr>
      <vt:lpstr>Biliary Apparatus</vt:lpstr>
      <vt:lpstr>投影片 24</vt:lpstr>
      <vt:lpstr>複層鱗狀上皮 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Tunics of the Abdominal GI Tract</vt:lpstr>
      <vt:lpstr>投影片 34</vt:lpstr>
      <vt:lpstr>胃小凹中的五種消化細胞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Tunics of the Abdominal GI Tract</vt:lpstr>
      <vt:lpstr>投影片 44</vt:lpstr>
      <vt:lpstr>Gall Bladder</vt:lpstr>
      <vt:lpstr>投影片 46</vt:lpstr>
      <vt:lpstr>投影片 47</vt:lpstr>
      <vt:lpstr>Structure of Stomach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Gall Bladder</vt:lpstr>
      <vt:lpstr>投影片 58</vt:lpstr>
      <vt:lpstr>投影片 59</vt:lpstr>
      <vt:lpstr>投影片 60</vt:lpstr>
      <vt:lpstr>Biliary Apparatus</vt:lpstr>
      <vt:lpstr>投影片 62</vt:lpstr>
      <vt:lpstr>Biliary Apparatus</vt:lpstr>
      <vt:lpstr>投影片 64</vt:lpstr>
      <vt:lpstr>Biliary Apparatus</vt:lpstr>
      <vt:lpstr>投影片 66</vt:lpstr>
      <vt:lpstr>投影片 67</vt:lpstr>
      <vt:lpstr>投影片 68</vt:lpstr>
      <vt:lpstr>投影片 69</vt:lpstr>
      <vt:lpstr>投影片 70</vt:lpstr>
      <vt:lpstr>投影片 71</vt:lpstr>
      <vt:lpstr>消化道(GI)中的兩個特例</vt:lpstr>
      <vt:lpstr>投影片 73</vt:lpstr>
      <vt:lpstr>投影片 74</vt:lpstr>
      <vt:lpstr>投影片 75</vt:lpstr>
      <vt:lpstr>大腸的運動</vt:lpstr>
      <vt:lpstr>投影片 77</vt:lpstr>
      <vt:lpstr>投影片 78</vt:lpstr>
      <vt:lpstr>投影片 79</vt:lpstr>
      <vt:lpstr>投影片 80</vt:lpstr>
      <vt:lpstr>投影片 81</vt:lpstr>
      <vt:lpstr>投影片 82</vt:lpstr>
      <vt:lpstr>Structure of Stomach</vt:lpstr>
      <vt:lpstr>投影片 84</vt:lpstr>
      <vt:lpstr>Salivary Glands</vt:lpstr>
      <vt:lpstr>投影片 86</vt:lpstr>
      <vt:lpstr>Major Cartilages of the Larynx</vt:lpstr>
      <vt:lpstr>投影片 88</vt:lpstr>
      <vt:lpstr>投影片 89</vt:lpstr>
      <vt:lpstr>投影片 90</vt:lpstr>
      <vt:lpstr>投影片 91</vt:lpstr>
      <vt:lpstr>胃小凹中的五種消化細胞</vt:lpstr>
      <vt:lpstr>投影片 93</vt:lpstr>
      <vt:lpstr>Gall Bladder</vt:lpstr>
      <vt:lpstr>投影片 95</vt:lpstr>
      <vt:lpstr>投影片 96</vt:lpstr>
      <vt:lpstr>投影片 97</vt:lpstr>
      <vt:lpstr>投影片 98</vt:lpstr>
      <vt:lpstr>投影片 99</vt:lpstr>
      <vt:lpstr>投影片 100</vt:lpstr>
      <vt:lpstr>投影片 101</vt:lpstr>
      <vt:lpstr>投影片 102</vt:lpstr>
      <vt:lpstr>投影片 103</vt:lpstr>
      <vt:lpstr>投影片 104</vt:lpstr>
      <vt:lpstr>胃小凹中的五種消化細胞</vt:lpstr>
      <vt:lpstr>投影片 106</vt:lpstr>
      <vt:lpstr>投影片 107</vt:lpstr>
      <vt:lpstr>投影片 108</vt:lpstr>
      <vt:lpstr>投影片 109</vt:lpstr>
      <vt:lpstr>投影片 110</vt:lpstr>
      <vt:lpstr>投影片 111</vt:lpstr>
      <vt:lpstr>投影片 112</vt:lpstr>
      <vt:lpstr>投影片 113</vt:lpstr>
      <vt:lpstr>投影片 114</vt:lpstr>
      <vt:lpstr>投影片 115</vt:lpstr>
      <vt:lpstr>投影片 116</vt:lpstr>
      <vt:lpstr>投影片 117</vt:lpstr>
      <vt:lpstr>投影片 118</vt:lpstr>
      <vt:lpstr>投影片 119</vt:lpstr>
      <vt:lpstr>投影片 120</vt:lpstr>
      <vt:lpstr>投影片 121</vt:lpstr>
      <vt:lpstr>投影片 122</vt:lpstr>
      <vt:lpstr>投影片 123</vt:lpstr>
      <vt:lpstr>投影片 124</vt:lpstr>
      <vt:lpstr>投影片 125</vt:lpstr>
      <vt:lpstr>投影片 126</vt:lpstr>
      <vt:lpstr>投影片 127</vt:lpstr>
      <vt:lpstr>投影片 128</vt:lpstr>
      <vt:lpstr>投影片 129</vt:lpstr>
      <vt:lpstr>投影片 130</vt:lpstr>
      <vt:lpstr>投影片 131</vt:lpstr>
      <vt:lpstr>投影片 132</vt:lpstr>
      <vt:lpstr>Gall Bladder</vt:lpstr>
      <vt:lpstr>投影片 134</vt:lpstr>
      <vt:lpstr>投影片 135</vt:lpstr>
      <vt:lpstr>Gall Bladder</vt:lpstr>
      <vt:lpstr>投影片 137</vt:lpstr>
      <vt:lpstr>投影片 138</vt:lpstr>
      <vt:lpstr>投影片 139</vt:lpstr>
      <vt:lpstr>投影片 140</vt:lpstr>
      <vt:lpstr>投影片 141</vt:lpstr>
      <vt:lpstr>投影片 142</vt:lpstr>
      <vt:lpstr>投影片 143</vt:lpstr>
      <vt:lpstr>投影片 144</vt:lpstr>
      <vt:lpstr>Tunics of the Abdominal GI Tract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第二十六單元</dc:title>
  <dc:creator>Aesculapius Peng</dc:creator>
  <cp:lastModifiedBy>NTCN-0815</cp:lastModifiedBy>
  <cp:revision>26</cp:revision>
  <dcterms:created xsi:type="dcterms:W3CDTF">2014-11-16T06:31:58Z</dcterms:created>
  <dcterms:modified xsi:type="dcterms:W3CDTF">2014-12-29T11:44:32Z</dcterms:modified>
</cp:coreProperties>
</file>