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334" r:id="rId3"/>
    <p:sldId id="330" r:id="rId4"/>
    <p:sldId id="321" r:id="rId5"/>
    <p:sldId id="340" r:id="rId6"/>
    <p:sldId id="335" r:id="rId7"/>
    <p:sldId id="343" r:id="rId8"/>
    <p:sldId id="341" r:id="rId9"/>
    <p:sldId id="342" r:id="rId10"/>
    <p:sldId id="355" r:id="rId11"/>
    <p:sldId id="322" r:id="rId12"/>
    <p:sldId id="356" r:id="rId13"/>
    <p:sldId id="276" r:id="rId14"/>
    <p:sldId id="275" r:id="rId15"/>
    <p:sldId id="328" r:id="rId16"/>
    <p:sldId id="329" r:id="rId17"/>
    <p:sldId id="302" r:id="rId18"/>
    <p:sldId id="332" r:id="rId19"/>
    <p:sldId id="353" r:id="rId20"/>
    <p:sldId id="351" r:id="rId21"/>
    <p:sldId id="352" r:id="rId22"/>
    <p:sldId id="349" r:id="rId23"/>
    <p:sldId id="357" r:id="rId24"/>
    <p:sldId id="305" r:id="rId25"/>
    <p:sldId id="299" r:id="rId2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30" autoAdjust="0"/>
    <p:restoredTop sz="86573" autoAdjust="0"/>
  </p:normalViewPr>
  <p:slideViewPr>
    <p:cSldViewPr>
      <p:cViewPr>
        <p:scale>
          <a:sx n="60" d="100"/>
          <a:sy n="60" d="100"/>
        </p:scale>
        <p:origin x="-240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709EC9-34D3-4E62-BE49-5318F49B7C62}" type="datetimeFigureOut">
              <a:rPr lang="zh-TW" altLang="en-US" smtClean="0"/>
              <a:pPr/>
              <a:t>2014/5/23</a:t>
            </a:fld>
            <a:endParaRPr lang="zh-TW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D37BD6-2EC9-4960-9C6B-C1986346888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520488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us.com/Multimedia/Xtion_PRO_LIVE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msdn.microsoft.com/en-us/library/jj663803.aspx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digital.gadget3g.com/tag/kinect-app-to-virtually-try-on-clothes/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v.qq.com/page/y/W/w/y0010UXUiWw.html" TargetMode="External"/><Relationship Id="rId4" Type="http://schemas.openxmlformats.org/officeDocument/2006/relationships/hyperlink" Target="http://v.youku.com/v_show/id_XMzIwNzA1MDg0.html" TargetMode="Externa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rosoft.com/en-us/kinectforwindowsdev/newdevkit.aspx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Wii </a:t>
            </a:r>
            <a:r>
              <a:rPr lang="zh-TW" altLang="en-US" dirty="0" smtClean="0"/>
              <a:t>怎麼讓 </a:t>
            </a:r>
            <a:r>
              <a:rPr lang="en-US" altLang="zh-TW" dirty="0" smtClean="0"/>
              <a:t>Nintendo </a:t>
            </a:r>
            <a:r>
              <a:rPr lang="zh-TW" altLang="en-US" dirty="0" smtClean="0"/>
              <a:t>起死回生？介紹一下 </a:t>
            </a:r>
            <a:r>
              <a:rPr lang="en-US" altLang="zh-TW" dirty="0" smtClean="0"/>
              <a:t>Wii… Sony Move </a:t>
            </a:r>
            <a:r>
              <a:rPr lang="zh-TW" altLang="en-US" dirty="0" smtClean="0"/>
              <a:t>又是什麼？</a:t>
            </a:r>
            <a:r>
              <a:rPr lang="en-US" altLang="zh-TW" dirty="0" smtClean="0"/>
              <a:t>…</a:t>
            </a:r>
          </a:p>
          <a:p>
            <a:r>
              <a:rPr lang="en-US" altLang="zh-TW" dirty="0" smtClean="0"/>
              <a:t>Kinect </a:t>
            </a:r>
            <a:r>
              <a:rPr lang="zh-TW" altLang="en-US" dirty="0" smtClean="0"/>
              <a:t>怎麼創紀錄？</a:t>
            </a:r>
            <a:r>
              <a:rPr lang="en-US" altLang="zh-TW" dirty="0" smtClean="0"/>
              <a:t>…</a:t>
            </a:r>
          </a:p>
          <a:p>
            <a:r>
              <a:rPr lang="zh-TW" altLang="en-US" dirty="0" smtClean="0"/>
              <a:t>接下來呢？</a:t>
            </a:r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37BD6-2EC9-4960-9C6B-C19863468883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745685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2006/11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 smtClean="0">
                <a:solidFill>
                  <a:schemeClr val="bg1"/>
                </a:solidFill>
              </a:rPr>
              <a:t>2010/09</a:t>
            </a:r>
            <a:endParaRPr lang="zh-TW" altLang="en-US" sz="1200" dirty="0" smtClean="0">
              <a:solidFill>
                <a:schemeClr val="bg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 smtClean="0">
                <a:solidFill>
                  <a:schemeClr val="bg1"/>
                </a:solidFill>
              </a:rPr>
              <a:t>2010/11</a:t>
            </a:r>
            <a:endParaRPr lang="zh-TW" altLang="en-US" sz="1200" dirty="0" smtClean="0">
              <a:solidFill>
                <a:schemeClr val="bg1"/>
              </a:solidFill>
            </a:endParaRPr>
          </a:p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37BD6-2EC9-4960-9C6B-C19863468883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9104870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Kinect for XBOX (11/4/2010)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Kinect for Windows</a:t>
            </a:r>
            <a:r>
              <a:rPr lang="zh-TW" altLang="en-US" dirty="0" smtClean="0"/>
              <a:t> </a:t>
            </a:r>
            <a:r>
              <a:rPr lang="en-US" altLang="zh-TW" dirty="0" smtClean="0"/>
              <a:t>(2/1/2012)</a:t>
            </a:r>
          </a:p>
          <a:p>
            <a:r>
              <a:rPr lang="zh-TW" altLang="en-US" dirty="0" smtClean="0"/>
              <a:t>體感的其他選擇：</a:t>
            </a:r>
            <a:endParaRPr lang="en-US" altLang="zh-TW" dirty="0" smtClean="0"/>
          </a:p>
          <a:p>
            <a:r>
              <a:rPr lang="en-US" altLang="zh-TW" dirty="0" smtClean="0"/>
              <a:t>ASUS </a:t>
            </a:r>
            <a:r>
              <a:rPr lang="en-US" altLang="zh-TW" dirty="0" err="1" smtClean="0"/>
              <a:t>Xtion</a:t>
            </a:r>
            <a:r>
              <a:rPr lang="en-US" altLang="zh-TW" dirty="0" smtClean="0"/>
              <a:t> Pro Live</a:t>
            </a:r>
          </a:p>
          <a:p>
            <a:r>
              <a:rPr lang="en-US" altLang="zh-TW" dirty="0" smtClean="0"/>
              <a:t>(</a:t>
            </a:r>
            <a:r>
              <a:rPr lang="en-US" altLang="zh-TW" dirty="0" smtClean="0">
                <a:hlinkClick r:id="rId3"/>
              </a:rPr>
              <a:t>http://www.asus.com/Multimedia/Xtion_PRO_LIVE/</a:t>
            </a:r>
            <a:r>
              <a:rPr lang="en-US" altLang="zh-TW" dirty="0" smtClean="0"/>
              <a:t>)</a:t>
            </a:r>
            <a:endParaRPr lang="zh-TW" altLang="en-US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Version 1.5 (released on 5/21/2012)</a:t>
            </a:r>
          </a:p>
          <a:p>
            <a:r>
              <a:rPr lang="en-US" altLang="zh-TW" dirty="0" smtClean="0"/>
              <a:t>Version 1.6 (released on 10/8/2012)</a:t>
            </a:r>
          </a:p>
          <a:p>
            <a:r>
              <a:rPr lang="en-US" altLang="zh-TW" dirty="0" smtClean="0"/>
              <a:t>Version 1.7 (released on 3/18/2013)</a:t>
            </a:r>
          </a:p>
          <a:p>
            <a:r>
              <a:rPr lang="en-US" altLang="zh-TW" dirty="0" smtClean="0"/>
              <a:t>Version 1.8 (released on 9/17/2013)</a:t>
            </a:r>
          </a:p>
          <a:p>
            <a:r>
              <a:rPr lang="en-US" altLang="zh-TW" dirty="0" smtClean="0">
                <a:hlinkClick r:id="rId4"/>
              </a:rPr>
              <a:t>http://msdn.microsoft.com/en-us/library/jj663803.aspx</a:t>
            </a:r>
            <a:endParaRPr lang="en-US" altLang="zh-TW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37BD6-2EC9-4960-9C6B-C19863468883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8993837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Default Mode (0.8~4.0, 1.2~3.5) </a:t>
            </a:r>
            <a:r>
              <a:rPr lang="en-US" altLang="zh-TW" dirty="0" err="1" smtClean="0"/>
              <a:t>v.s</a:t>
            </a:r>
            <a:r>
              <a:rPr lang="en-US" altLang="zh-TW" dirty="0" smtClean="0"/>
              <a:t>. Near Mode (0.4~3.0, 0.8~2.5)</a:t>
            </a:r>
          </a:p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37BD6-2EC9-4960-9C6B-C19863468883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5870971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影像處理使用</a:t>
            </a:r>
            <a:r>
              <a:rPr lang="en-US" altLang="zh-TW" dirty="0" err="1" smtClean="0"/>
              <a:t>OpenCV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r>
              <a:rPr lang="en-US" altLang="zh-TW" dirty="0" smtClean="0"/>
              <a:t>C++</a:t>
            </a:r>
            <a:r>
              <a:rPr lang="zh-TW" altLang="en-US" dirty="0" smtClean="0"/>
              <a:t>直接使用</a:t>
            </a:r>
            <a:r>
              <a:rPr lang="en-US" altLang="zh-TW" dirty="0" err="1" smtClean="0"/>
              <a:t>OpenCV</a:t>
            </a:r>
            <a:endParaRPr lang="en-US" altLang="zh-TW" dirty="0" smtClean="0"/>
          </a:p>
          <a:p>
            <a:r>
              <a:rPr lang="en-US" altLang="zh-TW" dirty="0" smtClean="0"/>
              <a:t>C#</a:t>
            </a:r>
            <a:r>
              <a:rPr lang="zh-TW" altLang="en-US" dirty="0" smtClean="0"/>
              <a:t>透過</a:t>
            </a:r>
            <a:r>
              <a:rPr lang="en-US" altLang="zh-TW" dirty="0" err="1" smtClean="0"/>
              <a:t>Emgu</a:t>
            </a:r>
            <a:r>
              <a:rPr lang="en-US" altLang="zh-TW" dirty="0" smtClean="0"/>
              <a:t> CV</a:t>
            </a:r>
            <a:r>
              <a:rPr lang="zh-TW" altLang="en-US" dirty="0" smtClean="0"/>
              <a:t>叫用</a:t>
            </a:r>
            <a:r>
              <a:rPr lang="en-US" altLang="zh-TW" dirty="0" err="1" smtClean="0"/>
              <a:t>OpenCV</a:t>
            </a:r>
            <a:endParaRPr lang="en-US" altLang="zh-TW" dirty="0" smtClean="0"/>
          </a:p>
          <a:p>
            <a:r>
              <a:rPr lang="en-US" altLang="zh-TW" dirty="0" smtClean="0"/>
              <a:t>Python</a:t>
            </a:r>
            <a:r>
              <a:rPr lang="zh-TW" altLang="en-US" dirty="0" smtClean="0"/>
              <a:t>透過</a:t>
            </a:r>
            <a:r>
              <a:rPr lang="en-US" altLang="zh-TW" dirty="0" err="1" smtClean="0"/>
              <a:t>SimpleCV</a:t>
            </a:r>
            <a:r>
              <a:rPr lang="zh-TW" altLang="en-US" dirty="0" smtClean="0"/>
              <a:t>叫用</a:t>
            </a:r>
            <a:r>
              <a:rPr lang="en-US" altLang="zh-TW" dirty="0" err="1" smtClean="0"/>
              <a:t>OpenCV</a:t>
            </a:r>
            <a:endParaRPr lang="zh-TW" altLang="en-US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92D15B-A25E-4A59-B070-6F864266FC9C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539014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>
                <a:hlinkClick r:id="rId3"/>
              </a:rPr>
              <a:t>http://digital.gadget3g.com/tag/kinect-app-to-virtually-try-on-clothes/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>
                <a:hlinkClick r:id="rId4"/>
              </a:rPr>
              <a:t>http://v.youku.com/v_show/id_XMzIwNzA1MDg0.html</a:t>
            </a:r>
            <a:endParaRPr lang="en-US" altLang="zh-TW" dirty="0" smtClean="0"/>
          </a:p>
          <a:p>
            <a:r>
              <a:rPr lang="en-US" altLang="zh-TW" dirty="0" smtClean="0">
                <a:hlinkClick r:id="rId5"/>
              </a:rPr>
              <a:t>http://v.qq.com/page/y/W/w/y0010UXUiWw.html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92D15B-A25E-4A59-B070-6F864266FC9C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6035737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*</a:t>
            </a:r>
            <a:r>
              <a:rPr lang="zh-TW" altLang="en-US" dirty="0" smtClean="0"/>
              <a:t>顯示關節點座標，並計算使用者身高</a:t>
            </a:r>
          </a:p>
          <a:p>
            <a:r>
              <a:rPr lang="en-US" altLang="zh-TW" dirty="0" smtClean="0"/>
              <a:t>--</a:t>
            </a:r>
            <a:r>
              <a:rPr lang="zh-TW" altLang="en-US" dirty="0" smtClean="0"/>
              <a:t>計算人體體積，以預估某些特殊情況下的藥劑用量</a:t>
            </a:r>
          </a:p>
          <a:p>
            <a:r>
              <a:rPr lang="en-US" altLang="zh-TW" dirty="0" smtClean="0"/>
              <a:t>*</a:t>
            </a:r>
            <a:r>
              <a:rPr lang="zh-TW" altLang="en-US" dirty="0" smtClean="0"/>
              <a:t>本公司去年政府計畫執行成果</a:t>
            </a:r>
          </a:p>
          <a:p>
            <a:r>
              <a:rPr lang="en-US" altLang="zh-TW" dirty="0" smtClean="0"/>
              <a:t>--</a:t>
            </a:r>
            <a:r>
              <a:rPr lang="zh-TW" altLang="en-US" dirty="0" smtClean="0"/>
              <a:t>體感操作</a:t>
            </a:r>
          </a:p>
          <a:p>
            <a:r>
              <a:rPr lang="en-US" altLang="zh-TW" dirty="0" smtClean="0"/>
              <a:t>--</a:t>
            </a:r>
            <a:r>
              <a:rPr lang="zh-TW" altLang="en-US" dirty="0" smtClean="0"/>
              <a:t>語音辨識跟語音合成</a:t>
            </a:r>
          </a:p>
          <a:p>
            <a:r>
              <a:rPr lang="en-US" altLang="zh-TW" dirty="0" smtClean="0"/>
              <a:t>*</a:t>
            </a:r>
            <a:r>
              <a:rPr lang="zh-TW" altLang="en-US" dirty="0" smtClean="0"/>
              <a:t>體感及音控射擊遊戲 </a:t>
            </a:r>
            <a:r>
              <a:rPr lang="en-US" altLang="zh-TW" dirty="0" smtClean="0"/>
              <a:t>(Shooting Game)</a:t>
            </a:r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37BD6-2EC9-4960-9C6B-C19863468883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8343826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New Kinect</a:t>
            </a:r>
            <a:r>
              <a:rPr lang="zh-TW" altLang="en-US" dirty="0" smtClean="0"/>
              <a:t>預購計畫</a:t>
            </a:r>
            <a:r>
              <a:rPr lang="en-US" altLang="zh-TW" dirty="0" smtClean="0"/>
              <a:t>:</a:t>
            </a:r>
          </a:p>
          <a:p>
            <a:r>
              <a:rPr lang="en-US" altLang="zh-TW" dirty="0" smtClean="0">
                <a:hlinkClick r:id="rId3"/>
              </a:rPr>
              <a:t>http://www.microsoft.com/en-us/kinectforwindowsdev/newdevkit.aspx</a:t>
            </a:r>
            <a:endParaRPr lang="zh-TW" altLang="en-US" dirty="0" smtClean="0"/>
          </a:p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37BD6-2EC9-4960-9C6B-C19863468883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4993016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http://www.cnbc.com/id/101198944</a:t>
            </a:r>
          </a:p>
          <a:p>
            <a:r>
              <a:rPr lang="en-US" altLang="zh-TW" dirty="0" smtClean="0"/>
              <a:t>http://www.imt.ie/features-opinion/2013/03/getting-all-teki-on-patients.html</a:t>
            </a:r>
          </a:p>
          <a:p>
            <a:r>
              <a:rPr lang="en-US" altLang="zh-TW" dirty="0" smtClean="0"/>
              <a:t>http://www.auntminnie.com/index.aspx?sec=ser&amp;sub=def&amp;pag=dis&amp;ItemID=99622</a:t>
            </a:r>
          </a:p>
          <a:p>
            <a:r>
              <a:rPr lang="en-US" altLang="zh-TW" dirty="0" smtClean="0"/>
              <a:t>http://www.mobiledia.com/news/142390.html</a:t>
            </a:r>
          </a:p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37BD6-2EC9-4960-9C6B-C19863468883}" type="slidenum">
              <a:rPr lang="zh-TW" altLang="en-US" smtClean="0"/>
              <a:pPr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059638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altLang="zh-TW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altLang="zh-TW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45B25-BDEE-48EC-8CDC-3002D0544512}" type="datetimeFigureOut">
              <a:rPr lang="zh-TW" altLang="en-US" smtClean="0"/>
              <a:pPr/>
              <a:t>2014/5/23</a:t>
            </a:fld>
            <a:endParaRPr lang="zh-TW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5B7FD-A442-4F96-80CD-7CE17FDE471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zh-TW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altLang="zh-TW" smtClean="0"/>
              <a:t>Click to edit Master text styles</a:t>
            </a:r>
          </a:p>
          <a:p>
            <a:pPr lvl="1" eaLnBrk="1" latinLnBrk="0" hangingPunct="1"/>
            <a:r>
              <a:rPr lang="en-US" altLang="zh-TW" smtClean="0"/>
              <a:t>Second level</a:t>
            </a:r>
          </a:p>
          <a:p>
            <a:pPr lvl="2" eaLnBrk="1" latinLnBrk="0" hangingPunct="1"/>
            <a:r>
              <a:rPr lang="en-US" altLang="zh-TW" smtClean="0"/>
              <a:t>Third level</a:t>
            </a:r>
          </a:p>
          <a:p>
            <a:pPr lvl="3" eaLnBrk="1" latinLnBrk="0" hangingPunct="1"/>
            <a:r>
              <a:rPr lang="en-US" altLang="zh-TW" smtClean="0"/>
              <a:t>Fourth level</a:t>
            </a:r>
          </a:p>
          <a:p>
            <a:pPr lvl="4" eaLnBrk="1" latinLnBrk="0" hangingPunct="1"/>
            <a:r>
              <a:rPr lang="en-US" altLang="zh-TW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45B25-BDEE-48EC-8CDC-3002D0544512}" type="datetimeFigureOut">
              <a:rPr lang="zh-TW" altLang="en-US" smtClean="0"/>
              <a:pPr/>
              <a:t>2014/5/23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5B7FD-A442-4F96-80CD-7CE17FDE471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altLang="zh-TW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altLang="zh-TW" smtClean="0"/>
              <a:t>Click to edit Master text styles</a:t>
            </a:r>
          </a:p>
          <a:p>
            <a:pPr lvl="1" eaLnBrk="1" latinLnBrk="0" hangingPunct="1"/>
            <a:r>
              <a:rPr lang="en-US" altLang="zh-TW" smtClean="0"/>
              <a:t>Second level</a:t>
            </a:r>
          </a:p>
          <a:p>
            <a:pPr lvl="2" eaLnBrk="1" latinLnBrk="0" hangingPunct="1"/>
            <a:r>
              <a:rPr lang="en-US" altLang="zh-TW" smtClean="0"/>
              <a:t>Third level</a:t>
            </a:r>
          </a:p>
          <a:p>
            <a:pPr lvl="3" eaLnBrk="1" latinLnBrk="0" hangingPunct="1"/>
            <a:r>
              <a:rPr lang="en-US" altLang="zh-TW" smtClean="0"/>
              <a:t>Fourth level</a:t>
            </a:r>
          </a:p>
          <a:p>
            <a:pPr lvl="4" eaLnBrk="1" latinLnBrk="0" hangingPunct="1"/>
            <a:r>
              <a:rPr lang="en-US" altLang="zh-TW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45B25-BDEE-48EC-8CDC-3002D0544512}" type="datetimeFigureOut">
              <a:rPr lang="zh-TW" altLang="en-US" smtClean="0"/>
              <a:pPr/>
              <a:t>2014/5/23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5B7FD-A442-4F96-80CD-7CE17FDE471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altLang="zh-TW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altLang="zh-TW" smtClean="0"/>
              <a:t>Click to edit Master text styles</a:t>
            </a:r>
          </a:p>
          <a:p>
            <a:pPr lvl="1" eaLnBrk="1" latinLnBrk="0" hangingPunct="1"/>
            <a:r>
              <a:rPr lang="en-US" altLang="zh-TW" smtClean="0"/>
              <a:t>Second level</a:t>
            </a:r>
          </a:p>
          <a:p>
            <a:pPr lvl="2" eaLnBrk="1" latinLnBrk="0" hangingPunct="1"/>
            <a:r>
              <a:rPr lang="en-US" altLang="zh-TW" smtClean="0"/>
              <a:t>Third level</a:t>
            </a:r>
          </a:p>
          <a:p>
            <a:pPr lvl="3" eaLnBrk="1" latinLnBrk="0" hangingPunct="1"/>
            <a:r>
              <a:rPr lang="en-US" altLang="zh-TW" smtClean="0"/>
              <a:t>Fourth level</a:t>
            </a:r>
          </a:p>
          <a:p>
            <a:pPr lvl="4" eaLnBrk="1" latinLnBrk="0" hangingPunct="1"/>
            <a:r>
              <a:rPr lang="en-US" altLang="zh-TW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45B25-BDEE-48EC-8CDC-3002D0544512}" type="datetimeFigureOut">
              <a:rPr lang="zh-TW" altLang="en-US" smtClean="0"/>
              <a:pPr/>
              <a:t>2014/5/23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5B7FD-A442-4F96-80CD-7CE17FDE471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altLang="zh-TW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altLang="zh-TW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45B25-BDEE-48EC-8CDC-3002D0544512}" type="datetimeFigureOut">
              <a:rPr lang="zh-TW" altLang="en-US" smtClean="0"/>
              <a:pPr/>
              <a:t>2014/5/23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5B7FD-A442-4F96-80CD-7CE17FDE471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altLang="zh-TW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altLang="zh-TW" smtClean="0"/>
              <a:t>Click to edit Master text styles</a:t>
            </a:r>
          </a:p>
          <a:p>
            <a:pPr lvl="1" eaLnBrk="1" latinLnBrk="0" hangingPunct="1"/>
            <a:r>
              <a:rPr lang="en-US" altLang="zh-TW" smtClean="0"/>
              <a:t>Second level</a:t>
            </a:r>
          </a:p>
          <a:p>
            <a:pPr lvl="2" eaLnBrk="1" latinLnBrk="0" hangingPunct="1"/>
            <a:r>
              <a:rPr lang="en-US" altLang="zh-TW" smtClean="0"/>
              <a:t>Third level</a:t>
            </a:r>
          </a:p>
          <a:p>
            <a:pPr lvl="3" eaLnBrk="1" latinLnBrk="0" hangingPunct="1"/>
            <a:r>
              <a:rPr lang="en-US" altLang="zh-TW" smtClean="0"/>
              <a:t>Fourth level</a:t>
            </a:r>
          </a:p>
          <a:p>
            <a:pPr lvl="4" eaLnBrk="1" latinLnBrk="0" hangingPunct="1"/>
            <a:r>
              <a:rPr lang="en-US" altLang="zh-TW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altLang="zh-TW" smtClean="0"/>
              <a:t>Click to edit Master text styles</a:t>
            </a:r>
          </a:p>
          <a:p>
            <a:pPr lvl="1" eaLnBrk="1" latinLnBrk="0" hangingPunct="1"/>
            <a:r>
              <a:rPr lang="en-US" altLang="zh-TW" smtClean="0"/>
              <a:t>Second level</a:t>
            </a:r>
          </a:p>
          <a:p>
            <a:pPr lvl="2" eaLnBrk="1" latinLnBrk="0" hangingPunct="1"/>
            <a:r>
              <a:rPr lang="en-US" altLang="zh-TW" smtClean="0"/>
              <a:t>Third level</a:t>
            </a:r>
          </a:p>
          <a:p>
            <a:pPr lvl="3" eaLnBrk="1" latinLnBrk="0" hangingPunct="1"/>
            <a:r>
              <a:rPr lang="en-US" altLang="zh-TW" smtClean="0"/>
              <a:t>Fourth level</a:t>
            </a:r>
          </a:p>
          <a:p>
            <a:pPr lvl="4" eaLnBrk="1" latinLnBrk="0" hangingPunct="1"/>
            <a:r>
              <a:rPr lang="en-US" altLang="zh-TW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45B25-BDEE-48EC-8CDC-3002D0544512}" type="datetimeFigureOut">
              <a:rPr lang="zh-TW" altLang="en-US" smtClean="0"/>
              <a:pPr/>
              <a:t>2014/5/23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5B7FD-A442-4F96-80CD-7CE17FDE471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altLang="zh-TW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altLang="zh-TW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altLang="zh-TW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altLang="zh-TW" smtClean="0"/>
              <a:t>Click to edit Master text styles</a:t>
            </a:r>
          </a:p>
          <a:p>
            <a:pPr lvl="1" eaLnBrk="1" latinLnBrk="0" hangingPunct="1"/>
            <a:r>
              <a:rPr lang="en-US" altLang="zh-TW" smtClean="0"/>
              <a:t>Second level</a:t>
            </a:r>
          </a:p>
          <a:p>
            <a:pPr lvl="2" eaLnBrk="1" latinLnBrk="0" hangingPunct="1"/>
            <a:r>
              <a:rPr lang="en-US" altLang="zh-TW" smtClean="0"/>
              <a:t>Third level</a:t>
            </a:r>
          </a:p>
          <a:p>
            <a:pPr lvl="3" eaLnBrk="1" latinLnBrk="0" hangingPunct="1"/>
            <a:r>
              <a:rPr lang="en-US" altLang="zh-TW" smtClean="0"/>
              <a:t>Fourth level</a:t>
            </a:r>
          </a:p>
          <a:p>
            <a:pPr lvl="4" eaLnBrk="1" latinLnBrk="0" hangingPunct="1"/>
            <a:r>
              <a:rPr lang="en-US" altLang="zh-TW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altLang="zh-TW" smtClean="0"/>
              <a:t>Click to edit Master text styles</a:t>
            </a:r>
          </a:p>
          <a:p>
            <a:pPr lvl="1" eaLnBrk="1" latinLnBrk="0" hangingPunct="1"/>
            <a:r>
              <a:rPr lang="en-US" altLang="zh-TW" smtClean="0"/>
              <a:t>Second level</a:t>
            </a:r>
          </a:p>
          <a:p>
            <a:pPr lvl="2" eaLnBrk="1" latinLnBrk="0" hangingPunct="1"/>
            <a:r>
              <a:rPr lang="en-US" altLang="zh-TW" smtClean="0"/>
              <a:t>Third level</a:t>
            </a:r>
          </a:p>
          <a:p>
            <a:pPr lvl="3" eaLnBrk="1" latinLnBrk="0" hangingPunct="1"/>
            <a:r>
              <a:rPr lang="en-US" altLang="zh-TW" smtClean="0"/>
              <a:t>Fourth level</a:t>
            </a:r>
          </a:p>
          <a:p>
            <a:pPr lvl="4" eaLnBrk="1" latinLnBrk="0" hangingPunct="1"/>
            <a:r>
              <a:rPr lang="en-US" altLang="zh-TW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45B25-BDEE-48EC-8CDC-3002D0544512}" type="datetimeFigureOut">
              <a:rPr lang="zh-TW" altLang="en-US" smtClean="0"/>
              <a:pPr/>
              <a:t>2014/5/23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5B7FD-A442-4F96-80CD-7CE17FDE471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altLang="zh-TW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45B25-BDEE-48EC-8CDC-3002D0544512}" type="datetimeFigureOut">
              <a:rPr lang="zh-TW" altLang="en-US" smtClean="0"/>
              <a:pPr/>
              <a:t>2014/5/23</a:t>
            </a:fld>
            <a:endParaRPr lang="zh-TW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E5B7FD-A442-4F96-80CD-7CE17FDE471A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45B25-BDEE-48EC-8CDC-3002D0544512}" type="datetimeFigureOut">
              <a:rPr lang="zh-TW" altLang="en-US" smtClean="0"/>
              <a:pPr/>
              <a:t>2014/5/23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5B7FD-A442-4F96-80CD-7CE17FDE471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altLang="zh-TW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altLang="zh-TW" smtClean="0"/>
              <a:t>Click to edit Master text styles</a:t>
            </a:r>
          </a:p>
          <a:p>
            <a:pPr lvl="1" eaLnBrk="1" latinLnBrk="0" hangingPunct="1"/>
            <a:r>
              <a:rPr lang="en-US" altLang="zh-TW" smtClean="0"/>
              <a:t>Second level</a:t>
            </a:r>
          </a:p>
          <a:p>
            <a:pPr lvl="2" eaLnBrk="1" latinLnBrk="0" hangingPunct="1"/>
            <a:r>
              <a:rPr lang="en-US" altLang="zh-TW" smtClean="0"/>
              <a:t>Third level</a:t>
            </a:r>
          </a:p>
          <a:p>
            <a:pPr lvl="3" eaLnBrk="1" latinLnBrk="0" hangingPunct="1"/>
            <a:r>
              <a:rPr lang="en-US" altLang="zh-TW" smtClean="0"/>
              <a:t>Fourth level</a:t>
            </a:r>
          </a:p>
          <a:p>
            <a:pPr lvl="4" eaLnBrk="1" latinLnBrk="0" hangingPunct="1"/>
            <a:r>
              <a:rPr lang="en-US" altLang="zh-TW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45B25-BDEE-48EC-8CDC-3002D0544512}" type="datetimeFigureOut">
              <a:rPr lang="zh-TW" altLang="en-US" smtClean="0"/>
              <a:pPr/>
              <a:t>2014/5/23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88E5B7FD-A442-4F96-80CD-7CE17FDE471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altLang="zh-TW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altLang="zh-TW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altLang="zh-TW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D5C45B25-BDEE-48EC-8CDC-3002D0544512}" type="datetimeFigureOut">
              <a:rPr lang="zh-TW" altLang="en-US" smtClean="0"/>
              <a:pPr/>
              <a:t>2014/5/23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5B7FD-A442-4F96-80CD-7CE17FDE471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altLang="zh-TW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altLang="zh-TW" smtClean="0"/>
              <a:t>Click to edit Master text styles</a:t>
            </a:r>
          </a:p>
          <a:p>
            <a:pPr lvl="1" eaLnBrk="1" latinLnBrk="0" hangingPunct="1"/>
            <a:r>
              <a:rPr kumimoji="0" lang="en-US" altLang="zh-TW" smtClean="0"/>
              <a:t>Second level</a:t>
            </a:r>
          </a:p>
          <a:p>
            <a:pPr lvl="2" eaLnBrk="1" latinLnBrk="0" hangingPunct="1"/>
            <a:r>
              <a:rPr kumimoji="0" lang="en-US" altLang="zh-TW" smtClean="0"/>
              <a:t>Third level</a:t>
            </a:r>
          </a:p>
          <a:p>
            <a:pPr lvl="3" eaLnBrk="1" latinLnBrk="0" hangingPunct="1"/>
            <a:r>
              <a:rPr kumimoji="0" lang="en-US" altLang="zh-TW" smtClean="0"/>
              <a:t>Fourth level</a:t>
            </a:r>
          </a:p>
          <a:p>
            <a:pPr lvl="4" eaLnBrk="1" latinLnBrk="0" hangingPunct="1"/>
            <a:r>
              <a:rPr kumimoji="0" lang="en-US" altLang="zh-TW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5C45B25-BDEE-48EC-8CDC-3002D0544512}" type="datetimeFigureOut">
              <a:rPr lang="zh-TW" altLang="en-US" smtClean="0"/>
              <a:pPr/>
              <a:t>2014/5/23</a:t>
            </a:fld>
            <a:endParaRPr lang="zh-TW" alt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8E5B7FD-A442-4F96-80CD-7CE17FDE471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9064" y="3185160"/>
            <a:ext cx="8410136" cy="929640"/>
          </a:xfrm>
        </p:spPr>
        <p:txBody>
          <a:bodyPr/>
          <a:lstStyle/>
          <a:p>
            <a:pPr algn="ctr"/>
            <a:r>
              <a:rPr lang="zh-TW" altLang="en-US" dirty="0"/>
              <a:t>體感技術對醫療照護之前瞻展望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572000"/>
            <a:ext cx="5032248" cy="20574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altLang="zh-TW" sz="3200" dirty="0" smtClean="0"/>
              <a:t>Victor </a:t>
            </a:r>
            <a:r>
              <a:rPr lang="en-US" altLang="zh-TW" sz="3200" dirty="0" err="1" smtClean="0"/>
              <a:t>Gau</a:t>
            </a:r>
            <a:endParaRPr lang="en-US" altLang="zh-TW" sz="3200" dirty="0" smtClean="0"/>
          </a:p>
          <a:p>
            <a:pPr algn="ctr"/>
            <a:r>
              <a:rPr lang="en-US" altLang="zh-TW" sz="3200" dirty="0" smtClean="0"/>
              <a:t>victorgau@gmail.com</a:t>
            </a:r>
          </a:p>
          <a:p>
            <a:pPr algn="ctr"/>
            <a:r>
              <a:rPr lang="en-US" altLang="zh-TW" sz="3200" dirty="0" smtClean="0"/>
              <a:t>2014/04/18</a:t>
            </a:r>
          </a:p>
          <a:p>
            <a:pPr algn="ctr"/>
            <a:r>
              <a:rPr lang="en-US" altLang="zh-TW" sz="3200" dirty="0" smtClean="0"/>
              <a:t>@ Code for Healthcare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76380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Kinect </a:t>
            </a:r>
            <a:r>
              <a:rPr lang="en-US" altLang="zh-TW" dirty="0" err="1" smtClean="0"/>
              <a:t>v.s</a:t>
            </a:r>
            <a:r>
              <a:rPr lang="en-US" altLang="zh-TW" dirty="0" smtClean="0"/>
              <a:t>. Leap Motion</a:t>
            </a:r>
            <a:endParaRPr lang="zh-TW" alt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870118052"/>
              </p:ext>
            </p:extLst>
          </p:nvPr>
        </p:nvGraphicFramePr>
        <p:xfrm>
          <a:off x="457200" y="1600200"/>
          <a:ext cx="8305799" cy="487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4073"/>
                <a:gridCol w="3051110"/>
                <a:gridCol w="3220616"/>
              </a:tblGrid>
              <a:tr h="725557">
                <a:tc>
                  <a:txBody>
                    <a:bodyPr/>
                    <a:lstStyle/>
                    <a:p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 smtClean="0"/>
                        <a:t>Kinect</a:t>
                      </a:r>
                      <a:r>
                        <a:rPr lang="zh-TW" altLang="en-US" sz="2400" baseline="0" dirty="0" smtClean="0"/>
                        <a:t> </a:t>
                      </a:r>
                      <a:r>
                        <a:rPr lang="en-US" altLang="zh-TW" sz="2400" baseline="0" dirty="0" smtClean="0"/>
                        <a:t>for Windows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 smtClean="0"/>
                        <a:t>Leap Motion</a:t>
                      </a:r>
                      <a:endParaRPr lang="zh-TW" altLang="en-US" sz="2400" dirty="0"/>
                    </a:p>
                  </a:txBody>
                  <a:tcPr/>
                </a:tc>
              </a:tr>
              <a:tr h="1252330"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使用距離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預設模式</a:t>
                      </a:r>
                      <a:r>
                        <a:rPr lang="en-US" altLang="zh-TW" sz="2400" dirty="0" smtClean="0"/>
                        <a:t>: &gt; 0.8m</a:t>
                      </a:r>
                    </a:p>
                    <a:p>
                      <a:r>
                        <a:rPr lang="zh-TW" altLang="en-US" sz="2400" dirty="0" smtClean="0"/>
                        <a:t>近距模式</a:t>
                      </a:r>
                      <a:r>
                        <a:rPr lang="en-US" altLang="zh-TW" sz="2400" dirty="0" smtClean="0"/>
                        <a:t>:</a:t>
                      </a:r>
                      <a:r>
                        <a:rPr lang="en-US" altLang="zh-TW" sz="2400" baseline="0" dirty="0" smtClean="0"/>
                        <a:t> &gt; </a:t>
                      </a:r>
                      <a:r>
                        <a:rPr lang="en-US" altLang="zh-TW" sz="2400" dirty="0" smtClean="0"/>
                        <a:t>0.4m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 smtClean="0"/>
                        <a:t>&lt;</a:t>
                      </a:r>
                      <a:r>
                        <a:rPr lang="en-US" altLang="zh-TW" sz="2400" baseline="0" dirty="0" smtClean="0"/>
                        <a:t> 1m</a:t>
                      </a:r>
                      <a:endParaRPr lang="zh-TW" altLang="en-US" sz="2400" dirty="0"/>
                    </a:p>
                  </a:txBody>
                  <a:tcPr/>
                </a:tc>
              </a:tr>
              <a:tr h="725557"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體感追蹤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手勢</a:t>
                      </a:r>
                      <a:r>
                        <a:rPr lang="en-US" altLang="zh-TW" sz="2400" dirty="0" smtClean="0"/>
                        <a:t>, </a:t>
                      </a:r>
                      <a:r>
                        <a:rPr lang="zh-TW" altLang="en-US" sz="2400" dirty="0" smtClean="0"/>
                        <a:t>人體關節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手勢</a:t>
                      </a:r>
                      <a:r>
                        <a:rPr lang="en-US" altLang="zh-TW" sz="2400" dirty="0" smtClean="0"/>
                        <a:t>, </a:t>
                      </a:r>
                      <a:r>
                        <a:rPr lang="zh-TW" altLang="en-US" sz="2400" dirty="0" smtClean="0"/>
                        <a:t>手指</a:t>
                      </a:r>
                      <a:endParaRPr lang="zh-TW" altLang="en-US" sz="2400" dirty="0"/>
                    </a:p>
                  </a:txBody>
                  <a:tcPr/>
                </a:tc>
              </a:tr>
              <a:tr h="2173356"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附加功能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深度影像</a:t>
                      </a:r>
                      <a:endParaRPr lang="en-US" altLang="zh-TW" sz="2400" dirty="0" smtClean="0"/>
                    </a:p>
                    <a:p>
                      <a:r>
                        <a:rPr lang="zh-TW" altLang="en-US" sz="2400" dirty="0" smtClean="0"/>
                        <a:t>彩色影像</a:t>
                      </a:r>
                      <a:endParaRPr lang="en-US" altLang="zh-TW" sz="2400" dirty="0" smtClean="0"/>
                    </a:p>
                    <a:p>
                      <a:r>
                        <a:rPr lang="zh-TW" altLang="en-US" sz="2400" dirty="0" smtClean="0"/>
                        <a:t>聲源位置</a:t>
                      </a:r>
                      <a:endParaRPr lang="en-US" altLang="zh-TW" sz="2400" dirty="0" smtClean="0"/>
                    </a:p>
                    <a:p>
                      <a:r>
                        <a:rPr lang="zh-TW" altLang="en-US" sz="2400" dirty="0" smtClean="0"/>
                        <a:t>人臉追蹤</a:t>
                      </a:r>
                      <a:endParaRPr lang="en-US" altLang="zh-TW" sz="2400" dirty="0" smtClean="0"/>
                    </a:p>
                    <a:p>
                      <a:r>
                        <a:rPr lang="zh-TW" altLang="en-US" sz="2400" dirty="0" smtClean="0"/>
                        <a:t>語音辨識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使用手持工具操作</a:t>
                      </a:r>
                      <a:r>
                        <a:rPr lang="en-US" altLang="zh-TW" sz="2400" dirty="0" smtClean="0"/>
                        <a:t>UI</a:t>
                      </a:r>
                      <a:endParaRPr lang="zh-TW" alt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7123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2113634" y="609600"/>
            <a:ext cx="4916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2. KINECT</a:t>
            </a:r>
            <a:r>
              <a:rPr lang="zh-TW" alt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簡介</a:t>
            </a:r>
            <a:endParaRPr lang="zh-TW" alt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117056" y="1532930"/>
            <a:ext cx="6883940" cy="5052697"/>
            <a:chOff x="1117056" y="1532930"/>
            <a:chExt cx="6883940" cy="5052697"/>
          </a:xfrm>
        </p:grpSpPr>
        <p:sp>
          <p:nvSpPr>
            <p:cNvPr id="5" name="Rectangle 4"/>
            <p:cNvSpPr/>
            <p:nvPr/>
          </p:nvSpPr>
          <p:spPr>
            <a:xfrm>
              <a:off x="1117056" y="1532930"/>
              <a:ext cx="6883940" cy="31558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6" name="Picture 2" descr="Hh438998.Kinect(en-us,MSDN.10)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2977" y="2057400"/>
              <a:ext cx="6530930" cy="21769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 descr="https://encrypted-tbn3.gstatic.com/images?q=tbn:ANd9GcTOLwtOmthdUSJVjWm7iHXUdI6ThpnMeVfY-t_9_iz1luuF689B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18641" b="18533"/>
            <a:stretch/>
          </p:blipFill>
          <p:spPr bwMode="auto">
            <a:xfrm>
              <a:off x="1117056" y="4416357"/>
              <a:ext cx="6883940" cy="21692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5181600" y="2057400"/>
            <a:ext cx="1848765" cy="3886200"/>
            <a:chOff x="5181600" y="2057400"/>
            <a:chExt cx="1848765" cy="3886200"/>
          </a:xfrm>
        </p:grpSpPr>
        <p:sp>
          <p:nvSpPr>
            <p:cNvPr id="3" name="Oval 2"/>
            <p:cNvSpPr/>
            <p:nvPr/>
          </p:nvSpPr>
          <p:spPr>
            <a:xfrm>
              <a:off x="5201565" y="2057400"/>
              <a:ext cx="1828800" cy="160020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5181600" y="4343400"/>
              <a:ext cx="1828800" cy="160020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247820" y="641246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圖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形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取自網路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9580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7200" cy="1143000"/>
          </a:xfrm>
        </p:spPr>
        <p:txBody>
          <a:bodyPr>
            <a:normAutofit/>
          </a:bodyPr>
          <a:lstStyle/>
          <a:p>
            <a:r>
              <a:rPr lang="en-US" altLang="zh-TW" sz="3600" dirty="0" smtClean="0"/>
              <a:t>Kinect for </a:t>
            </a:r>
            <a:r>
              <a:rPr lang="en-US" altLang="zh-TW" sz="3600" dirty="0" err="1" smtClean="0"/>
              <a:t>XBox</a:t>
            </a:r>
            <a:r>
              <a:rPr lang="en-US" altLang="zh-TW" sz="3600" dirty="0" smtClean="0"/>
              <a:t> </a:t>
            </a:r>
            <a:r>
              <a:rPr lang="en-US" altLang="zh-TW" sz="3600" dirty="0" err="1" smtClean="0"/>
              <a:t>v.s</a:t>
            </a:r>
            <a:r>
              <a:rPr lang="en-US" altLang="zh-TW" sz="3600" dirty="0" smtClean="0"/>
              <a:t>. Kinect for Windows</a:t>
            </a:r>
            <a:endParaRPr lang="zh-TW" alt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80488826"/>
              </p:ext>
            </p:extLst>
          </p:nvPr>
        </p:nvGraphicFramePr>
        <p:xfrm>
          <a:off x="457200" y="1524000"/>
          <a:ext cx="8077200" cy="4290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2400"/>
                <a:gridCol w="2692400"/>
                <a:gridCol w="2692400"/>
              </a:tblGrid>
              <a:tr h="656283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2000" dirty="0" smtClean="0"/>
                        <a:t>Kinect for </a:t>
                      </a:r>
                      <a:r>
                        <a:rPr lang="en-US" altLang="zh-TW" sz="2000" dirty="0" err="1" smtClean="0"/>
                        <a:t>XBox</a:t>
                      </a:r>
                      <a:r>
                        <a:rPr lang="en-US" altLang="zh-TW" sz="2000" dirty="0" smtClean="0"/>
                        <a:t> 360</a:t>
                      </a:r>
                      <a:endParaRPr lang="zh-TW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2000" dirty="0" smtClean="0"/>
                        <a:t>Kinect for Windows</a:t>
                      </a:r>
                      <a:endParaRPr lang="zh-TW" altLang="en-US" sz="2000" dirty="0"/>
                    </a:p>
                  </a:txBody>
                  <a:tcPr anchor="ctr"/>
                </a:tc>
              </a:tr>
              <a:tr h="797719">
                <a:tc>
                  <a:txBody>
                    <a:bodyPr/>
                    <a:lstStyle/>
                    <a:p>
                      <a:r>
                        <a:rPr lang="zh-TW" altLang="en-US" sz="2800" dirty="0" smtClean="0"/>
                        <a:t>偵測範圍</a:t>
                      </a:r>
                      <a:endParaRPr lang="zh-TW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預設模式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預設模式 </a:t>
                      </a:r>
                      <a:r>
                        <a:rPr lang="en-US" altLang="zh-TW" sz="2400" dirty="0" smtClean="0"/>
                        <a:t>(&gt; 0.8m)</a:t>
                      </a:r>
                      <a:br>
                        <a:rPr lang="en-US" altLang="zh-TW" sz="2400" dirty="0" smtClean="0"/>
                      </a:br>
                      <a:r>
                        <a:rPr lang="zh-TW" altLang="en-US" sz="2400" dirty="0" smtClean="0"/>
                        <a:t>近距模式 </a:t>
                      </a:r>
                      <a:r>
                        <a:rPr lang="en-US" altLang="zh-TW" sz="2400" dirty="0" smtClean="0"/>
                        <a:t>(&gt; 0.4m)</a:t>
                      </a:r>
                      <a:endParaRPr lang="zh-TW" altLang="en-US" sz="2400" dirty="0"/>
                    </a:p>
                  </a:txBody>
                  <a:tcPr anchor="ctr"/>
                </a:tc>
              </a:tr>
              <a:tr h="679538">
                <a:tc>
                  <a:txBody>
                    <a:bodyPr/>
                    <a:lstStyle/>
                    <a:p>
                      <a:r>
                        <a:rPr lang="zh-TW" altLang="en-US" sz="2800" dirty="0" smtClean="0"/>
                        <a:t>骨架追蹤</a:t>
                      </a:r>
                      <a:endParaRPr lang="zh-TW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2000" dirty="0" smtClean="0"/>
                        <a:t>Full Skeleton Mode</a:t>
                      </a:r>
                      <a:endParaRPr lang="zh-TW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2000" dirty="0" smtClean="0"/>
                        <a:t>Full Skeleton Mode</a:t>
                      </a:r>
                      <a:br>
                        <a:rPr lang="en-US" altLang="zh-TW" sz="2000" dirty="0" smtClean="0"/>
                      </a:br>
                      <a:r>
                        <a:rPr lang="en-US" altLang="zh-TW" sz="2000" dirty="0" smtClean="0"/>
                        <a:t>Seated Mode</a:t>
                      </a:r>
                      <a:endParaRPr lang="zh-TW" altLang="en-US" sz="2000" dirty="0"/>
                    </a:p>
                  </a:txBody>
                  <a:tcPr anchor="ctr"/>
                </a:tc>
              </a:tr>
              <a:tr h="797719">
                <a:tc>
                  <a:txBody>
                    <a:bodyPr/>
                    <a:lstStyle/>
                    <a:p>
                      <a:r>
                        <a:rPr lang="zh-TW" altLang="en-US" sz="2800" dirty="0" smtClean="0"/>
                        <a:t>手勢追蹤</a:t>
                      </a:r>
                      <a:endParaRPr lang="zh-TW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X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握拳、張開、按鍵</a:t>
                      </a:r>
                      <a:endParaRPr lang="zh-TW" altLang="en-US" sz="2400" dirty="0"/>
                    </a:p>
                  </a:txBody>
                  <a:tcPr anchor="ctr"/>
                </a:tc>
              </a:tr>
              <a:tr h="656283">
                <a:tc>
                  <a:txBody>
                    <a:bodyPr/>
                    <a:lstStyle/>
                    <a:p>
                      <a:r>
                        <a:rPr lang="en-US" altLang="zh-TW" sz="2800" dirty="0" smtClean="0"/>
                        <a:t>Kinect</a:t>
                      </a:r>
                      <a:r>
                        <a:rPr lang="en-US" altLang="zh-TW" sz="2800" baseline="0" dirty="0" smtClean="0"/>
                        <a:t> Fusion</a:t>
                      </a:r>
                      <a:endParaRPr lang="zh-TW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X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O</a:t>
                      </a:r>
                      <a:endParaRPr lang="zh-TW" altLang="en-US" sz="2400" dirty="0"/>
                    </a:p>
                  </a:txBody>
                  <a:tcPr anchor="ctr"/>
                </a:tc>
              </a:tr>
              <a:tr h="656283">
                <a:tc>
                  <a:txBody>
                    <a:bodyPr/>
                    <a:lstStyle/>
                    <a:p>
                      <a:r>
                        <a:rPr lang="zh-TW" altLang="en-US" sz="28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授權 </a:t>
                      </a:r>
                      <a:r>
                        <a:rPr lang="en-US" altLang="zh-TW" sz="28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(License)</a:t>
                      </a:r>
                      <a:endParaRPr lang="zh-TW" altLang="en-US" sz="28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X</a:t>
                      </a:r>
                      <a:endParaRPr lang="zh-TW" altLang="en-US" sz="2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81000" y="6032849"/>
            <a:ext cx="800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/>
              <a:t>參考資料：</a:t>
            </a:r>
            <a:r>
              <a:rPr lang="en-US" altLang="zh-TW" dirty="0" smtClean="0"/>
              <a:t>http</a:t>
            </a:r>
            <a:r>
              <a:rPr lang="en-US" altLang="zh-TW" dirty="0"/>
              <a:t>://www.kinectingforwindows.com/2012/09/07/what-is-the-difference-between-kinect-for-windows-kinect-for-xbox360/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45254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Kinect</a:t>
            </a:r>
            <a:r>
              <a:rPr lang="zh-TW" altLang="en-US" dirty="0" smtClean="0"/>
              <a:t>的</a:t>
            </a:r>
            <a:r>
              <a:rPr lang="zh-TW" altLang="en-US" dirty="0"/>
              <a:t>結構</a:t>
            </a:r>
          </a:p>
        </p:txBody>
      </p:sp>
      <p:pic>
        <p:nvPicPr>
          <p:cNvPr id="2050" name="Picture 2" descr="JJ131033.k4w_sensor_2(en-us,IEB.10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88840"/>
            <a:ext cx="8000208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247820" y="648866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(</a:t>
            </a:r>
            <a:r>
              <a:rPr lang="zh-TW" altLang="en-US" dirty="0" smtClean="0"/>
              <a:t>圖</a:t>
            </a:r>
            <a:r>
              <a:rPr lang="zh-TW" altLang="en-US" dirty="0"/>
              <a:t>形</a:t>
            </a:r>
            <a:r>
              <a:rPr lang="zh-TW" altLang="en-US" dirty="0" smtClean="0"/>
              <a:t>取自網路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39006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Kinect </a:t>
            </a:r>
            <a:r>
              <a:rPr lang="zh-TW" altLang="en-US" dirty="0" smtClean="0"/>
              <a:t>可以做什麼？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5029200"/>
          </a:xfrm>
        </p:spPr>
        <p:txBody>
          <a:bodyPr/>
          <a:lstStyle/>
          <a:p>
            <a:pPr marL="36576" indent="0">
              <a:buNone/>
            </a:pPr>
            <a:r>
              <a:rPr lang="zh-TW" altLang="en-US" dirty="0"/>
              <a:t>擷取多媒體資訊：</a:t>
            </a:r>
            <a:endParaRPr lang="en-US" altLang="zh-TW" dirty="0" smtClean="0"/>
          </a:p>
          <a:p>
            <a:r>
              <a:rPr lang="en-US" altLang="zh-TW" dirty="0" smtClean="0"/>
              <a:t>Microphone Array (</a:t>
            </a:r>
            <a:r>
              <a:rPr lang="zh-TW" altLang="en-US" dirty="0" smtClean="0"/>
              <a:t>麥克風陣列</a:t>
            </a:r>
            <a:r>
              <a:rPr lang="en-US" altLang="zh-TW" dirty="0" smtClean="0"/>
              <a:t>) (</a:t>
            </a:r>
            <a:r>
              <a:rPr lang="zh-TW" altLang="en-US" dirty="0" smtClean="0"/>
              <a:t>聲音</a:t>
            </a:r>
            <a:r>
              <a:rPr lang="en-US" altLang="zh-TW" dirty="0" smtClean="0"/>
              <a:t>)</a:t>
            </a:r>
          </a:p>
          <a:p>
            <a:r>
              <a:rPr lang="en-US" altLang="zh-TW" dirty="0" smtClean="0"/>
              <a:t>Color Image (</a:t>
            </a:r>
            <a:r>
              <a:rPr lang="zh-TW" altLang="en-US" dirty="0" smtClean="0"/>
              <a:t>彩色影像</a:t>
            </a:r>
            <a:r>
              <a:rPr lang="en-US" altLang="zh-TW" dirty="0" smtClean="0"/>
              <a:t>)</a:t>
            </a:r>
          </a:p>
          <a:p>
            <a:r>
              <a:rPr lang="en-US" altLang="zh-TW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Depth Image (</a:t>
            </a:r>
            <a:r>
              <a:rPr lang="zh-TW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深度影像</a:t>
            </a:r>
            <a:r>
              <a:rPr lang="en-US" altLang="zh-TW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36576" indent="0">
              <a:buNone/>
            </a:pPr>
            <a:endParaRPr lang="en-US" altLang="zh-TW" dirty="0" smtClean="0"/>
          </a:p>
          <a:p>
            <a:pPr marL="36576" indent="0">
              <a:buNone/>
            </a:pPr>
            <a:r>
              <a:rPr lang="zh-TW" altLang="en-US" dirty="0" smtClean="0"/>
              <a:t>配合</a:t>
            </a:r>
            <a:r>
              <a:rPr lang="en-US" altLang="zh-TW" dirty="0" smtClean="0"/>
              <a:t>SDK</a:t>
            </a:r>
            <a:r>
              <a:rPr lang="zh-TW" altLang="en-US" dirty="0" smtClean="0"/>
              <a:t>可以簡單取得以下資訊：</a:t>
            </a:r>
            <a:endParaRPr lang="en-US" altLang="zh-TW" dirty="0" smtClean="0"/>
          </a:p>
          <a:p>
            <a:r>
              <a:rPr lang="en-US" altLang="zh-TW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Skeleton Tracking (</a:t>
            </a:r>
            <a:r>
              <a:rPr lang="zh-TW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人體骨架追蹤</a:t>
            </a:r>
            <a:r>
              <a:rPr lang="en-US" altLang="zh-TW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r>
              <a:rPr lang="en-US" altLang="zh-TW" dirty="0" smtClean="0"/>
              <a:t>Face Tracking</a:t>
            </a:r>
            <a:r>
              <a:rPr lang="zh-TW" altLang="en-US" dirty="0"/>
              <a:t> </a:t>
            </a:r>
            <a:r>
              <a:rPr lang="en-US" altLang="zh-TW" dirty="0" smtClean="0"/>
              <a:t>(</a:t>
            </a:r>
            <a:r>
              <a:rPr lang="zh-TW" altLang="en-US" dirty="0" smtClean="0"/>
              <a:t>人臉追蹤</a:t>
            </a:r>
            <a:r>
              <a:rPr lang="en-US" altLang="zh-TW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155895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骨架</a:t>
            </a:r>
            <a:r>
              <a:rPr lang="zh-TW" altLang="en-US" dirty="0" smtClean="0"/>
              <a:t>追蹤 </a:t>
            </a:r>
            <a:r>
              <a:rPr lang="en-US" altLang="zh-TW" dirty="0" smtClean="0"/>
              <a:t>(Skeleton Tracking)</a:t>
            </a:r>
            <a:endParaRPr lang="zh-TW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04333" y="1447800"/>
            <a:ext cx="5163467" cy="5105400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228600" y="1537236"/>
            <a:ext cx="3573864" cy="4939764"/>
            <a:chOff x="228600" y="778211"/>
            <a:chExt cx="3573864" cy="4939764"/>
          </a:xfrm>
        </p:grpSpPr>
        <p:pic>
          <p:nvPicPr>
            <p:cNvPr id="25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1075" t="20919" r="42734" b="17542"/>
            <a:stretch/>
          </p:blipFill>
          <p:spPr bwMode="auto">
            <a:xfrm>
              <a:off x="228600" y="778212"/>
              <a:ext cx="2436779" cy="4939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68399" t="20919" r="24057" b="17542"/>
            <a:stretch/>
          </p:blipFill>
          <p:spPr bwMode="auto">
            <a:xfrm>
              <a:off x="2667000" y="778211"/>
              <a:ext cx="1135464" cy="4939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5" name="Straight Arrow Connector 4"/>
          <p:cNvCxnSpPr/>
          <p:nvPr/>
        </p:nvCxnSpPr>
        <p:spPr>
          <a:xfrm flipV="1">
            <a:off x="6248400" y="1981200"/>
            <a:ext cx="0" cy="1447800"/>
          </a:xfrm>
          <a:prstGeom prst="straightConnector1">
            <a:avLst/>
          </a:prstGeom>
          <a:ln w="38100">
            <a:solidFill>
              <a:srgbClr val="00B0F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614893" y="2260937"/>
            <a:ext cx="6335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6000" dirty="0" smtClean="0">
                <a:solidFill>
                  <a:srgbClr val="00B0F0"/>
                </a:solidFill>
              </a:rPr>
              <a:t>+</a:t>
            </a:r>
            <a:endParaRPr lang="zh-TW" altLang="en-US" sz="6000" dirty="0">
              <a:solidFill>
                <a:srgbClr val="00B0F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6858000" y="3581400"/>
            <a:ext cx="1600200" cy="304800"/>
          </a:xfrm>
          <a:prstGeom prst="straightConnector1">
            <a:avLst/>
          </a:prstGeom>
          <a:ln w="38100">
            <a:solidFill>
              <a:srgbClr val="00B0F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215093" y="2895600"/>
            <a:ext cx="6335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6000" dirty="0" smtClean="0">
                <a:solidFill>
                  <a:srgbClr val="00B0F0"/>
                </a:solidFill>
              </a:rPr>
              <a:t>+</a:t>
            </a:r>
            <a:endParaRPr lang="zh-TW" altLang="en-US" sz="6000" dirty="0">
              <a:solidFill>
                <a:srgbClr val="00B0F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6731746" y="4419600"/>
            <a:ext cx="1726454" cy="457200"/>
          </a:xfrm>
          <a:prstGeom prst="straightConnector1">
            <a:avLst/>
          </a:prstGeom>
          <a:ln w="38100">
            <a:solidFill>
              <a:srgbClr val="00B0F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138893" y="4394537"/>
            <a:ext cx="6335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6000" dirty="0" smtClean="0">
                <a:solidFill>
                  <a:srgbClr val="00B0F0"/>
                </a:solidFill>
              </a:rPr>
              <a:t>+</a:t>
            </a:r>
            <a:endParaRPr lang="zh-TW" altLang="en-US" sz="6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747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Kinect </a:t>
            </a:r>
            <a:r>
              <a:rPr lang="zh-TW" altLang="en-US" dirty="0"/>
              <a:t>的應用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體感遊戲</a:t>
            </a:r>
            <a:endParaRPr lang="en-US" altLang="zh-TW" dirty="0" smtClean="0"/>
          </a:p>
          <a:p>
            <a:r>
              <a:rPr lang="zh-TW" altLang="en-US" dirty="0"/>
              <a:t>醫療</a:t>
            </a:r>
            <a:r>
              <a:rPr lang="zh-TW" altLang="en-US" dirty="0" smtClean="0"/>
              <a:t>復健</a:t>
            </a:r>
            <a:endParaRPr lang="en-US" altLang="zh-TW" dirty="0" smtClean="0"/>
          </a:p>
          <a:p>
            <a:r>
              <a:rPr lang="zh-TW" altLang="en-US" dirty="0"/>
              <a:t>遠端控制</a:t>
            </a:r>
            <a:endParaRPr lang="en-US" altLang="zh-TW" dirty="0" smtClean="0"/>
          </a:p>
          <a:p>
            <a:r>
              <a:rPr lang="zh-TW" altLang="en-US" dirty="0" smtClean="0"/>
              <a:t>虛擬試衣</a:t>
            </a:r>
            <a:endParaRPr lang="en-US" altLang="zh-TW" dirty="0" smtClean="0"/>
          </a:p>
          <a:p>
            <a:r>
              <a:rPr lang="zh-TW" altLang="en-US" dirty="0" smtClean="0"/>
              <a:t>３Ｄ建模</a:t>
            </a:r>
            <a:endParaRPr lang="en-US" altLang="zh-TW" dirty="0" smtClean="0"/>
          </a:p>
        </p:txBody>
      </p:sp>
      <p:pic>
        <p:nvPicPr>
          <p:cNvPr id="5122" name="Picture 2" descr="http://cdn.cnet.com.au/story_media/339343705/sdk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414785"/>
            <a:ext cx="3862699" cy="2214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ar door kinect for trying dress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29662" y="1297412"/>
            <a:ext cx="4464496" cy="2973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blogs.technet.com/cfs-file.ashx/__key/communityserver-blogs-components-weblogfiles/00-00-00-80-73-metablogapi/6761.colorcapturebeforeaftercrop_5F00_thumb_5F00_3AD8251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29661" y="4396811"/>
            <a:ext cx="4464496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247820" y="641246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(</a:t>
            </a:r>
            <a:r>
              <a:rPr lang="zh-TW" altLang="en-US" dirty="0" smtClean="0"/>
              <a:t>圖</a:t>
            </a:r>
            <a:r>
              <a:rPr lang="zh-TW" altLang="en-US" dirty="0"/>
              <a:t>形</a:t>
            </a:r>
            <a:r>
              <a:rPr lang="zh-TW" altLang="en-US" dirty="0" smtClean="0"/>
              <a:t>取自網路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416635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www.technologyreview.com/sites/default/files/styles/body_embed/public/legacy/windows.kinectx616.jpg?itok=_EBOvA6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4844"/>
          <a:stretch/>
        </p:blipFill>
        <p:spPr bwMode="auto">
          <a:xfrm>
            <a:off x="1083857" y="1357423"/>
            <a:ext cx="6976295" cy="4988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/>
          <p:cNvSpPr/>
          <p:nvPr/>
        </p:nvSpPr>
        <p:spPr>
          <a:xfrm>
            <a:off x="3056207" y="304800"/>
            <a:ext cx="30315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3. DEMO</a:t>
            </a:r>
            <a:endParaRPr lang="zh-TW" alt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47820" y="641246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(</a:t>
            </a:r>
            <a:r>
              <a:rPr lang="zh-TW" altLang="en-US" dirty="0" smtClean="0"/>
              <a:t>圖</a:t>
            </a:r>
            <a:r>
              <a:rPr lang="zh-TW" altLang="en-US" dirty="0"/>
              <a:t>形</a:t>
            </a:r>
            <a:r>
              <a:rPr lang="zh-TW" altLang="en-US" dirty="0" smtClean="0"/>
              <a:t>取自網路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46635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majorblog.net/wp-content/uploads/2013/07/stark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03" r="22821"/>
          <a:stretch/>
        </p:blipFill>
        <p:spPr bwMode="auto">
          <a:xfrm>
            <a:off x="1447801" y="1691577"/>
            <a:ext cx="6248399" cy="4709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/>
          <p:cNvSpPr/>
          <p:nvPr/>
        </p:nvSpPr>
        <p:spPr>
          <a:xfrm>
            <a:off x="2709947" y="609600"/>
            <a:ext cx="37240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4. </a:t>
            </a:r>
            <a:r>
              <a:rPr lang="zh-TW" alt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未來</a:t>
            </a:r>
            <a:r>
              <a:rPr lang="zh-TW" alt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展望</a:t>
            </a:r>
            <a:endParaRPr lang="zh-TW" alt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47820" y="641246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(</a:t>
            </a:r>
            <a:r>
              <a:rPr lang="zh-TW" altLang="en-US" dirty="0" smtClean="0"/>
              <a:t>圖</a:t>
            </a:r>
            <a:r>
              <a:rPr lang="zh-TW" altLang="en-US" dirty="0"/>
              <a:t>形</a:t>
            </a:r>
            <a:r>
              <a:rPr lang="zh-TW" altLang="en-US" dirty="0" smtClean="0"/>
              <a:t>取自網路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56528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Kinect for Windows v2 </a:t>
            </a:r>
            <a:r>
              <a:rPr lang="zh-TW" altLang="en-US" dirty="0" smtClean="0"/>
              <a:t>即將上市</a:t>
            </a:r>
            <a:endParaRPr lang="zh-TW" alt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57200" y="2133600"/>
            <a:ext cx="8458200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447800" y="1905000"/>
            <a:ext cx="0" cy="2286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7579254" y="1905000"/>
            <a:ext cx="0" cy="2286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2971800" y="1905000"/>
            <a:ext cx="0" cy="2286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98986" y="1535668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2010</a:t>
            </a:r>
            <a:endParaRPr lang="zh-TW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239000" y="152400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2014</a:t>
            </a:r>
            <a:endParaRPr lang="zh-TW" altLang="en-US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4495800" y="1905000"/>
            <a:ext cx="0" cy="2286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6019800" y="1905000"/>
            <a:ext cx="0" cy="2286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644816" y="1535668"/>
            <a:ext cx="680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2011</a:t>
            </a:r>
            <a:endParaRPr lang="zh-TW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146986" y="152400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2012</a:t>
            </a:r>
            <a:endParaRPr lang="zh-TW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670986" y="152400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2013</a:t>
            </a:r>
            <a:endParaRPr lang="zh-TW" altLang="en-US" dirty="0"/>
          </a:p>
        </p:txBody>
      </p:sp>
      <p:sp>
        <p:nvSpPr>
          <p:cNvPr id="18" name="Oval 17"/>
          <p:cNvSpPr/>
          <p:nvPr/>
        </p:nvSpPr>
        <p:spPr>
          <a:xfrm>
            <a:off x="2470586" y="2057400"/>
            <a:ext cx="136307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Oval 18"/>
          <p:cNvSpPr/>
          <p:nvPr/>
        </p:nvSpPr>
        <p:spPr>
          <a:xfrm>
            <a:off x="2683093" y="2057400"/>
            <a:ext cx="136307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0" name="Elbow Connector 19"/>
          <p:cNvCxnSpPr>
            <a:stCxn id="18" idx="4"/>
            <a:endCxn id="21" idx="0"/>
          </p:cNvCxnSpPr>
          <p:nvPr/>
        </p:nvCxnSpPr>
        <p:spPr>
          <a:xfrm rot="5400000">
            <a:off x="1463757" y="1744417"/>
            <a:ext cx="609600" cy="1540366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57200" y="2819400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PSMove</a:t>
            </a:r>
            <a:endParaRPr lang="zh-TW" alt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793291" y="2822575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Kinect for </a:t>
            </a:r>
            <a:r>
              <a:rPr lang="en-US" altLang="zh-TW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XBox</a:t>
            </a:r>
            <a:endParaRPr lang="zh-TW" alt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7" name="Elbow Connector 26"/>
          <p:cNvCxnSpPr>
            <a:stCxn id="19" idx="4"/>
            <a:endCxn id="26" idx="0"/>
          </p:cNvCxnSpPr>
          <p:nvPr/>
        </p:nvCxnSpPr>
        <p:spPr>
          <a:xfrm rot="5400000">
            <a:off x="2444860" y="2516187"/>
            <a:ext cx="612775" cy="1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7247820" y="648866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(</a:t>
            </a:r>
            <a:r>
              <a:rPr lang="zh-TW" altLang="en-US" dirty="0" smtClean="0"/>
              <a:t>圖</a:t>
            </a:r>
            <a:r>
              <a:rPr lang="zh-TW" altLang="en-US" dirty="0"/>
              <a:t>形</a:t>
            </a:r>
            <a:r>
              <a:rPr lang="zh-TW" altLang="en-US" dirty="0" smtClean="0"/>
              <a:t>取自網路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2027563" y="2057400"/>
            <a:ext cx="6278237" cy="4484132"/>
            <a:chOff x="2027563" y="2057400"/>
            <a:chExt cx="6278237" cy="4484132"/>
          </a:xfrm>
        </p:grpSpPr>
        <p:sp>
          <p:nvSpPr>
            <p:cNvPr id="17" name="Oval 16"/>
            <p:cNvSpPr/>
            <p:nvPr/>
          </p:nvSpPr>
          <p:spPr>
            <a:xfrm>
              <a:off x="8169493" y="2057400"/>
              <a:ext cx="136307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30" name="Elbow Connector 29"/>
            <p:cNvCxnSpPr>
              <a:stCxn id="17" idx="4"/>
              <a:endCxn id="25" idx="0"/>
            </p:cNvCxnSpPr>
            <p:nvPr/>
          </p:nvCxnSpPr>
          <p:spPr>
            <a:xfrm rot="5400000">
              <a:off x="5559165" y="902918"/>
              <a:ext cx="1371600" cy="3985365"/>
            </a:xfrm>
            <a:prstGeom prst="bentConnector3">
              <a:avLst>
                <a:gd name="adj1" fmla="val 50000"/>
              </a:avLst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Picture 2" descr="http://www.itworld.com/sites/default/files/kinect2_sensor_0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7563" y="3581400"/>
              <a:ext cx="4449437" cy="25584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Rectangle 27"/>
            <p:cNvSpPr/>
            <p:nvPr/>
          </p:nvSpPr>
          <p:spPr>
            <a:xfrm>
              <a:off x="5454308" y="2440838"/>
              <a:ext cx="147989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TW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Sumer 2014</a:t>
              </a:r>
              <a:endParaRPr lang="zh-TW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166973" y="6172200"/>
              <a:ext cx="265765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TW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Kinect for Windows v2</a:t>
              </a:r>
              <a:endParaRPr lang="zh-TW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256097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三十秒廣告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50292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zh-TW" altLang="en-US" dirty="0"/>
              <a:t>介紹</a:t>
            </a:r>
            <a:r>
              <a:rPr lang="zh-TW" altLang="en-US" dirty="0" smtClean="0"/>
              <a:t>兩個在高雄的軟體社群：</a:t>
            </a:r>
            <a:endParaRPr lang="en-US" altLang="zh-TW" dirty="0" smtClean="0"/>
          </a:p>
          <a:p>
            <a:pPr marL="36576" indent="0">
              <a:buNone/>
            </a:pPr>
            <a:endParaRPr lang="en-US" altLang="zh-TW" dirty="0" smtClean="0"/>
          </a:p>
          <a:p>
            <a:r>
              <a:rPr lang="en-US" altLang="zh-TW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Kaohsiung Python User Group</a:t>
            </a:r>
          </a:p>
          <a:p>
            <a:pPr marL="338328" lvl="1" indent="0">
              <a:buNone/>
            </a:pPr>
            <a:r>
              <a:rPr lang="zh-TW" altLang="en-US" dirty="0" smtClean="0"/>
              <a:t>（交流 </a:t>
            </a:r>
            <a:r>
              <a:rPr lang="en-US" altLang="zh-TW" dirty="0" smtClean="0"/>
              <a:t>Python </a:t>
            </a:r>
            <a:r>
              <a:rPr lang="zh-TW" altLang="en-US" dirty="0" smtClean="0"/>
              <a:t>技術的聚會）</a:t>
            </a:r>
            <a:endParaRPr lang="en-US" altLang="zh-TW" dirty="0" smtClean="0"/>
          </a:p>
          <a:p>
            <a:pPr marL="36576" indent="0">
              <a:buNone/>
            </a:pPr>
            <a:endParaRPr lang="en-US" altLang="zh-TW" dirty="0" smtClean="0"/>
          </a:p>
          <a:p>
            <a:r>
              <a:rPr lang="en-US" altLang="zh-TW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Kaohsiung </a:t>
            </a:r>
            <a:r>
              <a:rPr lang="en-US" altLang="zh-TW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useR</a:t>
            </a:r>
            <a:r>
              <a:rPr lang="en-US" altLang="zh-TW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 </a:t>
            </a:r>
            <a:r>
              <a:rPr lang="en-US" altLang="zh-TW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Meetup</a:t>
            </a:r>
            <a:endParaRPr lang="en-US" altLang="zh-TW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38328" lvl="1" indent="0">
              <a:buNone/>
            </a:pPr>
            <a:r>
              <a:rPr lang="zh-TW" altLang="en-US" dirty="0" smtClean="0"/>
              <a:t>（討論統計語言Ｒ的聚會）</a:t>
            </a:r>
            <a:endParaRPr lang="en-US" altLang="zh-TW" dirty="0" smtClean="0"/>
          </a:p>
          <a:p>
            <a:pPr marL="338328" lvl="1" indent="0">
              <a:buNone/>
            </a:pPr>
            <a:endParaRPr lang="en-US" altLang="zh-TW" dirty="0"/>
          </a:p>
          <a:p>
            <a:pPr marL="36576" indent="0">
              <a:buNone/>
            </a:pPr>
            <a:r>
              <a:rPr lang="zh-TW" altLang="en-US" dirty="0" smtClean="0"/>
              <a:t>歡迎大家來交流技術！！！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xmlns="" val="272944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inect2_dept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304800"/>
            <a:ext cx="4417779" cy="2411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kinect2_I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4800"/>
            <a:ext cx="4417779" cy="2411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kinect2_skelet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728" y="3366177"/>
            <a:ext cx="4409348" cy="2411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kinect2_orientati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66177"/>
            <a:ext cx="4392487" cy="240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1762395" y="2745677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深度影像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67400" y="2745677"/>
            <a:ext cx="1697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Active IR </a:t>
            </a:r>
            <a:r>
              <a:rPr lang="zh-TW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影像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62395" y="5807054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骨架追蹤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65226" y="5807054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肢體旋轉方向追蹤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729" y="6144120"/>
            <a:ext cx="88547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/>
              <a:t>資料來源：</a:t>
            </a:r>
            <a:r>
              <a:rPr lang="en-US" altLang="zh-TW" dirty="0" smtClean="0"/>
              <a:t>http</a:t>
            </a:r>
            <a:r>
              <a:rPr lang="en-US" altLang="zh-TW" dirty="0"/>
              <a:t>://video.wired.com/watch/game-life-new-xbox-one-kinect-exclusive-wired-video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300384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inect2_muscle_forc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728" y="304800"/>
            <a:ext cx="4421632" cy="2418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kinect2_heartra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4800"/>
            <a:ext cx="4421632" cy="2418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kinect2_expressi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728" y="3358896"/>
            <a:ext cx="4421632" cy="2418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kinect2_5peopl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58896"/>
            <a:ext cx="4421632" cy="2418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1535714" y="2724658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肌肉受</a:t>
            </a:r>
            <a:r>
              <a:rPr lang="zh-TW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力</a:t>
            </a:r>
            <a:r>
              <a:rPr lang="zh-TW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模擬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28818" y="2707886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心跳偵測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35714" y="5778047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臉部表情分析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97986" y="5779118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多人骨架追蹤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9729" y="6144120"/>
            <a:ext cx="88547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/>
              <a:t>資料來源：</a:t>
            </a:r>
            <a:r>
              <a:rPr lang="en-US" altLang="zh-TW" dirty="0" smtClean="0"/>
              <a:t>http</a:t>
            </a:r>
            <a:r>
              <a:rPr lang="en-US" altLang="zh-TW" dirty="0"/>
              <a:t>://video.wired.com/watch/game-life-new-xbox-one-kinect-exclusive-wired-video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124488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Kinect </a:t>
            </a:r>
            <a:r>
              <a:rPr lang="zh-TW" altLang="en-US" dirty="0" smtClean="0"/>
              <a:t>新舊版本的差別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074" name="Picture 2" descr="http://qph.is.quoracdn.net/main-qimg-6300ba62285f6c0cf1996ee20423799c?convert_to_webp=tru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1"/>
            <a:ext cx="8418088" cy="449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7200" y="6135469"/>
            <a:ext cx="84180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/>
              <a:t>資料來源：</a:t>
            </a:r>
            <a:r>
              <a:rPr lang="en-US" altLang="zh-TW" dirty="0" smtClean="0"/>
              <a:t> http</a:t>
            </a:r>
            <a:r>
              <a:rPr lang="en-US" altLang="zh-TW" dirty="0"/>
              <a:t>://www.quora.com/Kinect/What-is-the-difference-between-Kinect-and-Kinect-2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51529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醫療相關應用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人體參數量測</a:t>
            </a:r>
            <a:endParaRPr lang="en-US" altLang="zh-TW" dirty="0"/>
          </a:p>
          <a:p>
            <a:r>
              <a:rPr lang="zh-TW" altLang="en-US" dirty="0" smtClean="0"/>
              <a:t>行為</a:t>
            </a:r>
            <a:r>
              <a:rPr lang="zh-TW" altLang="en-US" dirty="0"/>
              <a:t>分析</a:t>
            </a:r>
            <a:r>
              <a:rPr lang="zh-TW" altLang="en-US" dirty="0" smtClean="0"/>
              <a:t>系統</a:t>
            </a:r>
            <a:endParaRPr lang="en-US" altLang="zh-TW" dirty="0" smtClean="0"/>
          </a:p>
          <a:p>
            <a:r>
              <a:rPr lang="zh-TW" altLang="en-US" dirty="0" smtClean="0"/>
              <a:t>老年照護系統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11266" name="Picture 2" descr="http://d3hjf51r9j54j7.cloudfront.net/wp-content/uploads/sites/5/2013/03/eHealth-pics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41003"/>
            <a:ext cx="4356322" cy="2859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http://www.auntminnie.com/user/images/content_images/sup_ris/2012_06_09_07_53_36_40_kinect-new-combo_cro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555482"/>
            <a:ext cx="3460521" cy="284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How the Kinect Helps Diagnose Autis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087762"/>
            <a:ext cx="3429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247820" y="641246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(</a:t>
            </a:r>
            <a:r>
              <a:rPr lang="zh-TW" altLang="en-US" dirty="0" smtClean="0"/>
              <a:t>圖</a:t>
            </a:r>
            <a:r>
              <a:rPr lang="zh-TW" altLang="en-US" dirty="0"/>
              <a:t>形</a:t>
            </a:r>
            <a:r>
              <a:rPr lang="zh-TW" altLang="en-US" dirty="0" smtClean="0"/>
              <a:t>取自網路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27858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醫療相關應用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手術輔助系統</a:t>
            </a:r>
            <a:endParaRPr lang="en-US" altLang="zh-TW" dirty="0" smtClean="0"/>
          </a:p>
          <a:p>
            <a:r>
              <a:rPr lang="zh-TW" altLang="en-US" dirty="0" smtClean="0"/>
              <a:t>復</a:t>
            </a:r>
            <a:r>
              <a:rPr lang="zh-TW" altLang="en-US" dirty="0"/>
              <a:t>健</a:t>
            </a:r>
            <a:r>
              <a:rPr lang="zh-TW" altLang="en-US" dirty="0" smtClean="0"/>
              <a:t>系統</a:t>
            </a:r>
            <a:endParaRPr lang="en-US" altLang="zh-TW" dirty="0"/>
          </a:p>
          <a:p>
            <a:r>
              <a:rPr lang="zh-TW" altLang="en-US" dirty="0"/>
              <a:t>進出</a:t>
            </a:r>
            <a:r>
              <a:rPr lang="zh-TW" altLang="en-US" dirty="0" smtClean="0"/>
              <a:t>管控系統</a:t>
            </a:r>
            <a:endParaRPr lang="en-US" altLang="zh-TW" dirty="0"/>
          </a:p>
        </p:txBody>
      </p:sp>
      <p:pic>
        <p:nvPicPr>
          <p:cNvPr id="4" name="Picture 2" descr="http://image.techweb.com.cn/upload/2013/0319/13636561093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2634" y="1371600"/>
            <a:ext cx="3142166" cy="209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Reflexion Rehabilitative Measurement Tool Microsofts Kinect Sensor Assists in Rehabilitation Thanks to Reflexion Rehabilitative Measurement Tool (video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2634" y="3618735"/>
            <a:ext cx="3142166" cy="2796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Victor\AppData\Local\Temp\resourc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0801" y="3643545"/>
            <a:ext cx="3572472" cy="2796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247820" y="641246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(</a:t>
            </a:r>
            <a:r>
              <a:rPr lang="zh-TW" altLang="en-US" dirty="0" smtClean="0"/>
              <a:t>圖</a:t>
            </a:r>
            <a:r>
              <a:rPr lang="zh-TW" altLang="en-US" dirty="0"/>
              <a:t>形</a:t>
            </a:r>
            <a:r>
              <a:rPr lang="zh-TW" altLang="en-US" dirty="0" smtClean="0"/>
              <a:t>取自網路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117049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976706" y="2852936"/>
            <a:ext cx="519058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zh-TW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Thank You!</a:t>
            </a:r>
            <a:endParaRPr lang="zh-TW" altLang="en-US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341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大綱</a:t>
            </a:r>
            <a:endParaRPr lang="zh-TW" alt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457200" y="1295400"/>
            <a:ext cx="4040909" cy="2667000"/>
            <a:chOff x="457200" y="1295400"/>
            <a:chExt cx="4040909" cy="2667000"/>
          </a:xfrm>
        </p:grpSpPr>
        <p:sp>
          <p:nvSpPr>
            <p:cNvPr id="4" name="Rounded Rectangle 3"/>
            <p:cNvSpPr/>
            <p:nvPr/>
          </p:nvSpPr>
          <p:spPr>
            <a:xfrm>
              <a:off x="457200" y="1295400"/>
              <a:ext cx="4040909" cy="2667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8" name="Picture 7" descr="http://i.dailymail.co.uk/i/pix/2012/05/14/article-0-1315F801000005DC-305_634x477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200" y="1905000"/>
              <a:ext cx="2532012" cy="1905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685800" y="1381780"/>
              <a:ext cx="28477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dirty="0" smtClean="0"/>
                <a:t>1. </a:t>
              </a:r>
              <a:r>
                <a:rPr lang="zh-TW" altLang="en-US" sz="2800" dirty="0" smtClean="0"/>
                <a:t>體感技術簡介</a:t>
              </a:r>
              <a:endParaRPr lang="zh-TW" altLang="en-US" sz="28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650509" y="1295400"/>
            <a:ext cx="4040909" cy="2667000"/>
            <a:chOff x="4650509" y="1295400"/>
            <a:chExt cx="4040909" cy="2667000"/>
          </a:xfrm>
        </p:grpSpPr>
        <p:sp>
          <p:nvSpPr>
            <p:cNvPr id="6" name="Rounded Rectangle 5"/>
            <p:cNvSpPr/>
            <p:nvPr/>
          </p:nvSpPr>
          <p:spPr>
            <a:xfrm>
              <a:off x="4650509" y="1295400"/>
              <a:ext cx="4040909" cy="2667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029200" y="1371600"/>
              <a:ext cx="28477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dirty="0"/>
                <a:t>2</a:t>
              </a:r>
              <a:r>
                <a:rPr lang="en-US" altLang="zh-TW" sz="2800" dirty="0" smtClean="0"/>
                <a:t>. Kinect</a:t>
              </a:r>
              <a:r>
                <a:rPr lang="zh-TW" altLang="en-US" sz="2800" dirty="0" smtClean="0"/>
                <a:t>簡介</a:t>
              </a:r>
              <a:endParaRPr lang="zh-TW" altLang="en-US" sz="2800" dirty="0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5486400" y="1905001"/>
              <a:ext cx="2595427" cy="1905000"/>
              <a:chOff x="1117056" y="1532930"/>
              <a:chExt cx="6883940" cy="5052697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117056" y="1532930"/>
                <a:ext cx="6883940" cy="315580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pic>
            <p:nvPicPr>
              <p:cNvPr id="16" name="Picture 2" descr="Hh438998.Kinect(en-us,MSDN.10)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52977" y="2057400"/>
                <a:ext cx="6530930" cy="21769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4" descr="https://encrypted-tbn3.gstatic.com/images?q=tbn:ANd9GcTOLwtOmthdUSJVjWm7iHXUdI6ThpnMeVfY-t_9_iz1luuF689B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t="18641" b="18533"/>
              <a:stretch/>
            </p:blipFill>
            <p:spPr bwMode="auto">
              <a:xfrm>
                <a:off x="1117056" y="4416357"/>
                <a:ext cx="6883940" cy="216927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22" name="Group 21"/>
          <p:cNvGrpSpPr/>
          <p:nvPr/>
        </p:nvGrpSpPr>
        <p:grpSpPr>
          <a:xfrm>
            <a:off x="4648200" y="4114800"/>
            <a:ext cx="4040909" cy="2667000"/>
            <a:chOff x="4648200" y="4114800"/>
            <a:chExt cx="4040909" cy="2667000"/>
          </a:xfrm>
        </p:grpSpPr>
        <p:sp>
          <p:nvSpPr>
            <p:cNvPr id="7" name="Rounded Rectangle 6"/>
            <p:cNvSpPr/>
            <p:nvPr/>
          </p:nvSpPr>
          <p:spPr>
            <a:xfrm>
              <a:off x="4648200" y="4114800"/>
              <a:ext cx="4040909" cy="2667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000847" y="4191000"/>
              <a:ext cx="28477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dirty="0"/>
                <a:t>4</a:t>
              </a:r>
              <a:r>
                <a:rPr lang="en-US" altLang="zh-TW" sz="2800" dirty="0" smtClean="0"/>
                <a:t>. </a:t>
              </a:r>
              <a:r>
                <a:rPr lang="zh-TW" altLang="en-US" sz="2800" dirty="0"/>
                <a:t>未來展望</a:t>
              </a:r>
            </a:p>
          </p:txBody>
        </p:sp>
        <p:pic>
          <p:nvPicPr>
            <p:cNvPr id="18" name="Picture 2" descr="http://www.majorblog.net/wp-content/uploads/2013/07/stark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603" r="22821"/>
            <a:stretch/>
          </p:blipFill>
          <p:spPr bwMode="auto">
            <a:xfrm>
              <a:off x="5562600" y="4724400"/>
              <a:ext cx="2509461" cy="18913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4" name="Group 23"/>
          <p:cNvGrpSpPr/>
          <p:nvPr/>
        </p:nvGrpSpPr>
        <p:grpSpPr>
          <a:xfrm>
            <a:off x="454891" y="4114800"/>
            <a:ext cx="4040909" cy="2667000"/>
            <a:chOff x="454891" y="4114800"/>
            <a:chExt cx="4040909" cy="2667000"/>
          </a:xfrm>
        </p:grpSpPr>
        <p:grpSp>
          <p:nvGrpSpPr>
            <p:cNvPr id="3" name="Group 2"/>
            <p:cNvGrpSpPr/>
            <p:nvPr/>
          </p:nvGrpSpPr>
          <p:grpSpPr>
            <a:xfrm>
              <a:off x="454891" y="4114800"/>
              <a:ext cx="4040909" cy="2667000"/>
              <a:chOff x="454891" y="4114800"/>
              <a:chExt cx="4040909" cy="2667000"/>
            </a:xfrm>
          </p:grpSpPr>
          <p:sp>
            <p:nvSpPr>
              <p:cNvPr id="5" name="Rounded Rectangle 4"/>
              <p:cNvSpPr/>
              <p:nvPr/>
            </p:nvSpPr>
            <p:spPr>
              <a:xfrm>
                <a:off x="454891" y="4114800"/>
                <a:ext cx="4040909" cy="266700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685800" y="4201180"/>
                <a:ext cx="3429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800" dirty="0"/>
                  <a:t>3</a:t>
                </a:r>
                <a:r>
                  <a:rPr lang="en-US" altLang="zh-TW" sz="2800" dirty="0" smtClean="0"/>
                  <a:t>. DEMO</a:t>
                </a:r>
                <a:endParaRPr lang="zh-TW" altLang="en-US" sz="2800" dirty="0"/>
              </a:p>
            </p:txBody>
          </p:sp>
        </p:grpSp>
        <p:pic>
          <p:nvPicPr>
            <p:cNvPr id="23" name="Picture 4" descr="http://www.technologyreview.com/sites/default/files/styles/body_embed/public/legacy/windows.kinectx616.jpg?itok=_EBOvA64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14844"/>
            <a:stretch/>
          </p:blipFill>
          <p:spPr bwMode="auto">
            <a:xfrm>
              <a:off x="1209338" y="4724400"/>
              <a:ext cx="2541873" cy="18913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4236117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2017452" y="609600"/>
            <a:ext cx="51090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1. </a:t>
            </a:r>
            <a:r>
              <a:rPr lang="zh-TW" alt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體</a:t>
            </a:r>
            <a:r>
              <a:rPr lang="zh-TW" alt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感技術</a:t>
            </a:r>
            <a:r>
              <a:rPr lang="zh-TW" alt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簡介</a:t>
            </a:r>
            <a:endParaRPr lang="zh-TW" alt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" name="Picture 2" descr="http://i.dailymail.co.uk/i/pix/2012/05/14/article-0-1315F801000005DC-305_634x4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0448" y="1524000"/>
            <a:ext cx="6481952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247820" y="641246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(</a:t>
            </a:r>
            <a:r>
              <a:rPr lang="zh-TW" altLang="en-US" dirty="0" smtClean="0"/>
              <a:t>圖</a:t>
            </a:r>
            <a:r>
              <a:rPr lang="zh-TW" altLang="en-US" dirty="0"/>
              <a:t>形</a:t>
            </a:r>
            <a:r>
              <a:rPr lang="zh-TW" altLang="en-US" dirty="0" smtClean="0"/>
              <a:t>取自網路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30953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什麼是體感技術？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體感技術</a:t>
            </a:r>
            <a:r>
              <a:rPr lang="en-US" altLang="zh-TW" dirty="0"/>
              <a:t>(Motion-Sensing Technologies)</a:t>
            </a:r>
            <a:r>
              <a:rPr lang="zh-TW" altLang="en-US" dirty="0"/>
              <a:t>是指</a:t>
            </a:r>
            <a:r>
              <a:rPr lang="zh-TW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偵測</a:t>
            </a:r>
            <a:r>
              <a:rPr lang="zh-TW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物</a:t>
            </a:r>
            <a:r>
              <a:rPr lang="zh-TW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體移動的</a:t>
            </a:r>
            <a:r>
              <a:rPr lang="zh-TW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技術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/>
              <a:t>傳統應用：</a:t>
            </a:r>
            <a:endParaRPr lang="en-US" altLang="zh-TW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6400800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參考資料</a:t>
            </a:r>
            <a:r>
              <a:rPr lang="zh-TW" altLang="en-US" dirty="0" smtClean="0"/>
              <a:t>：</a:t>
            </a:r>
            <a:r>
              <a:rPr lang="en-US" altLang="zh-TW" dirty="0" smtClean="0"/>
              <a:t>http://en.wikipedia.org/wiki/Motion_sensing</a:t>
            </a:r>
            <a:endParaRPr lang="zh-TW" altLang="en-US" dirty="0"/>
          </a:p>
        </p:txBody>
      </p:sp>
      <p:pic>
        <p:nvPicPr>
          <p:cNvPr id="5" name="Picture 2" descr="http://www.yabe-office.de/bildermanager/media/978/Hauptordner/robinets/infra/infra_froid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3200400"/>
            <a:ext cx="329513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learningaboutelectronics.com/images/motion-sensor-ligh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00400"/>
            <a:ext cx="2861468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247820" y="641246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(</a:t>
            </a:r>
            <a:r>
              <a:rPr lang="zh-TW" altLang="en-US" dirty="0" smtClean="0"/>
              <a:t>圖</a:t>
            </a:r>
            <a:r>
              <a:rPr lang="zh-TW" altLang="en-US" dirty="0"/>
              <a:t>形</a:t>
            </a:r>
            <a:r>
              <a:rPr lang="zh-TW" altLang="en-US" dirty="0" smtClean="0"/>
              <a:t>取自網路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90600" y="5960953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紅外線</a:t>
            </a:r>
            <a:r>
              <a:rPr lang="zh-TW" altLang="en-US" dirty="0" smtClean="0"/>
              <a:t>感應</a:t>
            </a:r>
            <a:r>
              <a:rPr lang="zh-TW" altLang="en-US" dirty="0"/>
              <a:t>式</a:t>
            </a:r>
            <a:r>
              <a:rPr lang="zh-TW" altLang="en-US" dirty="0" smtClean="0"/>
              <a:t>水龍頭</a:t>
            </a:r>
            <a:endParaRPr lang="zh-TW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72000" y="5928687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Motion Sensor Light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58963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遊戲</a:t>
            </a:r>
            <a:r>
              <a:rPr lang="zh-TW" altLang="en-US" dirty="0"/>
              <a:t>帶動</a:t>
            </a:r>
            <a:r>
              <a:rPr lang="zh-TW" altLang="en-US" dirty="0" smtClean="0"/>
              <a:t>了體感技術的</a:t>
            </a:r>
            <a:r>
              <a:rPr lang="zh-TW" altLang="en-US" dirty="0"/>
              <a:t>風潮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648200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dirty="0" smtClean="0">
                <a:sym typeface="Wingdings" panose="05000000000000000000" pitchFamily="2" charset="2"/>
              </a:rPr>
              <a:t>Wii (2006/11) </a:t>
            </a:r>
            <a:r>
              <a:rPr lang="zh-TW" altLang="en-US" dirty="0" smtClean="0">
                <a:sym typeface="Wingdings" panose="05000000000000000000" pitchFamily="2" charset="2"/>
              </a:rPr>
              <a:t>帶動風潮</a:t>
            </a:r>
            <a:endParaRPr lang="en-US" altLang="zh-TW" dirty="0" smtClean="0">
              <a:sym typeface="Wingdings" panose="05000000000000000000" pitchFamily="2" charset="2"/>
            </a:endParaRPr>
          </a:p>
          <a:p>
            <a:endParaRPr lang="en-US" altLang="zh-TW" dirty="0">
              <a:sym typeface="Wingdings" panose="05000000000000000000" pitchFamily="2" charset="2"/>
            </a:endParaRPr>
          </a:p>
          <a:p>
            <a:endParaRPr lang="en-US" altLang="zh-TW" dirty="0" smtClean="0">
              <a:sym typeface="Wingdings" panose="05000000000000000000" pitchFamily="2" charset="2"/>
            </a:endParaRPr>
          </a:p>
          <a:p>
            <a:endParaRPr lang="en-US" altLang="zh-TW" dirty="0">
              <a:sym typeface="Wingdings" panose="05000000000000000000" pitchFamily="2" charset="2"/>
            </a:endParaRPr>
          </a:p>
          <a:p>
            <a:endParaRPr lang="en-US" altLang="zh-TW" dirty="0" smtClean="0">
              <a:sym typeface="Wingdings" panose="05000000000000000000" pitchFamily="2" charset="2"/>
            </a:endParaRPr>
          </a:p>
          <a:p>
            <a:endParaRPr lang="en-US" altLang="zh-TW" dirty="0">
              <a:sym typeface="Wingdings" panose="05000000000000000000" pitchFamily="2" charset="2"/>
            </a:endParaRPr>
          </a:p>
          <a:p>
            <a:endParaRPr lang="en-US" altLang="zh-TW" dirty="0" smtClean="0">
              <a:sym typeface="Wingdings" panose="05000000000000000000" pitchFamily="2" charset="2"/>
            </a:endParaRPr>
          </a:p>
          <a:p>
            <a:endParaRPr lang="en-US" altLang="zh-TW" dirty="0" smtClean="0">
              <a:sym typeface="Wingdings" panose="05000000000000000000" pitchFamily="2" charset="2"/>
            </a:endParaRPr>
          </a:p>
          <a:p>
            <a:r>
              <a:rPr lang="zh-TW" altLang="en-US" dirty="0"/>
              <a:t>體感技術</a:t>
            </a:r>
            <a:r>
              <a:rPr lang="zh-TW" altLang="en-US" dirty="0" smtClean="0"/>
              <a:t>目前的</a:t>
            </a:r>
            <a:r>
              <a:rPr lang="zh-TW" altLang="en-US" dirty="0"/>
              <a:t>熱門應用是在利用偵測到的</a:t>
            </a:r>
            <a:r>
              <a:rPr lang="zh-TW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人體肢體動作</a:t>
            </a:r>
            <a:r>
              <a:rPr lang="zh-TW" altLang="en-US" dirty="0"/>
              <a:t>來達到</a:t>
            </a:r>
            <a:r>
              <a:rPr lang="zh-TW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操作電腦</a:t>
            </a:r>
            <a:r>
              <a:rPr lang="zh-TW" altLang="en-US" dirty="0" smtClean="0"/>
              <a:t>的</a:t>
            </a:r>
            <a:r>
              <a:rPr lang="zh-TW" altLang="en-US" dirty="0"/>
              <a:t>目的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  <p:pic>
        <p:nvPicPr>
          <p:cNvPr id="4" name="Picture 2" descr="http://www.masivo.cl/hacking/wii_pd/pry-wiimote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2159185"/>
            <a:ext cx="3137266" cy="3022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4343400" y="2159186"/>
            <a:ext cx="3099074" cy="3022414"/>
            <a:chOff x="4724400" y="1701986"/>
            <a:chExt cx="4062901" cy="3962400"/>
          </a:xfrm>
        </p:grpSpPr>
        <p:sp>
          <p:nvSpPr>
            <p:cNvPr id="6" name="Rectangle 5"/>
            <p:cNvSpPr/>
            <p:nvPr/>
          </p:nvSpPr>
          <p:spPr>
            <a:xfrm>
              <a:off x="4724400" y="1701986"/>
              <a:ext cx="4062901" cy="39624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7" name="Picture 2" descr="http://3.bp.blogspot.com/-_9sJy8a0MpU/UYhFInX6nrI/AAAAAAAADz8/CNLigGnMYWk/s400/nunchuck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5849" y="2514600"/>
              <a:ext cx="3260002" cy="26406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Rectangle 7"/>
          <p:cNvSpPr/>
          <p:nvPr/>
        </p:nvSpPr>
        <p:spPr>
          <a:xfrm>
            <a:off x="914400" y="6412468"/>
            <a:ext cx="701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/>
              <a:t>參考資料：</a:t>
            </a:r>
            <a:r>
              <a:rPr lang="en-US" altLang="zh-TW" dirty="0" smtClean="0"/>
              <a:t>https://www.youtube.com/watch?v=ETAKfSkec6A</a:t>
            </a:r>
            <a:endParaRPr lang="zh-TW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247820" y="641246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(</a:t>
            </a:r>
            <a:r>
              <a:rPr lang="zh-TW" altLang="en-US" dirty="0" smtClean="0"/>
              <a:t>圖</a:t>
            </a:r>
            <a:r>
              <a:rPr lang="zh-TW" altLang="en-US" dirty="0"/>
              <a:t>形</a:t>
            </a:r>
            <a:r>
              <a:rPr lang="zh-TW" altLang="en-US" dirty="0" smtClean="0"/>
              <a:t>取自網路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76446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5958" cy="1143000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Wii Remote </a:t>
            </a:r>
            <a:r>
              <a:rPr lang="en-US" altLang="zh-TW" dirty="0" err="1" smtClean="0"/>
              <a:t>v.s</a:t>
            </a:r>
            <a:r>
              <a:rPr lang="en-US" altLang="zh-TW" dirty="0" smtClean="0"/>
              <a:t>. </a:t>
            </a:r>
            <a:r>
              <a:rPr lang="en-US" altLang="zh-TW" dirty="0" err="1" smtClean="0"/>
              <a:t>PSMove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v.s</a:t>
            </a:r>
            <a:r>
              <a:rPr lang="en-US" altLang="zh-TW" dirty="0" smtClean="0"/>
              <a:t>. Kinect</a:t>
            </a:r>
            <a:endParaRPr lang="zh-TW" alt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57200" y="2133600"/>
            <a:ext cx="8458200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447800" y="1905000"/>
            <a:ext cx="0" cy="2286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7579254" y="1905000"/>
            <a:ext cx="0" cy="2286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2971800" y="1905000"/>
            <a:ext cx="0" cy="2286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098986" y="1535668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2007</a:t>
            </a:r>
            <a:endParaRPr lang="zh-TW" alt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239000" y="1524000"/>
            <a:ext cx="680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2011</a:t>
            </a:r>
            <a:endParaRPr lang="zh-TW" altLang="en-US" dirty="0"/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4495800" y="1905000"/>
            <a:ext cx="0" cy="2286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6019800" y="1905000"/>
            <a:ext cx="0" cy="2286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644816" y="1535668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2008</a:t>
            </a:r>
            <a:endParaRPr lang="zh-TW" alt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4146986" y="152400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2009</a:t>
            </a:r>
            <a:endParaRPr lang="zh-TW" alt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670986" y="152400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2010</a:t>
            </a:r>
            <a:endParaRPr lang="zh-TW" alt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457200" y="2057400"/>
            <a:ext cx="2536430" cy="4471478"/>
            <a:chOff x="457200" y="2057400"/>
            <a:chExt cx="2536430" cy="4471478"/>
          </a:xfrm>
        </p:grpSpPr>
        <p:pic>
          <p:nvPicPr>
            <p:cNvPr id="7" name="Picture 2" descr="http://xboxoz360.files.wordpress.com/2010/06/battle-royal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3581" r="33209"/>
            <a:stretch/>
          </p:blipFill>
          <p:spPr bwMode="auto">
            <a:xfrm>
              <a:off x="457200" y="3515831"/>
              <a:ext cx="2536430" cy="30130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Oval 22"/>
            <p:cNvSpPr/>
            <p:nvPr/>
          </p:nvSpPr>
          <p:spPr>
            <a:xfrm>
              <a:off x="1143000" y="2057400"/>
              <a:ext cx="136307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44" name="Elbow Connector 43"/>
            <p:cNvCxnSpPr>
              <a:stCxn id="23" idx="4"/>
              <a:endCxn id="7" idx="0"/>
            </p:cNvCxnSpPr>
            <p:nvPr/>
          </p:nvCxnSpPr>
          <p:spPr>
            <a:xfrm rot="16200000" flipH="1">
              <a:off x="815269" y="2605684"/>
              <a:ext cx="1306031" cy="514261"/>
            </a:xfrm>
            <a:prstGeom prst="bentConnector3">
              <a:avLst>
                <a:gd name="adj1" fmla="val 50000"/>
              </a:avLst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396" name="Rectangle 16395"/>
            <p:cNvSpPr/>
            <p:nvPr/>
          </p:nvSpPr>
          <p:spPr>
            <a:xfrm>
              <a:off x="1800157" y="2855141"/>
              <a:ext cx="100110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2006/11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276600" y="2057400"/>
            <a:ext cx="3962400" cy="4460845"/>
            <a:chOff x="3276600" y="2057400"/>
            <a:chExt cx="3962400" cy="4460845"/>
          </a:xfrm>
        </p:grpSpPr>
        <p:pic>
          <p:nvPicPr>
            <p:cNvPr id="6" name="Picture 2" descr="http://xboxoz360.files.wordpress.com/2010/06/battle-royal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65421"/>
            <a:stretch/>
          </p:blipFill>
          <p:spPr bwMode="auto">
            <a:xfrm>
              <a:off x="3276600" y="3505198"/>
              <a:ext cx="2641060" cy="30130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Oval 30"/>
            <p:cNvSpPr/>
            <p:nvPr/>
          </p:nvSpPr>
          <p:spPr>
            <a:xfrm>
              <a:off x="7102693" y="2057400"/>
              <a:ext cx="136307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6390" name="Elbow Connector 16389"/>
            <p:cNvCxnSpPr>
              <a:stCxn id="31" idx="4"/>
              <a:endCxn id="6" idx="0"/>
            </p:cNvCxnSpPr>
            <p:nvPr/>
          </p:nvCxnSpPr>
          <p:spPr>
            <a:xfrm rot="5400000">
              <a:off x="5236290" y="1570641"/>
              <a:ext cx="1295398" cy="2573717"/>
            </a:xfrm>
            <a:prstGeom prst="bentConnector3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397" name="Rectangle 16396"/>
            <p:cNvSpPr/>
            <p:nvPr/>
          </p:nvSpPr>
          <p:spPr>
            <a:xfrm>
              <a:off x="5382573" y="2862814"/>
              <a:ext cx="101822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TW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2010/09</a:t>
              </a:r>
              <a:endParaRPr lang="zh-TW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172200" y="2057400"/>
            <a:ext cx="2580958" cy="4460845"/>
            <a:chOff x="6172200" y="2057400"/>
            <a:chExt cx="2580958" cy="4460845"/>
          </a:xfrm>
        </p:grpSpPr>
        <p:pic>
          <p:nvPicPr>
            <p:cNvPr id="8" name="Picture 2" descr="http://xboxoz360.files.wordpress.com/2010/06/battle-royal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66208"/>
            <a:stretch/>
          </p:blipFill>
          <p:spPr bwMode="auto">
            <a:xfrm>
              <a:off x="6172200" y="3505198"/>
              <a:ext cx="2580958" cy="30130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Oval 31"/>
            <p:cNvSpPr/>
            <p:nvPr/>
          </p:nvSpPr>
          <p:spPr>
            <a:xfrm>
              <a:off x="7315200" y="2057400"/>
              <a:ext cx="136307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40" name="Elbow Connector 39"/>
            <p:cNvCxnSpPr>
              <a:stCxn id="32" idx="4"/>
            </p:cNvCxnSpPr>
            <p:nvPr/>
          </p:nvCxnSpPr>
          <p:spPr>
            <a:xfrm rot="16200000" flipH="1">
              <a:off x="6773754" y="2819399"/>
              <a:ext cx="1219200" cy="1"/>
            </a:xfrm>
            <a:prstGeom prst="bentConnector3">
              <a:avLst>
                <a:gd name="adj1" fmla="val 50000"/>
              </a:avLst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ectangle 48"/>
            <p:cNvSpPr/>
            <p:nvPr/>
          </p:nvSpPr>
          <p:spPr>
            <a:xfrm>
              <a:off x="7391400" y="2831068"/>
              <a:ext cx="100546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TW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2010/11</a:t>
              </a:r>
              <a:endParaRPr lang="zh-TW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7247820" y="648866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(</a:t>
            </a:r>
            <a:r>
              <a:rPr lang="zh-TW" altLang="en-US" dirty="0" smtClean="0"/>
              <a:t>圖</a:t>
            </a:r>
            <a:r>
              <a:rPr lang="zh-TW" altLang="en-US" dirty="0"/>
              <a:t>形</a:t>
            </a:r>
            <a:r>
              <a:rPr lang="zh-TW" altLang="en-US" dirty="0" smtClean="0"/>
              <a:t>取自網路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716145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Kinect for </a:t>
            </a:r>
            <a:r>
              <a:rPr lang="en-US" altLang="zh-TW" dirty="0" err="1" smtClean="0"/>
              <a:t>XBox</a:t>
            </a:r>
            <a:r>
              <a:rPr lang="en-US" altLang="zh-TW" dirty="0" smtClean="0"/>
              <a:t> </a:t>
            </a:r>
            <a:r>
              <a:rPr lang="zh-TW" altLang="en-US" dirty="0" smtClean="0"/>
              <a:t>的限制？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991" y="1600200"/>
            <a:ext cx="7467600" cy="4525963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17410" name="Picture 2" descr="pict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9259" y="1538288"/>
            <a:ext cx="4195810" cy="235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://bi.gazeta.pl/im/2/8615/z8615432X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4048464"/>
            <a:ext cx="4205459" cy="2378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compass.xboxlive.com/assets/d2/a4/d2a43817-bf60-4086-8e11-fc5dff70253f.png?n=360-player40inchtall-m-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62659" y="1538288"/>
            <a:ext cx="4195809" cy="235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ctur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75"/>
          <a:stretch/>
        </p:blipFill>
        <p:spPr bwMode="auto">
          <a:xfrm>
            <a:off x="4662659" y="4038600"/>
            <a:ext cx="4191000" cy="2386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247820" y="648866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(</a:t>
            </a:r>
            <a:r>
              <a:rPr lang="zh-TW" altLang="en-US" dirty="0" smtClean="0"/>
              <a:t>圖</a:t>
            </a:r>
            <a:r>
              <a:rPr lang="zh-TW" altLang="en-US" dirty="0"/>
              <a:t>形</a:t>
            </a:r>
            <a:r>
              <a:rPr lang="zh-TW" altLang="en-US" dirty="0" smtClean="0"/>
              <a:t>取自網路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3530578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Leap Motion - </a:t>
            </a:r>
            <a:r>
              <a:rPr lang="zh-TW" altLang="en-US" dirty="0" smtClean="0"/>
              <a:t>更好的解決方案？</a:t>
            </a:r>
            <a:endParaRPr lang="zh-TW" alt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57200" y="2133600"/>
            <a:ext cx="8458200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447800" y="1905000"/>
            <a:ext cx="0" cy="2286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7579254" y="1905000"/>
            <a:ext cx="0" cy="2286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2971800" y="1905000"/>
            <a:ext cx="0" cy="2286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98986" y="1535668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2010</a:t>
            </a:r>
            <a:endParaRPr lang="zh-TW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239000" y="152400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2014</a:t>
            </a:r>
            <a:endParaRPr lang="zh-TW" altLang="en-US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4495800" y="1905000"/>
            <a:ext cx="0" cy="2286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6019800" y="1905000"/>
            <a:ext cx="0" cy="2286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644816" y="1535668"/>
            <a:ext cx="680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2011</a:t>
            </a:r>
            <a:endParaRPr lang="zh-TW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146986" y="152400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2012</a:t>
            </a:r>
            <a:endParaRPr lang="zh-TW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670986" y="152400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2013</a:t>
            </a:r>
            <a:endParaRPr lang="zh-TW" altLang="en-US" dirty="0"/>
          </a:p>
        </p:txBody>
      </p:sp>
      <p:sp>
        <p:nvSpPr>
          <p:cNvPr id="18" name="Oval 17"/>
          <p:cNvSpPr/>
          <p:nvPr/>
        </p:nvSpPr>
        <p:spPr>
          <a:xfrm>
            <a:off x="2470586" y="2057400"/>
            <a:ext cx="136307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Oval 18"/>
          <p:cNvSpPr/>
          <p:nvPr/>
        </p:nvSpPr>
        <p:spPr>
          <a:xfrm>
            <a:off x="2683093" y="2057400"/>
            <a:ext cx="136307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0" name="Elbow Connector 19"/>
          <p:cNvCxnSpPr>
            <a:stCxn id="18" idx="4"/>
            <a:endCxn id="21" idx="0"/>
          </p:cNvCxnSpPr>
          <p:nvPr/>
        </p:nvCxnSpPr>
        <p:spPr>
          <a:xfrm rot="5400000">
            <a:off x="1235157" y="1515817"/>
            <a:ext cx="609600" cy="1997566"/>
          </a:xfrm>
          <a:prstGeom prst="bentConnector3">
            <a:avLst>
              <a:gd name="adj1" fmla="val 32558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0" y="2819400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PSMove</a:t>
            </a:r>
            <a:endParaRPr lang="zh-TW" alt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19200" y="2819400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Kinect for </a:t>
            </a:r>
            <a:r>
              <a:rPr lang="en-US" altLang="zh-TW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XBox</a:t>
            </a:r>
            <a:endParaRPr lang="zh-TW" alt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7" name="Elbow Connector 26"/>
          <p:cNvCxnSpPr>
            <a:stCxn id="19" idx="4"/>
            <a:endCxn id="26" idx="0"/>
          </p:cNvCxnSpPr>
          <p:nvPr/>
        </p:nvCxnSpPr>
        <p:spPr>
          <a:xfrm rot="5400000">
            <a:off x="2159401" y="2227554"/>
            <a:ext cx="609600" cy="574092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6" name="Picture 8" descr="http://www.slashgear.com/wp-content/uploads/2013/07/Touchless_Tutorial_8-leapmotion-touchless-slashgea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33083" y="3791545"/>
            <a:ext cx="3306117" cy="268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7247820" y="648866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(</a:t>
            </a:r>
            <a:r>
              <a:rPr lang="zh-TW" altLang="en-US" dirty="0" smtClean="0"/>
              <a:t>圖</a:t>
            </a:r>
            <a:r>
              <a:rPr lang="zh-TW" altLang="en-US" dirty="0"/>
              <a:t>形</a:t>
            </a:r>
            <a:r>
              <a:rPr lang="zh-TW" altLang="en-US" dirty="0" smtClean="0"/>
              <a:t>取自網路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670394" y="2057400"/>
            <a:ext cx="5263806" cy="4419600"/>
            <a:chOff x="1670394" y="2057400"/>
            <a:chExt cx="5263806" cy="4419600"/>
          </a:xfrm>
        </p:grpSpPr>
        <p:pic>
          <p:nvPicPr>
            <p:cNvPr id="2052" name="Picture 4" descr="http://createdigitalmusic.com/files/2013/01/leap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0394" y="3791544"/>
              <a:ext cx="3700431" cy="2685456"/>
            </a:xfrm>
            <a:prstGeom prst="rect">
              <a:avLst/>
            </a:prstGeom>
            <a:solidFill>
              <a:schemeClr val="tx1"/>
            </a:solidFill>
          </p:spPr>
        </p:pic>
        <p:sp>
          <p:nvSpPr>
            <p:cNvPr id="17" name="Oval 16"/>
            <p:cNvSpPr/>
            <p:nvPr/>
          </p:nvSpPr>
          <p:spPr>
            <a:xfrm>
              <a:off x="6797893" y="2057400"/>
              <a:ext cx="136307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30" name="Elbow Connector 29"/>
            <p:cNvCxnSpPr>
              <a:stCxn id="17" idx="4"/>
              <a:endCxn id="2052" idx="0"/>
            </p:cNvCxnSpPr>
            <p:nvPr/>
          </p:nvCxnSpPr>
          <p:spPr>
            <a:xfrm rot="5400000">
              <a:off x="4402457" y="1327954"/>
              <a:ext cx="1581744" cy="3345437"/>
            </a:xfrm>
            <a:prstGeom prst="bentConnector3">
              <a:avLst>
                <a:gd name="adj1" fmla="val 50000"/>
              </a:avLst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 38"/>
            <p:cNvSpPr/>
            <p:nvPr/>
          </p:nvSpPr>
          <p:spPr>
            <a:xfrm>
              <a:off x="4693099" y="2526268"/>
              <a:ext cx="101822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TW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2013/07</a:t>
              </a:r>
              <a:endParaRPr lang="zh-TW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592762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16379</TotalTime>
  <Words>809</Words>
  <Application>Microsoft Office PowerPoint</Application>
  <PresentationFormat>如螢幕大小 (4:3)</PresentationFormat>
  <Paragraphs>209</Paragraphs>
  <Slides>25</Slides>
  <Notes>9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25</vt:i4>
      </vt:variant>
    </vt:vector>
  </HeadingPairs>
  <TitlesOfParts>
    <vt:vector size="26" baseType="lpstr">
      <vt:lpstr>Technic</vt:lpstr>
      <vt:lpstr>體感技術對醫療照護之前瞻展望</vt:lpstr>
      <vt:lpstr>三十秒廣告</vt:lpstr>
      <vt:lpstr>大綱</vt:lpstr>
      <vt:lpstr>投影片 4</vt:lpstr>
      <vt:lpstr>什麼是體感技術？</vt:lpstr>
      <vt:lpstr>遊戲帶動了體感技術的風潮</vt:lpstr>
      <vt:lpstr>Wii Remote v.s. PSMove v.s. Kinect</vt:lpstr>
      <vt:lpstr>Kinect for XBox 的限制？</vt:lpstr>
      <vt:lpstr>Leap Motion - 更好的解決方案？</vt:lpstr>
      <vt:lpstr>Kinect v.s. Leap Motion</vt:lpstr>
      <vt:lpstr>投影片 11</vt:lpstr>
      <vt:lpstr>Kinect for XBox v.s. Kinect for Windows</vt:lpstr>
      <vt:lpstr>Kinect的結構</vt:lpstr>
      <vt:lpstr>Kinect 可以做什麼？</vt:lpstr>
      <vt:lpstr>骨架追蹤 (Skeleton Tracking)</vt:lpstr>
      <vt:lpstr>Kinect 的應用</vt:lpstr>
      <vt:lpstr>投影片 17</vt:lpstr>
      <vt:lpstr>投影片 18</vt:lpstr>
      <vt:lpstr>Kinect for Windows v2 即將上市</vt:lpstr>
      <vt:lpstr>投影片 20</vt:lpstr>
      <vt:lpstr>投影片 21</vt:lpstr>
      <vt:lpstr>Kinect 新舊版本的差別</vt:lpstr>
      <vt:lpstr>醫療相關應用</vt:lpstr>
      <vt:lpstr>醫療相關應用</vt:lpstr>
      <vt:lpstr>投影片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體感技術對醫療照護之前瞻展望</dc:title>
  <dc:creator>Victor Gau</dc:creator>
  <cp:lastModifiedBy>WWW</cp:lastModifiedBy>
  <cp:revision>190</cp:revision>
  <dcterms:created xsi:type="dcterms:W3CDTF">2014-04-02T06:55:28Z</dcterms:created>
  <dcterms:modified xsi:type="dcterms:W3CDTF">2014-05-23T03:12:18Z</dcterms:modified>
</cp:coreProperties>
</file>