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0" r:id="rId1"/>
  </p:sldMasterIdLst>
  <p:notesMasterIdLst>
    <p:notesMasterId r:id="rId14"/>
  </p:notesMasterIdLst>
  <p:handoutMasterIdLst>
    <p:handoutMasterId r:id="rId15"/>
  </p:handoutMasterIdLst>
  <p:sldIdLst>
    <p:sldId id="418" r:id="rId2"/>
    <p:sldId id="390" r:id="rId3"/>
    <p:sldId id="392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3" r:id="rId12"/>
    <p:sldId id="409" r:id="rId13"/>
  </p:sldIdLst>
  <p:sldSz cx="9144000" cy="6858000" type="screen4x3"/>
  <p:notesSz cx="10234613" cy="7099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2236">
          <p15:clr>
            <a:srgbClr val="A4A3A4"/>
          </p15:clr>
        </p15:guide>
        <p15:guide id="4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6600"/>
    <a:srgbClr val="0432FF"/>
    <a:srgbClr val="FF0066"/>
    <a:srgbClr val="CCFFFF"/>
    <a:srgbClr val="F3D3DE"/>
    <a:srgbClr val="FFFF99"/>
    <a:srgbClr val="73CBCF"/>
    <a:srgbClr val="F9CC9E"/>
    <a:srgbClr val="FFD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1" autoAdjust="0"/>
  </p:normalViewPr>
  <p:slideViewPr>
    <p:cSldViewPr>
      <p:cViewPr varScale="1">
        <p:scale>
          <a:sx n="64" d="100"/>
          <a:sy n="64" d="100"/>
        </p:scale>
        <p:origin x="14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12"/>
    </p:cViewPr>
  </p:sorter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3224"/>
        <p:guide pos="2236"/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998880E-830A-497E-8DA6-EE44A134BFAE}" type="datetimeFigureOut">
              <a:rPr lang="zh-CN" altLang="en-US" smtClean="0"/>
              <a:pPr/>
              <a:t>2020/5/14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B731BA7-81E8-4309-AEFE-FA49154C85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04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C2ABA81-6C6D-42A9-BEEC-AC6F89BF1596}" type="datetimeFigureOut">
              <a:rPr lang="zh-CN" altLang="en-US" smtClean="0"/>
              <a:pPr/>
              <a:t>2020/5/14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F190726-1D7A-48F6-9E34-D0B7E20AAA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08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41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美不是只有眼睛看到的，而是視聽味嗅各式感官的知覺；美是外在的客觀條件，但最重要的是感受，就是主觀的感受能力</a:t>
            </a:r>
            <a:r>
              <a:rPr lang="en-US" altLang="zh-TW" dirty="0" smtClean="0"/>
              <a:t>(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例子：下午茶</a:t>
            </a:r>
            <a:r>
              <a:rPr lang="en-US" altLang="zh-TW" dirty="0" smtClean="0"/>
              <a:t>(</a:t>
            </a:r>
            <a:r>
              <a:rPr lang="zh-TW" altLang="en-US" dirty="0" smtClean="0"/>
              <a:t>氛圍、裝潢、音樂、餐盤</a:t>
            </a:r>
            <a:r>
              <a:rPr lang="en-US" altLang="zh-TW" dirty="0" smtClean="0"/>
              <a:t>)─</a:t>
            </a:r>
            <a:r>
              <a:rPr lang="zh-TW" altLang="en-US" dirty="0" smtClean="0"/>
              <a:t>如果我的教室像餐廳的下午茶呢</a:t>
            </a:r>
            <a:r>
              <a:rPr lang="en-US" altLang="zh-TW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02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5797378" y="6744501"/>
            <a:ext cx="4435598" cy="3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510" tIns="51755" rIns="103510" bIns="51755" anchor="b"/>
          <a:lstStyle/>
          <a:p>
            <a:pPr algn="r"/>
            <a:fld id="{D9649A54-AC86-4D18-B6A2-9280855C3C0B}" type="slidenum">
              <a:rPr lang="en-US" altLang="zh-TW" sz="1400">
                <a:latin typeface="Calibri" pitchFamily="34" charset="0"/>
              </a:rPr>
              <a:pPr algn="r"/>
              <a:t>3</a:t>
            </a:fld>
            <a:endParaRPr lang="en-US" altLang="zh-TW" sz="1400">
              <a:latin typeface="Calibri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這種「感知美」的能力，一般是透過個人的想像或經驗與敏銳的感官對外在訊息解讀的連結，所引發出內在心靈的感動和歡欣愉悅的感覺。 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zh-TW" smtClean="0"/>
              <a:t>Jalongo &amp; Stamp, 1997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2706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5797378" y="6744501"/>
            <a:ext cx="4435598" cy="3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6" tIns="49518" rIns="99036" bIns="49518" anchor="b"/>
          <a:lstStyle/>
          <a:p>
            <a:pPr algn="r"/>
            <a:fld id="{C6DCC881-DC28-4380-8AAE-772DF0463389}" type="slidenum">
              <a:rPr lang="en-US" altLang="zh-TW" sz="1300">
                <a:latin typeface="Calibri" pitchFamily="34" charset="0"/>
              </a:rPr>
              <a:pPr algn="r"/>
              <a:t>7</a:t>
            </a:fld>
            <a:endParaRPr lang="en-US" altLang="zh-TW" sz="1300">
              <a:latin typeface="Calibri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8073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5797378" y="6744501"/>
            <a:ext cx="4435598" cy="3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6" tIns="49518" rIns="99036" bIns="49518" anchor="b"/>
          <a:lstStyle/>
          <a:p>
            <a:pPr algn="r"/>
            <a:fld id="{90B636DB-11A5-4D74-B4CA-82BBF9C85C17}" type="slidenum">
              <a:rPr lang="en-US" altLang="zh-TW" sz="1300">
                <a:latin typeface="Calibri" pitchFamily="34" charset="0"/>
              </a:rPr>
              <a:pPr algn="r"/>
              <a:t>8</a:t>
            </a:fld>
            <a:endParaRPr lang="en-US" altLang="zh-TW" sz="1300">
              <a:latin typeface="Calibri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7606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5797378" y="6744501"/>
            <a:ext cx="4435598" cy="3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6" tIns="49518" rIns="99036" bIns="49518" anchor="b"/>
          <a:lstStyle/>
          <a:p>
            <a:pPr algn="r"/>
            <a:fld id="{967D7953-C3D7-4C44-8778-C271C016BD0A}" type="slidenum">
              <a:rPr lang="en-US" altLang="zh-TW" sz="1300">
                <a:latin typeface="Calibri" pitchFamily="34" charset="0"/>
              </a:rPr>
              <a:pPr algn="r"/>
              <a:t>9</a:t>
            </a:fld>
            <a:endParaRPr lang="en-US" altLang="zh-TW" sz="1300">
              <a:latin typeface="Calibri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73112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2415" tIns="51206" rIns="102415" bIns="51206"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0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B4554F2B-4BCF-4197-901F-D7CA0C5C334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年度教育部國民及學前教育署補助各縣市課綱研習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年度教育部國民及學前教育署補助各縣市課綱研習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8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1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6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4572000" y="3500438"/>
            <a:ext cx="1678514" cy="1279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_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8" name="图片 7" descr="返校2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00760" y="4214818"/>
            <a:ext cx="3143240" cy="2420802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86578" y="5286388"/>
            <a:ext cx="1013080" cy="1329992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>
            <a:off x="6572264" y="3159625"/>
            <a:ext cx="3000396" cy="1779455"/>
            <a:chOff x="6572264" y="3159625"/>
            <a:chExt cx="3000396" cy="1779455"/>
          </a:xfrm>
        </p:grpSpPr>
        <p:sp>
          <p:nvSpPr>
            <p:cNvPr id="10" name="矩形 9"/>
            <p:cNvSpPr/>
            <p:nvPr userDrawn="1"/>
          </p:nvSpPr>
          <p:spPr>
            <a:xfrm>
              <a:off x="6929454" y="3159625"/>
              <a:ext cx="22860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4400" spc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7358082" y="3659691"/>
              <a:ext cx="12858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4400" spc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572264" y="4169639"/>
              <a:ext cx="30003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S</a:t>
              </a:r>
              <a:r>
                <a:rPr lang="en-US" altLang="zh-CN" sz="4400" spc="0" smtClean="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H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L</a:t>
              </a:r>
              <a:endParaRPr lang="zh-CN" altLang="en-US" sz="4400" spc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sb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568904" cy="1962668"/>
          </a:xfrm>
          <a:prstGeom prst="rect">
            <a:avLst/>
          </a:prstGeom>
        </p:spPr>
      </p:pic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1170020" cy="1751010"/>
          </a:xfrm>
          <a:prstGeom prst="rect">
            <a:avLst/>
          </a:prstGeom>
        </p:spPr>
      </p:pic>
      <p:pic>
        <p:nvPicPr>
          <p:cNvPr id="11" name="图片 10" descr="bs_08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4209" y="4878712"/>
            <a:ext cx="949757" cy="836304"/>
          </a:xfrm>
          <a:prstGeom prst="rect">
            <a:avLst/>
          </a:prstGeom>
        </p:spPr>
      </p:pic>
      <p:pic>
        <p:nvPicPr>
          <p:cNvPr id="8" name="图片 7" descr="sb_06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15206" y="5286388"/>
            <a:ext cx="1013080" cy="1329992"/>
          </a:xfrm>
          <a:prstGeom prst="rect">
            <a:avLst/>
          </a:prstGeom>
        </p:spPr>
      </p:pic>
      <p:pic>
        <p:nvPicPr>
          <p:cNvPr id="12" name="图片 11" descr="返校2_0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428860" y="1071546"/>
            <a:ext cx="3143240" cy="2420802"/>
          </a:xfrm>
          <a:prstGeom prst="rect">
            <a:avLst/>
          </a:prstGeom>
        </p:spPr>
      </p:pic>
      <p:pic>
        <p:nvPicPr>
          <p:cNvPr id="13" name="图片 12" descr="返校1_03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357554" y="571480"/>
            <a:ext cx="2011341" cy="1322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年度教育部國民及學前教育署補助各縣市課綱研習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F21A-8405-4DA5-BEAC-3D4CC71D54EA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>
            <a:lvl1pPr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年度教育部國教署補助各縣市課程大綱研習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  <a:solidFill>
            <a:schemeClr val="bg1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年度教育部國教署補助各縣市課程大綱研習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年度教育部國民及學前教育署補助各縣市課綱研習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年度教育部國民及學前教育署補助各縣市課綱研習</a:t>
            </a: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年度教育部國教署補助各縣市課程大綱研習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105</a:t>
            </a:r>
            <a:r>
              <a:rPr lang="zh-TW" altLang="en-US" smtClean="0"/>
              <a:t>年度教育部國民及學前教育署補助各縣市課綱研習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4" descr="广告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年度教育部國民及學前教育署補助各縣市課綱研習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TW" dirty="0" smtClean="0"/>
              <a:t>107</a:t>
            </a:r>
            <a:r>
              <a:rPr lang="zh-TW" altLang="en-US" dirty="0" smtClean="0"/>
              <a:t>年度教育部國民及學前教育署補助各縣市課綱研習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altLang="zh-TW" smtClean="0"/>
              <a:t>105</a:t>
            </a:r>
            <a:r>
              <a:rPr lang="zh-TW" altLang="en-US" smtClean="0"/>
              <a:t>年度教育部國民及學前教育署補助各縣市課綱研習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1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3" r:id="rId12"/>
    <p:sldLayoutId id="2147483649" r:id="rId13"/>
    <p:sldLayoutId id="2147483666" r:id="rId14"/>
    <p:sldLayoutId id="2147483665" r:id="rId15"/>
    <p:sldLayoutId id="2147483660" r:id="rId16"/>
    <p:sldLayoutId id="2147483661" r:id="rId17"/>
    <p:sldLayoutId id="2147483650" r:id="rId18"/>
    <p:sldLayoutId id="2147483651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Microsoft JhengHei" charset="-120"/>
          <a:ea typeface="Microsoft JhengHei" charset="-120"/>
          <a:cs typeface="Microsoft JhengHei" charset="-120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Microsoft JhengHei" charset="-120"/>
          <a:ea typeface="Microsoft JhengHei" charset="-120"/>
          <a:cs typeface="Microsoft JhengHei" charset="-120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Microsoft JhengHei" charset="-120"/>
          <a:ea typeface="Microsoft JhengHei" charset="-120"/>
          <a:cs typeface="Microsoft JhengHei" charset="-120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sz="4000" b="1" dirty="0" smtClean="0"/>
              <a:t>美感領域</a:t>
            </a:r>
            <a:endParaRPr kumimoji="1" lang="zh-TW" altLang="en-US" sz="40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美感領域學習面向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23" name="內容版面配置區 1"/>
          <p:cNvSpPr>
            <a:spLocks noGrp="1"/>
          </p:cNvSpPr>
          <p:nvPr>
            <p:ph idx="1"/>
          </p:nvPr>
        </p:nvSpPr>
        <p:spPr>
          <a:xfrm>
            <a:off x="2200276" y="2204864"/>
            <a:ext cx="6577928" cy="44644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2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情意</a:t>
            </a:r>
            <a:endParaRPr lang="en-US" altLang="zh-TW" sz="2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buFont typeface="Wingdings 3" pitchFamily="18" charset="2"/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情意是指希望幼兒在不同的美感經驗中，能連結</a:t>
            </a:r>
            <a:r>
              <a:rPr lang="zh-TW" altLang="en-US" sz="2400" u="sng" dirty="0" smtClean="0">
                <a:latin typeface="微軟正黑體" pitchFamily="34" charset="-120"/>
                <a:ea typeface="微軟正黑體" pitchFamily="34" charset="-120"/>
              </a:rPr>
              <a:t>正面的情意與產生愉悅的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感受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，及樂於從事美感有關的活動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 3" pitchFamily="18" charset="2"/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藝術媒介：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指常用的視覺藝術、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音樂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及戲劇扮演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視覺藝術</a:t>
            </a:r>
            <a:r>
              <a:rPr lang="zh-TW" altLang="en-US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是指以美術或工藝造型來展現個人情感與想像創意的藝術表現</a:t>
            </a:r>
            <a:endParaRPr lang="en-US" altLang="zh-TW" sz="23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音樂</a:t>
            </a:r>
            <a:r>
              <a:rPr lang="zh-TW" altLang="en-US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是指透過想像和創作以聲音所組成的藝術表現，通常是由歌唱、樂器演奏和肢體動作等方式來傳達</a:t>
            </a:r>
            <a:endParaRPr lang="en-US" altLang="zh-TW" sz="23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戲</a:t>
            </a:r>
            <a:r>
              <a:rPr lang="zh-TW" altLang="en-US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劇</a:t>
            </a:r>
            <a:r>
              <a:rPr lang="zh-TW" altLang="en-US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扮演</a:t>
            </a:r>
            <a:r>
              <a:rPr lang="zh-TW" altLang="en-US" sz="23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是指以角色行動、口語對話和服裝道具來表現故事和情境</a:t>
            </a:r>
          </a:p>
        </p:txBody>
      </p:sp>
      <p:sp>
        <p:nvSpPr>
          <p:cNvPr id="133125" name="投影片編號版面配置區 6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29E08C-C5FD-40D3-ADBF-8C11BA535451}" type="slidenum">
              <a:rPr kumimoji="0" lang="en-US" altLang="zh-TW" sz="1000"/>
              <a:pPr algn="r"/>
              <a:t>10</a:t>
            </a:fld>
            <a:endParaRPr kumimoji="0" lang="en-US" altLang="zh-TW" sz="100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美感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領域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0276" y="2438400"/>
            <a:ext cx="6577928" cy="4086944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solidFill>
                  <a:srgbClr val="990033"/>
                </a:solidFill>
                <a:latin typeface="微軟正黑體" pitchFamily="34" charset="-120"/>
                <a:ea typeface="微軟正黑體" pitchFamily="34" charset="-120"/>
              </a:rPr>
              <a:t>早期的美感經驗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，能鼓動幼兒</a:t>
            </a:r>
            <a:r>
              <a:rPr lang="zh-TW" altLang="en-US" sz="2800" dirty="0" smtClean="0">
                <a:solidFill>
                  <a:srgbClr val="990033"/>
                </a:solidFill>
                <a:latin typeface="微軟正黑體" pitchFamily="34" charset="-120"/>
                <a:ea typeface="微軟正黑體" pitchFamily="34" charset="-120"/>
              </a:rPr>
              <a:t>好奇探索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之心及</a:t>
            </a:r>
            <a:r>
              <a:rPr lang="zh-TW" altLang="en-US" sz="2800" dirty="0" smtClean="0">
                <a:solidFill>
                  <a:srgbClr val="990033"/>
                </a:solidFill>
                <a:latin typeface="微軟正黑體" pitchFamily="34" charset="-120"/>
                <a:ea typeface="微軟正黑體" pitchFamily="34" charset="-120"/>
              </a:rPr>
              <a:t>正向情意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之回應。</a:t>
            </a: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產生與</a:t>
            </a:r>
            <a:r>
              <a:rPr lang="zh-TW" altLang="en-US" sz="2800" dirty="0" smtClean="0">
                <a:solidFill>
                  <a:srgbClr val="990033"/>
                </a:solidFill>
                <a:latin typeface="微軟正黑體" pitchFamily="34" charset="-120"/>
                <a:ea typeface="微軟正黑體" pitchFamily="34" charset="-120"/>
              </a:rPr>
              <a:t>周遭環境相連結的情感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，形成未來對</a:t>
            </a:r>
            <a:r>
              <a:rPr lang="zh-TW" altLang="en-US" sz="2800" dirty="0" smtClean="0">
                <a:solidFill>
                  <a:srgbClr val="990033"/>
                </a:solidFill>
                <a:latin typeface="微軟正黑體" pitchFamily="34" charset="-120"/>
                <a:ea typeface="微軟正黑體" pitchFamily="34" charset="-120"/>
              </a:rPr>
              <a:t>自然關懷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dirty="0" smtClean="0">
                <a:solidFill>
                  <a:srgbClr val="990033"/>
                </a:solidFill>
                <a:latin typeface="微軟正黑體" pitchFamily="34" charset="-120"/>
                <a:ea typeface="微軟正黑體" pitchFamily="34" charset="-120"/>
              </a:rPr>
              <a:t>社會意識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800" dirty="0" smtClean="0">
                <a:solidFill>
                  <a:srgbClr val="990033"/>
                </a:solidFill>
                <a:latin typeface="微軟正黑體" pitchFamily="34" charset="-120"/>
                <a:ea typeface="微軟正黑體" pitchFamily="34" charset="-120"/>
              </a:rPr>
              <a:t>文化認同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基礎。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美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在生活的每個環節中，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「美感教育」就是要</a:t>
            </a: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保留並發展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幼兒與生俱有之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「感知力」</a:t>
            </a:r>
            <a:endParaRPr lang="zh-TW" altLang="en-US" sz="2800" dirty="0"/>
          </a:p>
        </p:txBody>
      </p:sp>
      <p:sp>
        <p:nvSpPr>
          <p:cNvPr id="136197" name="投影片編號版面配置區 6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F40794-2F48-43A0-9559-316D20235AB3}" type="slidenum">
              <a:rPr kumimoji="0" lang="en-US" altLang="zh-TW" sz="1000"/>
              <a:pPr algn="r"/>
              <a:t>11</a:t>
            </a:fld>
            <a:endParaRPr kumimoji="0" lang="en-US" altLang="zh-TW" sz="100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8"/>
          <p:cNvSpPr>
            <a:spLocks noChangeArrowheads="1"/>
          </p:cNvSpPr>
          <p:nvPr/>
        </p:nvSpPr>
        <p:spPr bwMode="auto">
          <a:xfrm>
            <a:off x="2484300" y="1772816"/>
            <a:ext cx="4319947" cy="18001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例行性活動</a:t>
            </a:r>
          </a:p>
          <a:p>
            <a:pPr algn="ctr">
              <a:defRPr/>
            </a:pP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如：生活自理，收拾</a:t>
            </a:r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；</a:t>
            </a:r>
            <a:endParaRPr kumimoji="1" lang="zh-TW" altLang="en-US" sz="20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生活習慣</a:t>
            </a:r>
            <a:r>
              <a:rPr kumimoji="1" lang="en-US" altLang="zh-TW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喝水、用餐、睡眠等</a:t>
            </a:r>
            <a:r>
              <a:rPr kumimoji="1" lang="en-US" altLang="zh-TW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8196" name="Oval 9"/>
          <p:cNvSpPr>
            <a:spLocks noChangeArrowheads="1"/>
          </p:cNvSpPr>
          <p:nvPr/>
        </p:nvSpPr>
        <p:spPr bwMode="auto">
          <a:xfrm>
            <a:off x="2517075" y="3356992"/>
            <a:ext cx="4320517" cy="18001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多元的學習活動</a:t>
            </a:r>
          </a:p>
          <a:p>
            <a:pPr algn="ctr">
              <a:defRPr/>
            </a:pPr>
            <a:r>
              <a:rPr kumimoji="1"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依園方課程取向而有差異</a:t>
            </a:r>
            <a:r>
              <a:rPr kumimoji="1"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>
              <a:defRPr/>
            </a:pPr>
            <a:r>
              <a:rPr kumimoji="1"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團體活動、小組活動、個別活動</a:t>
            </a:r>
          </a:p>
        </p:txBody>
      </p:sp>
      <p:sp>
        <p:nvSpPr>
          <p:cNvPr id="8197" name="Oval 10"/>
          <p:cNvSpPr>
            <a:spLocks noChangeArrowheads="1"/>
          </p:cNvSpPr>
          <p:nvPr/>
        </p:nvSpPr>
        <p:spPr bwMode="auto">
          <a:xfrm>
            <a:off x="2517075" y="4941168"/>
            <a:ext cx="4320517" cy="1800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全園性的活動</a:t>
            </a:r>
          </a:p>
          <a:p>
            <a:pPr algn="ctr">
              <a:defRPr/>
            </a:pPr>
            <a:r>
              <a:rPr kumimoji="1"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園遊會、畢業典禮等</a:t>
            </a:r>
            <a:r>
              <a:rPr kumimoji="1"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dirty="0" smtClean="0">
                <a:latin typeface="微軟正黑體" pitchFamily="34" charset="-120"/>
                <a:ea typeface="微軟正黑體" pitchFamily="34" charset="-120"/>
              </a:rPr>
              <a:t>課程的規劃與實施</a:t>
            </a:r>
            <a:r>
              <a:rPr kumimoji="1" lang="en-US" altLang="zh-TW" sz="36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1" lang="en-US" altLang="zh-TW" sz="3600" dirty="0" smtClean="0">
                <a:latin typeface="微軟正黑體" pitchFamily="34" charset="-120"/>
                <a:ea typeface="微軟正黑體" pitchFamily="34" charset="-120"/>
              </a:rPr>
            </a:br>
            <a:r>
              <a:rPr kumimoji="1" lang="zh-TW" altLang="en-US" sz="3600" dirty="0" smtClean="0">
                <a:latin typeface="微軟正黑體" pitchFamily="34" charset="-120"/>
                <a:ea typeface="微軟正黑體" pitchFamily="34" charset="-120"/>
              </a:rPr>
              <a:t>（一天都含括在內）</a:t>
            </a:r>
            <a:endParaRPr kumimoji="1"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33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403CC1-6FBC-4B86-B631-46CDC23B072A}" type="slidenum">
              <a:rPr kumimoji="0" lang="en-US" altLang="zh-TW" sz="1000"/>
              <a:pPr algn="r"/>
              <a:t>12</a:t>
            </a:fld>
            <a:endParaRPr kumimoji="0" lang="en-US" altLang="zh-TW" sz="1000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0" y="6592267"/>
            <a:ext cx="3379836" cy="2657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dirty="0" smtClean="0"/>
              <a:t>「美感」是什麼</a:t>
            </a:r>
            <a:r>
              <a:rPr kumimoji="1" lang="is-IS" altLang="zh-TW" sz="3600" dirty="0" smtClean="0"/>
              <a:t>…</a:t>
            </a:r>
            <a:endParaRPr kumimoji="1" lang="zh-TW" altLang="en-US" sz="3600" dirty="0"/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zh-TW" sz="19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rgbClr val="FB3B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「美感」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由個體內心深處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主動建構的一種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感知外在美好事物存在的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36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lang="zh-TW" altLang="en-US" sz="36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力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4933" name="投影片編號版面配置區 6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29ED5B-6A84-4E8B-86C6-2FD59E000949}" type="slidenum">
              <a:rPr kumimoji="0" lang="en-US" altLang="zh-TW" sz="1000"/>
              <a:pPr algn="r"/>
              <a:t>2</a:t>
            </a:fld>
            <a:endParaRPr kumimoji="0" lang="en-US" altLang="zh-TW" sz="100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600" dirty="0" smtClean="0"/>
              <a:t>「感知美」的能力是</a:t>
            </a:r>
            <a:r>
              <a:rPr kumimoji="1" lang="is-IS" altLang="zh-TW" sz="3600" dirty="0" smtClean="0"/>
              <a:t>…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endParaRPr kumimoji="1" lang="zh-TW" alt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zh-TW" altLang="en-US" sz="2400" dirty="0" smtClean="0">
                <a:latin typeface="微軟正黑體" pitchFamily="34" charset="-120"/>
              </a:rPr>
              <a:t>透過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感官，知覺</a:t>
            </a:r>
            <a:r>
              <a:rPr lang="zh-TW" altLang="en-US" sz="2400" dirty="0" smtClean="0">
                <a:latin typeface="微軟正黑體" pitchFamily="34" charset="-120"/>
              </a:rPr>
              <a:t>外在環境的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刺激</a:t>
            </a:r>
            <a:endParaRPr lang="zh-TW" altLang="en-US" dirty="0" smtClean="0">
              <a:latin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400" dirty="0" smtClean="0">
                <a:latin typeface="微軟正黑體" pitchFamily="34" charset="-120"/>
              </a:rPr>
              <a:t>與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經驗</a:t>
            </a:r>
            <a:r>
              <a:rPr lang="zh-TW" altLang="en-US" sz="2400" dirty="0" smtClean="0">
                <a:latin typeface="微軟正黑體" pitchFamily="34" charset="-120"/>
              </a:rPr>
              <a:t>或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想像</a:t>
            </a:r>
            <a:r>
              <a:rPr lang="zh-TW" altLang="en-US" sz="2400" dirty="0" smtClean="0">
                <a:latin typeface="微軟正黑體" pitchFamily="34" charset="-120"/>
              </a:rPr>
              <a:t>產生連結，</a:t>
            </a:r>
          </a:p>
          <a:p>
            <a:pPr eaLnBrk="1" hangingPunct="1">
              <a:defRPr/>
            </a:pPr>
            <a:r>
              <a:rPr lang="zh-TW" altLang="en-US" sz="2400" dirty="0" smtClean="0">
                <a:latin typeface="微軟正黑體" pitchFamily="34" charset="-120"/>
              </a:rPr>
              <a:t>引發內在心靈的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感動</a:t>
            </a:r>
            <a:r>
              <a:rPr lang="zh-TW" altLang="en-US" sz="2400" dirty="0" smtClean="0">
                <a:latin typeface="微軟正黑體" pitchFamily="34" charset="-120"/>
              </a:rPr>
              <a:t>湧現</a:t>
            </a:r>
            <a:endParaRPr lang="en-US" altLang="zh-TW" sz="2400" dirty="0" smtClean="0">
              <a:latin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            幸福、歡欣、愉悅</a:t>
            </a:r>
            <a:r>
              <a:rPr lang="zh-TW" altLang="en-US" sz="2400" dirty="0" smtClean="0">
                <a:latin typeface="微軟正黑體" pitchFamily="34" charset="-120"/>
              </a:rPr>
              <a:t>的感覺。</a:t>
            </a:r>
            <a:endParaRPr lang="en-US" altLang="zh-TW" sz="2400" dirty="0" smtClean="0">
              <a:latin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sz="1100" dirty="0" smtClean="0">
              <a:latin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sz="1400" dirty="0" smtClean="0">
              <a:latin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sz="1400" dirty="0" smtClean="0">
              <a:latin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1400" dirty="0" smtClean="0">
                <a:latin typeface="微軟正黑體" pitchFamily="34" charset="-120"/>
              </a:rPr>
              <a:t>引自</a:t>
            </a:r>
            <a:r>
              <a:rPr lang="zh-TW" altLang="zh-TW" sz="1400" dirty="0" smtClean="0"/>
              <a:t>Jalongo &amp; Stamp, 1997</a:t>
            </a:r>
            <a:r>
              <a:rPr lang="en-US" altLang="zh-TW" sz="1400" dirty="0" smtClean="0"/>
              <a:t>,</a:t>
            </a:r>
            <a:r>
              <a:rPr lang="en-US" altLang="zh-TW" sz="1400" i="1" dirty="0" smtClean="0"/>
              <a:t> The arts in children’s lives: Aesthetic education for early childhood.</a:t>
            </a:r>
            <a:r>
              <a:rPr lang="en-US" altLang="zh-TW" sz="1400" dirty="0" smtClean="0"/>
              <a:t> Needham Heights, MA: </a:t>
            </a:r>
            <a:r>
              <a:rPr lang="en-US" altLang="zh-TW" sz="1400" dirty="0" err="1" smtClean="0"/>
              <a:t>Allyn</a:t>
            </a:r>
            <a:r>
              <a:rPr lang="en-US" altLang="zh-TW" sz="1400" dirty="0" smtClean="0"/>
              <a:t> &amp; Bacon.</a:t>
            </a:r>
            <a:endParaRPr lang="en-US" altLang="zh-TW" dirty="0" smtClean="0">
              <a:latin typeface="微軟正黑體" pitchFamily="34" charset="-120"/>
            </a:endParaRPr>
          </a:p>
        </p:txBody>
      </p:sp>
      <p:sp>
        <p:nvSpPr>
          <p:cNvPr id="125957" name="投影片編號版面配置區 6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6A51EC-6A41-4A1D-B389-2C0EE45A95C9}" type="slidenum">
              <a:rPr kumimoji="0" lang="en-US" altLang="zh-TW" sz="1000"/>
              <a:pPr algn="r"/>
              <a:t>3</a:t>
            </a:fld>
            <a:endParaRPr kumimoji="0" lang="en-US" altLang="zh-TW" sz="100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領域目標</a:t>
            </a:r>
          </a:p>
        </p:txBody>
      </p:sp>
      <p:sp>
        <p:nvSpPr>
          <p:cNvPr id="126979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喜歡探索事物的美</a:t>
            </a:r>
          </a:p>
          <a:p>
            <a:pPr eaLnBrk="1" hangingPunct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享受美感經驗與藝術創作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展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現豐富的想像力</a:t>
            </a:r>
          </a:p>
          <a:p>
            <a:pPr eaLnBrk="1" hangingPunct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回應對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藝術創作的感受與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喜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好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6981" name="投影片編號版面配置區 6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E07F5F-EDF8-428D-AB96-73443BB99384}" type="slidenum">
              <a:rPr kumimoji="0" lang="en-US" altLang="zh-TW" sz="1000"/>
              <a:pPr algn="r"/>
              <a:t>4</a:t>
            </a:fld>
            <a:endParaRPr kumimoji="0" lang="en-US" altLang="zh-TW" sz="100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編號版面配置區 17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76319B-A3C0-4D79-8A64-FE81DFB9B4A6}" type="slidenum">
              <a:rPr kumimoji="0" lang="en-US" altLang="zh-TW" sz="1000"/>
              <a:pPr algn="r"/>
              <a:t>5</a:t>
            </a:fld>
            <a:endParaRPr kumimoji="0" lang="en-US" altLang="zh-TW" sz="1000"/>
          </a:p>
        </p:txBody>
      </p:sp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標楷體" pitchFamily="65" charset="-120"/>
              </a:rPr>
              <a:t>美感領域內涵架構</a:t>
            </a:r>
          </a:p>
        </p:txBody>
      </p:sp>
      <p:sp>
        <p:nvSpPr>
          <p:cNvPr id="128004" name="投影片編號版面配置區 8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A15E9A-05A0-45FF-B90B-3856933564DD}" type="slidenum">
              <a:rPr kumimoji="0" lang="en-US" altLang="zh-TW" sz="1000"/>
              <a:pPr algn="r"/>
              <a:t>5</a:t>
            </a:fld>
            <a:endParaRPr kumimoji="0" lang="en-US" altLang="zh-TW" sz="1000"/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81643"/>
              </p:ext>
            </p:extLst>
          </p:nvPr>
        </p:nvGraphicFramePr>
        <p:xfrm>
          <a:off x="899592" y="1484784"/>
          <a:ext cx="7848871" cy="4248472"/>
        </p:xfrm>
        <a:graphic>
          <a:graphicData uri="http://schemas.openxmlformats.org/drawingml/2006/table">
            <a:tbl>
              <a:tblPr/>
              <a:tblGrid>
                <a:gridCol w="196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2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學習面向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領域能力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情意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藝術媒介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探索與覺察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體驗生活環境中愉悅的美感經驗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運用五官感受生活環境中各種形式的美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表現與創作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發揮想像並進行個人獨特的創作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運用各種形式的藝術媒介進行創作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回應與賞析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樂於接觸多元的藝術創作，回應個人的感受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欣賞藝術創作或展演活動，回應個人的看法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美感領域能力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95513" y="1924050"/>
            <a:ext cx="4968875" cy="3952875"/>
            <a:chOff x="1429" y="1162"/>
            <a:chExt cx="3130" cy="2490"/>
          </a:xfrm>
        </p:grpSpPr>
        <p:sp>
          <p:nvSpPr>
            <p:cNvPr id="129031" name="Oval 5"/>
            <p:cNvSpPr>
              <a:spLocks noChangeArrowheads="1"/>
            </p:cNvSpPr>
            <p:nvPr/>
          </p:nvSpPr>
          <p:spPr bwMode="auto">
            <a:xfrm>
              <a:off x="2870" y="2110"/>
              <a:ext cx="1689" cy="1542"/>
            </a:xfrm>
            <a:prstGeom prst="ellipse">
              <a:avLst/>
            </a:prstGeom>
            <a:solidFill>
              <a:srgbClr val="33CCCC">
                <a:alpha val="30196"/>
              </a:srgbClr>
            </a:solidFill>
            <a:ln w="28575" algn="ctr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kumimoji="0" lang="zh-TW" altLang="en-US" sz="2800">
                  <a:latin typeface="微軟正黑體" pitchFamily="34" charset="-120"/>
                  <a:ea typeface="微軟正黑體" pitchFamily="34" charset="-120"/>
                </a:rPr>
                <a:t>表現與創作</a:t>
              </a:r>
            </a:p>
          </p:txBody>
        </p:sp>
        <p:sp>
          <p:nvSpPr>
            <p:cNvPr id="129032" name="Oval 6"/>
            <p:cNvSpPr>
              <a:spLocks noChangeArrowheads="1"/>
            </p:cNvSpPr>
            <p:nvPr/>
          </p:nvSpPr>
          <p:spPr bwMode="auto">
            <a:xfrm>
              <a:off x="1429" y="2110"/>
              <a:ext cx="1689" cy="1542"/>
            </a:xfrm>
            <a:prstGeom prst="ellipse">
              <a:avLst/>
            </a:prstGeom>
            <a:solidFill>
              <a:srgbClr val="00FF00">
                <a:alpha val="30196"/>
              </a:srgbClr>
            </a:solidFill>
            <a:ln w="2857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kumimoji="0" lang="zh-TW" altLang="en-US" sz="2800">
                  <a:latin typeface="微軟正黑體" pitchFamily="34" charset="-120"/>
                  <a:ea typeface="微軟正黑體" pitchFamily="34" charset="-120"/>
                </a:rPr>
                <a:t>回應與賞析</a:t>
              </a:r>
            </a:p>
          </p:txBody>
        </p:sp>
        <p:sp>
          <p:nvSpPr>
            <p:cNvPr id="129033" name="Oval 7"/>
            <p:cNvSpPr>
              <a:spLocks noChangeArrowheads="1"/>
            </p:cNvSpPr>
            <p:nvPr/>
          </p:nvSpPr>
          <p:spPr bwMode="auto">
            <a:xfrm>
              <a:off x="2124" y="1162"/>
              <a:ext cx="1689" cy="1542"/>
            </a:xfrm>
            <a:prstGeom prst="ellipse">
              <a:avLst/>
            </a:prstGeom>
            <a:solidFill>
              <a:srgbClr val="FF3399">
                <a:alpha val="30196"/>
              </a:srgbClr>
            </a:solidFill>
            <a:ln w="28575" algn="ctr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kumimoji="0" lang="zh-TW" altLang="en-US" sz="2800">
                  <a:latin typeface="微軟正黑體" pitchFamily="34" charset="-120"/>
                  <a:ea typeface="微軟正黑體" pitchFamily="34" charset="-120"/>
                </a:rPr>
                <a:t>探索與覺察</a:t>
              </a: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882" y="1888"/>
              <a:ext cx="2178" cy="1633"/>
              <a:chOff x="1882" y="1888"/>
              <a:chExt cx="2178" cy="1633"/>
            </a:xfrm>
          </p:grpSpPr>
          <p:sp>
            <p:nvSpPr>
              <p:cNvPr id="129035" name="Line 14"/>
              <p:cNvSpPr>
                <a:spLocks noChangeShapeType="1"/>
              </p:cNvSpPr>
              <p:nvPr/>
            </p:nvSpPr>
            <p:spPr bwMode="auto">
              <a:xfrm>
                <a:off x="3878" y="1888"/>
                <a:ext cx="182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29036" name="Line 15"/>
              <p:cNvSpPr>
                <a:spLocks noChangeShapeType="1"/>
              </p:cNvSpPr>
              <p:nvPr/>
            </p:nvSpPr>
            <p:spPr bwMode="auto">
              <a:xfrm>
                <a:off x="2835" y="3521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29037" name="Line 16"/>
              <p:cNvSpPr>
                <a:spLocks noChangeShapeType="1"/>
              </p:cNvSpPr>
              <p:nvPr/>
            </p:nvSpPr>
            <p:spPr bwMode="auto">
              <a:xfrm flipH="1">
                <a:off x="1882" y="1888"/>
                <a:ext cx="182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129029" name="投影片編號版面配置區 13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25388F-F070-4D89-871B-DB014BD1530C}" type="slidenum">
              <a:rPr kumimoji="0" lang="en-US" altLang="zh-TW" sz="1000"/>
              <a:pPr algn="r"/>
              <a:t>6</a:t>
            </a:fld>
            <a:endParaRPr kumimoji="0" lang="en-US" altLang="zh-TW" sz="1000"/>
          </a:p>
        </p:txBody>
      </p:sp>
      <p:sp>
        <p:nvSpPr>
          <p:cNvPr id="129030" name="文字方塊 13"/>
          <p:cNvSpPr txBox="1">
            <a:spLocks noChangeArrowheads="1"/>
          </p:cNvSpPr>
          <p:nvPr/>
        </p:nvSpPr>
        <p:spPr bwMode="auto">
          <a:xfrm>
            <a:off x="829658" y="1662906"/>
            <a:ext cx="30972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相互關連與循環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1-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探索與覺察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以敏銳的五官和知覺探索</a:t>
            </a:r>
            <a:endParaRPr lang="zh-TW" altLang="en-US" sz="2800" b="1" strike="sngStrike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覺察生活周遭事物的美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並感受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間的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0053" name="投影片編號版面配置區 6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E5405A-861D-4F5A-B354-ABE3FC026798}" type="slidenum">
              <a:rPr kumimoji="0" lang="en-US" altLang="zh-TW" sz="1000"/>
              <a:pPr algn="r"/>
              <a:t>7</a:t>
            </a:fld>
            <a:endParaRPr kumimoji="0" lang="en-US" altLang="zh-TW" sz="100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2-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表現與創作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嘗試以各種形式的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藝術媒介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來發揮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想像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進行個人獨特的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表現與創作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31077" name="投影片編號版面配置區 6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480F0B-EF6D-4ED7-8DF9-E0958BBF5E12}" type="slidenum">
              <a:rPr kumimoji="0" lang="en-US" altLang="zh-TW" sz="1000"/>
              <a:pPr algn="r"/>
              <a:t>8</a:t>
            </a:fld>
            <a:endParaRPr kumimoji="0" lang="en-US" altLang="zh-TW" sz="100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3-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回應與賞析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800" b="1" dirty="0" smtClean="0"/>
              <a:t>依個人的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感覺偏好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800" b="1" dirty="0" smtClean="0"/>
              <a:t>對生活環境中多元的藝術創作或表現</a:t>
            </a:r>
            <a:endParaRPr lang="en-US" altLang="zh-TW" sz="2800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800" b="1" dirty="0" smtClean="0"/>
              <a:t>表達出個人或群體的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感受與偏好（看法） </a:t>
            </a:r>
            <a:endParaRPr lang="zh-TW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zh-TW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zh-TW" sz="4000" b="1" dirty="0" smtClean="0">
              <a:latin typeface="微軟正黑體" pitchFamily="34" charset="-120"/>
            </a:endParaRPr>
          </a:p>
        </p:txBody>
      </p:sp>
      <p:sp>
        <p:nvSpPr>
          <p:cNvPr id="132101" name="投影片編號版面配置區 6"/>
          <p:cNvSpPr txBox="1">
            <a:spLocks noGrp="1"/>
          </p:cNvSpPr>
          <p:nvPr/>
        </p:nvSpPr>
        <p:spPr bwMode="auto">
          <a:xfrm>
            <a:off x="8243888" y="6408738"/>
            <a:ext cx="769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DECE91-C317-44C0-968E-69731C951E76}" type="slidenum">
              <a:rPr kumimoji="0" lang="en-US" altLang="zh-TW" sz="1000"/>
              <a:pPr algn="r"/>
              <a:t>9</a:t>
            </a:fld>
            <a:endParaRPr kumimoji="0" lang="en-US" altLang="zh-TW" sz="100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200276" y="6492552"/>
            <a:ext cx="4250530" cy="365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年度教育部國教署補助各縣市課程大綱研習</a:t>
            </a:r>
            <a:endParaRPr lang="en-US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羽毛">
  <a:themeElements>
    <a:clrScheme name="羽毛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羽毛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羽毛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2672</TotalTime>
  <Words>698</Words>
  <Application>Microsoft Office PowerPoint</Application>
  <PresentationFormat>如螢幕大小 (4:3)</PresentationFormat>
  <Paragraphs>111</Paragraphs>
  <Slides>12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5" baseType="lpstr">
      <vt:lpstr>宋体</vt:lpstr>
      <vt:lpstr>微軟正黑體</vt:lpstr>
      <vt:lpstr>微軟正黑體</vt:lpstr>
      <vt:lpstr>新細明體</vt:lpstr>
      <vt:lpstr>標楷體</vt:lpstr>
      <vt:lpstr>Arial</vt:lpstr>
      <vt:lpstr>Arial Rounded MT Bold</vt:lpstr>
      <vt:lpstr>Calibri</vt:lpstr>
      <vt:lpstr>Century Schoolbook</vt:lpstr>
      <vt:lpstr>Corbel</vt:lpstr>
      <vt:lpstr>Times New Roman</vt:lpstr>
      <vt:lpstr>Wingdings 3</vt:lpstr>
      <vt:lpstr>羽毛</vt:lpstr>
      <vt:lpstr> 美感領域</vt:lpstr>
      <vt:lpstr>「美感」是什麼…</vt:lpstr>
      <vt:lpstr>「感知美」的能力是… </vt:lpstr>
      <vt:lpstr>領域目標</vt:lpstr>
      <vt:lpstr>美感領域內涵架構</vt:lpstr>
      <vt:lpstr>美感領域能力</vt:lpstr>
      <vt:lpstr>1-探索與覺察</vt:lpstr>
      <vt:lpstr>2-表現與創作</vt:lpstr>
      <vt:lpstr>3-回應與賞析</vt:lpstr>
      <vt:lpstr>美感領域學習面向</vt:lpstr>
      <vt:lpstr>美感領域特色</vt:lpstr>
      <vt:lpstr>課程的規劃與實施 （一天都含括在內）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Eric Lee</dc:creator>
  <cp:lastModifiedBy>姿秀 歐</cp:lastModifiedBy>
  <cp:revision>238</cp:revision>
  <dcterms:created xsi:type="dcterms:W3CDTF">2015-01-01T14:36:52Z</dcterms:created>
  <dcterms:modified xsi:type="dcterms:W3CDTF">2020-05-13T22:58:42Z</dcterms:modified>
</cp:coreProperties>
</file>