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84A956A-A82B-4093-AF5A-28DD6072B7D2}" type="datetimeFigureOut">
              <a:rPr lang="zh-TW" altLang="en-US" smtClean="0"/>
              <a:t>2015/9/13</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BE40D831-91F0-496C-9385-46CA676667DB}"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E40D831-91F0-496C-9385-46CA676667D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1"/>
      </p:bgRef>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984A956A-A82B-4093-AF5A-28DD6072B7D2}" type="datetimeFigureOut">
              <a:rPr lang="zh-TW" altLang="en-US" smtClean="0"/>
              <a:t>2015/9/13</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BE40D831-91F0-496C-9385-46CA676667DB}"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BE40D831-91F0-496C-9385-46CA676667DB}" type="slidenum">
              <a:rPr lang="zh-TW" altLang="en-US" smtClean="0"/>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E40D831-91F0-496C-9385-46CA676667DB}" type="slidenum">
              <a:rPr lang="zh-TW" altLang="en-US" smtClean="0"/>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984A956A-A82B-4093-AF5A-28DD6072B7D2}" type="datetimeFigureOut">
              <a:rPr lang="zh-TW" altLang="en-US" smtClean="0"/>
              <a:t>2015/9/13</a:t>
            </a:fld>
            <a:endParaRPr lang="zh-TW" altLang="en-US"/>
          </a:p>
        </p:txBody>
      </p:sp>
      <p:sp>
        <p:nvSpPr>
          <p:cNvPr id="10" name="投影片編號版面配置區 9"/>
          <p:cNvSpPr>
            <a:spLocks noGrp="1"/>
          </p:cNvSpPr>
          <p:nvPr>
            <p:ph type="sldNum" sz="quarter" idx="16"/>
          </p:nvPr>
        </p:nvSpPr>
        <p:spPr/>
        <p:txBody>
          <a:bodyPr rtlCol="0"/>
          <a:lstStyle/>
          <a:p>
            <a:fld id="{BE40D831-91F0-496C-9385-46CA676667DB}" type="slidenum">
              <a:rPr lang="zh-TW" altLang="en-US" smtClean="0"/>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984A956A-A82B-4093-AF5A-28DD6072B7D2}" type="datetimeFigureOut">
              <a:rPr lang="zh-TW" altLang="en-US" smtClean="0"/>
              <a:t>2015/9/13</a:t>
            </a:fld>
            <a:endParaRPr lang="zh-TW" altLang="en-US"/>
          </a:p>
        </p:txBody>
      </p:sp>
      <p:sp>
        <p:nvSpPr>
          <p:cNvPr id="12" name="投影片編號版面配置區 11"/>
          <p:cNvSpPr>
            <a:spLocks noGrp="1"/>
          </p:cNvSpPr>
          <p:nvPr>
            <p:ph type="sldNum" sz="quarter" idx="16"/>
          </p:nvPr>
        </p:nvSpPr>
        <p:spPr/>
        <p:txBody>
          <a:bodyPr rtlCol="0"/>
          <a:lstStyle/>
          <a:p>
            <a:fld id="{BE40D831-91F0-496C-9385-46CA676667DB}" type="slidenum">
              <a:rPr lang="zh-TW" altLang="en-US" smtClean="0"/>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BE40D831-91F0-496C-9385-46CA676667D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BE40D831-91F0-496C-9385-46CA676667D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984A956A-A82B-4093-AF5A-28DD6072B7D2}" type="datetimeFigureOut">
              <a:rPr lang="zh-TW" altLang="en-US" smtClean="0"/>
              <a:t>2015/9/13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BE40D831-91F0-496C-9385-46CA676667DB}" type="slidenum">
              <a:rPr lang="zh-TW" altLang="en-US" smtClean="0"/>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984A956A-A82B-4093-AF5A-28DD6072B7D2}" type="datetimeFigureOut">
              <a:rPr lang="zh-TW" altLang="en-US" smtClean="0"/>
              <a:t>2015/9/13</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BE40D831-91F0-496C-9385-46CA676667DB}" type="slidenum">
              <a:rPr lang="zh-TW" altLang="en-US" smtClean="0"/>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84A956A-A82B-4093-AF5A-28DD6072B7D2}" type="datetimeFigureOut">
              <a:rPr lang="zh-TW" altLang="en-US" smtClean="0"/>
              <a:t>2015/9/13</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E40D831-91F0-496C-9385-46CA676667DB}"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9512" y="764704"/>
            <a:ext cx="8964488" cy="2592288"/>
          </a:xfrm>
        </p:spPr>
        <p:txBody>
          <a:bodyPr anchor="t">
            <a:normAutofit fontScale="90000"/>
          </a:bodyPr>
          <a:lstStyle/>
          <a:p>
            <a:r>
              <a:rPr lang="en-US" altLang="zh-TW" sz="5300" dirty="0" smtClean="0">
                <a:latin typeface="標楷體" pitchFamily="65" charset="-120"/>
                <a:ea typeface="標楷體" pitchFamily="65" charset="-120"/>
              </a:rPr>
              <a:t/>
            </a:r>
            <a:br>
              <a:rPr lang="en-US" altLang="zh-TW" sz="5300" dirty="0" smtClean="0">
                <a:latin typeface="標楷體" pitchFamily="65" charset="-120"/>
                <a:ea typeface="標楷體" pitchFamily="65" charset="-120"/>
              </a:rPr>
            </a:br>
            <a:r>
              <a:rPr lang="zh-TW" altLang="en-US" sz="5300" dirty="0" smtClean="0">
                <a:latin typeface="標楷體" pitchFamily="65" charset="-120"/>
                <a:ea typeface="標楷體" pitchFamily="65" charset="-120"/>
              </a:rPr>
              <a:t>單</a:t>
            </a:r>
            <a:r>
              <a:rPr lang="zh-TW" altLang="en-US" sz="5300" dirty="0">
                <a:latin typeface="標楷體" pitchFamily="65" charset="-120"/>
                <a:ea typeface="標楷體" pitchFamily="65" charset="-120"/>
              </a:rPr>
              <a:t>親家庭之於兒童</a:t>
            </a:r>
            <a:r>
              <a:rPr lang="zh-TW" altLang="en-US" sz="5300" dirty="0" smtClean="0">
                <a:latin typeface="標楷體" pitchFamily="65" charset="-120"/>
                <a:ea typeface="標楷體" pitchFamily="65" charset="-120"/>
              </a:rPr>
              <a:t>影響</a:t>
            </a:r>
            <a:r>
              <a:rPr lang="en-US" altLang="zh-TW" sz="5300" dirty="0" smtClean="0">
                <a:latin typeface="標楷體" pitchFamily="65" charset="-120"/>
                <a:ea typeface="標楷體" pitchFamily="65" charset="-120"/>
              </a:rPr>
              <a:t/>
            </a:r>
            <a:br>
              <a:rPr lang="en-US" altLang="zh-TW" sz="5300" dirty="0" smtClean="0">
                <a:latin typeface="標楷體" pitchFamily="65" charset="-120"/>
                <a:ea typeface="標楷體" pitchFamily="65" charset="-120"/>
              </a:rPr>
            </a:br>
            <a:r>
              <a:rPr lang="zh-TW" altLang="en-US" sz="5300" dirty="0">
                <a:latin typeface="標楷體" pitchFamily="65" charset="-120"/>
                <a:ea typeface="標楷體" pitchFamily="65" charset="-120"/>
              </a:rPr>
              <a:t> </a:t>
            </a:r>
            <a:r>
              <a:rPr lang="zh-TW" altLang="en-US" sz="5300" dirty="0" smtClean="0">
                <a:latin typeface="標楷體" pitchFamily="65" charset="-120"/>
                <a:ea typeface="標楷體" pitchFamily="65" charset="-120"/>
              </a:rPr>
              <a:t> 及</a:t>
            </a:r>
            <a:r>
              <a:rPr lang="zh-TW" altLang="en-US" sz="5300" dirty="0">
                <a:latin typeface="標楷體" pitchFamily="65" charset="-120"/>
                <a:ea typeface="標楷體" pitchFamily="65" charset="-120"/>
              </a:rPr>
              <a:t>一般兒童對單親看法之</a:t>
            </a:r>
            <a:r>
              <a:rPr lang="zh-TW" altLang="en-US" sz="5300" dirty="0" smtClean="0">
                <a:latin typeface="標楷體" pitchFamily="65" charset="-120"/>
                <a:ea typeface="標楷體" pitchFamily="65" charset="-120"/>
              </a:rPr>
              <a:t>探討</a:t>
            </a:r>
            <a:r>
              <a:rPr lang="en-US" altLang="zh-TW" sz="5300" dirty="0" smtClean="0">
                <a:latin typeface="標楷體" pitchFamily="65" charset="-120"/>
                <a:ea typeface="標楷體" pitchFamily="65" charset="-120"/>
              </a:rPr>
              <a:t/>
            </a:r>
            <a:br>
              <a:rPr lang="en-US" altLang="zh-TW" sz="5300"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a:latin typeface="標楷體" pitchFamily="65" charset="-120"/>
                <a:ea typeface="標楷體" pitchFamily="65" charset="-120"/>
              </a:rPr>
              <a:t/>
            </a:r>
            <a:br>
              <a:rPr lang="en-US" altLang="zh-TW" dirty="0">
                <a:latin typeface="標楷體" pitchFamily="65" charset="-120"/>
                <a:ea typeface="標楷體" pitchFamily="65" charset="-120"/>
              </a:rPr>
            </a:br>
            <a:r>
              <a:rPr lang="zh-TW" altLang="en-US" sz="2800" dirty="0">
                <a:latin typeface="標楷體" pitchFamily="65" charset="-120"/>
                <a:ea typeface="標楷體" pitchFamily="65" charset="-120"/>
              </a:rPr>
              <a:t/>
            </a:r>
            <a:br>
              <a:rPr lang="zh-TW" altLang="en-US" sz="2800" dirty="0">
                <a:latin typeface="標楷體" pitchFamily="65" charset="-120"/>
                <a:ea typeface="標楷體" pitchFamily="65" charset="-120"/>
              </a:rPr>
            </a:br>
            <a:endParaRPr lang="zh-TW" altLang="en-US" dirty="0">
              <a:latin typeface="標楷體" pitchFamily="65" charset="-120"/>
              <a:ea typeface="標楷體" pitchFamily="65" charset="-120"/>
            </a:endParaRPr>
          </a:p>
        </p:txBody>
      </p:sp>
      <p:sp>
        <p:nvSpPr>
          <p:cNvPr id="4" name="文字方塊 3"/>
          <p:cNvSpPr txBox="1"/>
          <p:nvPr/>
        </p:nvSpPr>
        <p:spPr>
          <a:xfrm>
            <a:off x="683568" y="3789040"/>
            <a:ext cx="7776864" cy="2092881"/>
          </a:xfrm>
          <a:prstGeom prst="rect">
            <a:avLst/>
          </a:prstGeom>
          <a:noFill/>
        </p:spPr>
        <p:txBody>
          <a:bodyPr wrap="square" rtlCol="0">
            <a:spAutoFit/>
          </a:bodyPr>
          <a:lstStyle/>
          <a:p>
            <a:r>
              <a:rPr lang="zh-TW" altLang="en-US" sz="2800" cap="all" dirty="0">
                <a:solidFill>
                  <a:srgbClr val="DFE6D0"/>
                </a:solidFill>
                <a:latin typeface="標楷體" pitchFamily="65" charset="-120"/>
                <a:ea typeface="標楷體" pitchFamily="65" charset="-120"/>
                <a:cs typeface="+mj-cs"/>
              </a:rPr>
              <a:t>組員</a:t>
            </a:r>
            <a:r>
              <a:rPr lang="en-US" altLang="zh-TW" sz="2800" cap="all" dirty="0" smtClean="0">
                <a:solidFill>
                  <a:srgbClr val="DFE6D0"/>
                </a:solidFill>
                <a:latin typeface="標楷體" pitchFamily="65" charset="-120"/>
                <a:ea typeface="標楷體" pitchFamily="65" charset="-120"/>
                <a:cs typeface="+mj-cs"/>
              </a:rPr>
              <a:t>:230030027</a:t>
            </a:r>
            <a:r>
              <a:rPr lang="zh-TW" altLang="en-US" sz="2800" cap="all" dirty="0" smtClean="0">
                <a:solidFill>
                  <a:srgbClr val="DFE6D0"/>
                </a:solidFill>
                <a:latin typeface="標楷體" pitchFamily="65" charset="-120"/>
                <a:ea typeface="標楷體" pitchFamily="65" charset="-120"/>
                <a:cs typeface="+mj-cs"/>
              </a:rPr>
              <a:t>霍綺敏  </a:t>
            </a:r>
            <a:r>
              <a:rPr lang="en-US" altLang="zh-TW" sz="2800" cap="all" dirty="0" smtClean="0">
                <a:solidFill>
                  <a:srgbClr val="DFE6D0"/>
                </a:solidFill>
                <a:latin typeface="標楷體" pitchFamily="65" charset="-120"/>
                <a:ea typeface="標楷體" pitchFamily="65" charset="-120"/>
                <a:cs typeface="+mj-cs"/>
              </a:rPr>
              <a:t>230030131</a:t>
            </a:r>
            <a:r>
              <a:rPr lang="zh-TW" altLang="en-US" sz="2800" cap="all" dirty="0">
                <a:solidFill>
                  <a:srgbClr val="DFE6D0"/>
                </a:solidFill>
                <a:latin typeface="標楷體" pitchFamily="65" charset="-120"/>
                <a:ea typeface="標楷體" pitchFamily="65" charset="-120"/>
                <a:cs typeface="+mj-cs"/>
              </a:rPr>
              <a:t>王佩芸</a:t>
            </a:r>
            <a:br>
              <a:rPr lang="zh-TW" altLang="en-US" sz="2800" cap="all" dirty="0">
                <a:solidFill>
                  <a:srgbClr val="DFE6D0"/>
                </a:solidFill>
                <a:latin typeface="標楷體" pitchFamily="65" charset="-120"/>
                <a:ea typeface="標楷體" pitchFamily="65" charset="-120"/>
                <a:cs typeface="+mj-cs"/>
              </a:rPr>
            </a:br>
            <a:r>
              <a:rPr lang="zh-TW" altLang="en-US" sz="2800" cap="all" dirty="0" smtClean="0">
                <a:solidFill>
                  <a:srgbClr val="DFE6D0"/>
                </a:solidFill>
                <a:latin typeface="標楷體" pitchFamily="65" charset="-120"/>
                <a:ea typeface="標楷體" pitchFamily="65" charset="-120"/>
                <a:cs typeface="+mj-cs"/>
              </a:rPr>
              <a:t>     </a:t>
            </a:r>
            <a:r>
              <a:rPr lang="en-US" altLang="zh-TW" sz="2800" cap="all" dirty="0" smtClean="0">
                <a:solidFill>
                  <a:srgbClr val="DFE6D0"/>
                </a:solidFill>
                <a:latin typeface="標楷體" pitchFamily="65" charset="-120"/>
                <a:ea typeface="標楷體" pitchFamily="65" charset="-120"/>
                <a:cs typeface="+mj-cs"/>
              </a:rPr>
              <a:t>230030148</a:t>
            </a:r>
            <a:r>
              <a:rPr lang="zh-TW" altLang="en-US" sz="2800" cap="all" dirty="0">
                <a:solidFill>
                  <a:srgbClr val="DFE6D0"/>
                </a:solidFill>
                <a:latin typeface="標楷體" pitchFamily="65" charset="-120"/>
                <a:ea typeface="標楷體" pitchFamily="65" charset="-120"/>
                <a:cs typeface="+mj-cs"/>
              </a:rPr>
              <a:t>鄒昔</a:t>
            </a:r>
            <a:r>
              <a:rPr lang="zh-TW" altLang="en-US" sz="2800" cap="all" dirty="0" smtClean="0">
                <a:solidFill>
                  <a:srgbClr val="DFE6D0"/>
                </a:solidFill>
                <a:latin typeface="標楷體" pitchFamily="65" charset="-120"/>
                <a:ea typeface="標楷體" pitchFamily="65" charset="-120"/>
                <a:cs typeface="+mj-cs"/>
              </a:rPr>
              <a:t>育  </a:t>
            </a:r>
            <a:r>
              <a:rPr lang="en-US" altLang="zh-TW" sz="2800" cap="all" dirty="0" smtClean="0">
                <a:solidFill>
                  <a:srgbClr val="DFE6D0"/>
                </a:solidFill>
                <a:latin typeface="標楷體" pitchFamily="65" charset="-120"/>
                <a:ea typeface="標楷體" pitchFamily="65" charset="-120"/>
                <a:cs typeface="+mj-cs"/>
              </a:rPr>
              <a:t>230030487</a:t>
            </a:r>
            <a:r>
              <a:rPr lang="zh-TW" altLang="en-US" sz="2800" cap="all" dirty="0">
                <a:solidFill>
                  <a:srgbClr val="DFE6D0"/>
                </a:solidFill>
                <a:latin typeface="標楷體" pitchFamily="65" charset="-120"/>
                <a:ea typeface="標楷體" pitchFamily="65" charset="-120"/>
                <a:cs typeface="+mj-cs"/>
              </a:rPr>
              <a:t>魏麟懿</a:t>
            </a:r>
            <a:br>
              <a:rPr lang="zh-TW" altLang="en-US" sz="2800" cap="all" dirty="0">
                <a:solidFill>
                  <a:srgbClr val="DFE6D0"/>
                </a:solidFill>
                <a:latin typeface="標楷體" pitchFamily="65" charset="-120"/>
                <a:ea typeface="標楷體" pitchFamily="65" charset="-120"/>
                <a:cs typeface="+mj-cs"/>
              </a:rPr>
            </a:br>
            <a:r>
              <a:rPr lang="zh-TW" altLang="en-US" sz="2800" cap="all" dirty="0" smtClean="0">
                <a:solidFill>
                  <a:srgbClr val="DFE6D0"/>
                </a:solidFill>
                <a:latin typeface="標楷體" pitchFamily="65" charset="-120"/>
                <a:ea typeface="標楷體" pitchFamily="65" charset="-120"/>
                <a:cs typeface="+mj-cs"/>
              </a:rPr>
              <a:t>     </a:t>
            </a:r>
            <a:r>
              <a:rPr lang="en-US" altLang="zh-TW" sz="2800" cap="all" dirty="0" smtClean="0">
                <a:solidFill>
                  <a:srgbClr val="DFE6D0"/>
                </a:solidFill>
                <a:latin typeface="標楷體" pitchFamily="65" charset="-120"/>
                <a:ea typeface="標楷體" pitchFamily="65" charset="-120"/>
                <a:cs typeface="+mj-cs"/>
              </a:rPr>
              <a:t>230030577</a:t>
            </a:r>
            <a:r>
              <a:rPr lang="zh-TW" altLang="en-US" sz="2800" cap="all" dirty="0" smtClean="0">
                <a:solidFill>
                  <a:srgbClr val="DFE6D0"/>
                </a:solidFill>
                <a:latin typeface="標楷體" pitchFamily="65" charset="-120"/>
                <a:ea typeface="標楷體" pitchFamily="65" charset="-120"/>
                <a:cs typeface="+mj-cs"/>
              </a:rPr>
              <a:t>黃千容  </a:t>
            </a:r>
            <a:r>
              <a:rPr lang="en-US" altLang="zh-TW" sz="2800" cap="all" dirty="0" smtClean="0">
                <a:solidFill>
                  <a:srgbClr val="DFE6D0"/>
                </a:solidFill>
                <a:latin typeface="標楷體" pitchFamily="65" charset="-120"/>
                <a:ea typeface="標楷體" pitchFamily="65" charset="-120"/>
                <a:cs typeface="+mj-cs"/>
              </a:rPr>
              <a:t>230030605</a:t>
            </a:r>
            <a:r>
              <a:rPr lang="zh-TW" altLang="en-US" sz="2800" cap="all" dirty="0" smtClean="0">
                <a:solidFill>
                  <a:srgbClr val="DFE6D0"/>
                </a:solidFill>
                <a:latin typeface="標楷體" pitchFamily="65" charset="-120"/>
                <a:ea typeface="標楷體" pitchFamily="65" charset="-120"/>
                <a:cs typeface="+mj-cs"/>
              </a:rPr>
              <a:t>鄒瑩</a:t>
            </a:r>
            <a:r>
              <a:rPr lang="en-US" altLang="zh-TW" sz="2800" cap="all" dirty="0" smtClean="0">
                <a:solidFill>
                  <a:srgbClr val="DFE6D0"/>
                </a:solidFill>
                <a:latin typeface="標楷體" pitchFamily="65" charset="-120"/>
                <a:ea typeface="標楷體" pitchFamily="65" charset="-120"/>
                <a:cs typeface="+mj-cs"/>
              </a:rPr>
              <a:t/>
            </a:r>
            <a:br>
              <a:rPr lang="en-US" altLang="zh-TW" sz="2800" cap="all" dirty="0" smtClean="0">
                <a:solidFill>
                  <a:srgbClr val="DFE6D0"/>
                </a:solidFill>
                <a:latin typeface="標楷體" pitchFamily="65" charset="-120"/>
                <a:ea typeface="標楷體" pitchFamily="65" charset="-120"/>
                <a:cs typeface="+mj-cs"/>
              </a:rPr>
            </a:br>
            <a:r>
              <a:rPr lang="zh-TW" altLang="en-US" sz="2800" cap="all" dirty="0">
                <a:solidFill>
                  <a:srgbClr val="DFE6D0"/>
                </a:solidFill>
                <a:latin typeface="標楷體" pitchFamily="65" charset="-120"/>
                <a:ea typeface="標楷體" pitchFamily="65" charset="-120"/>
                <a:cs typeface="+mj-cs"/>
              </a:rPr>
              <a:t/>
            </a:r>
            <a:br>
              <a:rPr lang="zh-TW" altLang="en-US" sz="2800" cap="all" dirty="0">
                <a:solidFill>
                  <a:srgbClr val="DFE6D0"/>
                </a:solidFill>
                <a:latin typeface="標楷體" pitchFamily="65" charset="-120"/>
                <a:ea typeface="標楷體" pitchFamily="65" charset="-120"/>
                <a:cs typeface="+mj-cs"/>
              </a:rPr>
            </a:br>
            <a:endParaRPr lang="zh-TW" altLang="en-US" dirty="0"/>
          </a:p>
        </p:txBody>
      </p:sp>
    </p:spTree>
    <p:extLst>
      <p:ext uri="{BB962C8B-B14F-4D97-AF65-F5344CB8AC3E}">
        <p14:creationId xmlns:p14="http://schemas.microsoft.com/office/powerpoint/2010/main" val="299476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研究動機</a:t>
            </a:r>
            <a:endParaRPr lang="zh-TW" altLang="en-US" b="1" dirty="0">
              <a:latin typeface="標楷體" pitchFamily="65" charset="-120"/>
              <a:ea typeface="標楷體" pitchFamily="65" charset="-120"/>
            </a:endParaRPr>
          </a:p>
        </p:txBody>
      </p:sp>
      <p:sp>
        <p:nvSpPr>
          <p:cNvPr id="3" name="內容版面配置區 2"/>
          <p:cNvSpPr>
            <a:spLocks noGrp="1"/>
          </p:cNvSpPr>
          <p:nvPr>
            <p:ph sz="quarter" idx="1"/>
          </p:nvPr>
        </p:nvSpPr>
        <p:spPr/>
        <p:txBody>
          <a:bodyPr>
            <a:normAutofit fontScale="92500" lnSpcReduction="20000"/>
          </a:bodyPr>
          <a:lstStyle/>
          <a:p>
            <a:pPr>
              <a:lnSpc>
                <a:spcPct val="150000"/>
              </a:lnSpc>
              <a:spcAft>
                <a:spcPts val="0"/>
              </a:spcAft>
            </a:pPr>
            <a:r>
              <a:rPr lang="zh-TW" altLang="en-US" sz="3200" kern="100" dirty="0">
                <a:latin typeface="標楷體" pitchFamily="65" charset="-120"/>
                <a:ea typeface="標楷體" pitchFamily="65" charset="-120"/>
                <a:cs typeface="Times New Roman"/>
              </a:rPr>
              <a:t>台灣的社會變遷及經濟的壓力下</a:t>
            </a:r>
            <a:r>
              <a:rPr lang="zh-TW" altLang="en-US" sz="3200" kern="100" dirty="0" smtClean="0">
                <a:latin typeface="標楷體" pitchFamily="65" charset="-120"/>
                <a:ea typeface="標楷體" pitchFamily="65" charset="-120"/>
                <a:cs typeface="Times New Roman"/>
              </a:rPr>
              <a:t>導致</a:t>
            </a:r>
            <a:r>
              <a:rPr lang="zh-TW" altLang="en-US" sz="3200" kern="100" dirty="0">
                <a:latin typeface="標楷體" pitchFamily="65" charset="-120"/>
                <a:ea typeface="標楷體" pitchFamily="65" charset="-120"/>
                <a:cs typeface="Times New Roman"/>
              </a:rPr>
              <a:t>許多人走向離婚</a:t>
            </a:r>
            <a:r>
              <a:rPr lang="zh-TW" altLang="en-US" sz="3200" kern="100" dirty="0" smtClean="0">
                <a:latin typeface="標楷體" pitchFamily="65" charset="-120"/>
                <a:ea typeface="標楷體" pitchFamily="65" charset="-120"/>
                <a:cs typeface="Times New Roman"/>
              </a:rPr>
              <a:t>的階段，不過</a:t>
            </a:r>
            <a:r>
              <a:rPr lang="zh-TW" altLang="en-US" sz="3100" kern="100" dirty="0" smtClean="0">
                <a:latin typeface="標楷體" pitchFamily="65" charset="-120"/>
                <a:ea typeface="標楷體" pitchFamily="65" charset="-120"/>
                <a:cs typeface="Times New Roman"/>
              </a:rPr>
              <a:t>內政部數據統計</a:t>
            </a:r>
            <a:r>
              <a:rPr lang="zh-TW" altLang="en-US" sz="3100" kern="100" dirty="0">
                <a:latin typeface="標楷體" pitchFamily="65" charset="-120"/>
                <a:ea typeface="標楷體" pitchFamily="65" charset="-120"/>
                <a:cs typeface="Times New Roman"/>
              </a:rPr>
              <a:t>近年來</a:t>
            </a:r>
            <a:r>
              <a:rPr lang="zh-TW" altLang="en-US" sz="3100" kern="100" dirty="0" smtClean="0">
                <a:latin typeface="標楷體" pitchFamily="65" charset="-120"/>
                <a:ea typeface="標楷體" pitchFamily="65" charset="-120"/>
                <a:cs typeface="Times New Roman"/>
              </a:rPr>
              <a:t>離婚率有</a:t>
            </a:r>
            <a:r>
              <a:rPr lang="zh-TW" altLang="zh-TW" sz="3100" kern="100" dirty="0">
                <a:latin typeface="標楷體" pitchFamily="65" charset="-120"/>
                <a:ea typeface="標楷體" pitchFamily="65" charset="-120"/>
                <a:cs typeface="Times New Roman"/>
              </a:rPr>
              <a:t>明顯趨</a:t>
            </a:r>
            <a:r>
              <a:rPr lang="zh-TW" altLang="zh-TW" sz="3100" kern="100" dirty="0" smtClean="0">
                <a:latin typeface="標楷體" pitchFamily="65" charset="-120"/>
                <a:ea typeface="標楷體" pitchFamily="65" charset="-120"/>
                <a:cs typeface="Times New Roman"/>
              </a:rPr>
              <a:t>緩</a:t>
            </a:r>
            <a:r>
              <a:rPr lang="zh-TW" altLang="en-US" sz="3100" kern="100" dirty="0">
                <a:latin typeface="標楷體" pitchFamily="65" charset="-120"/>
                <a:ea typeface="標楷體" pitchFamily="65" charset="-120"/>
                <a:cs typeface="Times New Roman"/>
              </a:rPr>
              <a:t>，</a:t>
            </a:r>
            <a:r>
              <a:rPr lang="zh-TW" altLang="en-US" sz="3100" kern="100" dirty="0" smtClean="0">
                <a:latin typeface="標楷體" pitchFamily="65" charset="-120"/>
                <a:ea typeface="標楷體" pitchFamily="65" charset="-120"/>
                <a:cs typeface="Times New Roman"/>
              </a:rPr>
              <a:t>單</a:t>
            </a:r>
            <a:r>
              <a:rPr lang="zh-TW" altLang="en-US" sz="3100" kern="100" dirty="0">
                <a:latin typeface="標楷體" pitchFamily="65" charset="-120"/>
                <a:ea typeface="標楷體" pitchFamily="65" charset="-120"/>
                <a:cs typeface="Times New Roman"/>
              </a:rPr>
              <a:t>親</a:t>
            </a:r>
            <a:r>
              <a:rPr lang="zh-TW" altLang="en-US" sz="3200" kern="100" dirty="0" smtClean="0">
                <a:latin typeface="標楷體" pitchFamily="65" charset="-120"/>
                <a:ea typeface="標楷體" pitchFamily="65" charset="-120"/>
                <a:cs typeface="Times New Roman"/>
              </a:rPr>
              <a:t>家庭型態</a:t>
            </a:r>
            <a:r>
              <a:rPr lang="zh-TW" altLang="en-US" sz="3200" kern="100" dirty="0">
                <a:latin typeface="標楷體" pitchFamily="65" charset="-120"/>
                <a:ea typeface="標楷體" pitchFamily="65" charset="-120"/>
                <a:cs typeface="Times New Roman"/>
              </a:rPr>
              <a:t>卻</a:t>
            </a:r>
            <a:r>
              <a:rPr lang="zh-TW" altLang="en-US" sz="3200" kern="100" dirty="0" smtClean="0">
                <a:latin typeface="標楷體" pitchFamily="65" charset="-120"/>
                <a:ea typeface="標楷體" pitchFamily="65" charset="-120"/>
                <a:cs typeface="Times New Roman"/>
              </a:rPr>
              <a:t>是沒有跟著減少反而增加，因此</a:t>
            </a:r>
            <a:r>
              <a:rPr lang="zh-TW" altLang="en-US" sz="3200" kern="100" dirty="0">
                <a:latin typeface="標楷體" pitchFamily="65" charset="-120"/>
                <a:ea typeface="標楷體" pitchFamily="65" charset="-120"/>
                <a:cs typeface="Times New Roman"/>
              </a:rPr>
              <a:t>藉由此因素引發研究者想瞭解單親家長的離婚對於幼兒的發展是否造成影響</a:t>
            </a:r>
            <a:r>
              <a:rPr lang="en-US" altLang="zh-TW" sz="3200" kern="100" dirty="0">
                <a:latin typeface="標楷體" pitchFamily="65" charset="-120"/>
                <a:ea typeface="標楷體" pitchFamily="65" charset="-120"/>
                <a:cs typeface="Times New Roman"/>
              </a:rPr>
              <a:t>?</a:t>
            </a:r>
            <a:r>
              <a:rPr lang="zh-TW" altLang="en-US" sz="3200" kern="100" dirty="0">
                <a:latin typeface="標楷體" pitchFamily="65" charset="-120"/>
                <a:ea typeface="標楷體" pitchFamily="65" charset="-120"/>
                <a:cs typeface="Times New Roman"/>
              </a:rPr>
              <a:t>相較於雙親家庭有何差異</a:t>
            </a:r>
            <a:r>
              <a:rPr lang="en-US" altLang="zh-TW" sz="3200" kern="100" dirty="0">
                <a:latin typeface="標楷體" pitchFamily="65" charset="-120"/>
                <a:ea typeface="標楷體" pitchFamily="65" charset="-120"/>
                <a:cs typeface="Times New Roman"/>
              </a:rPr>
              <a:t>?</a:t>
            </a:r>
            <a:r>
              <a:rPr lang="zh-TW" altLang="en-US" sz="3200" kern="100" dirty="0">
                <a:latin typeface="標楷體" pitchFamily="65" charset="-120"/>
                <a:ea typeface="標楷體" pitchFamily="65" charset="-120"/>
                <a:cs typeface="Times New Roman"/>
              </a:rPr>
              <a:t>為研究動機之</a:t>
            </a:r>
            <a:r>
              <a:rPr lang="zh-TW" altLang="en-US" sz="3200" kern="100" dirty="0" smtClean="0">
                <a:latin typeface="標楷體" pitchFamily="65" charset="-120"/>
                <a:ea typeface="標楷體" pitchFamily="65" charset="-120"/>
                <a:cs typeface="Times New Roman"/>
              </a:rPr>
              <a:t>一。</a:t>
            </a:r>
            <a:endParaRPr lang="zh-TW" altLang="en-US" sz="3200" kern="100" dirty="0">
              <a:latin typeface="標楷體" pitchFamily="65" charset="-120"/>
              <a:ea typeface="標楷體" pitchFamily="65" charset="-120"/>
              <a:cs typeface="Times New Roman"/>
            </a:endParaRPr>
          </a:p>
          <a:p>
            <a:endParaRPr lang="zh-TW" altLang="en-US" dirty="0"/>
          </a:p>
        </p:txBody>
      </p:sp>
    </p:spTree>
    <p:extLst>
      <p:ext uri="{BB962C8B-B14F-4D97-AF65-F5344CB8AC3E}">
        <p14:creationId xmlns:p14="http://schemas.microsoft.com/office/powerpoint/2010/main" val="168750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研究動機</a:t>
            </a:r>
            <a:endParaRPr lang="zh-TW" altLang="en-US" b="1" dirty="0">
              <a:latin typeface="標楷體" pitchFamily="65" charset="-120"/>
              <a:ea typeface="標楷體" pitchFamily="65" charset="-120"/>
            </a:endParaRPr>
          </a:p>
        </p:txBody>
      </p:sp>
      <p:sp>
        <p:nvSpPr>
          <p:cNvPr id="3" name="內容版面配置區 2"/>
          <p:cNvSpPr>
            <a:spLocks noGrp="1"/>
          </p:cNvSpPr>
          <p:nvPr>
            <p:ph sz="quarter" idx="1"/>
          </p:nvPr>
        </p:nvSpPr>
        <p:spPr>
          <a:xfrm>
            <a:off x="395536" y="1585367"/>
            <a:ext cx="8153400" cy="5257800"/>
          </a:xfrm>
        </p:spPr>
        <p:txBody>
          <a:bodyPr>
            <a:normAutofit fontScale="77500" lnSpcReduction="20000"/>
          </a:bodyPr>
          <a:lstStyle/>
          <a:p>
            <a:pPr lvl="0">
              <a:lnSpc>
                <a:spcPct val="170000"/>
              </a:lnSpc>
              <a:buClr>
                <a:srgbClr val="CFC60D"/>
              </a:buClr>
            </a:pPr>
            <a:r>
              <a:rPr lang="zh-TW" altLang="zh-TW" sz="3200" kern="100" dirty="0">
                <a:latin typeface="標楷體" pitchFamily="65" charset="-120"/>
                <a:ea typeface="標楷體" pitchFamily="65" charset="-120"/>
                <a:cs typeface="Times New Roman"/>
              </a:rPr>
              <a:t>家庭是幼兒最早接觸的環境，父母則是演示家中最重要的楷模角色，親子之間的互動</a:t>
            </a:r>
            <a:r>
              <a:rPr lang="zh-TW" altLang="zh-TW" sz="3200" kern="100" dirty="0" smtClean="0">
                <a:latin typeface="標楷體" pitchFamily="65" charset="-120"/>
                <a:ea typeface="標楷體" pitchFamily="65" charset="-120"/>
                <a:cs typeface="Times New Roman"/>
              </a:rPr>
              <a:t>情感往往</a:t>
            </a:r>
            <a:r>
              <a:rPr lang="zh-TW" altLang="zh-TW" sz="3200" kern="100" dirty="0">
                <a:latin typeface="標楷體" pitchFamily="65" charset="-120"/>
                <a:ea typeface="標楷體" pitchFamily="65" charset="-120"/>
                <a:cs typeface="Times New Roman"/>
              </a:rPr>
              <a:t>多少都會影響幼兒的情感處理</a:t>
            </a:r>
            <a:r>
              <a:rPr lang="zh-TW" altLang="zh-TW" sz="3200" kern="100" dirty="0" smtClean="0">
                <a:latin typeface="標楷體" pitchFamily="65" charset="-120"/>
                <a:ea typeface="標楷體" pitchFamily="65" charset="-120"/>
                <a:cs typeface="Times New Roman"/>
              </a:rPr>
              <a:t>，</a:t>
            </a:r>
            <a:r>
              <a:rPr lang="zh-TW" altLang="en-US" sz="3200" kern="100" dirty="0">
                <a:latin typeface="標楷體" pitchFamily="65" charset="-120"/>
                <a:ea typeface="標楷體" pitchFamily="65" charset="-120"/>
                <a:cs typeface="Times New Roman"/>
              </a:rPr>
              <a:t>當</a:t>
            </a:r>
            <a:r>
              <a:rPr lang="zh-TW" altLang="zh-TW" sz="3200" kern="100" dirty="0" smtClean="0">
                <a:latin typeface="標楷體" pitchFamily="65" charset="-120"/>
                <a:ea typeface="標楷體" pitchFamily="65" charset="-120"/>
                <a:cs typeface="Times New Roman"/>
              </a:rPr>
              <a:t>家庭</a:t>
            </a:r>
            <a:r>
              <a:rPr lang="zh-TW" altLang="zh-TW" sz="3200" kern="100" dirty="0" smtClean="0">
                <a:latin typeface="標楷體" pitchFamily="65" charset="-120"/>
                <a:ea typeface="標楷體" pitchFamily="65" charset="-120"/>
                <a:cs typeface="Times New Roman"/>
              </a:rPr>
              <a:t>氣氛</a:t>
            </a:r>
            <a:r>
              <a:rPr lang="zh-TW" altLang="en-US" sz="3200" kern="100" dirty="0">
                <a:latin typeface="標楷體" pitchFamily="65" charset="-120"/>
                <a:ea typeface="標楷體" pitchFamily="65" charset="-120"/>
                <a:cs typeface="Times New Roman"/>
              </a:rPr>
              <a:t>漸</a:t>
            </a:r>
            <a:r>
              <a:rPr lang="zh-TW" altLang="zh-TW" sz="3200" kern="100" dirty="0" smtClean="0">
                <a:latin typeface="標楷體" pitchFamily="65" charset="-120"/>
                <a:ea typeface="標楷體" pitchFamily="65" charset="-120"/>
                <a:cs typeface="Times New Roman"/>
              </a:rPr>
              <a:t>轉為</a:t>
            </a:r>
            <a:r>
              <a:rPr lang="zh-TW" altLang="zh-TW" sz="3200" kern="100" dirty="0">
                <a:latin typeface="標楷體" pitchFamily="65" charset="-120"/>
                <a:ea typeface="標楷體" pitchFamily="65" charset="-120"/>
                <a:cs typeface="Times New Roman"/>
              </a:rPr>
              <a:t>惡劣，讓幼兒自身感到不安全而引起的心理壓力</a:t>
            </a:r>
            <a:r>
              <a:rPr lang="zh-TW" altLang="zh-TW" sz="3200" kern="100" dirty="0" smtClean="0">
                <a:latin typeface="標楷體" pitchFamily="65" charset="-120"/>
                <a:ea typeface="標楷體" pitchFamily="65" charset="-120"/>
                <a:cs typeface="Times New Roman"/>
              </a:rPr>
              <a:t>，幼兒</a:t>
            </a:r>
            <a:r>
              <a:rPr lang="zh-TW" altLang="en-US" sz="3200" kern="100" dirty="0" smtClean="0">
                <a:latin typeface="標楷體" pitchFamily="65" charset="-120"/>
                <a:ea typeface="標楷體" pitchFamily="65" charset="-120"/>
                <a:cs typeface="Times New Roman"/>
              </a:rPr>
              <a:t>會</a:t>
            </a:r>
            <a:r>
              <a:rPr lang="zh-TW" altLang="zh-TW" sz="3200" kern="100" dirty="0" smtClean="0">
                <a:latin typeface="標楷體" pitchFamily="65" charset="-120"/>
                <a:ea typeface="標楷體" pitchFamily="65" charset="-120"/>
                <a:cs typeface="Times New Roman"/>
              </a:rPr>
              <a:t>在長期時間</a:t>
            </a:r>
            <a:r>
              <a:rPr lang="zh-TW" altLang="en-US" sz="3200" kern="100" dirty="0" smtClean="0">
                <a:latin typeface="標楷體" pitchFamily="65" charset="-120"/>
                <a:ea typeface="標楷體" pitchFamily="65" charset="-120"/>
                <a:cs typeface="Times New Roman"/>
              </a:rPr>
              <a:t>的壓力</a:t>
            </a:r>
            <a:r>
              <a:rPr lang="zh-TW" altLang="zh-TW" sz="3200" kern="100" dirty="0" smtClean="0">
                <a:latin typeface="標楷體" pitchFamily="65" charset="-120"/>
                <a:ea typeface="標楷體" pitchFamily="65" charset="-120"/>
                <a:cs typeface="Times New Roman"/>
              </a:rPr>
              <a:t>下</a:t>
            </a:r>
            <a:r>
              <a:rPr lang="zh-TW" altLang="zh-TW" sz="3200" kern="100" dirty="0">
                <a:latin typeface="標楷體" pitchFamily="65" charset="-120"/>
                <a:ea typeface="標楷體" pitchFamily="65" charset="-120"/>
                <a:cs typeface="Times New Roman"/>
              </a:rPr>
              <a:t>開始出現反差行為在手足及同儕身上，並會與他人有所</a:t>
            </a:r>
            <a:r>
              <a:rPr lang="zh-TW" altLang="zh-TW" sz="3200" kern="100" dirty="0" smtClean="0">
                <a:latin typeface="標楷體" pitchFamily="65" charset="-120"/>
                <a:ea typeface="標楷體" pitchFamily="65" charset="-120"/>
                <a:cs typeface="Times New Roman"/>
              </a:rPr>
              <a:t>爭執</a:t>
            </a:r>
            <a:r>
              <a:rPr lang="zh-TW" altLang="en-US" sz="3200" kern="100" dirty="0" smtClean="0">
                <a:latin typeface="標楷體" pitchFamily="65" charset="-120"/>
                <a:ea typeface="標楷體" pitchFamily="65" charset="-120"/>
                <a:cs typeface="Times New Roman"/>
              </a:rPr>
              <a:t>，使</a:t>
            </a:r>
            <a:r>
              <a:rPr lang="zh-TW" altLang="zh-TW" sz="3200" kern="100" dirty="0" smtClean="0">
                <a:latin typeface="標楷體" pitchFamily="65" charset="-120"/>
                <a:ea typeface="標楷體" pitchFamily="65" charset="-120"/>
                <a:cs typeface="Times New Roman"/>
              </a:rPr>
              <a:t>人際關係</a:t>
            </a:r>
            <a:r>
              <a:rPr lang="zh-TW" altLang="zh-TW" sz="3200" kern="100" dirty="0">
                <a:latin typeface="標楷體" pitchFamily="65" charset="-120"/>
                <a:ea typeface="標楷體" pitchFamily="65" charset="-120"/>
                <a:cs typeface="Times New Roman"/>
              </a:rPr>
              <a:t>下降，因此同儕開始出現對於單家幼兒有所不好的言語及看法</a:t>
            </a:r>
            <a:r>
              <a:rPr lang="zh-TW" altLang="zh-TW" sz="3200" kern="100" dirty="0" smtClean="0">
                <a:latin typeface="標楷體" pitchFamily="65" charset="-120"/>
                <a:ea typeface="標楷體" pitchFamily="65" charset="-120"/>
                <a:cs typeface="Times New Roman"/>
              </a:rPr>
              <a:t>，</a:t>
            </a:r>
            <a:r>
              <a:rPr lang="zh-TW" altLang="en-US" sz="3200" kern="100" dirty="0">
                <a:latin typeface="標楷體" pitchFamily="65" charset="-120"/>
                <a:ea typeface="標楷體" pitchFamily="65" charset="-120"/>
                <a:cs typeface="Times New Roman"/>
              </a:rPr>
              <a:t>所以</a:t>
            </a:r>
            <a:r>
              <a:rPr lang="zh-TW" altLang="zh-TW" sz="3200" kern="100" dirty="0" smtClean="0">
                <a:latin typeface="標楷體" pitchFamily="65" charset="-120"/>
                <a:ea typeface="標楷體" pitchFamily="65" charset="-120"/>
                <a:cs typeface="Times New Roman"/>
              </a:rPr>
              <a:t>研究者</a:t>
            </a:r>
            <a:r>
              <a:rPr lang="zh-TW" altLang="zh-TW" sz="3200" kern="100" dirty="0">
                <a:latin typeface="標楷體" pitchFamily="65" charset="-120"/>
                <a:ea typeface="標楷體" pitchFamily="65" charset="-120"/>
                <a:cs typeface="Times New Roman"/>
              </a:rPr>
              <a:t>想瞭解單親幼兒與同儕之間的互動關係為研究動機之二，及想瞭解同儕對於單親的看法，為研究動機之三。</a:t>
            </a:r>
          </a:p>
          <a:p>
            <a:endParaRPr lang="zh-TW" altLang="en-US" dirty="0"/>
          </a:p>
        </p:txBody>
      </p:sp>
    </p:spTree>
    <p:extLst>
      <p:ext uri="{BB962C8B-B14F-4D97-AF65-F5344CB8AC3E}">
        <p14:creationId xmlns:p14="http://schemas.microsoft.com/office/powerpoint/2010/main" val="264861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標楷體" pitchFamily="65" charset="-120"/>
                <a:ea typeface="標楷體" pitchFamily="65" charset="-120"/>
              </a:rPr>
              <a:t>研究背景</a:t>
            </a:r>
            <a:endParaRPr lang="zh-TW" altLang="en-US" b="1" dirty="0">
              <a:latin typeface="標楷體" pitchFamily="65" charset="-120"/>
              <a:ea typeface="標楷體" pitchFamily="65" charset="-120"/>
            </a:endParaRPr>
          </a:p>
        </p:txBody>
      </p:sp>
      <p:sp>
        <p:nvSpPr>
          <p:cNvPr id="3" name="內容版面配置區 2"/>
          <p:cNvSpPr>
            <a:spLocks noGrp="1"/>
          </p:cNvSpPr>
          <p:nvPr>
            <p:ph sz="quarter" idx="1"/>
          </p:nvPr>
        </p:nvSpPr>
        <p:spPr>
          <a:xfrm>
            <a:off x="323528" y="1600200"/>
            <a:ext cx="8640960" cy="4853136"/>
          </a:xfrm>
        </p:spPr>
        <p:txBody>
          <a:bodyPr>
            <a:normAutofit fontScale="92500" lnSpcReduction="10000"/>
          </a:bodyPr>
          <a:lstStyle/>
          <a:p>
            <a:pPr>
              <a:lnSpc>
                <a:spcPct val="150000"/>
              </a:lnSpc>
            </a:pPr>
            <a:r>
              <a:rPr lang="zh-TW" altLang="en-US" dirty="0">
                <a:latin typeface="標楷體" pitchFamily="65" charset="-120"/>
                <a:ea typeface="標楷體" pitchFamily="65" charset="-120"/>
              </a:rPr>
              <a:t>根據文獻資料結果顯示單親幼兒的交往能力發展、交往態度受其主要照顧者對幼兒的要求及親子互動間顯著性的正相關影響。例如在解決衝突的能力偏低、對與同伴交往的態度是消極被動的</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lnSpc>
                <a:spcPct val="150000"/>
              </a:lnSpc>
            </a:pPr>
            <a:r>
              <a:rPr lang="zh-TW" altLang="en-US" dirty="0" smtClean="0">
                <a:latin typeface="標楷體" pitchFamily="65" charset="-120"/>
                <a:ea typeface="標楷體" pitchFamily="65" charset="-120"/>
              </a:rPr>
              <a:t>如果</a:t>
            </a:r>
            <a:r>
              <a:rPr lang="zh-TW" altLang="en-US" dirty="0">
                <a:latin typeface="標楷體" pitchFamily="65" charset="-120"/>
                <a:ea typeface="標楷體" pitchFamily="65" charset="-120"/>
              </a:rPr>
              <a:t>單親幼兒依親家長為父親的話，在「同儕相處能力」及「母親對孩子的接受度」具有相關，而依親家長為母親則「認知能力」上顯高於依父之離婚單親幼兒</a:t>
            </a:r>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329254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latin typeface="標楷體" pitchFamily="65" charset="-120"/>
                <a:ea typeface="標楷體" pitchFamily="65" charset="-120"/>
              </a:rPr>
              <a:t>研究背景</a:t>
            </a:r>
            <a:endParaRPr lang="zh-TW" altLang="en-US" dirty="0"/>
          </a:p>
        </p:txBody>
      </p:sp>
      <p:sp>
        <p:nvSpPr>
          <p:cNvPr id="3" name="內容版面配置區 2"/>
          <p:cNvSpPr>
            <a:spLocks noGrp="1"/>
          </p:cNvSpPr>
          <p:nvPr>
            <p:ph sz="quarter" idx="1"/>
          </p:nvPr>
        </p:nvSpPr>
        <p:spPr/>
        <p:txBody>
          <a:bodyPr/>
          <a:lstStyle/>
          <a:p>
            <a:pPr>
              <a:lnSpc>
                <a:spcPct val="150000"/>
              </a:lnSpc>
            </a:pPr>
            <a:r>
              <a:rPr lang="zh-TW" altLang="en-US" dirty="0" smtClean="0">
                <a:latin typeface="標楷體" pitchFamily="65" charset="-120"/>
                <a:ea typeface="標楷體" pitchFamily="65" charset="-120"/>
              </a:rPr>
              <a:t>可藉</a:t>
            </a:r>
            <a:r>
              <a:rPr lang="zh-TW" altLang="en-US" dirty="0">
                <a:latin typeface="標楷體" pitchFamily="65" charset="-120"/>
                <a:ea typeface="標楷體" pitchFamily="65" charset="-120"/>
              </a:rPr>
              <a:t>由觀察孩子和家人訪談中</a:t>
            </a:r>
            <a:r>
              <a:rPr lang="zh-TW" altLang="en-US" dirty="0" smtClean="0">
                <a:latin typeface="標楷體" pitchFamily="65" charset="-120"/>
                <a:ea typeface="標楷體" pitchFamily="65" charset="-120"/>
              </a:rPr>
              <a:t>，了解</a:t>
            </a:r>
            <a:r>
              <a:rPr lang="zh-TW" altLang="en-US" dirty="0">
                <a:latin typeface="標楷體" pitchFamily="65" charset="-120"/>
                <a:ea typeface="標楷體" pitchFamily="65" charset="-120"/>
              </a:rPr>
              <a:t>孩子在校和在家的狀況，更能透過繪本進一步深入的了解孩子想法，從中引導孩子正確的表達情緒、抒發孩子心情和壓力，從中改善孩子偏差行為、增加孩子人際關係、在校學習能力、專注力，並可從中輔導</a:t>
            </a:r>
            <a:r>
              <a:rPr lang="zh-TW" altLang="en-US" dirty="0" smtClean="0">
                <a:latin typeface="標楷體" pitchFamily="65" charset="-120"/>
                <a:ea typeface="標楷體" pitchFamily="65" charset="-120"/>
              </a:rPr>
              <a:t>他們。</a:t>
            </a:r>
            <a:endParaRPr lang="zh-TW" altLang="en-US" dirty="0">
              <a:latin typeface="標楷體" pitchFamily="65" charset="-120"/>
              <a:ea typeface="標楷體" pitchFamily="65" charset="-120"/>
            </a:endParaRPr>
          </a:p>
        </p:txBody>
      </p:sp>
    </p:spTree>
    <p:extLst>
      <p:ext uri="{BB962C8B-B14F-4D97-AF65-F5344CB8AC3E}">
        <p14:creationId xmlns:p14="http://schemas.microsoft.com/office/powerpoint/2010/main" val="163485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normAutofit/>
          </a:bodyPr>
          <a:lstStyle/>
          <a:p>
            <a:pPr algn="r"/>
            <a:r>
              <a:rPr lang="en-US" altLang="zh-TW" sz="5400" dirty="0" smtClean="0">
                <a:latin typeface="GungsuhChe" pitchFamily="49" charset="-127"/>
                <a:ea typeface="GungsuhChe" pitchFamily="49" charset="-127"/>
              </a:rPr>
              <a:t>The end</a:t>
            </a:r>
            <a:endParaRPr lang="zh-TW" altLang="en-US" sz="5400" dirty="0">
              <a:latin typeface="GungsuhChe" pitchFamily="49" charset="-127"/>
              <a:ea typeface="GungsuhChe" pitchFamily="49" charset="-127"/>
            </a:endParaRPr>
          </a:p>
        </p:txBody>
      </p:sp>
    </p:spTree>
    <p:extLst>
      <p:ext uri="{BB962C8B-B14F-4D97-AF65-F5344CB8AC3E}">
        <p14:creationId xmlns:p14="http://schemas.microsoft.com/office/powerpoint/2010/main" val="13831369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茅草">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TotalTime>
  <Words>404</Words>
  <Application>Microsoft Office PowerPoint</Application>
  <PresentationFormat>如螢幕大小 (4:3)</PresentationFormat>
  <Paragraphs>12</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中庸</vt:lpstr>
      <vt:lpstr> 單親家庭之於兒童影響   及一般兒童對單親看法之探討    </vt:lpstr>
      <vt:lpstr>研究動機</vt:lpstr>
      <vt:lpstr>研究動機</vt:lpstr>
      <vt:lpstr>研究背景</vt:lpstr>
      <vt:lpstr>研究背景</vt:lpstr>
      <vt:lpstr>The end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單親家庭之於兒童影響   及一般兒童對單親看法之探討</dc:title>
  <dc:creator>鄒昔育</dc:creator>
  <cp:lastModifiedBy>鄒昔育</cp:lastModifiedBy>
  <cp:revision>5</cp:revision>
  <dcterms:created xsi:type="dcterms:W3CDTF">2015-09-13T12:12:53Z</dcterms:created>
  <dcterms:modified xsi:type="dcterms:W3CDTF">2015-09-13T12:51:55Z</dcterms:modified>
</cp:coreProperties>
</file>