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diagrams/drawing1.xml" ContentType="application/vnd.ms-office.drawingml.diagramDrawing+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diagrams/quickStyle1.xml" ContentType="application/vnd.openxmlformats-officedocument.drawingml.diagramStyl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5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7" r:id="rId41"/>
    <p:sldId id="298" r:id="rId42"/>
    <p:sldId id="299" r:id="rId43"/>
    <p:sldId id="300" r:id="rId44"/>
    <p:sldId id="301" r:id="rId45"/>
    <p:sldId id="302" r:id="rId46"/>
    <p:sldId id="309" r:id="rId47"/>
    <p:sldId id="303" r:id="rId48"/>
    <p:sldId id="304" r:id="rId49"/>
    <p:sldId id="305" r:id="rId50"/>
    <p:sldId id="306" r:id="rId51"/>
    <p:sldId id="307" r:id="rId52"/>
    <p:sldId id="308" r:id="rId5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00"/>
    <a:srgbClr val="FFFF66"/>
    <a:srgbClr val="F91798"/>
    <a:srgbClr val="7CA1CE"/>
    <a:srgbClr val="FF0066"/>
    <a:srgbClr val="660066"/>
    <a:srgbClr val="008080"/>
    <a:srgbClr val="3333CC"/>
    <a:srgbClr val="FF0000"/>
    <a:srgbClr val="FF66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19C8432C-7803-49B6-8A45-75664FF0444B}">
  <a:tblStyle styleId="{19C8432C-7803-49B6-8A45-75664FF0444B}" styleName="Table_0"/>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p:scale>
          <a:sx n="70" d="100"/>
          <a:sy n="70" d="100"/>
        </p:scale>
        <p:origin x="-1374" y="-13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0900C2-138D-4807-8C9B-6718BBDE04DA}" type="doc">
      <dgm:prSet loTypeId="urn:microsoft.com/office/officeart/2008/layout/AlternatingHexagons" loCatId="list" qsTypeId="urn:microsoft.com/office/officeart/2005/8/quickstyle/simple1" qsCatId="simple" csTypeId="urn:microsoft.com/office/officeart/2005/8/colors/colorful5" csCatId="colorful" phldr="0"/>
      <dgm:spPr/>
      <dgm:t>
        <a:bodyPr/>
        <a:lstStyle/>
        <a:p>
          <a:endParaRPr lang="zh-TW" altLang="en-US"/>
        </a:p>
      </dgm:t>
    </dgm:pt>
    <dgm:pt modelId="{2C9B75E8-BEB9-4C8C-BC8D-53E38EDE5B23}">
      <dgm:prSet phldrT="[文字]" phldr="1"/>
      <dgm:spPr/>
      <dgm:t>
        <a:bodyPr/>
        <a:lstStyle/>
        <a:p>
          <a:endParaRPr lang="zh-TW" altLang="en-US"/>
        </a:p>
      </dgm:t>
    </dgm:pt>
    <dgm:pt modelId="{D020090F-BD59-4E16-9286-83B5DE6A2926}" type="parTrans" cxnId="{7B7EC040-4815-4B43-AD50-87ACCB5C69D0}">
      <dgm:prSet/>
      <dgm:spPr/>
      <dgm:t>
        <a:bodyPr/>
        <a:lstStyle/>
        <a:p>
          <a:endParaRPr lang="zh-TW" altLang="en-US"/>
        </a:p>
      </dgm:t>
    </dgm:pt>
    <dgm:pt modelId="{EAAF1495-23FA-47CF-920C-E475444EE000}" type="sibTrans" cxnId="{7B7EC040-4815-4B43-AD50-87ACCB5C69D0}">
      <dgm:prSet/>
      <dgm:spPr/>
      <dgm:t>
        <a:bodyPr/>
        <a:lstStyle/>
        <a:p>
          <a:endParaRPr lang="zh-TW" altLang="en-US"/>
        </a:p>
      </dgm:t>
    </dgm:pt>
    <dgm:pt modelId="{6F22DC6C-49DF-449B-84B9-5912DCABDBC0}">
      <dgm:prSet phldrT="[文字]" phldr="1"/>
      <dgm:spPr/>
      <dgm:t>
        <a:bodyPr/>
        <a:lstStyle/>
        <a:p>
          <a:endParaRPr lang="zh-TW" altLang="en-US" dirty="0"/>
        </a:p>
      </dgm:t>
    </dgm:pt>
    <dgm:pt modelId="{A39FEA74-0EFF-4B1C-B3DF-EB912B25DBCF}" type="parTrans" cxnId="{EB0F0D4D-CDB1-4552-92F8-3D9C6A1DBB83}">
      <dgm:prSet/>
      <dgm:spPr/>
      <dgm:t>
        <a:bodyPr/>
        <a:lstStyle/>
        <a:p>
          <a:endParaRPr lang="zh-TW" altLang="en-US"/>
        </a:p>
      </dgm:t>
    </dgm:pt>
    <dgm:pt modelId="{F70C1026-7FA3-40EF-8390-CCAFC4B4D1AD}" type="sibTrans" cxnId="{EB0F0D4D-CDB1-4552-92F8-3D9C6A1DBB83}">
      <dgm:prSet/>
      <dgm:spPr/>
      <dgm:t>
        <a:bodyPr/>
        <a:lstStyle/>
        <a:p>
          <a:endParaRPr lang="zh-TW" altLang="en-US"/>
        </a:p>
      </dgm:t>
    </dgm:pt>
    <dgm:pt modelId="{B8CCE94C-33A2-4036-855F-B85578B302BA}">
      <dgm:prSet phldrT="[文字]" phldr="1"/>
      <dgm:spPr/>
      <dgm:t>
        <a:bodyPr/>
        <a:lstStyle/>
        <a:p>
          <a:endParaRPr lang="zh-TW" altLang="en-US"/>
        </a:p>
      </dgm:t>
    </dgm:pt>
    <dgm:pt modelId="{202D0CEB-D99E-4A58-AB0C-D0489A536CE8}" type="parTrans" cxnId="{E9205FFC-F30F-4ED8-944B-F7876A2667B3}">
      <dgm:prSet/>
      <dgm:spPr/>
      <dgm:t>
        <a:bodyPr/>
        <a:lstStyle/>
        <a:p>
          <a:endParaRPr lang="zh-TW" altLang="en-US"/>
        </a:p>
      </dgm:t>
    </dgm:pt>
    <dgm:pt modelId="{3A7ED481-C207-4228-BA14-16571BE9550A}" type="sibTrans" cxnId="{E9205FFC-F30F-4ED8-944B-F7876A2667B3}">
      <dgm:prSet/>
      <dgm:spPr/>
      <dgm:t>
        <a:bodyPr/>
        <a:lstStyle/>
        <a:p>
          <a:endParaRPr lang="zh-TW" altLang="en-US"/>
        </a:p>
      </dgm:t>
    </dgm:pt>
    <dgm:pt modelId="{026B66CA-245D-42A6-8B1C-53F4F8B4A25C}" type="pres">
      <dgm:prSet presAssocID="{A30900C2-138D-4807-8C9B-6718BBDE04DA}" presName="Name0" presStyleCnt="0">
        <dgm:presLayoutVars>
          <dgm:chMax/>
          <dgm:chPref/>
          <dgm:dir/>
          <dgm:animLvl val="lvl"/>
        </dgm:presLayoutVars>
      </dgm:prSet>
      <dgm:spPr/>
      <dgm:t>
        <a:bodyPr/>
        <a:lstStyle/>
        <a:p>
          <a:endParaRPr lang="zh-TW" altLang="en-US"/>
        </a:p>
      </dgm:t>
    </dgm:pt>
    <dgm:pt modelId="{F1061F26-0BB7-454C-B636-5E3AC432B357}" type="pres">
      <dgm:prSet presAssocID="{2C9B75E8-BEB9-4C8C-BC8D-53E38EDE5B23}" presName="composite" presStyleCnt="0"/>
      <dgm:spPr/>
    </dgm:pt>
    <dgm:pt modelId="{3FCBBE01-083E-4B57-A30F-CA4059C045CB}" type="pres">
      <dgm:prSet presAssocID="{2C9B75E8-BEB9-4C8C-BC8D-53E38EDE5B23}" presName="Parent1" presStyleLbl="node1" presStyleIdx="0" presStyleCnt="6">
        <dgm:presLayoutVars>
          <dgm:chMax val="1"/>
          <dgm:chPref val="1"/>
          <dgm:bulletEnabled val="1"/>
        </dgm:presLayoutVars>
      </dgm:prSet>
      <dgm:spPr/>
      <dgm:t>
        <a:bodyPr/>
        <a:lstStyle/>
        <a:p>
          <a:endParaRPr lang="zh-TW" altLang="en-US"/>
        </a:p>
      </dgm:t>
    </dgm:pt>
    <dgm:pt modelId="{F383DDE6-9E72-4124-A329-BECE5F0A3991}" type="pres">
      <dgm:prSet presAssocID="{2C9B75E8-BEB9-4C8C-BC8D-53E38EDE5B23}" presName="Childtext1" presStyleLbl="revTx" presStyleIdx="0" presStyleCnt="3">
        <dgm:presLayoutVars>
          <dgm:chMax val="0"/>
          <dgm:chPref val="0"/>
          <dgm:bulletEnabled val="1"/>
        </dgm:presLayoutVars>
      </dgm:prSet>
      <dgm:spPr/>
      <dgm:t>
        <a:bodyPr/>
        <a:lstStyle/>
        <a:p>
          <a:endParaRPr lang="zh-TW" altLang="en-US"/>
        </a:p>
      </dgm:t>
    </dgm:pt>
    <dgm:pt modelId="{2B3A63DF-0EBB-412F-A989-AFB0F8B1AA44}" type="pres">
      <dgm:prSet presAssocID="{2C9B75E8-BEB9-4C8C-BC8D-53E38EDE5B23}" presName="BalanceSpacing" presStyleCnt="0"/>
      <dgm:spPr/>
    </dgm:pt>
    <dgm:pt modelId="{5A24BA92-5392-49D8-A087-7EE9084F2AE2}" type="pres">
      <dgm:prSet presAssocID="{2C9B75E8-BEB9-4C8C-BC8D-53E38EDE5B23}" presName="BalanceSpacing1" presStyleCnt="0"/>
      <dgm:spPr/>
    </dgm:pt>
    <dgm:pt modelId="{15A8BA03-F5DD-4FCC-80DF-E7F706766568}" type="pres">
      <dgm:prSet presAssocID="{EAAF1495-23FA-47CF-920C-E475444EE000}" presName="Accent1Text" presStyleLbl="node1" presStyleIdx="1" presStyleCnt="6"/>
      <dgm:spPr/>
      <dgm:t>
        <a:bodyPr/>
        <a:lstStyle/>
        <a:p>
          <a:endParaRPr lang="zh-TW" altLang="en-US"/>
        </a:p>
      </dgm:t>
    </dgm:pt>
    <dgm:pt modelId="{AAF2263F-0D7A-4E3D-998A-00AE5EC9974E}" type="pres">
      <dgm:prSet presAssocID="{EAAF1495-23FA-47CF-920C-E475444EE000}" presName="spaceBetweenRectangles" presStyleCnt="0"/>
      <dgm:spPr/>
    </dgm:pt>
    <dgm:pt modelId="{F4E5D18B-98DD-4589-95AD-03D43BAF758F}" type="pres">
      <dgm:prSet presAssocID="{6F22DC6C-49DF-449B-84B9-5912DCABDBC0}" presName="composite" presStyleCnt="0"/>
      <dgm:spPr/>
    </dgm:pt>
    <dgm:pt modelId="{26D59E01-C9CB-49D2-A92D-E2A3B5AC527A}" type="pres">
      <dgm:prSet presAssocID="{6F22DC6C-49DF-449B-84B9-5912DCABDBC0}" presName="Parent1" presStyleLbl="node1" presStyleIdx="2" presStyleCnt="6">
        <dgm:presLayoutVars>
          <dgm:chMax val="1"/>
          <dgm:chPref val="1"/>
          <dgm:bulletEnabled val="1"/>
        </dgm:presLayoutVars>
      </dgm:prSet>
      <dgm:spPr/>
      <dgm:t>
        <a:bodyPr/>
        <a:lstStyle/>
        <a:p>
          <a:endParaRPr lang="zh-TW" altLang="en-US"/>
        </a:p>
      </dgm:t>
    </dgm:pt>
    <dgm:pt modelId="{5C1110A1-CA5C-4FE0-ADC2-D0E938AFCB72}" type="pres">
      <dgm:prSet presAssocID="{6F22DC6C-49DF-449B-84B9-5912DCABDBC0}" presName="Childtext1" presStyleLbl="revTx" presStyleIdx="1" presStyleCnt="3">
        <dgm:presLayoutVars>
          <dgm:chMax val="0"/>
          <dgm:chPref val="0"/>
          <dgm:bulletEnabled val="1"/>
        </dgm:presLayoutVars>
      </dgm:prSet>
      <dgm:spPr/>
      <dgm:t>
        <a:bodyPr/>
        <a:lstStyle/>
        <a:p>
          <a:endParaRPr lang="zh-TW" altLang="en-US"/>
        </a:p>
      </dgm:t>
    </dgm:pt>
    <dgm:pt modelId="{71E2D97E-1FBE-439E-8641-DDD220B9A4BF}" type="pres">
      <dgm:prSet presAssocID="{6F22DC6C-49DF-449B-84B9-5912DCABDBC0}" presName="BalanceSpacing" presStyleCnt="0"/>
      <dgm:spPr/>
    </dgm:pt>
    <dgm:pt modelId="{E5C1EF89-0DFF-4DDF-8A09-8659A72F1253}" type="pres">
      <dgm:prSet presAssocID="{6F22DC6C-49DF-449B-84B9-5912DCABDBC0}" presName="BalanceSpacing1" presStyleCnt="0"/>
      <dgm:spPr/>
    </dgm:pt>
    <dgm:pt modelId="{3AA69366-B97D-40FA-AE3B-11B05E12A57D}" type="pres">
      <dgm:prSet presAssocID="{F70C1026-7FA3-40EF-8390-CCAFC4B4D1AD}" presName="Accent1Text" presStyleLbl="node1" presStyleIdx="3" presStyleCnt="6"/>
      <dgm:spPr/>
      <dgm:t>
        <a:bodyPr/>
        <a:lstStyle/>
        <a:p>
          <a:endParaRPr lang="zh-TW" altLang="en-US"/>
        </a:p>
      </dgm:t>
    </dgm:pt>
    <dgm:pt modelId="{8A7F2804-25E7-4E3A-8F74-7B63312E70AE}" type="pres">
      <dgm:prSet presAssocID="{F70C1026-7FA3-40EF-8390-CCAFC4B4D1AD}" presName="spaceBetweenRectangles" presStyleCnt="0"/>
      <dgm:spPr/>
    </dgm:pt>
    <dgm:pt modelId="{C4C5F238-DA58-4281-9621-A2DD8A4735E6}" type="pres">
      <dgm:prSet presAssocID="{B8CCE94C-33A2-4036-855F-B85578B302BA}" presName="composite" presStyleCnt="0"/>
      <dgm:spPr/>
    </dgm:pt>
    <dgm:pt modelId="{C266124D-40DC-4224-896F-BDF7D720967D}" type="pres">
      <dgm:prSet presAssocID="{B8CCE94C-33A2-4036-855F-B85578B302BA}" presName="Parent1" presStyleLbl="node1" presStyleIdx="4" presStyleCnt="6">
        <dgm:presLayoutVars>
          <dgm:chMax val="1"/>
          <dgm:chPref val="1"/>
          <dgm:bulletEnabled val="1"/>
        </dgm:presLayoutVars>
      </dgm:prSet>
      <dgm:spPr/>
      <dgm:t>
        <a:bodyPr/>
        <a:lstStyle/>
        <a:p>
          <a:endParaRPr lang="zh-TW" altLang="en-US"/>
        </a:p>
      </dgm:t>
    </dgm:pt>
    <dgm:pt modelId="{8E8FC9AF-3ECE-47B7-858F-41C09BAF8FD0}" type="pres">
      <dgm:prSet presAssocID="{B8CCE94C-33A2-4036-855F-B85578B302BA}" presName="Childtext1" presStyleLbl="revTx" presStyleIdx="2" presStyleCnt="3">
        <dgm:presLayoutVars>
          <dgm:chMax val="0"/>
          <dgm:chPref val="0"/>
          <dgm:bulletEnabled val="1"/>
        </dgm:presLayoutVars>
      </dgm:prSet>
      <dgm:spPr/>
      <dgm:t>
        <a:bodyPr/>
        <a:lstStyle/>
        <a:p>
          <a:endParaRPr lang="zh-TW" altLang="en-US"/>
        </a:p>
      </dgm:t>
    </dgm:pt>
    <dgm:pt modelId="{838D1E83-9C8C-4C18-B153-A9F0ECD4AF9C}" type="pres">
      <dgm:prSet presAssocID="{B8CCE94C-33A2-4036-855F-B85578B302BA}" presName="BalanceSpacing" presStyleCnt="0"/>
      <dgm:spPr/>
    </dgm:pt>
    <dgm:pt modelId="{5450CB7A-D778-4AA4-BC3D-8CD165E96535}" type="pres">
      <dgm:prSet presAssocID="{B8CCE94C-33A2-4036-855F-B85578B302BA}" presName="BalanceSpacing1" presStyleCnt="0"/>
      <dgm:spPr/>
    </dgm:pt>
    <dgm:pt modelId="{BCC702F7-04C8-45CB-A90D-BE473FD6DCC7}" type="pres">
      <dgm:prSet presAssocID="{3A7ED481-C207-4228-BA14-16571BE9550A}" presName="Accent1Text" presStyleLbl="node1" presStyleIdx="5" presStyleCnt="6"/>
      <dgm:spPr/>
      <dgm:t>
        <a:bodyPr/>
        <a:lstStyle/>
        <a:p>
          <a:endParaRPr lang="zh-TW" altLang="en-US"/>
        </a:p>
      </dgm:t>
    </dgm:pt>
  </dgm:ptLst>
  <dgm:cxnLst>
    <dgm:cxn modelId="{130C3D66-A057-4D5B-B522-A8C98E2966DD}" type="presOf" srcId="{F70C1026-7FA3-40EF-8390-CCAFC4B4D1AD}" destId="{3AA69366-B97D-40FA-AE3B-11B05E12A57D}" srcOrd="0" destOrd="0" presId="urn:microsoft.com/office/officeart/2008/layout/AlternatingHexagons"/>
    <dgm:cxn modelId="{BFBC9737-49A0-4362-B23D-F428BA3DC267}" type="presOf" srcId="{6F22DC6C-49DF-449B-84B9-5912DCABDBC0}" destId="{26D59E01-C9CB-49D2-A92D-E2A3B5AC527A}" srcOrd="0" destOrd="0" presId="urn:microsoft.com/office/officeart/2008/layout/AlternatingHexagons"/>
    <dgm:cxn modelId="{E9205FFC-F30F-4ED8-944B-F7876A2667B3}" srcId="{A30900C2-138D-4807-8C9B-6718BBDE04DA}" destId="{B8CCE94C-33A2-4036-855F-B85578B302BA}" srcOrd="2" destOrd="0" parTransId="{202D0CEB-D99E-4A58-AB0C-D0489A536CE8}" sibTransId="{3A7ED481-C207-4228-BA14-16571BE9550A}"/>
    <dgm:cxn modelId="{EB0F0D4D-CDB1-4552-92F8-3D9C6A1DBB83}" srcId="{A30900C2-138D-4807-8C9B-6718BBDE04DA}" destId="{6F22DC6C-49DF-449B-84B9-5912DCABDBC0}" srcOrd="1" destOrd="0" parTransId="{A39FEA74-0EFF-4B1C-B3DF-EB912B25DBCF}" sibTransId="{F70C1026-7FA3-40EF-8390-CCAFC4B4D1AD}"/>
    <dgm:cxn modelId="{0BF82E7A-119E-4286-967A-1E23DD1D18F3}" type="presOf" srcId="{EAAF1495-23FA-47CF-920C-E475444EE000}" destId="{15A8BA03-F5DD-4FCC-80DF-E7F706766568}" srcOrd="0" destOrd="0" presId="urn:microsoft.com/office/officeart/2008/layout/AlternatingHexagons"/>
    <dgm:cxn modelId="{7B7EC040-4815-4B43-AD50-87ACCB5C69D0}" srcId="{A30900C2-138D-4807-8C9B-6718BBDE04DA}" destId="{2C9B75E8-BEB9-4C8C-BC8D-53E38EDE5B23}" srcOrd="0" destOrd="0" parTransId="{D020090F-BD59-4E16-9286-83B5DE6A2926}" sibTransId="{EAAF1495-23FA-47CF-920C-E475444EE000}"/>
    <dgm:cxn modelId="{561381DD-DF3E-4D33-A5E0-238B08F5157A}" type="presOf" srcId="{B8CCE94C-33A2-4036-855F-B85578B302BA}" destId="{C266124D-40DC-4224-896F-BDF7D720967D}" srcOrd="0" destOrd="0" presId="urn:microsoft.com/office/officeart/2008/layout/AlternatingHexagons"/>
    <dgm:cxn modelId="{108951E6-2B89-4EFC-AB25-22D5071BBB47}" type="presOf" srcId="{2C9B75E8-BEB9-4C8C-BC8D-53E38EDE5B23}" destId="{3FCBBE01-083E-4B57-A30F-CA4059C045CB}" srcOrd="0" destOrd="0" presId="urn:microsoft.com/office/officeart/2008/layout/AlternatingHexagons"/>
    <dgm:cxn modelId="{9FECA696-6B86-4460-B642-FFC1F5AFE37D}" type="presOf" srcId="{A30900C2-138D-4807-8C9B-6718BBDE04DA}" destId="{026B66CA-245D-42A6-8B1C-53F4F8B4A25C}" srcOrd="0" destOrd="0" presId="urn:microsoft.com/office/officeart/2008/layout/AlternatingHexagons"/>
    <dgm:cxn modelId="{69426CBA-C371-4D8F-8160-60F9C9F032CF}" type="presOf" srcId="{3A7ED481-C207-4228-BA14-16571BE9550A}" destId="{BCC702F7-04C8-45CB-A90D-BE473FD6DCC7}" srcOrd="0" destOrd="0" presId="urn:microsoft.com/office/officeart/2008/layout/AlternatingHexagons"/>
    <dgm:cxn modelId="{850C0E63-F9B2-4F0A-80B1-BA76BC6B519F}" type="presParOf" srcId="{026B66CA-245D-42A6-8B1C-53F4F8B4A25C}" destId="{F1061F26-0BB7-454C-B636-5E3AC432B357}" srcOrd="0" destOrd="0" presId="urn:microsoft.com/office/officeart/2008/layout/AlternatingHexagons"/>
    <dgm:cxn modelId="{ABA95CEC-9901-4E94-BED7-FA34200C08F7}" type="presParOf" srcId="{F1061F26-0BB7-454C-B636-5E3AC432B357}" destId="{3FCBBE01-083E-4B57-A30F-CA4059C045CB}" srcOrd="0" destOrd="0" presId="urn:microsoft.com/office/officeart/2008/layout/AlternatingHexagons"/>
    <dgm:cxn modelId="{E37AA044-97F3-4A1B-8077-622B7D811259}" type="presParOf" srcId="{F1061F26-0BB7-454C-B636-5E3AC432B357}" destId="{F383DDE6-9E72-4124-A329-BECE5F0A3991}" srcOrd="1" destOrd="0" presId="urn:microsoft.com/office/officeart/2008/layout/AlternatingHexagons"/>
    <dgm:cxn modelId="{320DC0B0-C023-450B-BFFA-8291725DD37E}" type="presParOf" srcId="{F1061F26-0BB7-454C-B636-5E3AC432B357}" destId="{2B3A63DF-0EBB-412F-A989-AFB0F8B1AA44}" srcOrd="2" destOrd="0" presId="urn:microsoft.com/office/officeart/2008/layout/AlternatingHexagons"/>
    <dgm:cxn modelId="{77E3A6D3-8E44-408B-9B10-78F749121C27}" type="presParOf" srcId="{F1061F26-0BB7-454C-B636-5E3AC432B357}" destId="{5A24BA92-5392-49D8-A087-7EE9084F2AE2}" srcOrd="3" destOrd="0" presId="urn:microsoft.com/office/officeart/2008/layout/AlternatingHexagons"/>
    <dgm:cxn modelId="{3922AA73-E1D8-4F9F-BAB5-169EB81D69E1}" type="presParOf" srcId="{F1061F26-0BB7-454C-B636-5E3AC432B357}" destId="{15A8BA03-F5DD-4FCC-80DF-E7F706766568}" srcOrd="4" destOrd="0" presId="urn:microsoft.com/office/officeart/2008/layout/AlternatingHexagons"/>
    <dgm:cxn modelId="{1FEC987C-507F-4323-9B22-15086FCF7EE7}" type="presParOf" srcId="{026B66CA-245D-42A6-8B1C-53F4F8B4A25C}" destId="{AAF2263F-0D7A-4E3D-998A-00AE5EC9974E}" srcOrd="1" destOrd="0" presId="urn:microsoft.com/office/officeart/2008/layout/AlternatingHexagons"/>
    <dgm:cxn modelId="{2194FB16-3A76-4539-A4E8-A4278EB97456}" type="presParOf" srcId="{026B66CA-245D-42A6-8B1C-53F4F8B4A25C}" destId="{F4E5D18B-98DD-4589-95AD-03D43BAF758F}" srcOrd="2" destOrd="0" presId="urn:microsoft.com/office/officeart/2008/layout/AlternatingHexagons"/>
    <dgm:cxn modelId="{A416248D-9685-4260-BF3C-A6CDAEA3618A}" type="presParOf" srcId="{F4E5D18B-98DD-4589-95AD-03D43BAF758F}" destId="{26D59E01-C9CB-49D2-A92D-E2A3B5AC527A}" srcOrd="0" destOrd="0" presId="urn:microsoft.com/office/officeart/2008/layout/AlternatingHexagons"/>
    <dgm:cxn modelId="{39CC2455-CDDC-41CB-96FF-E3787F156140}" type="presParOf" srcId="{F4E5D18B-98DD-4589-95AD-03D43BAF758F}" destId="{5C1110A1-CA5C-4FE0-ADC2-D0E938AFCB72}" srcOrd="1" destOrd="0" presId="urn:microsoft.com/office/officeart/2008/layout/AlternatingHexagons"/>
    <dgm:cxn modelId="{9978AD2E-6815-408C-A302-87B9CB7D23D0}" type="presParOf" srcId="{F4E5D18B-98DD-4589-95AD-03D43BAF758F}" destId="{71E2D97E-1FBE-439E-8641-DDD220B9A4BF}" srcOrd="2" destOrd="0" presId="urn:microsoft.com/office/officeart/2008/layout/AlternatingHexagons"/>
    <dgm:cxn modelId="{C09F4B84-59C9-4268-9DBE-F044F964955B}" type="presParOf" srcId="{F4E5D18B-98DD-4589-95AD-03D43BAF758F}" destId="{E5C1EF89-0DFF-4DDF-8A09-8659A72F1253}" srcOrd="3" destOrd="0" presId="urn:microsoft.com/office/officeart/2008/layout/AlternatingHexagons"/>
    <dgm:cxn modelId="{F6CD206D-BAA4-4459-B8F0-ACF1B25B380B}" type="presParOf" srcId="{F4E5D18B-98DD-4589-95AD-03D43BAF758F}" destId="{3AA69366-B97D-40FA-AE3B-11B05E12A57D}" srcOrd="4" destOrd="0" presId="urn:microsoft.com/office/officeart/2008/layout/AlternatingHexagons"/>
    <dgm:cxn modelId="{AA6E8CF9-3B7F-431B-B8C7-1B308A5747D8}" type="presParOf" srcId="{026B66CA-245D-42A6-8B1C-53F4F8B4A25C}" destId="{8A7F2804-25E7-4E3A-8F74-7B63312E70AE}" srcOrd="3" destOrd="0" presId="urn:microsoft.com/office/officeart/2008/layout/AlternatingHexagons"/>
    <dgm:cxn modelId="{7B26B3FC-DC45-4529-916D-338D2E635A26}" type="presParOf" srcId="{026B66CA-245D-42A6-8B1C-53F4F8B4A25C}" destId="{C4C5F238-DA58-4281-9621-A2DD8A4735E6}" srcOrd="4" destOrd="0" presId="urn:microsoft.com/office/officeart/2008/layout/AlternatingHexagons"/>
    <dgm:cxn modelId="{D604DF93-664E-4161-A863-4298BABDD890}" type="presParOf" srcId="{C4C5F238-DA58-4281-9621-A2DD8A4735E6}" destId="{C266124D-40DC-4224-896F-BDF7D720967D}" srcOrd="0" destOrd="0" presId="urn:microsoft.com/office/officeart/2008/layout/AlternatingHexagons"/>
    <dgm:cxn modelId="{961AB5B0-668F-4C23-B756-99A3D56C260D}" type="presParOf" srcId="{C4C5F238-DA58-4281-9621-A2DD8A4735E6}" destId="{8E8FC9AF-3ECE-47B7-858F-41C09BAF8FD0}" srcOrd="1" destOrd="0" presId="urn:microsoft.com/office/officeart/2008/layout/AlternatingHexagons"/>
    <dgm:cxn modelId="{04B2AD86-8624-435B-B34B-60E25E83EBC2}" type="presParOf" srcId="{C4C5F238-DA58-4281-9621-A2DD8A4735E6}" destId="{838D1E83-9C8C-4C18-B153-A9F0ECD4AF9C}" srcOrd="2" destOrd="0" presId="urn:microsoft.com/office/officeart/2008/layout/AlternatingHexagons"/>
    <dgm:cxn modelId="{F39AFE7D-D44A-4E52-AC44-8A9BB9BFA89D}" type="presParOf" srcId="{C4C5F238-DA58-4281-9621-A2DD8A4735E6}" destId="{5450CB7A-D778-4AA4-BC3D-8CD165E96535}" srcOrd="3" destOrd="0" presId="urn:microsoft.com/office/officeart/2008/layout/AlternatingHexagons"/>
    <dgm:cxn modelId="{F079A102-D52D-4643-B046-046A128436FF}" type="presParOf" srcId="{C4C5F238-DA58-4281-9621-A2DD8A4735E6}" destId="{BCC702F7-04C8-45CB-A90D-BE473FD6DCC7}" srcOrd="4" destOrd="0" presId="urn:microsoft.com/office/officeart/2008/layout/AlternatingHexagon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zh-TW" sz="1200" b="0" i="0" u="none" strike="noStrike" cap="none">
                <a:solidFill>
                  <a:schemeClr val="dk1"/>
                </a:solidFill>
                <a:latin typeface="Calibri"/>
                <a:ea typeface="Calibri"/>
                <a:cs typeface="Calibri"/>
                <a:sym typeface="Calibri"/>
              </a:rPr>
              <a:pPr marL="0" marR="0" lvl="0" indent="0" algn="r" rtl="0">
                <a:spcBef>
                  <a:spcPts val="0"/>
                </a:spcBef>
                <a:buSzPct val="25000"/>
                <a:buNone/>
              </a:pPr>
              <a:t>‹#›</a:t>
            </a:fld>
            <a:endParaRPr lang="zh-TW"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145764681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86" name="Shape 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15192132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04" name="Shape 2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10643179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26" name="Shape 2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34045553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39" name="Shape 2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4048231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50" name="Shape 2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7662436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63" name="Shape 2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39310997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Shape 2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96" name="Shape 2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33287225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Shape 3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08" name="Shape 3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38415117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Shape 3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15" name="Shape 3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20766149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Shape 3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22" name="Shape 3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2675231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Shape 3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29" name="Shape 3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2979188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00" name="Shape 1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17989293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37" name="Shape 3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18903119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Shape 3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44" name="Shape 3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5874625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Shape 3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51" name="Shape 3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23278577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Shape 3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58" name="Shape 3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32480319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Shape 3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65" name="Shape 3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15961944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Shape 3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72" name="Shape 3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40346676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Shape 3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79" name="Shape 3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40317080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Shape 3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86" name="Shape 3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9084326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Shape 39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93" name="Shape 3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26985660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Shape 4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02" name="Shape 4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2181583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09" name="Shape 1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1078910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Shape 4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11" name="Shape 4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23616694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Shape 4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18" name="Shape 4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25821344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Shape 4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28" name="Shape 4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28836828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Shape 4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38" name="Shape 4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42878462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Shape 4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47" name="Shape 4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42332651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Shape 4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56" name="Shape 4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42821742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Shape 4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63" name="Shape 4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38009472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Shape 4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70" name="Shape 4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21349198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Shape 4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77" name="Shape 4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37620545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Shape 4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84" name="Shape 4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1618524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19896698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Shape 5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05" name="Shape 5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22701783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Shape 5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12" name="Shape 5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762422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Shape 51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19" name="Shape 5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2632017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Shape 52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27" name="Shape 5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3187980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Shape 5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34" name="Shape 5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33771852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Shape 5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41" name="Shape 5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128243905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Shape 5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48" name="Shape 5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34052069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Shape 5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55" name="Shape 5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289877229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Shape 5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62" name="Shape 5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64632288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Shape 5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69" name="Shape 5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2710231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27" name="Shape 1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121982582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Shape 5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76" name="Shape 5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34047896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Shape 5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83" name="Shape 5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2500010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42" name="Shape 1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40279556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63" name="Shape 1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326000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73" name="Shape 1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32630177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94" name="Shape 1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1723587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空白">
    <p:spTree>
      <p:nvGrpSpPr>
        <p:cNvPr id="1" name="Shape 15"/>
        <p:cNvGrpSpPr/>
        <p:nvPr/>
      </p:nvGrpSpPr>
      <p:grpSpPr>
        <a:xfrm>
          <a:off x="0" y="0"/>
          <a:ext cx="0" cy="0"/>
          <a:chOff x="0" y="0"/>
          <a:chExt cx="0" cy="0"/>
        </a:xfrm>
      </p:grpSpPr>
      <p:sp>
        <p:nvSpPr>
          <p:cNvPr id="16" name="Shape 1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7" name="Shape 1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zh-TW" sz="1200" b="0" i="0" u="none" strike="noStrike" cap="none">
                <a:solidFill>
                  <a:srgbClr val="888888"/>
                </a:solidFill>
                <a:latin typeface="Calibri"/>
                <a:ea typeface="Calibri"/>
                <a:cs typeface="Calibri"/>
                <a:sym typeface="Calibri"/>
              </a:rPr>
              <a:pPr marL="0" marR="0" lvl="0" indent="0" algn="r" rtl="0">
                <a:spcBef>
                  <a:spcPts val="0"/>
                </a:spcBef>
                <a:buSzPct val="25000"/>
                <a:buNone/>
              </a:pPr>
              <a:t>‹#›</a:t>
            </a:fld>
            <a:endParaRPr lang="zh-TW"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標題及直排文字">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4" name="Shape 74"/>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zh-TW" sz="1200">
                <a:solidFill>
                  <a:srgbClr val="888888"/>
                </a:solidFill>
                <a:latin typeface="Calibri"/>
                <a:ea typeface="Calibri"/>
                <a:cs typeface="Calibri"/>
                <a:sym typeface="Calibri"/>
              </a:rPr>
              <a:pPr marL="0" marR="0" lvl="0" indent="0" algn="r" rtl="0">
                <a:spcBef>
                  <a:spcPts val="0"/>
                </a:spcBef>
                <a:buSzPct val="25000"/>
                <a:buNone/>
              </a:pPr>
              <a:t>‹#›</a:t>
            </a:fld>
            <a:endParaRPr lang="zh-TW" sz="120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直排標題及文字">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0" name="Shape 80"/>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zh-TW" sz="1200">
                <a:solidFill>
                  <a:srgbClr val="888888"/>
                </a:solidFill>
                <a:latin typeface="Calibri"/>
                <a:ea typeface="Calibri"/>
                <a:cs typeface="Calibri"/>
                <a:sym typeface="Calibri"/>
              </a:rPr>
              <a:pPr marL="0" marR="0" lvl="0" indent="0" algn="r" rtl="0">
                <a:spcBef>
                  <a:spcPts val="0"/>
                </a:spcBef>
                <a:buSzPct val="25000"/>
                <a:buNone/>
              </a:pPr>
              <a:t>‹#›</a:t>
            </a:fld>
            <a:endParaRPr lang="zh-TW" sz="120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區段標題">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4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1" name="Shape 21"/>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spcBef>
                <a:spcPts val="360"/>
              </a:spcBef>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22" name="Shape 2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3" name="Shape 2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zh-TW" sz="1200">
                <a:solidFill>
                  <a:srgbClr val="888888"/>
                </a:solidFill>
                <a:latin typeface="Calibri"/>
                <a:ea typeface="Calibri"/>
                <a:cs typeface="Calibri"/>
                <a:sym typeface="Calibri"/>
              </a:rPr>
              <a:pPr marL="0" marR="0" lvl="0" indent="0" algn="r" rtl="0">
                <a:spcBef>
                  <a:spcPts val="0"/>
                </a:spcBef>
                <a:buSzPct val="25000"/>
                <a:buNone/>
              </a:pPr>
              <a:t>‹#›</a:t>
            </a:fld>
            <a:endParaRPr lang="zh-TW" sz="1200">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標題及物件">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7" name="Shape 27"/>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zh-TW" sz="1200">
                <a:solidFill>
                  <a:srgbClr val="888888"/>
                </a:solidFill>
                <a:latin typeface="Calibri"/>
                <a:ea typeface="Calibri"/>
                <a:cs typeface="Calibri"/>
                <a:sym typeface="Calibri"/>
              </a:rPr>
              <a:pPr marL="0" marR="0" lvl="0" indent="0" algn="r" rtl="0">
                <a:spcBef>
                  <a:spcPts val="0"/>
                </a:spcBef>
                <a:buSzPct val="25000"/>
                <a:buNone/>
              </a:pPr>
              <a:t>‹#›</a:t>
            </a:fld>
            <a:endParaRPr lang="zh-TW" sz="120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標題投影片">
    <p:spTree>
      <p:nvGrpSpPr>
        <p:cNvPr id="1" name="Shape 31"/>
        <p:cNvGrpSpPr/>
        <p:nvPr/>
      </p:nvGrpSpPr>
      <p:grpSpPr>
        <a:xfrm>
          <a:off x="0" y="0"/>
          <a:ext cx="0" cy="0"/>
          <a:chOff x="0" y="0"/>
          <a:chExt cx="0" cy="0"/>
        </a:xfrm>
      </p:grpSpPr>
      <p:sp>
        <p:nvSpPr>
          <p:cNvPr id="32" name="Shape 32"/>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3" name="Shape 33"/>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buClr>
                <a:srgbClr val="888888"/>
              </a:buClr>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34" name="Shape 3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zh-TW" sz="1200">
                <a:solidFill>
                  <a:srgbClr val="888888"/>
                </a:solidFill>
                <a:latin typeface="Calibri"/>
                <a:ea typeface="Calibri"/>
                <a:cs typeface="Calibri"/>
                <a:sym typeface="Calibri"/>
              </a:rPr>
              <a:pPr marL="0" marR="0" lvl="0" indent="0" algn="r" rtl="0">
                <a:spcBef>
                  <a:spcPts val="0"/>
                </a:spcBef>
                <a:buSzPct val="25000"/>
                <a:buNone/>
              </a:pPr>
              <a:t>‹#›</a:t>
            </a:fld>
            <a:endParaRPr lang="zh-TW" sz="120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只有標題">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zh-TW" sz="1200">
                <a:solidFill>
                  <a:srgbClr val="888888"/>
                </a:solidFill>
                <a:latin typeface="Calibri"/>
                <a:ea typeface="Calibri"/>
                <a:cs typeface="Calibri"/>
                <a:sym typeface="Calibri"/>
              </a:rPr>
              <a:pPr marL="0" marR="0" lvl="0" indent="0" algn="r" rtl="0">
                <a:spcBef>
                  <a:spcPts val="0"/>
                </a:spcBef>
                <a:buSzPct val="25000"/>
                <a:buNone/>
              </a:pPr>
              <a:t>‹#›</a:t>
            </a:fld>
            <a:endParaRPr lang="zh-TW" sz="120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兩項物件">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4" name="Shape 44"/>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zh-TW" sz="1200">
                <a:solidFill>
                  <a:srgbClr val="888888"/>
                </a:solidFill>
                <a:latin typeface="Calibri"/>
                <a:ea typeface="Calibri"/>
                <a:cs typeface="Calibri"/>
                <a:sym typeface="Calibri"/>
              </a:rPr>
              <a:pPr marL="0" marR="0" lvl="0" indent="0" algn="r" rtl="0">
                <a:spcBef>
                  <a:spcPts val="0"/>
                </a:spcBef>
                <a:buSzPct val="25000"/>
                <a:buNone/>
              </a:pPr>
              <a:t>‹#›</a:t>
            </a:fld>
            <a:endParaRPr lang="zh-TW" sz="120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比對">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 name="Shape 51"/>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zh-TW" sz="1200">
                <a:solidFill>
                  <a:srgbClr val="888888"/>
                </a:solidFill>
                <a:latin typeface="Calibri"/>
                <a:ea typeface="Calibri"/>
                <a:cs typeface="Calibri"/>
                <a:sym typeface="Calibri"/>
              </a:rPr>
              <a:pPr marL="0" marR="0" lvl="0" indent="0" algn="r" rtl="0">
                <a:spcBef>
                  <a:spcPts val="0"/>
                </a:spcBef>
                <a:buSzPct val="25000"/>
                <a:buNone/>
              </a:pPr>
              <a:t>‹#›</a:t>
            </a:fld>
            <a:endParaRPr lang="zh-TW" sz="120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含標題的內容">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0" name="Shape 60"/>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zh-TW" sz="1200">
                <a:solidFill>
                  <a:srgbClr val="888888"/>
                </a:solidFill>
                <a:latin typeface="Calibri"/>
                <a:ea typeface="Calibri"/>
                <a:cs typeface="Calibri"/>
                <a:sym typeface="Calibri"/>
              </a:rPr>
              <a:pPr marL="0" marR="0" lvl="0" indent="0" algn="r" rtl="0">
                <a:spcBef>
                  <a:spcPts val="0"/>
                </a:spcBef>
                <a:buSzPct val="25000"/>
                <a:buNone/>
              </a:pPr>
              <a:t>‹#›</a:t>
            </a:fld>
            <a:endParaRPr lang="zh-TW" sz="120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含標題的圖片">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7" name="Shape 67"/>
          <p:cNvSpPr>
            <a:spLocks noGrp="1"/>
          </p:cNvSpPr>
          <p:nvPr>
            <p:ph type="pic" idx="2"/>
          </p:nvPr>
        </p:nvSpPr>
        <p:spPr>
          <a:xfrm>
            <a:off x="1792288" y="612775"/>
            <a:ext cx="5486399" cy="4114800"/>
          </a:xfrm>
          <a:prstGeom prst="rect">
            <a:avLst/>
          </a:prstGeom>
          <a:noFill/>
          <a:ln>
            <a:noFill/>
          </a:ln>
        </p:spPr>
        <p:txBody>
          <a:bodyPr lIns="91425" tIns="91425" rIns="91425" bIns="91425" anchor="ctr" anchorCtr="0"/>
          <a:lstStyle>
            <a:lvl1pPr marL="0" marR="0" lvl="0" indent="0" algn="l" rtl="0">
              <a:spcBef>
                <a:spcPts val="0"/>
              </a:spcBef>
              <a:buClr>
                <a:srgbClr val="888888"/>
              </a:buClr>
              <a:buFont typeface="Calibri"/>
              <a:buNone/>
              <a:defRPr sz="3200">
                <a:solidFill>
                  <a:srgbClr val="888888"/>
                </a:solidFill>
                <a:latin typeface="Calibri"/>
                <a:ea typeface="Calibri"/>
                <a:cs typeface="Calibri"/>
                <a:sym typeface="Calibri"/>
              </a:defRPr>
            </a:lvl1pPr>
            <a:lvl2pPr marL="457200" marR="0" lvl="1" indent="0" algn="l" rtl="0">
              <a:spcBef>
                <a:spcPts val="0"/>
              </a:spcBef>
              <a:buClr>
                <a:schemeClr val="dk1"/>
              </a:buClr>
              <a:buFont typeface="Calibri"/>
              <a:buNone/>
              <a:defRPr sz="2800" b="0" i="0" u="none" strike="noStrike" cap="none">
                <a:solidFill>
                  <a:schemeClr val="dk1"/>
                </a:solidFill>
                <a:latin typeface="Calibri"/>
                <a:ea typeface="Calibri"/>
                <a:cs typeface="Calibri"/>
                <a:sym typeface="Calibri"/>
              </a:defRPr>
            </a:lvl2pPr>
            <a:lvl3pPr marL="914400" marR="0" lvl="2" indent="0" algn="l" rtl="0">
              <a:spcBef>
                <a:spcPts val="0"/>
              </a:spcBef>
              <a:buClr>
                <a:schemeClr val="dk1"/>
              </a:buClr>
              <a:buFont typeface="Calibri"/>
              <a:buNone/>
              <a:defRPr sz="2400" b="0" i="0" u="none" strike="noStrike" cap="none">
                <a:solidFill>
                  <a:schemeClr val="dk1"/>
                </a:solidFill>
                <a:latin typeface="Calibri"/>
                <a:ea typeface="Calibri"/>
                <a:cs typeface="Calibri"/>
                <a:sym typeface="Calibri"/>
              </a:defRPr>
            </a:lvl3pPr>
            <a:lvl4pPr marL="1371600" marR="0" lvl="3" indent="0" algn="l" rtl="0">
              <a:spcBef>
                <a:spcPts val="0"/>
              </a:spcBef>
              <a:buClr>
                <a:schemeClr val="dk1"/>
              </a:buClr>
              <a:buFont typeface="Calibri"/>
              <a:buNone/>
              <a:defRPr sz="2000" b="0" i="0" u="none" strike="noStrike" cap="none">
                <a:solidFill>
                  <a:schemeClr val="dk1"/>
                </a:solidFill>
                <a:latin typeface="Calibri"/>
                <a:ea typeface="Calibri"/>
                <a:cs typeface="Calibri"/>
                <a:sym typeface="Calibri"/>
              </a:defRPr>
            </a:lvl4pPr>
            <a:lvl5pPr marL="1828800" marR="0" lvl="4" indent="0" algn="l" rtl="0">
              <a:spcBef>
                <a:spcPts val="0"/>
              </a:spcBef>
              <a:buClr>
                <a:schemeClr val="dk1"/>
              </a:buClr>
              <a:buFont typeface="Calibri"/>
              <a:buNone/>
              <a:defRPr sz="2000" b="0" i="0" u="none" strike="noStrike" cap="none">
                <a:solidFill>
                  <a:schemeClr val="dk1"/>
                </a:solidFill>
                <a:latin typeface="Calibri"/>
                <a:ea typeface="Calibri"/>
                <a:cs typeface="Calibri"/>
                <a:sym typeface="Calibri"/>
              </a:defRPr>
            </a:lvl5pPr>
            <a:lvl6pPr marL="2286000" marR="0" lvl="5" indent="0" algn="l" rtl="0">
              <a:spcBef>
                <a:spcPts val="0"/>
              </a:spcBef>
              <a:buClr>
                <a:schemeClr val="dk1"/>
              </a:buClr>
              <a:buFont typeface="Calibri"/>
              <a:buNone/>
              <a:defRPr sz="2000" b="0" i="0" u="none" strike="noStrike" cap="none">
                <a:solidFill>
                  <a:schemeClr val="dk1"/>
                </a:solidFill>
                <a:latin typeface="Calibri"/>
                <a:ea typeface="Calibri"/>
                <a:cs typeface="Calibri"/>
                <a:sym typeface="Calibri"/>
              </a:defRPr>
            </a:lvl6pPr>
            <a:lvl7pPr marL="2743200" marR="0" lvl="6" indent="0" algn="l" rtl="0">
              <a:spcBef>
                <a:spcPts val="0"/>
              </a:spcBef>
              <a:buClr>
                <a:schemeClr val="dk1"/>
              </a:buClr>
              <a:buFont typeface="Calibri"/>
              <a:buNone/>
              <a:defRPr sz="2000" b="0" i="0" u="none" strike="noStrike" cap="none">
                <a:solidFill>
                  <a:schemeClr val="dk1"/>
                </a:solidFill>
                <a:latin typeface="Calibri"/>
                <a:ea typeface="Calibri"/>
                <a:cs typeface="Calibri"/>
                <a:sym typeface="Calibri"/>
              </a:defRPr>
            </a:lvl7pPr>
            <a:lvl8pPr marL="3200400" marR="0" lvl="7" indent="0" algn="l" rtl="0">
              <a:spcBef>
                <a:spcPts val="0"/>
              </a:spcBef>
              <a:buClr>
                <a:schemeClr val="dk1"/>
              </a:buClr>
              <a:buFont typeface="Calibri"/>
              <a:buNone/>
              <a:defRPr sz="2000" b="0" i="0" u="none" strike="noStrike" cap="none">
                <a:solidFill>
                  <a:schemeClr val="dk1"/>
                </a:solidFill>
                <a:latin typeface="Calibri"/>
                <a:ea typeface="Calibri"/>
                <a:cs typeface="Calibri"/>
                <a:sym typeface="Calibri"/>
              </a:defRPr>
            </a:lvl8pPr>
            <a:lvl9pPr marL="3657600" marR="0" lvl="8" indent="0" algn="l" rtl="0">
              <a:spcBef>
                <a:spcPts val="0"/>
              </a:spcBef>
              <a:buClr>
                <a:schemeClr val="dk1"/>
              </a:buClr>
              <a:buFont typeface="Calibri"/>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zh-TW" sz="1200">
                <a:solidFill>
                  <a:srgbClr val="888888"/>
                </a:solidFill>
                <a:latin typeface="Calibri"/>
                <a:ea typeface="Calibri"/>
                <a:cs typeface="Calibri"/>
                <a:sym typeface="Calibri"/>
              </a:rPr>
              <a:pPr marL="0" marR="0" lvl="0" indent="0" algn="r" rtl="0">
                <a:spcBef>
                  <a:spcPts val="0"/>
                </a:spcBef>
                <a:buSzPct val="25000"/>
                <a:buNone/>
              </a:pPr>
              <a:t>‹#›</a:t>
            </a:fld>
            <a:endParaRPr lang="zh-TW" sz="120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alpha val="80000"/>
          </a:schemeClr>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zh-TW" sz="1200" b="0" i="0" u="none" strike="noStrike" cap="none">
                <a:solidFill>
                  <a:srgbClr val="888888"/>
                </a:solidFill>
                <a:latin typeface="Calibri"/>
                <a:ea typeface="Calibri"/>
                <a:cs typeface="Calibri"/>
                <a:sym typeface="Calibri"/>
              </a:rPr>
              <a:pPr marL="0" marR="0" lvl="0" indent="0" algn="r" rtl="0">
                <a:spcBef>
                  <a:spcPts val="0"/>
                </a:spcBef>
                <a:buSzPct val="25000"/>
                <a:buNone/>
              </a:pPr>
              <a:t>‹#›</a:t>
            </a:fld>
            <a:endParaRPr lang="zh-TW"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hyperlink" Target="http://class.heart.net.tw/article89.shtml" TargetMode="External"/><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hyperlink" Target="https://tw.answers.yahoo.com/question/index?qid=20100405000015KK09289" TargetMode="External"/><Relationship Id="rId2" Type="http://schemas.openxmlformats.org/officeDocument/2006/relationships/notesSlide" Target="../notesSlides/notesSlide48.xml"/><Relationship Id="rId1" Type="http://schemas.openxmlformats.org/officeDocument/2006/relationships/slideLayout" Target="../slideLayouts/slideLayout3.xml"/><Relationship Id="rId6" Type="http://schemas.openxmlformats.org/officeDocument/2006/relationships/hyperlink" Target="http://old.npf.org.tw/Symposium/900304-SD-01.htm" TargetMode="External"/><Relationship Id="rId5" Type="http://schemas.openxmlformats.org/officeDocument/2006/relationships/hyperlink" Target="http://mombaby.tw/article2778.html" TargetMode="External"/><Relationship Id="rId4" Type="http://schemas.openxmlformats.org/officeDocument/2006/relationships/hyperlink" Target="http://etds.ncl.edu.tw/theabs/site/sh/detail_result.jsp?id=091SCU00201007"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hyperlink" Target="http://mombaby.tw/article2778.html" TargetMode="External"/><Relationship Id="rId2" Type="http://schemas.openxmlformats.org/officeDocument/2006/relationships/notesSlide" Target="../notesSlides/notesSlide50.xml"/><Relationship Id="rId1" Type="http://schemas.openxmlformats.org/officeDocument/2006/relationships/slideLayout" Target="../slideLayouts/slideLayout3.xml"/><Relationship Id="rId4" Type="http://schemas.openxmlformats.org/officeDocument/2006/relationships/hyperlink" Target="http://mail.nhu.edu.tw/~society/e-j/46/46-33.htm&#65292;2005&#24180;4&#26376;15"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Shape 88"/>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89" name="Shape 89"/>
          <p:cNvSpPr txBox="1">
            <a:spLocks noGrp="1"/>
          </p:cNvSpPr>
          <p:nvPr>
            <p:ph type="dt" idx="10"/>
          </p:nvPr>
        </p:nvSpPr>
        <p:spPr>
          <a:xfrm>
            <a:off x="323528" y="6492875"/>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zh-TW" sz="1600" b="0" i="0" u="none" strike="noStrike" cap="none">
                <a:solidFill>
                  <a:srgbClr val="888888"/>
                </a:solidFill>
                <a:latin typeface="Arial"/>
                <a:ea typeface="Arial"/>
                <a:cs typeface="Arial"/>
                <a:sym typeface="Arial"/>
              </a:rPr>
              <a:t>報告日期:2016/1/11</a:t>
            </a:r>
          </a:p>
        </p:txBody>
      </p:sp>
      <p:pic>
        <p:nvPicPr>
          <p:cNvPr id="90" name="Shape 90"/>
          <p:cNvPicPr preferRelativeResize="0"/>
          <p:nvPr/>
        </p:nvPicPr>
        <p:blipFill rotWithShape="1">
          <a:blip r:embed="rId4">
            <a:alphaModFix/>
          </a:blip>
          <a:srcRect/>
          <a:stretch/>
        </p:blipFill>
        <p:spPr>
          <a:xfrm>
            <a:off x="1979711" y="476672"/>
            <a:ext cx="7164288" cy="4299519"/>
          </a:xfrm>
          <a:prstGeom prst="rect">
            <a:avLst/>
          </a:prstGeom>
          <a:noFill/>
          <a:ln>
            <a:noFill/>
          </a:ln>
        </p:spPr>
      </p:pic>
      <p:sp>
        <p:nvSpPr>
          <p:cNvPr id="91" name="Shape 91"/>
          <p:cNvSpPr txBox="1"/>
          <p:nvPr/>
        </p:nvSpPr>
        <p:spPr>
          <a:xfrm>
            <a:off x="611560" y="1628800"/>
            <a:ext cx="1368151" cy="3170098"/>
          </a:xfrm>
          <a:prstGeom prst="rect">
            <a:avLst/>
          </a:prstGeom>
          <a:noFill/>
          <a:ln>
            <a:noFill/>
          </a:ln>
        </p:spPr>
        <p:txBody>
          <a:bodyPr lIns="91425" tIns="45700" rIns="91425" bIns="45700" anchor="t" anchorCtr="0">
            <a:noAutofit/>
          </a:bodyPr>
          <a:lstStyle/>
          <a:p>
            <a:pPr marL="0" marR="0" lvl="0" indent="0" algn="l" rtl="0">
              <a:lnSpc>
                <a:spcPct val="166666"/>
              </a:lnSpc>
              <a:spcBef>
                <a:spcPts val="0"/>
              </a:spcBef>
              <a:buSzPct val="25000"/>
              <a:buNone/>
            </a:pPr>
            <a:r>
              <a:rPr lang="zh-TW" sz="2400" b="0" i="0" u="none" strike="noStrike" cap="none">
                <a:solidFill>
                  <a:schemeClr val="dk1"/>
                </a:solidFill>
                <a:latin typeface="Arial"/>
                <a:ea typeface="Arial"/>
                <a:cs typeface="Arial"/>
                <a:sym typeface="Arial"/>
              </a:rPr>
              <a:t>霍綺敏</a:t>
            </a:r>
          </a:p>
          <a:p>
            <a:pPr marL="0" marR="0" lvl="0" indent="0" algn="l" rtl="0">
              <a:lnSpc>
                <a:spcPct val="166666"/>
              </a:lnSpc>
              <a:spcBef>
                <a:spcPts val="0"/>
              </a:spcBef>
              <a:buSzPct val="25000"/>
              <a:buNone/>
            </a:pPr>
            <a:r>
              <a:rPr lang="zh-TW" sz="2400" b="0" i="0" u="none" strike="noStrike" cap="none">
                <a:solidFill>
                  <a:schemeClr val="dk1"/>
                </a:solidFill>
                <a:latin typeface="Arial"/>
                <a:ea typeface="Arial"/>
                <a:cs typeface="Arial"/>
                <a:sym typeface="Arial"/>
              </a:rPr>
              <a:t>王佩芸</a:t>
            </a:r>
          </a:p>
          <a:p>
            <a:pPr marL="0" marR="0" lvl="0" indent="0" algn="l" rtl="0">
              <a:lnSpc>
                <a:spcPct val="166666"/>
              </a:lnSpc>
              <a:spcBef>
                <a:spcPts val="0"/>
              </a:spcBef>
              <a:buSzPct val="25000"/>
              <a:buNone/>
            </a:pPr>
            <a:r>
              <a:rPr lang="zh-TW" sz="2400" b="0" i="0" u="none" strike="noStrike" cap="none">
                <a:solidFill>
                  <a:schemeClr val="dk1"/>
                </a:solidFill>
                <a:latin typeface="Arial"/>
                <a:ea typeface="Arial"/>
                <a:cs typeface="Arial"/>
                <a:sym typeface="Arial"/>
              </a:rPr>
              <a:t>鄒昔育</a:t>
            </a:r>
          </a:p>
          <a:p>
            <a:pPr marL="0" marR="0" lvl="0" indent="0" algn="l" rtl="0">
              <a:lnSpc>
                <a:spcPct val="166666"/>
              </a:lnSpc>
              <a:spcBef>
                <a:spcPts val="0"/>
              </a:spcBef>
              <a:buSzPct val="25000"/>
              <a:buNone/>
            </a:pPr>
            <a:r>
              <a:rPr lang="zh-TW" sz="2400" b="0" i="0" u="none" strike="noStrike" cap="none">
                <a:solidFill>
                  <a:schemeClr val="dk1"/>
                </a:solidFill>
                <a:latin typeface="Arial"/>
                <a:ea typeface="Arial"/>
                <a:cs typeface="Arial"/>
                <a:sym typeface="Arial"/>
              </a:rPr>
              <a:t>魏麟懿</a:t>
            </a:r>
          </a:p>
          <a:p>
            <a:pPr marL="0" marR="0" lvl="0" indent="0" algn="l" rtl="0">
              <a:lnSpc>
                <a:spcPct val="166666"/>
              </a:lnSpc>
              <a:spcBef>
                <a:spcPts val="0"/>
              </a:spcBef>
              <a:buSzPct val="25000"/>
              <a:buNone/>
            </a:pPr>
            <a:r>
              <a:rPr lang="zh-TW" sz="2400" b="0" i="0" u="none" strike="noStrike" cap="none">
                <a:solidFill>
                  <a:schemeClr val="dk1"/>
                </a:solidFill>
                <a:latin typeface="Arial"/>
                <a:ea typeface="Arial"/>
                <a:cs typeface="Arial"/>
                <a:sym typeface="Arial"/>
              </a:rPr>
              <a:t>黃千容</a:t>
            </a:r>
          </a:p>
          <a:p>
            <a:pPr marL="0" marR="0" lvl="0" indent="0" algn="l" rtl="0">
              <a:lnSpc>
                <a:spcPct val="166666"/>
              </a:lnSpc>
              <a:spcBef>
                <a:spcPts val="0"/>
              </a:spcBef>
              <a:buSzPct val="25000"/>
              <a:buNone/>
            </a:pPr>
            <a:r>
              <a:rPr lang="zh-TW" sz="2400" b="0" i="0" u="none" strike="noStrike" cap="none">
                <a:solidFill>
                  <a:schemeClr val="dk1"/>
                </a:solidFill>
                <a:latin typeface="Arial"/>
                <a:ea typeface="Arial"/>
                <a:cs typeface="Arial"/>
                <a:sym typeface="Arial"/>
              </a:rPr>
              <a:t>鄒　瑩</a:t>
            </a:r>
          </a:p>
        </p:txBody>
      </p:sp>
      <p:sp>
        <p:nvSpPr>
          <p:cNvPr id="92" name="Shape 92"/>
          <p:cNvSpPr txBox="1"/>
          <p:nvPr/>
        </p:nvSpPr>
        <p:spPr>
          <a:xfrm>
            <a:off x="467543" y="620687"/>
            <a:ext cx="1261884" cy="5232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zh-TW" sz="2800" b="0" i="0" u="none" strike="noStrike" cap="none">
                <a:solidFill>
                  <a:schemeClr val="dk1"/>
                </a:solidFill>
                <a:latin typeface="Arial"/>
                <a:ea typeface="Arial"/>
                <a:cs typeface="Arial"/>
                <a:sym typeface="Arial"/>
              </a:rPr>
              <a:t>第四組</a:t>
            </a:r>
          </a:p>
        </p:txBody>
      </p:sp>
      <p:sp>
        <p:nvSpPr>
          <p:cNvPr id="93" name="Shape 93"/>
          <p:cNvSpPr/>
          <p:nvPr/>
        </p:nvSpPr>
        <p:spPr>
          <a:xfrm>
            <a:off x="1691680" y="260647"/>
            <a:ext cx="7452320" cy="216023"/>
          </a:xfrm>
          <a:prstGeom prst="rect">
            <a:avLst/>
          </a:prstGeom>
          <a:gradFill>
            <a:gsLst>
              <a:gs pos="0">
                <a:srgbClr val="FFBB82"/>
              </a:gs>
              <a:gs pos="35000">
                <a:srgbClr val="FFCFA8"/>
              </a:gs>
              <a:gs pos="100000">
                <a:srgbClr val="FFEBD9"/>
              </a:gs>
            </a:gsLst>
            <a:lin ang="16200000" scaled="0"/>
          </a:gradFill>
          <a:ln>
            <a:noFill/>
          </a:ln>
        </p:spPr>
        <p:txBody>
          <a:bodyPr lIns="91425" tIns="45700" rIns="91425" bIns="45700" anchor="ctr" anchorCtr="0">
            <a:noAutofit/>
          </a:bodyPr>
          <a:lstStyle/>
          <a:p>
            <a:pPr marL="0" marR="0" lvl="0" indent="0" algn="ctr" rtl="0">
              <a:spcBef>
                <a:spcPts val="0"/>
              </a:spcBef>
              <a:buNone/>
            </a:pPr>
            <a:endParaRPr sz="1800">
              <a:solidFill>
                <a:schemeClr val="dk1"/>
              </a:solidFill>
              <a:latin typeface="Calibri"/>
              <a:ea typeface="Calibri"/>
              <a:cs typeface="Calibri"/>
              <a:sym typeface="Calibri"/>
            </a:endParaRPr>
          </a:p>
        </p:txBody>
      </p:sp>
      <p:sp>
        <p:nvSpPr>
          <p:cNvPr id="94" name="Shape 94"/>
          <p:cNvSpPr/>
          <p:nvPr/>
        </p:nvSpPr>
        <p:spPr>
          <a:xfrm>
            <a:off x="0" y="188640"/>
            <a:ext cx="1619671" cy="432047"/>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95" name="Shape 95"/>
          <p:cNvSpPr/>
          <p:nvPr/>
        </p:nvSpPr>
        <p:spPr>
          <a:xfrm>
            <a:off x="827583" y="188640"/>
            <a:ext cx="864095" cy="360040"/>
          </a:xfrm>
          <a:prstGeom prst="rect">
            <a:avLst/>
          </a:prstGeom>
          <a:solidFill>
            <a:schemeClr val="lt1"/>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96" name="Shape 96"/>
          <p:cNvSpPr/>
          <p:nvPr/>
        </p:nvSpPr>
        <p:spPr>
          <a:xfrm>
            <a:off x="1691680" y="4797151"/>
            <a:ext cx="7452320" cy="216023"/>
          </a:xfrm>
          <a:prstGeom prst="rect">
            <a:avLst/>
          </a:prstGeom>
          <a:solidFill>
            <a:srgbClr val="FFFF66"/>
          </a:solidFill>
          <a:ln>
            <a:noFill/>
          </a:ln>
        </p:spPr>
        <p:txBody>
          <a:bodyPr lIns="91425" tIns="45700" rIns="91425" bIns="45700" anchor="ctr" anchorCtr="0">
            <a:noAutofit/>
          </a:bodyPr>
          <a:lstStyle/>
          <a:p>
            <a:pPr marL="0" marR="0" lvl="0" indent="0" algn="ctr" rtl="0">
              <a:spcBef>
                <a:spcPts val="0"/>
              </a:spcBef>
              <a:buNone/>
            </a:pPr>
            <a:endParaRPr sz="1800">
              <a:solidFill>
                <a:schemeClr val="dk1"/>
              </a:solidFill>
              <a:latin typeface="Calibri"/>
              <a:ea typeface="Calibri"/>
              <a:cs typeface="Calibri"/>
              <a:sym typeface="Calibri"/>
            </a:endParaRPr>
          </a:p>
        </p:txBody>
      </p:sp>
      <p:sp>
        <p:nvSpPr>
          <p:cNvPr id="97" name="Shape 97"/>
          <p:cNvSpPr/>
          <p:nvPr/>
        </p:nvSpPr>
        <p:spPr>
          <a:xfrm>
            <a:off x="1691680" y="260647"/>
            <a:ext cx="288032" cy="4752527"/>
          </a:xfrm>
          <a:prstGeom prst="rect">
            <a:avLst/>
          </a:prstGeom>
          <a:solidFill>
            <a:srgbClr val="FFFF66"/>
          </a:solidFill>
          <a:ln>
            <a:noFill/>
          </a:ln>
        </p:spPr>
        <p:txBody>
          <a:bodyPr lIns="91425" tIns="45700" rIns="91425" bIns="45700" anchor="ctr" anchorCtr="0">
            <a:noAutofit/>
          </a:bodyPr>
          <a:lstStyle/>
          <a:p>
            <a:pPr marL="0" marR="0" lvl="0" indent="0" algn="ctr" rtl="0">
              <a:spcBef>
                <a:spcPts val="0"/>
              </a:spcBef>
              <a:buNone/>
            </a:pPr>
            <a:endParaRPr sz="1800">
              <a:solidFill>
                <a:schemeClr val="dk1"/>
              </a:solidFill>
              <a:latin typeface="Calibri"/>
              <a:ea typeface="Calibri"/>
              <a:cs typeface="Calibri"/>
              <a:sym typeface="Calibri"/>
            </a:endParaRP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title"/>
          </p:nvPr>
        </p:nvSpPr>
        <p:spPr>
          <a:xfrm>
            <a:off x="3054659" y="191545"/>
            <a:ext cx="2530624"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Arial"/>
              <a:buNone/>
            </a:pPr>
            <a:r>
              <a:rPr lang="zh-TW" sz="4400" b="0" i="0" u="none" strike="noStrike" cap="none" dirty="0" smtClean="0">
                <a:solidFill>
                  <a:schemeClr val="dk1"/>
                </a:solidFill>
                <a:latin typeface="Arial"/>
                <a:ea typeface="文鼎海報體" panose="02010609010101010101" pitchFamily="49" charset="-120"/>
                <a:cs typeface="Arial"/>
                <a:sym typeface="Arial"/>
              </a:rPr>
              <a:t>研究</a:t>
            </a:r>
            <a:r>
              <a:rPr lang="zh-TW" altLang="en-US" sz="4400" b="0" i="0" u="none" strike="noStrike" cap="none" dirty="0" smtClean="0">
                <a:solidFill>
                  <a:schemeClr val="dk1"/>
                </a:solidFill>
                <a:latin typeface="Arial"/>
                <a:ea typeface="文鼎海報體" panose="02010609010101010101" pitchFamily="49" charset="-120"/>
                <a:cs typeface="Arial"/>
                <a:sym typeface="Arial"/>
              </a:rPr>
              <a:t>問題</a:t>
            </a:r>
            <a:endParaRPr lang="zh-TW" sz="4400" b="0" i="0" u="none" strike="noStrike" cap="none" dirty="0">
              <a:solidFill>
                <a:schemeClr val="dk1"/>
              </a:solidFill>
              <a:latin typeface="Arial"/>
              <a:ea typeface="文鼎海報體" panose="02010609010101010101" pitchFamily="49" charset="-120"/>
              <a:cs typeface="Arial"/>
              <a:sym typeface="Arial"/>
            </a:endParaRPr>
          </a:p>
        </p:txBody>
      </p:sp>
      <p:sp>
        <p:nvSpPr>
          <p:cNvPr id="207" name="Shape 207"/>
          <p:cNvSpPr txBox="1">
            <a:spLocks noGrp="1"/>
          </p:cNvSpPr>
          <p:nvPr>
            <p:ph type="body" idx="1"/>
          </p:nvPr>
        </p:nvSpPr>
        <p:spPr>
          <a:xfrm>
            <a:off x="604242" y="2096851"/>
            <a:ext cx="3754760" cy="1312987"/>
          </a:xfrm>
          <a:prstGeom prst="rect">
            <a:avLst/>
          </a:prstGeom>
          <a:ln/>
        </p:spPr>
        <p:style>
          <a:lnRef idx="2">
            <a:schemeClr val="accent6"/>
          </a:lnRef>
          <a:fillRef idx="1">
            <a:schemeClr val="lt1"/>
          </a:fillRef>
          <a:effectRef idx="0">
            <a:schemeClr val="accent6"/>
          </a:effectRef>
          <a:fontRef idx="minor">
            <a:schemeClr val="dk1"/>
          </a:fontRef>
        </p:style>
        <p:txBody>
          <a:bodyPr lIns="91425" tIns="45700" rIns="91425" bIns="45700" anchor="t" anchorCtr="0">
            <a:noAutofit/>
          </a:bodyPr>
          <a:lstStyle/>
          <a:p>
            <a:pPr marL="514350" marR="0" lvl="0" indent="-514350" algn="l" rtl="0">
              <a:spcBef>
                <a:spcPts val="0"/>
              </a:spcBef>
              <a:spcAft>
                <a:spcPts val="0"/>
              </a:spcAft>
              <a:buClr>
                <a:schemeClr val="dk1"/>
              </a:buClr>
              <a:buSzPct val="100000"/>
              <a:buFont typeface="Calibri"/>
              <a:buAutoNum type="arabicPeriod"/>
            </a:pPr>
            <a:r>
              <a:rPr lang="zh-TW" sz="3200" b="1" i="0" u="none" strike="noStrike" cap="none" dirty="0">
                <a:solidFill>
                  <a:schemeClr val="dk1"/>
                </a:solidFill>
                <a:latin typeface="Arial"/>
                <a:ea typeface="Arial"/>
                <a:cs typeface="Arial"/>
                <a:sym typeface="Arial"/>
              </a:rPr>
              <a:t>父母離婚後對</a:t>
            </a:r>
          </a:p>
          <a:p>
            <a:pPr marL="514350" marR="0" lvl="0" indent="-514350" algn="l" rtl="0">
              <a:spcBef>
                <a:spcPts val="640"/>
              </a:spcBef>
              <a:buClr>
                <a:schemeClr val="dk1"/>
              </a:buClr>
              <a:buSzPct val="25000"/>
              <a:buFont typeface="Arial"/>
              <a:buNone/>
            </a:pPr>
            <a:r>
              <a:rPr lang="zh-TW" sz="3200" b="1" i="0" u="none" strike="noStrike" cap="none" dirty="0">
                <a:solidFill>
                  <a:schemeClr val="dk1"/>
                </a:solidFill>
                <a:latin typeface="Arial"/>
                <a:ea typeface="Arial"/>
                <a:cs typeface="Arial"/>
                <a:sym typeface="Arial"/>
              </a:rPr>
              <a:t>   幼兒之影響為何?</a:t>
            </a:r>
          </a:p>
        </p:txBody>
      </p:sp>
      <p:sp>
        <p:nvSpPr>
          <p:cNvPr id="208" name="Shape 208"/>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zh-TW" sz="1200">
                <a:solidFill>
                  <a:srgbClr val="888888"/>
                </a:solidFill>
                <a:latin typeface="Calibri"/>
                <a:ea typeface="Calibri"/>
                <a:cs typeface="Calibri"/>
                <a:sym typeface="Calibri"/>
              </a:rPr>
              <a:t>2016/1/11</a:t>
            </a:r>
          </a:p>
        </p:txBody>
      </p:sp>
      <p:sp>
        <p:nvSpPr>
          <p:cNvPr id="217" name="Shape 217"/>
          <p:cNvSpPr/>
          <p:nvPr/>
        </p:nvSpPr>
        <p:spPr>
          <a:xfrm>
            <a:off x="-113144" y="1179346"/>
            <a:ext cx="4973176" cy="181355"/>
          </a:xfrm>
          <a:prstGeom prst="rect">
            <a:avLst/>
          </a:prstGeom>
          <a:solidFill>
            <a:srgbClr val="FFC000"/>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19" name="Shape 219"/>
          <p:cNvSpPr/>
          <p:nvPr/>
        </p:nvSpPr>
        <p:spPr>
          <a:xfrm>
            <a:off x="214869" y="-103442"/>
            <a:ext cx="144014" cy="3545304"/>
          </a:xfrm>
          <a:prstGeom prst="rect">
            <a:avLst/>
          </a:prstGeom>
          <a:solidFill>
            <a:srgbClr val="FF0000"/>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20" name="Shape 220"/>
          <p:cNvSpPr/>
          <p:nvPr/>
        </p:nvSpPr>
        <p:spPr>
          <a:xfrm>
            <a:off x="4139952" y="6342781"/>
            <a:ext cx="5174232" cy="196131"/>
          </a:xfrm>
          <a:prstGeom prst="rect">
            <a:avLst/>
          </a:prstGeom>
          <a:solidFill>
            <a:srgbClr val="FF0000"/>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18" name="Shape 218"/>
          <p:cNvSpPr/>
          <p:nvPr/>
        </p:nvSpPr>
        <p:spPr>
          <a:xfrm>
            <a:off x="4594778" y="3777591"/>
            <a:ext cx="121238" cy="3108961"/>
          </a:xfrm>
          <a:prstGeom prst="rect">
            <a:avLst/>
          </a:prstGeom>
          <a:solidFill>
            <a:srgbClr val="FFC000"/>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21" name="Shape 221"/>
          <p:cNvSpPr txBox="1"/>
          <p:nvPr/>
        </p:nvSpPr>
        <p:spPr>
          <a:xfrm>
            <a:off x="4849720" y="1656004"/>
            <a:ext cx="4104456" cy="1384995"/>
          </a:xfrm>
          <a:prstGeom prst="rect">
            <a:avLst/>
          </a:prstGeom>
          <a:ln/>
        </p:spPr>
        <p:style>
          <a:lnRef idx="2">
            <a:schemeClr val="accent2"/>
          </a:lnRef>
          <a:fillRef idx="1">
            <a:schemeClr val="lt1"/>
          </a:fillRef>
          <a:effectRef idx="0">
            <a:schemeClr val="accent2"/>
          </a:effectRef>
          <a:fontRef idx="minor">
            <a:schemeClr val="dk1"/>
          </a:fontRef>
        </p:style>
        <p:txBody>
          <a:bodyPr lIns="91425" tIns="45700" rIns="91425" bIns="45700" anchor="t" anchorCtr="0">
            <a:noAutofit/>
          </a:bodyPr>
          <a:lstStyle/>
          <a:p>
            <a:pPr marL="252000" marR="0" lvl="0" indent="-252000" algn="l" rtl="0">
              <a:spcBef>
                <a:spcPts val="0"/>
              </a:spcBef>
              <a:buSzPct val="25000"/>
              <a:buNone/>
            </a:pPr>
            <a:r>
              <a:rPr lang="zh-TW" sz="2800" b="1" dirty="0">
                <a:solidFill>
                  <a:schemeClr val="dk1"/>
                </a:solidFill>
                <a:latin typeface="Arial"/>
                <a:ea typeface="Arial"/>
                <a:cs typeface="Arial"/>
                <a:sym typeface="Arial"/>
              </a:rPr>
              <a:t>2.離婚單親幼兒在學習、行為、同儕、家庭四方面，面臨到那些問題？ </a:t>
            </a:r>
          </a:p>
        </p:txBody>
      </p:sp>
      <p:sp>
        <p:nvSpPr>
          <p:cNvPr id="222" name="Shape 222"/>
          <p:cNvSpPr txBox="1"/>
          <p:nvPr/>
        </p:nvSpPr>
        <p:spPr>
          <a:xfrm>
            <a:off x="933285" y="4509119"/>
            <a:ext cx="2880318" cy="1231106"/>
          </a:xfrm>
          <a:prstGeom prst="rect">
            <a:avLst/>
          </a:prstGeom>
          <a:ln/>
        </p:spPr>
        <p:style>
          <a:lnRef idx="2">
            <a:schemeClr val="accent1"/>
          </a:lnRef>
          <a:fillRef idx="1">
            <a:schemeClr val="lt1"/>
          </a:fillRef>
          <a:effectRef idx="0">
            <a:schemeClr val="accent1"/>
          </a:effectRef>
          <a:fontRef idx="minor">
            <a:schemeClr val="dk1"/>
          </a:fontRef>
        </p:style>
        <p:txBody>
          <a:bodyPr lIns="91425" tIns="45700" rIns="91425" bIns="45700" anchor="t" anchorCtr="0">
            <a:noAutofit/>
          </a:bodyPr>
          <a:lstStyle/>
          <a:p>
            <a:pPr marL="324000" marR="0" lvl="0" indent="-324000" algn="l" rtl="0">
              <a:spcBef>
                <a:spcPts val="0"/>
              </a:spcBef>
              <a:buSzPct val="25000"/>
              <a:buNone/>
            </a:pPr>
            <a:r>
              <a:rPr lang="zh-TW" sz="2800" b="1" dirty="0">
                <a:solidFill>
                  <a:schemeClr val="dk1"/>
                </a:solidFill>
                <a:latin typeface="Arial"/>
                <a:ea typeface="Arial"/>
                <a:cs typeface="Arial"/>
                <a:sym typeface="Arial"/>
              </a:rPr>
              <a:t>3.教保員採行的輔導方式為何？</a:t>
            </a:r>
          </a:p>
          <a:p>
            <a:pPr marL="0" marR="0" lvl="0" indent="0" algn="l" rtl="0">
              <a:spcBef>
                <a:spcPts val="0"/>
              </a:spcBef>
              <a:buNone/>
            </a:pPr>
            <a:endParaRPr sz="1800" dirty="0">
              <a:solidFill>
                <a:schemeClr val="dk1"/>
              </a:solidFill>
              <a:latin typeface="Calibri"/>
              <a:ea typeface="Calibri"/>
              <a:cs typeface="Calibri"/>
              <a:sym typeface="Calibri"/>
            </a:endParaRPr>
          </a:p>
        </p:txBody>
      </p:sp>
      <p:sp>
        <p:nvSpPr>
          <p:cNvPr id="223" name="Shape 223"/>
          <p:cNvSpPr txBox="1"/>
          <p:nvPr/>
        </p:nvSpPr>
        <p:spPr>
          <a:xfrm>
            <a:off x="5004048" y="4509119"/>
            <a:ext cx="3816424" cy="1384995"/>
          </a:xfrm>
          <a:prstGeom prst="rect">
            <a:avLst/>
          </a:prstGeom>
          <a:ln/>
        </p:spPr>
        <p:style>
          <a:lnRef idx="2">
            <a:schemeClr val="accent4"/>
          </a:lnRef>
          <a:fillRef idx="1">
            <a:schemeClr val="lt1"/>
          </a:fillRef>
          <a:effectRef idx="0">
            <a:schemeClr val="accent4"/>
          </a:effectRef>
          <a:fontRef idx="minor">
            <a:schemeClr val="dk1"/>
          </a:fontRef>
        </p:style>
        <p:txBody>
          <a:bodyPr lIns="91425" tIns="45700" rIns="91425" bIns="45700" anchor="t" anchorCtr="0">
            <a:noAutofit/>
          </a:bodyPr>
          <a:lstStyle/>
          <a:p>
            <a:pPr marL="324000" marR="0" lvl="0" indent="-324000" algn="l" rtl="0">
              <a:spcBef>
                <a:spcPts val="0"/>
              </a:spcBef>
              <a:buSzPct val="25000"/>
              <a:buNone/>
            </a:pPr>
            <a:r>
              <a:rPr lang="zh-TW" sz="2800" b="1" dirty="0">
                <a:solidFill>
                  <a:schemeClr val="dk1"/>
                </a:solidFill>
                <a:latin typeface="Arial"/>
                <a:ea typeface="Arial"/>
                <a:cs typeface="Arial"/>
                <a:sym typeface="Arial"/>
              </a:rPr>
              <a:t>4.在輔導離婚單親幼兒時，教保員面臨哪些困境及如何解決？</a:t>
            </a:r>
          </a:p>
        </p:txBody>
      </p:sp>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p:nvPr/>
        </p:nvSpPr>
        <p:spPr>
          <a:xfrm>
            <a:off x="467543" y="4653135"/>
            <a:ext cx="5832648" cy="1008112"/>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29" name="Shape 229"/>
          <p:cNvSpPr txBox="1">
            <a:spLocks noGrp="1"/>
          </p:cNvSpPr>
          <p:nvPr>
            <p:ph type="ctrTitle"/>
          </p:nvPr>
        </p:nvSpPr>
        <p:spPr>
          <a:xfrm>
            <a:off x="2200311" y="3705880"/>
            <a:ext cx="4824535" cy="108012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Arial"/>
              <a:buNone/>
            </a:pPr>
            <a:r>
              <a:rPr lang="zh-TW" sz="4400" b="1" i="0" u="none" strike="noStrike" cap="none" dirty="0">
                <a:solidFill>
                  <a:schemeClr val="dk1"/>
                </a:solidFill>
                <a:latin typeface="Arial"/>
                <a:ea typeface="文鼎海報體" panose="02010609010101010101" pitchFamily="49" charset="-120"/>
                <a:cs typeface="Arial"/>
                <a:sym typeface="Arial"/>
              </a:rPr>
              <a:t>第二章  文獻探討</a:t>
            </a:r>
          </a:p>
        </p:txBody>
      </p:sp>
      <p:sp>
        <p:nvSpPr>
          <p:cNvPr id="230" name="Shape 230"/>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zh-TW" sz="1200">
                <a:solidFill>
                  <a:srgbClr val="888888"/>
                </a:solidFill>
                <a:latin typeface="Calibri"/>
                <a:ea typeface="Calibri"/>
                <a:cs typeface="Calibri"/>
                <a:sym typeface="Calibri"/>
              </a:rPr>
              <a:t>2016/1/11</a:t>
            </a:r>
          </a:p>
        </p:txBody>
      </p:sp>
      <p:sp>
        <p:nvSpPr>
          <p:cNvPr id="231" name="Shape 231"/>
          <p:cNvSpPr/>
          <p:nvPr/>
        </p:nvSpPr>
        <p:spPr>
          <a:xfrm>
            <a:off x="0" y="5871635"/>
            <a:ext cx="7884367" cy="216023"/>
          </a:xfrm>
          <a:prstGeom prst="rect">
            <a:avLst/>
          </a:prstGeom>
          <a:solidFill>
            <a:srgbClr val="FFFF00"/>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32" name="Shape 232"/>
          <p:cNvSpPr/>
          <p:nvPr/>
        </p:nvSpPr>
        <p:spPr>
          <a:xfrm>
            <a:off x="7596335" y="606784"/>
            <a:ext cx="288032" cy="5480874"/>
          </a:xfrm>
          <a:prstGeom prst="rect">
            <a:avLst/>
          </a:prstGeom>
          <a:solidFill>
            <a:srgbClr val="FFFF00"/>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33" name="Shape 233"/>
          <p:cNvSpPr/>
          <p:nvPr/>
        </p:nvSpPr>
        <p:spPr>
          <a:xfrm>
            <a:off x="7588342" y="554752"/>
            <a:ext cx="1555658" cy="288032"/>
          </a:xfrm>
          <a:prstGeom prst="rect">
            <a:avLst/>
          </a:prstGeom>
          <a:solidFill>
            <a:srgbClr val="FFFF00"/>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34" name="Shape 234"/>
          <p:cNvSpPr/>
          <p:nvPr/>
        </p:nvSpPr>
        <p:spPr>
          <a:xfrm>
            <a:off x="611560" y="5176158"/>
            <a:ext cx="8532440" cy="216023"/>
          </a:xfrm>
          <a:prstGeom prst="rect">
            <a:avLst/>
          </a:prstGeom>
          <a:solidFill>
            <a:srgbClr val="92D050"/>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35" name="Shape 235"/>
          <p:cNvSpPr/>
          <p:nvPr/>
        </p:nvSpPr>
        <p:spPr>
          <a:xfrm>
            <a:off x="611560" y="3789040"/>
            <a:ext cx="288031" cy="1603141"/>
          </a:xfrm>
          <a:prstGeom prst="rect">
            <a:avLst/>
          </a:prstGeom>
          <a:solidFill>
            <a:srgbClr val="92D050"/>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36" name="Shape 236"/>
          <p:cNvSpPr/>
          <p:nvPr/>
        </p:nvSpPr>
        <p:spPr>
          <a:xfrm>
            <a:off x="0" y="3571008"/>
            <a:ext cx="899591" cy="288032"/>
          </a:xfrm>
          <a:prstGeom prst="rect">
            <a:avLst/>
          </a:prstGeom>
          <a:solidFill>
            <a:srgbClr val="92D050"/>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Shape 241"/>
          <p:cNvSpPr txBox="1">
            <a:spLocks noGrp="1"/>
          </p:cNvSpPr>
          <p:nvPr>
            <p:ph type="body" idx="1"/>
          </p:nvPr>
        </p:nvSpPr>
        <p:spPr>
          <a:xfrm>
            <a:off x="590872" y="188640"/>
            <a:ext cx="8229600" cy="6264696"/>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spcAft>
                <a:spcPts val="0"/>
              </a:spcAft>
              <a:buClr>
                <a:schemeClr val="dk1"/>
              </a:buClr>
              <a:buSzPct val="100000"/>
              <a:buNone/>
            </a:pPr>
            <a:r>
              <a:rPr lang="zh-TW" sz="3100" b="0" i="0" u="none" strike="noStrike" cap="none" dirty="0">
                <a:solidFill>
                  <a:schemeClr val="dk1"/>
                </a:solidFill>
                <a:latin typeface="Arial"/>
                <a:ea typeface="文鼎海報體" panose="02010609010101010101" pitchFamily="49" charset="-120"/>
                <a:cs typeface="Arial"/>
                <a:sym typeface="Arial"/>
              </a:rPr>
              <a:t>第一節  單親家庭的定義、型態與成因</a:t>
            </a:r>
          </a:p>
          <a:p>
            <a:pPr marL="1657350" marR="0" lvl="4" indent="-349250" algn="l" rtl="0">
              <a:lnSpc>
                <a:spcPct val="80000"/>
              </a:lnSpc>
              <a:spcBef>
                <a:spcPts val="496"/>
              </a:spcBef>
              <a:spcAft>
                <a:spcPts val="0"/>
              </a:spcAft>
              <a:buClr>
                <a:schemeClr val="dk1"/>
              </a:buClr>
              <a:buSzPct val="99200"/>
              <a:buFont typeface="Arial"/>
              <a:buChar char="»"/>
            </a:pPr>
            <a:r>
              <a:rPr lang="zh-TW" sz="2480" b="0" i="0" u="none" strike="noStrike" cap="none" dirty="0">
                <a:solidFill>
                  <a:schemeClr val="dk1"/>
                </a:solidFill>
                <a:latin typeface="Arial"/>
                <a:ea typeface="Arial"/>
                <a:cs typeface="Arial"/>
                <a:sym typeface="Arial"/>
              </a:rPr>
              <a:t>單親家庭之定義</a:t>
            </a:r>
          </a:p>
          <a:p>
            <a:pPr marL="1657350" marR="0" lvl="4" indent="-349250" algn="l" rtl="0">
              <a:lnSpc>
                <a:spcPct val="80000"/>
              </a:lnSpc>
              <a:spcBef>
                <a:spcPts val="496"/>
              </a:spcBef>
              <a:spcAft>
                <a:spcPts val="0"/>
              </a:spcAft>
              <a:buClr>
                <a:schemeClr val="dk1"/>
              </a:buClr>
              <a:buSzPct val="99200"/>
              <a:buFont typeface="Arial"/>
              <a:buChar char="»"/>
            </a:pPr>
            <a:r>
              <a:rPr lang="zh-TW" sz="2480" b="0" i="0" u="none" strike="noStrike" cap="none" dirty="0">
                <a:solidFill>
                  <a:schemeClr val="dk1"/>
                </a:solidFill>
                <a:latin typeface="Arial"/>
                <a:ea typeface="Arial"/>
                <a:cs typeface="Arial"/>
                <a:sym typeface="Arial"/>
              </a:rPr>
              <a:t>單親家庭型態與成因</a:t>
            </a:r>
          </a:p>
          <a:p>
            <a:pPr marL="1657350" marR="0" lvl="4" indent="-349250" algn="l" rtl="0">
              <a:lnSpc>
                <a:spcPct val="80000"/>
              </a:lnSpc>
              <a:spcBef>
                <a:spcPts val="496"/>
              </a:spcBef>
              <a:spcAft>
                <a:spcPts val="0"/>
              </a:spcAft>
              <a:buClr>
                <a:schemeClr val="dk1"/>
              </a:buClr>
              <a:buSzPct val="99200"/>
              <a:buFont typeface="Arial"/>
              <a:buNone/>
            </a:pPr>
            <a:endParaRPr lang="en-US" sz="2480" b="0" i="0" u="none" strike="noStrike" cap="none" dirty="0" smtClean="0">
              <a:solidFill>
                <a:schemeClr val="dk1"/>
              </a:solidFill>
              <a:latin typeface="Arial"/>
              <a:ea typeface="Arial"/>
              <a:cs typeface="Arial"/>
              <a:sym typeface="Arial"/>
            </a:endParaRPr>
          </a:p>
          <a:p>
            <a:pPr marL="1657350" marR="0" lvl="4" indent="-349250" algn="l" rtl="0">
              <a:lnSpc>
                <a:spcPct val="80000"/>
              </a:lnSpc>
              <a:spcBef>
                <a:spcPts val="496"/>
              </a:spcBef>
              <a:spcAft>
                <a:spcPts val="0"/>
              </a:spcAft>
              <a:buClr>
                <a:schemeClr val="dk1"/>
              </a:buClr>
              <a:buSzPct val="99200"/>
              <a:buFont typeface="Arial"/>
              <a:buNone/>
            </a:pPr>
            <a:endParaRPr sz="2480" b="0" i="0" u="none" strike="noStrike" cap="none" dirty="0">
              <a:solidFill>
                <a:schemeClr val="dk1"/>
              </a:solidFill>
              <a:latin typeface="Arial"/>
              <a:ea typeface="Arial"/>
              <a:cs typeface="Arial"/>
              <a:sym typeface="Arial"/>
            </a:endParaRPr>
          </a:p>
          <a:p>
            <a:pPr marL="0" marR="0" lvl="1" indent="0" algn="l" rtl="0">
              <a:lnSpc>
                <a:spcPct val="80000"/>
              </a:lnSpc>
              <a:spcBef>
                <a:spcPts val="620"/>
              </a:spcBef>
              <a:spcAft>
                <a:spcPts val="0"/>
              </a:spcAft>
              <a:buClr>
                <a:schemeClr val="dk1"/>
              </a:buClr>
              <a:buSzPct val="100000"/>
              <a:buNone/>
            </a:pPr>
            <a:r>
              <a:rPr lang="zh-TW" sz="3100" b="0" i="0" u="none" strike="noStrike" cap="none" dirty="0">
                <a:solidFill>
                  <a:schemeClr val="dk1"/>
                </a:solidFill>
                <a:latin typeface="Arial"/>
                <a:ea typeface="文鼎海報體" panose="02010609010101010101" pitchFamily="49" charset="-120"/>
                <a:cs typeface="Arial"/>
                <a:sym typeface="Arial"/>
              </a:rPr>
              <a:t>第二節  父母離異之影響</a:t>
            </a:r>
          </a:p>
          <a:p>
            <a:pPr marL="1657350" marR="0" lvl="4" indent="-349250" algn="l" rtl="0">
              <a:lnSpc>
                <a:spcPct val="80000"/>
              </a:lnSpc>
              <a:spcBef>
                <a:spcPts val="496"/>
              </a:spcBef>
              <a:spcAft>
                <a:spcPts val="0"/>
              </a:spcAft>
              <a:buClr>
                <a:schemeClr val="dk1"/>
              </a:buClr>
              <a:buSzPct val="99200"/>
              <a:buFont typeface="Arial"/>
              <a:buChar char="»"/>
            </a:pPr>
            <a:r>
              <a:rPr lang="zh-TW" sz="2480" b="0" i="0" u="none" strike="noStrike" cap="none" dirty="0">
                <a:solidFill>
                  <a:schemeClr val="dk1"/>
                </a:solidFill>
                <a:latin typeface="Arial"/>
                <a:ea typeface="Arial"/>
                <a:cs typeface="Arial"/>
                <a:sym typeface="Arial"/>
              </a:rPr>
              <a:t>單親家庭的優劣勢影響 </a:t>
            </a:r>
          </a:p>
          <a:p>
            <a:pPr marL="1657350" marR="0" lvl="4" indent="-349250" algn="l" rtl="0">
              <a:lnSpc>
                <a:spcPct val="80000"/>
              </a:lnSpc>
              <a:spcBef>
                <a:spcPts val="496"/>
              </a:spcBef>
              <a:spcAft>
                <a:spcPts val="0"/>
              </a:spcAft>
              <a:buClr>
                <a:schemeClr val="dk1"/>
              </a:buClr>
              <a:buSzPct val="99200"/>
              <a:buFont typeface="Arial"/>
              <a:buChar char="»"/>
            </a:pPr>
            <a:r>
              <a:rPr lang="zh-TW" sz="2480" b="0" i="0" u="none" strike="noStrike" cap="none" dirty="0">
                <a:solidFill>
                  <a:schemeClr val="dk1"/>
                </a:solidFill>
                <a:latin typeface="Arial"/>
                <a:ea typeface="Arial"/>
                <a:cs typeface="Arial"/>
                <a:sym typeface="Arial"/>
              </a:rPr>
              <a:t>不同年齡的幼兒對於父母離異的反應與調適</a:t>
            </a:r>
          </a:p>
          <a:p>
            <a:pPr marL="1657350" marR="0" lvl="4" indent="-349250" algn="l" rtl="0">
              <a:lnSpc>
                <a:spcPct val="80000"/>
              </a:lnSpc>
              <a:spcBef>
                <a:spcPts val="496"/>
              </a:spcBef>
              <a:spcAft>
                <a:spcPts val="0"/>
              </a:spcAft>
              <a:buClr>
                <a:schemeClr val="dk1"/>
              </a:buClr>
              <a:buSzPct val="99200"/>
              <a:buFont typeface="Arial"/>
              <a:buChar char="»"/>
            </a:pPr>
            <a:r>
              <a:rPr lang="zh-TW" sz="2480" b="0" i="0" u="none" strike="noStrike" cap="none" dirty="0">
                <a:solidFill>
                  <a:schemeClr val="dk1"/>
                </a:solidFill>
                <a:latin typeface="Arial"/>
                <a:ea typeface="Arial"/>
                <a:cs typeface="Arial"/>
                <a:sym typeface="Arial"/>
              </a:rPr>
              <a:t>父母離異對單親幼兒之相關研究</a:t>
            </a:r>
          </a:p>
          <a:p>
            <a:pPr marL="1657350" marR="0" lvl="4" indent="-349250" algn="l" rtl="0">
              <a:lnSpc>
                <a:spcPct val="80000"/>
              </a:lnSpc>
              <a:spcBef>
                <a:spcPts val="496"/>
              </a:spcBef>
              <a:spcAft>
                <a:spcPts val="0"/>
              </a:spcAft>
              <a:buClr>
                <a:schemeClr val="dk1"/>
              </a:buClr>
              <a:buSzPct val="99200"/>
              <a:buFont typeface="Arial"/>
              <a:buChar char="»"/>
            </a:pPr>
            <a:r>
              <a:rPr lang="zh-TW" sz="2480" b="0" i="0" u="none" strike="noStrike" cap="none" dirty="0">
                <a:solidFill>
                  <a:schemeClr val="dk1"/>
                </a:solidFill>
                <a:latin typeface="Arial"/>
                <a:ea typeface="Arial"/>
                <a:cs typeface="Arial"/>
                <a:sym typeface="Arial"/>
              </a:rPr>
              <a:t>行為偏差面向之研究</a:t>
            </a:r>
          </a:p>
          <a:p>
            <a:pPr marL="1657350" marR="0" lvl="4" indent="-349250" algn="l" rtl="0">
              <a:lnSpc>
                <a:spcPct val="80000"/>
              </a:lnSpc>
              <a:spcBef>
                <a:spcPts val="496"/>
              </a:spcBef>
              <a:spcAft>
                <a:spcPts val="0"/>
              </a:spcAft>
              <a:buClr>
                <a:schemeClr val="dk1"/>
              </a:buClr>
              <a:buSzPct val="99200"/>
              <a:buFont typeface="Arial"/>
              <a:buNone/>
            </a:pPr>
            <a:endParaRPr lang="en-US" sz="2480" b="0" i="0" u="none" strike="noStrike" cap="none" dirty="0" smtClean="0">
              <a:solidFill>
                <a:schemeClr val="dk1"/>
              </a:solidFill>
              <a:latin typeface="Arial"/>
              <a:ea typeface="Arial"/>
              <a:cs typeface="Arial"/>
              <a:sym typeface="Arial"/>
            </a:endParaRPr>
          </a:p>
          <a:p>
            <a:pPr marL="1657350" marR="0" lvl="4" indent="-349250" algn="l" rtl="0">
              <a:lnSpc>
                <a:spcPct val="80000"/>
              </a:lnSpc>
              <a:spcBef>
                <a:spcPts val="496"/>
              </a:spcBef>
              <a:spcAft>
                <a:spcPts val="0"/>
              </a:spcAft>
              <a:buClr>
                <a:schemeClr val="dk1"/>
              </a:buClr>
              <a:buSzPct val="99200"/>
              <a:buFont typeface="Arial"/>
              <a:buNone/>
            </a:pPr>
            <a:endParaRPr sz="2480" b="0" i="0" u="none" strike="noStrike" cap="none" dirty="0">
              <a:solidFill>
                <a:schemeClr val="dk1"/>
              </a:solidFill>
              <a:latin typeface="Arial"/>
              <a:ea typeface="Arial"/>
              <a:cs typeface="Arial"/>
              <a:sym typeface="Arial"/>
            </a:endParaRPr>
          </a:p>
          <a:p>
            <a:pPr marL="0" marR="0" lvl="0" indent="0" algn="l" rtl="0">
              <a:lnSpc>
                <a:spcPct val="80000"/>
              </a:lnSpc>
              <a:spcBef>
                <a:spcPts val="620"/>
              </a:spcBef>
              <a:spcAft>
                <a:spcPts val="0"/>
              </a:spcAft>
              <a:buClr>
                <a:schemeClr val="dk1"/>
              </a:buClr>
              <a:buSzPct val="100000"/>
              <a:buNone/>
            </a:pPr>
            <a:r>
              <a:rPr lang="zh-TW" sz="3100" b="0" i="0" u="none" strike="noStrike" cap="none" dirty="0">
                <a:solidFill>
                  <a:schemeClr val="dk1"/>
                </a:solidFill>
                <a:latin typeface="Arial"/>
                <a:ea typeface="文鼎海報體" panose="02010609010101010101" pitchFamily="49" charset="-120"/>
                <a:cs typeface="Arial"/>
                <a:sym typeface="Arial"/>
              </a:rPr>
              <a:t>第三節  離婚單親幼兒之表現與輔導</a:t>
            </a:r>
            <a:r>
              <a:rPr lang="zh-TW" sz="3100" b="0" i="0" u="none" strike="noStrike" cap="none" dirty="0">
                <a:solidFill>
                  <a:schemeClr val="dk1"/>
                </a:solidFill>
                <a:latin typeface="Arial"/>
                <a:ea typeface="Arial"/>
                <a:cs typeface="Arial"/>
                <a:sym typeface="Arial"/>
              </a:rPr>
              <a:t> </a:t>
            </a:r>
          </a:p>
          <a:p>
            <a:pPr marL="1657350" marR="0" lvl="4" indent="-349250" algn="l" rtl="0">
              <a:lnSpc>
                <a:spcPct val="80000"/>
              </a:lnSpc>
              <a:spcBef>
                <a:spcPts val="496"/>
              </a:spcBef>
              <a:spcAft>
                <a:spcPts val="0"/>
              </a:spcAft>
              <a:buClr>
                <a:schemeClr val="dk1"/>
              </a:buClr>
              <a:buSzPct val="99200"/>
              <a:buFont typeface="Arial"/>
              <a:buChar char="»"/>
            </a:pPr>
            <a:r>
              <a:rPr lang="zh-TW" sz="2480" b="0" i="0" u="none" strike="noStrike" cap="none" dirty="0">
                <a:solidFill>
                  <a:schemeClr val="dk1"/>
                </a:solidFill>
                <a:latin typeface="Arial"/>
                <a:ea typeface="Arial"/>
                <a:cs typeface="Arial"/>
                <a:sym typeface="Arial"/>
              </a:rPr>
              <a:t>學習</a:t>
            </a:r>
          </a:p>
          <a:p>
            <a:pPr marL="1657350" marR="0" lvl="4" indent="-349250" algn="l" rtl="0">
              <a:lnSpc>
                <a:spcPct val="80000"/>
              </a:lnSpc>
              <a:spcBef>
                <a:spcPts val="496"/>
              </a:spcBef>
              <a:spcAft>
                <a:spcPts val="0"/>
              </a:spcAft>
              <a:buClr>
                <a:schemeClr val="dk1"/>
              </a:buClr>
              <a:buSzPct val="99200"/>
              <a:buFont typeface="Arial"/>
              <a:buChar char="»"/>
            </a:pPr>
            <a:r>
              <a:rPr lang="zh-TW" sz="2480" b="0" i="0" u="none" strike="noStrike" cap="none" dirty="0">
                <a:solidFill>
                  <a:schemeClr val="dk1"/>
                </a:solidFill>
                <a:latin typeface="Arial"/>
                <a:ea typeface="Arial"/>
                <a:cs typeface="Arial"/>
                <a:sym typeface="Arial"/>
              </a:rPr>
              <a:t>行為</a:t>
            </a:r>
          </a:p>
          <a:p>
            <a:pPr marL="1657350" marR="0" lvl="4" indent="-349250" algn="l" rtl="0">
              <a:lnSpc>
                <a:spcPct val="80000"/>
              </a:lnSpc>
              <a:spcBef>
                <a:spcPts val="496"/>
              </a:spcBef>
              <a:spcAft>
                <a:spcPts val="0"/>
              </a:spcAft>
              <a:buClr>
                <a:schemeClr val="dk1"/>
              </a:buClr>
              <a:buSzPct val="99200"/>
              <a:buFont typeface="Arial"/>
              <a:buChar char="»"/>
            </a:pPr>
            <a:r>
              <a:rPr lang="zh-TW" sz="2480" b="0" i="0" u="none" strike="noStrike" cap="none" dirty="0">
                <a:solidFill>
                  <a:schemeClr val="dk1"/>
                </a:solidFill>
                <a:latin typeface="Arial"/>
                <a:ea typeface="Arial"/>
                <a:cs typeface="Arial"/>
                <a:sym typeface="Arial"/>
              </a:rPr>
              <a:t>同儕</a:t>
            </a:r>
          </a:p>
          <a:p>
            <a:pPr marL="342900" marR="0" lvl="0" indent="-342900" algn="l" rtl="0">
              <a:lnSpc>
                <a:spcPct val="80000"/>
              </a:lnSpc>
              <a:spcBef>
                <a:spcPts val="496"/>
              </a:spcBef>
              <a:buClr>
                <a:schemeClr val="dk1"/>
              </a:buClr>
              <a:buSzPct val="99200"/>
              <a:buFont typeface="Arial"/>
              <a:buNone/>
            </a:pPr>
            <a:endParaRPr sz="2480" b="0" i="0" u="none" strike="noStrike" cap="none" dirty="0">
              <a:solidFill>
                <a:schemeClr val="dk1"/>
              </a:solidFill>
              <a:latin typeface="Arial"/>
              <a:ea typeface="Arial"/>
              <a:cs typeface="Arial"/>
              <a:sym typeface="Arial"/>
            </a:endParaRPr>
          </a:p>
        </p:txBody>
      </p:sp>
      <p:sp>
        <p:nvSpPr>
          <p:cNvPr id="242" name="Shape 242"/>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zh-TW" sz="1200">
                <a:solidFill>
                  <a:srgbClr val="888888"/>
                </a:solidFill>
                <a:latin typeface="Calibri"/>
                <a:ea typeface="Calibri"/>
                <a:cs typeface="Calibri"/>
                <a:sym typeface="Calibri"/>
              </a:rPr>
              <a:t>2016/1/11</a:t>
            </a:r>
          </a:p>
        </p:txBody>
      </p:sp>
      <p:sp>
        <p:nvSpPr>
          <p:cNvPr id="243" name="Shape 243"/>
          <p:cNvSpPr/>
          <p:nvPr/>
        </p:nvSpPr>
        <p:spPr>
          <a:xfrm>
            <a:off x="0" y="1692424"/>
            <a:ext cx="8460300" cy="144000"/>
          </a:xfrm>
          <a:prstGeom prst="rect">
            <a:avLst/>
          </a:prstGeom>
          <a:solidFill>
            <a:srgbClr val="FFFF00"/>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44" name="Shape 244"/>
          <p:cNvSpPr/>
          <p:nvPr/>
        </p:nvSpPr>
        <p:spPr>
          <a:xfrm>
            <a:off x="8388425" y="1692425"/>
            <a:ext cx="144000" cy="4108500"/>
          </a:xfrm>
          <a:prstGeom prst="rect">
            <a:avLst/>
          </a:prstGeom>
          <a:solidFill>
            <a:srgbClr val="FFFF00"/>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45" name="Shape 245"/>
          <p:cNvSpPr/>
          <p:nvPr/>
        </p:nvSpPr>
        <p:spPr>
          <a:xfrm>
            <a:off x="8388424" y="5733255"/>
            <a:ext cx="755576" cy="216023"/>
          </a:xfrm>
          <a:prstGeom prst="rect">
            <a:avLst/>
          </a:prstGeom>
          <a:solidFill>
            <a:srgbClr val="FFFF00"/>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46" name="Shape 246"/>
          <p:cNvSpPr/>
          <p:nvPr/>
        </p:nvSpPr>
        <p:spPr>
          <a:xfrm>
            <a:off x="395536" y="4436562"/>
            <a:ext cx="8748599" cy="144000"/>
          </a:xfrm>
          <a:prstGeom prst="rect">
            <a:avLst/>
          </a:prstGeom>
          <a:solidFill>
            <a:srgbClr val="92D050"/>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47" name="Shape 247"/>
          <p:cNvSpPr/>
          <p:nvPr/>
        </p:nvSpPr>
        <p:spPr>
          <a:xfrm>
            <a:off x="251525" y="4436575"/>
            <a:ext cx="215999" cy="2421299"/>
          </a:xfrm>
          <a:prstGeom prst="rect">
            <a:avLst/>
          </a:prstGeom>
          <a:solidFill>
            <a:srgbClr val="92D050"/>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Shape 252"/>
          <p:cNvSpPr/>
          <p:nvPr/>
        </p:nvSpPr>
        <p:spPr>
          <a:xfrm>
            <a:off x="467543" y="4653135"/>
            <a:ext cx="5832648" cy="1008112"/>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53" name="Shape 253"/>
          <p:cNvSpPr txBox="1">
            <a:spLocks noGrp="1"/>
          </p:cNvSpPr>
          <p:nvPr>
            <p:ph type="ctrTitle"/>
          </p:nvPr>
        </p:nvSpPr>
        <p:spPr>
          <a:xfrm>
            <a:off x="2305980" y="4396958"/>
            <a:ext cx="4678287" cy="893961"/>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Arial"/>
              <a:buNone/>
            </a:pPr>
            <a:r>
              <a:rPr lang="zh-TW" sz="4400" b="1" i="0" u="none" strike="noStrike" cap="none" dirty="0">
                <a:solidFill>
                  <a:schemeClr val="dk1"/>
                </a:solidFill>
                <a:latin typeface="Arial"/>
                <a:ea typeface="文鼎海報體" panose="02010609010101010101" pitchFamily="49" charset="-120"/>
                <a:cs typeface="Arial"/>
                <a:sym typeface="Arial"/>
              </a:rPr>
              <a:t>第三章 研究方法</a:t>
            </a:r>
          </a:p>
        </p:txBody>
      </p:sp>
      <p:sp>
        <p:nvSpPr>
          <p:cNvPr id="254" name="Shape 254"/>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zh-TW" sz="1200">
                <a:solidFill>
                  <a:srgbClr val="888888"/>
                </a:solidFill>
                <a:latin typeface="Calibri"/>
                <a:ea typeface="Calibri"/>
                <a:cs typeface="Calibri"/>
                <a:sym typeface="Calibri"/>
              </a:rPr>
              <a:t>2016/1/11</a:t>
            </a:r>
          </a:p>
        </p:txBody>
      </p:sp>
      <p:sp>
        <p:nvSpPr>
          <p:cNvPr id="255" name="Shape 255"/>
          <p:cNvSpPr/>
          <p:nvPr/>
        </p:nvSpPr>
        <p:spPr>
          <a:xfrm>
            <a:off x="11400" y="3933054"/>
            <a:ext cx="8244408" cy="216023"/>
          </a:xfrm>
          <a:prstGeom prst="rect">
            <a:avLst/>
          </a:prstGeom>
          <a:solidFill>
            <a:srgbClr val="00B0F0"/>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56" name="Shape 256"/>
          <p:cNvSpPr/>
          <p:nvPr/>
        </p:nvSpPr>
        <p:spPr>
          <a:xfrm>
            <a:off x="7668343" y="-12451"/>
            <a:ext cx="288032" cy="5303370"/>
          </a:xfrm>
          <a:prstGeom prst="rect">
            <a:avLst/>
          </a:prstGeom>
          <a:solidFill>
            <a:srgbClr val="00B0F0"/>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57" name="Shape 257"/>
          <p:cNvSpPr/>
          <p:nvPr/>
        </p:nvSpPr>
        <p:spPr>
          <a:xfrm>
            <a:off x="7956375" y="620687"/>
            <a:ext cx="1187624" cy="216023"/>
          </a:xfrm>
          <a:prstGeom prst="rect">
            <a:avLst/>
          </a:prstGeom>
          <a:solidFill>
            <a:srgbClr val="00B0F0"/>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58" name="Shape 258"/>
          <p:cNvSpPr/>
          <p:nvPr/>
        </p:nvSpPr>
        <p:spPr>
          <a:xfrm>
            <a:off x="617264" y="5538800"/>
            <a:ext cx="8532440" cy="216023"/>
          </a:xfrm>
          <a:prstGeom prst="rect">
            <a:avLst/>
          </a:prstGeom>
          <a:solidFill>
            <a:srgbClr val="7030A0"/>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59" name="Shape 259"/>
          <p:cNvSpPr/>
          <p:nvPr/>
        </p:nvSpPr>
        <p:spPr>
          <a:xfrm>
            <a:off x="540668" y="3201948"/>
            <a:ext cx="288031" cy="1512167"/>
          </a:xfrm>
          <a:prstGeom prst="rect">
            <a:avLst/>
          </a:prstGeom>
          <a:solidFill>
            <a:srgbClr val="7030A0"/>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60" name="Shape 260"/>
          <p:cNvSpPr/>
          <p:nvPr/>
        </p:nvSpPr>
        <p:spPr>
          <a:xfrm>
            <a:off x="5868144" y="2290676"/>
            <a:ext cx="2964863" cy="288032"/>
          </a:xfrm>
          <a:prstGeom prst="rect">
            <a:avLst/>
          </a:prstGeom>
          <a:solidFill>
            <a:srgbClr val="7030A0"/>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6" name="Shape 266"/>
          <p:cNvSpPr txBox="1">
            <a:spLocks noGrp="1"/>
          </p:cNvSpPr>
          <p:nvPr>
            <p:ph type="dt" idx="10"/>
          </p:nvPr>
        </p:nvSpPr>
        <p:spPr>
          <a:xfrm>
            <a:off x="457201" y="6356350"/>
            <a:ext cx="1810544"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zh-TW" sz="1200">
                <a:solidFill>
                  <a:srgbClr val="888888"/>
                </a:solidFill>
                <a:latin typeface="Calibri"/>
                <a:ea typeface="Calibri"/>
                <a:cs typeface="Calibri"/>
                <a:sym typeface="Calibri"/>
              </a:rPr>
              <a:t>2016/1/11</a:t>
            </a:r>
          </a:p>
        </p:txBody>
      </p:sp>
      <p:grpSp>
        <p:nvGrpSpPr>
          <p:cNvPr id="267" name="Shape 267"/>
          <p:cNvGrpSpPr/>
          <p:nvPr/>
        </p:nvGrpSpPr>
        <p:grpSpPr>
          <a:xfrm>
            <a:off x="3131839" y="404664"/>
            <a:ext cx="5544616" cy="6192687"/>
            <a:chOff x="1850" y="2027"/>
            <a:chExt cx="8205" cy="11719"/>
          </a:xfrm>
        </p:grpSpPr>
        <p:sp>
          <p:nvSpPr>
            <p:cNvPr id="268" name="Shape 268"/>
            <p:cNvSpPr/>
            <p:nvPr/>
          </p:nvSpPr>
          <p:spPr>
            <a:xfrm>
              <a:off x="4470" y="2027"/>
              <a:ext cx="3090" cy="1725"/>
            </a:xfrm>
            <a:prstGeom prst="roundRect">
              <a:avLst>
                <a:gd name="adj" fmla="val 16667"/>
              </a:avLst>
            </a:prstGeom>
            <a:solidFill>
              <a:srgbClr val="FFFFFF"/>
            </a:solidFill>
            <a:ln w="63500" cap="flat" cmpd="thickThin">
              <a:solidFill>
                <a:srgbClr val="8064A2"/>
              </a:solidFill>
              <a:prstDash val="solid"/>
              <a:round/>
              <a:headEnd type="none" w="med" len="med"/>
              <a:tailEnd type="none" w="med" len="med"/>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zh-TW" sz="1400" b="0" i="0" u="none" strike="noStrike" cap="none">
                  <a:solidFill>
                    <a:schemeClr val="dk1"/>
                  </a:solidFill>
                  <a:latin typeface="Calibri"/>
                  <a:ea typeface="Calibri"/>
                  <a:cs typeface="Calibri"/>
                  <a:sym typeface="Calibri"/>
                </a:rPr>
                <a:t>離婚單親幼兒</a:t>
              </a:r>
            </a:p>
            <a:p>
              <a:pPr marL="0" marR="0" lvl="0" indent="0" algn="ctr" rtl="0">
                <a:lnSpc>
                  <a:spcPct val="100000"/>
                </a:lnSpc>
                <a:spcBef>
                  <a:spcPts val="0"/>
                </a:spcBef>
                <a:spcAft>
                  <a:spcPts val="0"/>
                </a:spcAft>
                <a:buClr>
                  <a:schemeClr val="dk1"/>
                </a:buClr>
                <a:buSzPct val="25000"/>
                <a:buFont typeface="Calibri"/>
                <a:buNone/>
              </a:pPr>
              <a:r>
                <a:rPr lang="zh-TW" sz="1400" b="0" i="0" u="none" strike="noStrike" cap="none">
                  <a:solidFill>
                    <a:schemeClr val="dk1"/>
                  </a:solidFill>
                  <a:latin typeface="Calibri"/>
                  <a:ea typeface="Calibri"/>
                  <a:cs typeface="Calibri"/>
                  <a:sym typeface="Calibri"/>
                </a:rPr>
                <a:t>家庭輔導</a:t>
              </a:r>
            </a:p>
          </p:txBody>
        </p:sp>
        <p:sp>
          <p:nvSpPr>
            <p:cNvPr id="269" name="Shape 269"/>
            <p:cNvSpPr/>
            <p:nvPr/>
          </p:nvSpPr>
          <p:spPr>
            <a:xfrm>
              <a:off x="4140" y="5000"/>
              <a:ext cx="1007" cy="764"/>
            </a:xfrm>
            <a:prstGeom prst="roundRect">
              <a:avLst>
                <a:gd name="adj" fmla="val 16667"/>
              </a:avLst>
            </a:prstGeom>
            <a:solidFill>
              <a:srgbClr val="FFFFFF"/>
            </a:solidFill>
            <a:ln w="63500" cap="flat" cmpd="thickThin">
              <a:solidFill>
                <a:srgbClr val="F79646"/>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zh-TW" sz="1200" b="0" i="0" u="none" strike="noStrike" cap="none">
                  <a:solidFill>
                    <a:schemeClr val="dk1"/>
                  </a:solidFill>
                  <a:latin typeface="Calibri"/>
                  <a:ea typeface="Calibri"/>
                  <a:cs typeface="Calibri"/>
                  <a:sym typeface="Calibri"/>
                </a:rPr>
                <a:t>行為</a:t>
              </a:r>
            </a:p>
          </p:txBody>
        </p:sp>
        <p:sp>
          <p:nvSpPr>
            <p:cNvPr id="270" name="Shape 270"/>
            <p:cNvSpPr/>
            <p:nvPr/>
          </p:nvSpPr>
          <p:spPr>
            <a:xfrm>
              <a:off x="6552" y="5000"/>
              <a:ext cx="1007" cy="764"/>
            </a:xfrm>
            <a:prstGeom prst="roundRect">
              <a:avLst>
                <a:gd name="adj" fmla="val 16667"/>
              </a:avLst>
            </a:prstGeom>
            <a:solidFill>
              <a:srgbClr val="FFFFFF"/>
            </a:solidFill>
            <a:ln w="63500" cap="flat" cmpd="thickThin">
              <a:solidFill>
                <a:srgbClr val="F79646"/>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zh-TW" sz="1200" b="0" i="0" u="none" strike="noStrike" cap="none">
                  <a:solidFill>
                    <a:schemeClr val="dk1"/>
                  </a:solidFill>
                  <a:latin typeface="Calibri"/>
                  <a:ea typeface="Calibri"/>
                  <a:cs typeface="Calibri"/>
                  <a:sym typeface="Calibri"/>
                </a:rPr>
                <a:t>同儕</a:t>
              </a:r>
            </a:p>
          </p:txBody>
        </p:sp>
        <p:sp>
          <p:nvSpPr>
            <p:cNvPr id="271" name="Shape 271"/>
            <p:cNvSpPr/>
            <p:nvPr/>
          </p:nvSpPr>
          <p:spPr>
            <a:xfrm>
              <a:off x="9048" y="5000"/>
              <a:ext cx="1007" cy="764"/>
            </a:xfrm>
            <a:prstGeom prst="roundRect">
              <a:avLst>
                <a:gd name="adj" fmla="val 16667"/>
              </a:avLst>
            </a:prstGeom>
            <a:solidFill>
              <a:srgbClr val="FFFFFF"/>
            </a:solidFill>
            <a:ln w="63500" cap="flat" cmpd="thickThin">
              <a:solidFill>
                <a:srgbClr val="F79646"/>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zh-TW" sz="1200" b="0" i="0" u="none" strike="noStrike" cap="none">
                  <a:solidFill>
                    <a:schemeClr val="dk1"/>
                  </a:solidFill>
                  <a:latin typeface="Calibri"/>
                  <a:ea typeface="Calibri"/>
                  <a:cs typeface="Calibri"/>
                  <a:sym typeface="Calibri"/>
                </a:rPr>
                <a:t>家庭</a:t>
              </a:r>
            </a:p>
          </p:txBody>
        </p:sp>
        <p:sp>
          <p:nvSpPr>
            <p:cNvPr id="272" name="Shape 272"/>
            <p:cNvSpPr/>
            <p:nvPr/>
          </p:nvSpPr>
          <p:spPr>
            <a:xfrm>
              <a:off x="5238" y="6962"/>
              <a:ext cx="1429" cy="809"/>
            </a:xfrm>
            <a:prstGeom prst="roundRect">
              <a:avLst>
                <a:gd name="adj" fmla="val 16667"/>
              </a:avLst>
            </a:prstGeom>
            <a:solidFill>
              <a:srgbClr val="FFFFFF"/>
            </a:solidFill>
            <a:ln w="63500" cap="flat" cmpd="thickThin">
              <a:solidFill>
                <a:srgbClr val="4BACC6"/>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zh-TW" sz="1200" b="0" i="0" u="none" strike="noStrike" cap="none">
                  <a:solidFill>
                    <a:schemeClr val="dk1"/>
                  </a:solidFill>
                  <a:latin typeface="Calibri"/>
                  <a:ea typeface="Calibri"/>
                  <a:cs typeface="Calibri"/>
                  <a:sym typeface="Calibri"/>
                </a:rPr>
                <a:t>輔導方法</a:t>
              </a:r>
            </a:p>
          </p:txBody>
        </p:sp>
        <p:sp>
          <p:nvSpPr>
            <p:cNvPr id="273" name="Shape 273"/>
            <p:cNvSpPr/>
            <p:nvPr/>
          </p:nvSpPr>
          <p:spPr>
            <a:xfrm>
              <a:off x="5070" y="8926"/>
              <a:ext cx="1765" cy="809"/>
            </a:xfrm>
            <a:prstGeom prst="roundRect">
              <a:avLst>
                <a:gd name="adj" fmla="val 16667"/>
              </a:avLst>
            </a:prstGeom>
            <a:solidFill>
              <a:srgbClr val="FFFFFF"/>
            </a:solidFill>
            <a:ln w="63500" cap="flat" cmpd="thickThin">
              <a:solidFill>
                <a:srgbClr val="4BACC6"/>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zh-TW" sz="1200" b="0" i="0" u="none" strike="noStrike" cap="none">
                  <a:solidFill>
                    <a:schemeClr val="dk1"/>
                  </a:solidFill>
                  <a:latin typeface="Calibri"/>
                  <a:ea typeface="Calibri"/>
                  <a:cs typeface="Calibri"/>
                  <a:sym typeface="Calibri"/>
                </a:rPr>
                <a:t>困難及因應</a:t>
              </a:r>
            </a:p>
          </p:txBody>
        </p:sp>
        <p:sp>
          <p:nvSpPr>
            <p:cNvPr id="274" name="Shape 274"/>
            <p:cNvSpPr/>
            <p:nvPr/>
          </p:nvSpPr>
          <p:spPr>
            <a:xfrm>
              <a:off x="5249" y="11080"/>
              <a:ext cx="1446" cy="690"/>
            </a:xfrm>
            <a:prstGeom prst="roundRect">
              <a:avLst>
                <a:gd name="adj" fmla="val 16667"/>
              </a:avLst>
            </a:prstGeom>
            <a:solidFill>
              <a:srgbClr val="FFFFFF"/>
            </a:solidFill>
            <a:ln w="63500" cap="flat" cmpd="thickThin">
              <a:solidFill>
                <a:srgbClr val="4BACC6"/>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zh-TW" sz="1200" b="0" i="0" u="none" strike="noStrike" cap="none">
                  <a:solidFill>
                    <a:schemeClr val="dk1"/>
                  </a:solidFill>
                  <a:latin typeface="Calibri"/>
                  <a:ea typeface="Calibri"/>
                  <a:cs typeface="Calibri"/>
                  <a:sym typeface="Calibri"/>
                </a:rPr>
                <a:t>成果效益</a:t>
              </a:r>
            </a:p>
          </p:txBody>
        </p:sp>
        <p:sp>
          <p:nvSpPr>
            <p:cNvPr id="275" name="Shape 275"/>
            <p:cNvSpPr/>
            <p:nvPr/>
          </p:nvSpPr>
          <p:spPr>
            <a:xfrm>
              <a:off x="5209" y="13041"/>
              <a:ext cx="1484" cy="704"/>
            </a:xfrm>
            <a:prstGeom prst="roundRect">
              <a:avLst>
                <a:gd name="adj" fmla="val 16667"/>
              </a:avLst>
            </a:prstGeom>
            <a:solidFill>
              <a:srgbClr val="FFFFFF"/>
            </a:solidFill>
            <a:ln w="63500" cap="flat" cmpd="thickThin">
              <a:solidFill>
                <a:srgbClr val="4BACC6"/>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zh-TW" sz="1200" b="0" i="0" u="none" strike="noStrike" cap="none">
                  <a:solidFill>
                    <a:schemeClr val="dk1"/>
                  </a:solidFill>
                  <a:latin typeface="Calibri"/>
                  <a:ea typeface="Calibri"/>
                  <a:cs typeface="Calibri"/>
                  <a:sym typeface="Calibri"/>
                </a:rPr>
                <a:t>成果建議</a:t>
              </a:r>
            </a:p>
          </p:txBody>
        </p:sp>
        <p:sp>
          <p:nvSpPr>
            <p:cNvPr id="276" name="Shape 276"/>
            <p:cNvSpPr/>
            <p:nvPr/>
          </p:nvSpPr>
          <p:spPr>
            <a:xfrm>
              <a:off x="1850" y="5000"/>
              <a:ext cx="1007" cy="764"/>
            </a:xfrm>
            <a:prstGeom prst="roundRect">
              <a:avLst>
                <a:gd name="adj" fmla="val 16667"/>
              </a:avLst>
            </a:prstGeom>
            <a:solidFill>
              <a:srgbClr val="FFFFFF"/>
            </a:solidFill>
            <a:ln w="63500" cap="flat" cmpd="thickThin">
              <a:solidFill>
                <a:srgbClr val="F79646"/>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zh-TW" sz="1200" b="0" i="0" u="none" strike="noStrike" cap="none">
                  <a:solidFill>
                    <a:schemeClr val="dk1"/>
                  </a:solidFill>
                  <a:latin typeface="Calibri"/>
                  <a:ea typeface="Calibri"/>
                  <a:cs typeface="Calibri"/>
                  <a:sym typeface="Calibri"/>
                </a:rPr>
                <a:t>學習</a:t>
              </a:r>
            </a:p>
          </p:txBody>
        </p:sp>
        <p:grpSp>
          <p:nvGrpSpPr>
            <p:cNvPr id="277" name="Shape 277"/>
            <p:cNvGrpSpPr/>
            <p:nvPr/>
          </p:nvGrpSpPr>
          <p:grpSpPr>
            <a:xfrm>
              <a:off x="2311" y="3752"/>
              <a:ext cx="7098" cy="1138"/>
              <a:chOff x="2311" y="3752"/>
              <a:chExt cx="7098" cy="1138"/>
            </a:xfrm>
          </p:grpSpPr>
          <p:cxnSp>
            <p:nvCxnSpPr>
              <p:cNvPr id="278" name="Shape 278"/>
              <p:cNvCxnSpPr/>
              <p:nvPr/>
            </p:nvCxnSpPr>
            <p:spPr>
              <a:xfrm>
                <a:off x="2311" y="4186"/>
                <a:ext cx="7098" cy="0"/>
              </a:xfrm>
              <a:prstGeom prst="straightConnector1">
                <a:avLst/>
              </a:prstGeom>
              <a:noFill/>
              <a:ln w="31750" cap="flat" cmpd="sng">
                <a:solidFill>
                  <a:srgbClr val="C0504D"/>
                </a:solidFill>
                <a:prstDash val="solid"/>
                <a:round/>
                <a:headEnd type="none" w="med" len="med"/>
                <a:tailEnd type="none" w="med" len="med"/>
              </a:ln>
            </p:spPr>
          </p:cxnSp>
          <p:cxnSp>
            <p:nvCxnSpPr>
              <p:cNvPr id="279" name="Shape 279"/>
              <p:cNvCxnSpPr/>
              <p:nvPr/>
            </p:nvCxnSpPr>
            <p:spPr>
              <a:xfrm>
                <a:off x="6095" y="3752"/>
                <a:ext cx="0" cy="434"/>
              </a:xfrm>
              <a:prstGeom prst="straightConnector1">
                <a:avLst/>
              </a:prstGeom>
              <a:noFill/>
              <a:ln w="31750" cap="flat" cmpd="sng">
                <a:solidFill>
                  <a:srgbClr val="C0504D"/>
                </a:solidFill>
                <a:prstDash val="solid"/>
                <a:round/>
                <a:headEnd type="none" w="med" len="med"/>
                <a:tailEnd type="none" w="med" len="med"/>
              </a:ln>
            </p:spPr>
          </p:cxnSp>
          <p:cxnSp>
            <p:nvCxnSpPr>
              <p:cNvPr id="280" name="Shape 280"/>
              <p:cNvCxnSpPr/>
              <p:nvPr/>
            </p:nvCxnSpPr>
            <p:spPr>
              <a:xfrm>
                <a:off x="2311" y="4186"/>
                <a:ext cx="0" cy="704"/>
              </a:xfrm>
              <a:prstGeom prst="straightConnector1">
                <a:avLst/>
              </a:prstGeom>
              <a:noFill/>
              <a:ln w="31750" cap="flat" cmpd="sng">
                <a:solidFill>
                  <a:srgbClr val="C0504D"/>
                </a:solidFill>
                <a:prstDash val="solid"/>
                <a:round/>
                <a:headEnd type="none" w="med" len="med"/>
                <a:tailEnd type="none" w="med" len="med"/>
              </a:ln>
            </p:spPr>
          </p:cxnSp>
          <p:cxnSp>
            <p:nvCxnSpPr>
              <p:cNvPr id="281" name="Shape 281"/>
              <p:cNvCxnSpPr/>
              <p:nvPr/>
            </p:nvCxnSpPr>
            <p:spPr>
              <a:xfrm>
                <a:off x="9409" y="4186"/>
                <a:ext cx="0" cy="704"/>
              </a:xfrm>
              <a:prstGeom prst="straightConnector1">
                <a:avLst/>
              </a:prstGeom>
              <a:noFill/>
              <a:ln w="31750" cap="flat" cmpd="sng">
                <a:solidFill>
                  <a:srgbClr val="C0504D"/>
                </a:solidFill>
                <a:prstDash val="solid"/>
                <a:round/>
                <a:headEnd type="none" w="med" len="med"/>
                <a:tailEnd type="none" w="med" len="med"/>
              </a:ln>
            </p:spPr>
          </p:cxnSp>
          <p:cxnSp>
            <p:nvCxnSpPr>
              <p:cNvPr id="282" name="Shape 282"/>
              <p:cNvCxnSpPr/>
              <p:nvPr/>
            </p:nvCxnSpPr>
            <p:spPr>
              <a:xfrm>
                <a:off x="4620" y="4186"/>
                <a:ext cx="0" cy="704"/>
              </a:xfrm>
              <a:prstGeom prst="straightConnector1">
                <a:avLst/>
              </a:prstGeom>
              <a:noFill/>
              <a:ln w="31750" cap="flat" cmpd="sng">
                <a:solidFill>
                  <a:srgbClr val="C0504D"/>
                </a:solidFill>
                <a:prstDash val="solid"/>
                <a:round/>
                <a:headEnd type="none" w="med" len="med"/>
                <a:tailEnd type="none" w="med" len="med"/>
              </a:ln>
            </p:spPr>
          </p:cxnSp>
          <p:cxnSp>
            <p:nvCxnSpPr>
              <p:cNvPr id="283" name="Shape 283"/>
              <p:cNvCxnSpPr/>
              <p:nvPr/>
            </p:nvCxnSpPr>
            <p:spPr>
              <a:xfrm>
                <a:off x="6959" y="4186"/>
                <a:ext cx="0" cy="704"/>
              </a:xfrm>
              <a:prstGeom prst="straightConnector1">
                <a:avLst/>
              </a:prstGeom>
              <a:noFill/>
              <a:ln w="31750" cap="flat" cmpd="sng">
                <a:solidFill>
                  <a:srgbClr val="C0504D"/>
                </a:solidFill>
                <a:prstDash val="solid"/>
                <a:round/>
                <a:headEnd type="none" w="med" len="med"/>
                <a:tailEnd type="none" w="med" len="med"/>
              </a:ln>
            </p:spPr>
          </p:cxnSp>
        </p:grpSp>
        <p:grpSp>
          <p:nvGrpSpPr>
            <p:cNvPr id="284" name="Shape 284"/>
            <p:cNvGrpSpPr/>
            <p:nvPr/>
          </p:nvGrpSpPr>
          <p:grpSpPr>
            <a:xfrm rot="10800000">
              <a:off x="2433" y="5765"/>
              <a:ext cx="7098" cy="1138"/>
              <a:chOff x="2311" y="3752"/>
              <a:chExt cx="7098" cy="1138"/>
            </a:xfrm>
          </p:grpSpPr>
          <p:cxnSp>
            <p:nvCxnSpPr>
              <p:cNvPr id="285" name="Shape 285"/>
              <p:cNvCxnSpPr/>
              <p:nvPr/>
            </p:nvCxnSpPr>
            <p:spPr>
              <a:xfrm>
                <a:off x="2311" y="4186"/>
                <a:ext cx="7098" cy="0"/>
              </a:xfrm>
              <a:prstGeom prst="straightConnector1">
                <a:avLst/>
              </a:prstGeom>
              <a:noFill/>
              <a:ln w="31750" cap="flat" cmpd="sng">
                <a:solidFill>
                  <a:srgbClr val="C0504D"/>
                </a:solidFill>
                <a:prstDash val="solid"/>
                <a:round/>
                <a:headEnd type="none" w="med" len="med"/>
                <a:tailEnd type="none" w="med" len="med"/>
              </a:ln>
            </p:spPr>
          </p:cxnSp>
          <p:cxnSp>
            <p:nvCxnSpPr>
              <p:cNvPr id="286" name="Shape 286"/>
              <p:cNvCxnSpPr/>
              <p:nvPr/>
            </p:nvCxnSpPr>
            <p:spPr>
              <a:xfrm>
                <a:off x="6095" y="3752"/>
                <a:ext cx="0" cy="434"/>
              </a:xfrm>
              <a:prstGeom prst="straightConnector1">
                <a:avLst/>
              </a:prstGeom>
              <a:noFill/>
              <a:ln w="31750" cap="flat" cmpd="sng">
                <a:solidFill>
                  <a:srgbClr val="C0504D"/>
                </a:solidFill>
                <a:prstDash val="solid"/>
                <a:round/>
                <a:headEnd type="none" w="med" len="med"/>
                <a:tailEnd type="none" w="med" len="med"/>
              </a:ln>
            </p:spPr>
          </p:cxnSp>
          <p:cxnSp>
            <p:nvCxnSpPr>
              <p:cNvPr id="287" name="Shape 287"/>
              <p:cNvCxnSpPr/>
              <p:nvPr/>
            </p:nvCxnSpPr>
            <p:spPr>
              <a:xfrm>
                <a:off x="2311" y="4186"/>
                <a:ext cx="0" cy="704"/>
              </a:xfrm>
              <a:prstGeom prst="straightConnector1">
                <a:avLst/>
              </a:prstGeom>
              <a:noFill/>
              <a:ln w="31750" cap="flat" cmpd="sng">
                <a:solidFill>
                  <a:srgbClr val="C0504D"/>
                </a:solidFill>
                <a:prstDash val="solid"/>
                <a:round/>
                <a:headEnd type="none" w="med" len="med"/>
                <a:tailEnd type="none" w="med" len="med"/>
              </a:ln>
            </p:spPr>
          </p:cxnSp>
          <p:cxnSp>
            <p:nvCxnSpPr>
              <p:cNvPr id="288" name="Shape 288"/>
              <p:cNvCxnSpPr/>
              <p:nvPr/>
            </p:nvCxnSpPr>
            <p:spPr>
              <a:xfrm>
                <a:off x="9409" y="4186"/>
                <a:ext cx="0" cy="704"/>
              </a:xfrm>
              <a:prstGeom prst="straightConnector1">
                <a:avLst/>
              </a:prstGeom>
              <a:noFill/>
              <a:ln w="31750" cap="flat" cmpd="sng">
                <a:solidFill>
                  <a:srgbClr val="C0504D"/>
                </a:solidFill>
                <a:prstDash val="solid"/>
                <a:round/>
                <a:headEnd type="none" w="med" len="med"/>
                <a:tailEnd type="none" w="med" len="med"/>
              </a:ln>
            </p:spPr>
          </p:cxnSp>
          <p:cxnSp>
            <p:nvCxnSpPr>
              <p:cNvPr id="289" name="Shape 289"/>
              <p:cNvCxnSpPr/>
              <p:nvPr/>
            </p:nvCxnSpPr>
            <p:spPr>
              <a:xfrm>
                <a:off x="4620" y="4186"/>
                <a:ext cx="0" cy="704"/>
              </a:xfrm>
              <a:prstGeom prst="straightConnector1">
                <a:avLst/>
              </a:prstGeom>
              <a:noFill/>
              <a:ln w="31750" cap="flat" cmpd="sng">
                <a:solidFill>
                  <a:srgbClr val="C0504D"/>
                </a:solidFill>
                <a:prstDash val="solid"/>
                <a:round/>
                <a:headEnd type="none" w="med" len="med"/>
                <a:tailEnd type="none" w="med" len="med"/>
              </a:ln>
            </p:spPr>
          </p:cxnSp>
          <p:cxnSp>
            <p:nvCxnSpPr>
              <p:cNvPr id="290" name="Shape 290"/>
              <p:cNvCxnSpPr/>
              <p:nvPr/>
            </p:nvCxnSpPr>
            <p:spPr>
              <a:xfrm>
                <a:off x="6959" y="4186"/>
                <a:ext cx="0" cy="704"/>
              </a:xfrm>
              <a:prstGeom prst="straightConnector1">
                <a:avLst/>
              </a:prstGeom>
              <a:noFill/>
              <a:ln w="31750" cap="flat" cmpd="sng">
                <a:solidFill>
                  <a:srgbClr val="C0504D"/>
                </a:solidFill>
                <a:prstDash val="solid"/>
                <a:round/>
                <a:headEnd type="none" w="med" len="med"/>
                <a:tailEnd type="none" w="med" len="med"/>
              </a:ln>
            </p:spPr>
          </p:cxnSp>
        </p:grpSp>
        <p:cxnSp>
          <p:nvCxnSpPr>
            <p:cNvPr id="291" name="Shape 291"/>
            <p:cNvCxnSpPr/>
            <p:nvPr/>
          </p:nvCxnSpPr>
          <p:spPr>
            <a:xfrm>
              <a:off x="5909" y="7772"/>
              <a:ext cx="0" cy="1063"/>
            </a:xfrm>
            <a:prstGeom prst="straightConnector1">
              <a:avLst/>
            </a:prstGeom>
            <a:noFill/>
            <a:ln w="31750" cap="flat" cmpd="sng">
              <a:solidFill>
                <a:srgbClr val="C0504D"/>
              </a:solidFill>
              <a:prstDash val="solid"/>
              <a:round/>
              <a:headEnd type="none" w="med" len="med"/>
              <a:tailEnd type="triangle" w="lg" len="lg"/>
            </a:ln>
          </p:spPr>
        </p:cxnSp>
        <p:cxnSp>
          <p:nvCxnSpPr>
            <p:cNvPr id="292" name="Shape 292"/>
            <p:cNvCxnSpPr/>
            <p:nvPr/>
          </p:nvCxnSpPr>
          <p:spPr>
            <a:xfrm>
              <a:off x="5909" y="9870"/>
              <a:ext cx="0" cy="1063"/>
            </a:xfrm>
            <a:prstGeom prst="straightConnector1">
              <a:avLst/>
            </a:prstGeom>
            <a:noFill/>
            <a:ln w="31750" cap="flat" cmpd="sng">
              <a:solidFill>
                <a:srgbClr val="C0504D"/>
              </a:solidFill>
              <a:prstDash val="solid"/>
              <a:round/>
              <a:headEnd type="none" w="med" len="med"/>
              <a:tailEnd type="triangle" w="lg" len="lg"/>
            </a:ln>
          </p:spPr>
        </p:cxnSp>
        <p:cxnSp>
          <p:nvCxnSpPr>
            <p:cNvPr id="293" name="Shape 293"/>
            <p:cNvCxnSpPr/>
            <p:nvPr/>
          </p:nvCxnSpPr>
          <p:spPr>
            <a:xfrm>
              <a:off x="5909" y="11897"/>
              <a:ext cx="0" cy="1063"/>
            </a:xfrm>
            <a:prstGeom prst="straightConnector1">
              <a:avLst/>
            </a:prstGeom>
            <a:noFill/>
            <a:ln w="31750" cap="flat" cmpd="sng">
              <a:solidFill>
                <a:srgbClr val="C0504D"/>
              </a:solidFill>
              <a:prstDash val="solid"/>
              <a:round/>
              <a:headEnd type="none" w="med" len="med"/>
              <a:tailEnd type="triangle" w="lg" len="lg"/>
            </a:ln>
          </p:spPr>
        </p:cxnSp>
      </p:grpSp>
      <p:sp>
        <p:nvSpPr>
          <p:cNvPr id="265" name="Shape 265"/>
          <p:cNvSpPr txBox="1">
            <a:spLocks noGrp="1"/>
          </p:cNvSpPr>
          <p:nvPr>
            <p:ph type="title"/>
          </p:nvPr>
        </p:nvSpPr>
        <p:spPr>
          <a:xfrm>
            <a:off x="468671" y="1103445"/>
            <a:ext cx="2242500" cy="4544300"/>
          </a:xfrm>
          <a:prstGeom prst="rect">
            <a:avLst/>
          </a:prstGeom>
          <a:ln/>
        </p:spPr>
        <p:style>
          <a:lnRef idx="1">
            <a:schemeClr val="accent3"/>
          </a:lnRef>
          <a:fillRef idx="2">
            <a:schemeClr val="accent3"/>
          </a:fillRef>
          <a:effectRef idx="1">
            <a:schemeClr val="accent3"/>
          </a:effectRef>
          <a:fontRef idx="minor">
            <a:schemeClr val="dk1"/>
          </a:fontRef>
        </p:style>
        <p:txBody>
          <a:bodyPr vert="eaVert" lIns="91425" tIns="45700" rIns="91425" bIns="45700" anchor="ctr" anchorCtr="0">
            <a:noAutofit/>
          </a:bodyPr>
          <a:lstStyle/>
          <a:p>
            <a:pPr marL="0" marR="0" lvl="0" indent="0" algn="ctr" rtl="0">
              <a:spcBef>
                <a:spcPts val="0"/>
              </a:spcBef>
              <a:buClr>
                <a:schemeClr val="dk1"/>
              </a:buClr>
              <a:buSzPct val="25000"/>
              <a:buFont typeface="Arial"/>
              <a:buNone/>
            </a:pPr>
            <a:r>
              <a:rPr lang="zh-TW" sz="4000" b="1" i="0" u="none" strike="noStrike" cap="none" dirty="0">
                <a:solidFill>
                  <a:schemeClr val="dk1"/>
                </a:solidFill>
                <a:latin typeface="Arial"/>
                <a:ea typeface="文鼎海報體" panose="02010609010101010101" pitchFamily="49" charset="-120"/>
                <a:cs typeface="Arial"/>
                <a:sym typeface="Arial"/>
              </a:rPr>
              <a:t>第一節  研究架構</a:t>
            </a:r>
          </a:p>
        </p:txBody>
      </p:sp>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Shape 29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Arial"/>
              <a:buNone/>
            </a:pPr>
            <a:r>
              <a:rPr lang="zh-TW" sz="4400" b="1" i="0" u="none" strike="noStrike" cap="none" dirty="0">
                <a:solidFill>
                  <a:schemeClr val="dk1"/>
                </a:solidFill>
                <a:latin typeface="Arial"/>
                <a:ea typeface="文鼎海報體" panose="02010609010101010101" pitchFamily="49" charset="-120"/>
                <a:cs typeface="Arial"/>
                <a:sym typeface="Arial"/>
              </a:rPr>
              <a:t>第二節 研究方法</a:t>
            </a:r>
          </a:p>
        </p:txBody>
      </p:sp>
      <p:sp>
        <p:nvSpPr>
          <p:cNvPr id="299" name="Shape 299"/>
          <p:cNvSpPr txBox="1">
            <a:spLocks noGrp="1"/>
          </p:cNvSpPr>
          <p:nvPr>
            <p:ph type="body" idx="1"/>
          </p:nvPr>
        </p:nvSpPr>
        <p:spPr>
          <a:xfrm>
            <a:off x="889250" y="1412776"/>
            <a:ext cx="8229600" cy="2764903"/>
          </a:xfrm>
          <a:prstGeom prst="rect">
            <a:avLst/>
          </a:prstGeom>
          <a:noFill/>
          <a:ln>
            <a:noFill/>
          </a:ln>
        </p:spPr>
        <p:txBody>
          <a:bodyPr lIns="91425" tIns="45700" rIns="91425" bIns="45700" anchor="t" anchorCtr="0">
            <a:noAutofit/>
          </a:bodyPr>
          <a:lstStyle/>
          <a:p>
            <a:pPr marL="0" marR="0" lvl="0" indent="0" algn="l" rtl="0">
              <a:lnSpc>
                <a:spcPct val="150000"/>
              </a:lnSpc>
              <a:spcBef>
                <a:spcPts val="0"/>
              </a:spcBef>
              <a:buClr>
                <a:schemeClr val="dk1"/>
              </a:buClr>
              <a:buSzPct val="100000"/>
              <a:buNone/>
            </a:pPr>
            <a:r>
              <a:rPr lang="zh-TW" sz="3200" b="0" i="0" u="none" strike="noStrike" cap="none" dirty="0">
                <a:solidFill>
                  <a:schemeClr val="dk1"/>
                </a:solidFill>
                <a:latin typeface="Arial"/>
                <a:ea typeface="Arial"/>
                <a:cs typeface="Arial"/>
                <a:sym typeface="Arial"/>
              </a:rPr>
              <a:t>質性研究訪談抽樣調查方式進行，訪談題目是將由收集相關研究期刊論文自編而成，訪談後的內容研究小組以客觀方向判斷，不加以個人的偏見，並資料重點歸納分析及探討。</a:t>
            </a:r>
          </a:p>
        </p:txBody>
      </p:sp>
      <p:sp>
        <p:nvSpPr>
          <p:cNvPr id="300" name="Shape 300"/>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zh-TW" sz="1200">
                <a:solidFill>
                  <a:srgbClr val="888888"/>
                </a:solidFill>
                <a:latin typeface="Calibri"/>
                <a:ea typeface="Calibri"/>
                <a:cs typeface="Calibri"/>
                <a:sym typeface="Calibri"/>
              </a:rPr>
              <a:t>2016/1/11</a:t>
            </a:r>
          </a:p>
        </p:txBody>
      </p:sp>
      <p:cxnSp>
        <p:nvCxnSpPr>
          <p:cNvPr id="301" name="Shape 301"/>
          <p:cNvCxnSpPr/>
          <p:nvPr/>
        </p:nvCxnSpPr>
        <p:spPr>
          <a:xfrm rot="10800000" flipH="1">
            <a:off x="2771800" y="4365103"/>
            <a:ext cx="6840760" cy="2492896"/>
          </a:xfrm>
          <a:prstGeom prst="straightConnector1">
            <a:avLst/>
          </a:prstGeom>
          <a:noFill/>
          <a:ln w="38100" cap="flat" cmpd="sng">
            <a:solidFill>
              <a:schemeClr val="accent4"/>
            </a:solidFill>
            <a:prstDash val="solid"/>
            <a:round/>
            <a:headEnd type="none" w="med" len="med"/>
            <a:tailEnd type="none" w="med" len="med"/>
          </a:ln>
        </p:spPr>
      </p:cxnSp>
      <p:cxnSp>
        <p:nvCxnSpPr>
          <p:cNvPr id="302" name="Shape 302"/>
          <p:cNvCxnSpPr/>
          <p:nvPr/>
        </p:nvCxnSpPr>
        <p:spPr>
          <a:xfrm rot="10800000">
            <a:off x="-180528" y="1412776"/>
            <a:ext cx="2160240" cy="5616623"/>
          </a:xfrm>
          <a:prstGeom prst="straightConnector1">
            <a:avLst/>
          </a:prstGeom>
          <a:noFill/>
          <a:ln w="57150" cap="flat" cmpd="sng">
            <a:solidFill>
              <a:srgbClr val="4A7DBA"/>
            </a:solidFill>
            <a:prstDash val="solid"/>
            <a:round/>
            <a:headEnd type="none" w="med" len="med"/>
            <a:tailEnd type="none" w="med" len="med"/>
          </a:ln>
        </p:spPr>
      </p:cxnSp>
      <p:cxnSp>
        <p:nvCxnSpPr>
          <p:cNvPr id="303" name="Shape 303"/>
          <p:cNvCxnSpPr/>
          <p:nvPr/>
        </p:nvCxnSpPr>
        <p:spPr>
          <a:xfrm>
            <a:off x="-396552" y="4365103"/>
            <a:ext cx="6912767" cy="3024335"/>
          </a:xfrm>
          <a:prstGeom prst="straightConnector1">
            <a:avLst/>
          </a:prstGeom>
          <a:noFill/>
          <a:ln w="38100" cap="flat" cmpd="sng">
            <a:solidFill>
              <a:srgbClr val="7030A0"/>
            </a:solidFill>
            <a:prstDash val="solid"/>
            <a:round/>
            <a:headEnd type="none" w="med" len="med"/>
            <a:tailEnd type="none" w="med" len="med"/>
          </a:ln>
        </p:spPr>
      </p:cxnSp>
      <p:cxnSp>
        <p:nvCxnSpPr>
          <p:cNvPr id="304" name="Shape 304"/>
          <p:cNvCxnSpPr/>
          <p:nvPr/>
        </p:nvCxnSpPr>
        <p:spPr>
          <a:xfrm>
            <a:off x="-180528" y="5445223"/>
            <a:ext cx="8640960" cy="1412775"/>
          </a:xfrm>
          <a:prstGeom prst="straightConnector1">
            <a:avLst/>
          </a:prstGeom>
          <a:noFill/>
          <a:ln w="38100" cap="flat" cmpd="sng">
            <a:solidFill>
              <a:schemeClr val="accent6"/>
            </a:solidFill>
            <a:prstDash val="solid"/>
            <a:round/>
            <a:headEnd type="none" w="med" len="med"/>
            <a:tailEnd type="none" w="med" len="med"/>
          </a:ln>
        </p:spPr>
      </p:cxnSp>
      <p:cxnSp>
        <p:nvCxnSpPr>
          <p:cNvPr id="305" name="Shape 305"/>
          <p:cNvCxnSpPr/>
          <p:nvPr/>
        </p:nvCxnSpPr>
        <p:spPr>
          <a:xfrm>
            <a:off x="-180528" y="2924943"/>
            <a:ext cx="3744415" cy="4797151"/>
          </a:xfrm>
          <a:prstGeom prst="straightConnector1">
            <a:avLst/>
          </a:prstGeom>
          <a:noFill/>
          <a:ln w="38100" cap="flat" cmpd="sng">
            <a:solidFill>
              <a:schemeClr val="accent5"/>
            </a:solidFill>
            <a:prstDash val="solid"/>
            <a:round/>
            <a:headEnd type="none" w="med" len="med"/>
            <a:tailEnd type="none" w="med" len="med"/>
          </a:ln>
        </p:spPr>
      </p:cxnSp>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Shape 310"/>
          <p:cNvSpPr txBox="1">
            <a:spLocks noGrp="1"/>
          </p:cNvSpPr>
          <p:nvPr>
            <p:ph type="title"/>
          </p:nvPr>
        </p:nvSpPr>
        <p:spPr>
          <a:xfrm>
            <a:off x="211864" y="344413"/>
            <a:ext cx="4968551" cy="922114"/>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Arial"/>
              <a:buNone/>
            </a:pPr>
            <a:r>
              <a:rPr lang="zh-TW" sz="4400" b="1" i="0" u="none" strike="noStrike" cap="none" dirty="0">
                <a:solidFill>
                  <a:schemeClr val="dk1"/>
                </a:solidFill>
                <a:latin typeface="Arial"/>
                <a:ea typeface="文鼎海報體" panose="02010609010101010101" pitchFamily="49" charset="-120"/>
                <a:cs typeface="Arial"/>
                <a:sym typeface="Arial"/>
              </a:rPr>
              <a:t>第三節 研究對象</a:t>
            </a:r>
          </a:p>
        </p:txBody>
      </p:sp>
      <p:sp>
        <p:nvSpPr>
          <p:cNvPr id="311" name="Shape 311"/>
          <p:cNvSpPr txBox="1">
            <a:spLocks noGrp="1"/>
          </p:cNvSpPr>
          <p:nvPr>
            <p:ph type="body" idx="1"/>
          </p:nvPr>
        </p:nvSpPr>
        <p:spPr>
          <a:xfrm>
            <a:off x="1331640" y="2060848"/>
            <a:ext cx="7283152" cy="2764904"/>
          </a:xfrm>
          <a:prstGeom prst="rect">
            <a:avLst/>
          </a:prstGeom>
          <a:noFill/>
          <a:ln>
            <a:noFill/>
          </a:ln>
        </p:spPr>
        <p:txBody>
          <a:bodyPr lIns="91425" tIns="45700" rIns="91425" bIns="45700" anchor="t" anchorCtr="0">
            <a:noAutofit/>
          </a:bodyPr>
          <a:lstStyle/>
          <a:p>
            <a:pPr marL="342900" marR="0" lvl="0" indent="-342900" algn="l" rtl="0">
              <a:lnSpc>
                <a:spcPct val="150000"/>
              </a:lnSpc>
              <a:spcBef>
                <a:spcPts val="0"/>
              </a:spcBef>
              <a:buClr>
                <a:schemeClr val="dk1"/>
              </a:buClr>
              <a:buSzPct val="25000"/>
              <a:buFont typeface="Arial"/>
              <a:buNone/>
            </a:pPr>
            <a:r>
              <a:rPr lang="zh-TW" sz="3200" b="0" i="0" u="none" strike="noStrike" cap="none" dirty="0">
                <a:solidFill>
                  <a:schemeClr val="dk1"/>
                </a:solidFill>
                <a:latin typeface="Arial"/>
                <a:ea typeface="Arial"/>
                <a:cs typeface="Arial"/>
                <a:sym typeface="Arial"/>
              </a:rPr>
              <a:t>	本研究探討對象將針對台北市及新北市進行抽樣，訪談從事三年以上服務3~6歲幼兒共三名幼兒園教保服務人員，來調查他們在輔導離婚單親幼兒時所採用的輔導方式及輔導時面臨之困境與解決方法。</a:t>
            </a:r>
          </a:p>
        </p:txBody>
      </p:sp>
      <p:sp>
        <p:nvSpPr>
          <p:cNvPr id="312" name="Shape 312"/>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zh-TW" sz="1200">
                <a:solidFill>
                  <a:srgbClr val="888888"/>
                </a:solidFill>
                <a:latin typeface="Calibri"/>
                <a:ea typeface="Calibri"/>
                <a:cs typeface="Calibri"/>
                <a:sym typeface="Calibri"/>
              </a:rPr>
              <a:t>2016/1/11</a:t>
            </a:r>
          </a:p>
        </p:txBody>
      </p:sp>
      <p:sp>
        <p:nvSpPr>
          <p:cNvPr id="2" name="矩形 1"/>
          <p:cNvSpPr/>
          <p:nvPr/>
        </p:nvSpPr>
        <p:spPr>
          <a:xfrm>
            <a:off x="1871192" y="1464283"/>
            <a:ext cx="7272808" cy="144016"/>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Shape 31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Arial"/>
              <a:buNone/>
            </a:pPr>
            <a:r>
              <a:rPr lang="zh-TW" sz="4400" b="1" i="0" u="none" strike="noStrike" cap="none" dirty="0">
                <a:solidFill>
                  <a:schemeClr val="dk1"/>
                </a:solidFill>
                <a:latin typeface="Arial"/>
                <a:ea typeface="文鼎海報體" panose="02010609010101010101" pitchFamily="49" charset="-120"/>
                <a:cs typeface="Arial"/>
                <a:sym typeface="Arial"/>
              </a:rPr>
              <a:t>第四節 研究流程</a:t>
            </a:r>
          </a:p>
        </p:txBody>
      </p:sp>
      <p:sp>
        <p:nvSpPr>
          <p:cNvPr id="319" name="Shape 319"/>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zh-TW" sz="1200">
                <a:solidFill>
                  <a:srgbClr val="888888"/>
                </a:solidFill>
                <a:latin typeface="Calibri"/>
                <a:ea typeface="Calibri"/>
                <a:cs typeface="Calibri"/>
                <a:sym typeface="Calibri"/>
              </a:rPr>
              <a:t>2016/1/11</a:t>
            </a:r>
          </a:p>
        </p:txBody>
      </p:sp>
      <p:sp>
        <p:nvSpPr>
          <p:cNvPr id="2" name="等腰三角形 1"/>
          <p:cNvSpPr/>
          <p:nvPr/>
        </p:nvSpPr>
        <p:spPr>
          <a:xfrm rot="16200000">
            <a:off x="7822752" y="138653"/>
            <a:ext cx="1152128" cy="144016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等腰三角形 5"/>
          <p:cNvSpPr/>
          <p:nvPr/>
        </p:nvSpPr>
        <p:spPr>
          <a:xfrm rot="5400000">
            <a:off x="144016" y="138653"/>
            <a:ext cx="1152128" cy="144016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7" name="表格 6"/>
          <p:cNvGraphicFramePr>
            <a:graphicFrameLocks noGrp="1"/>
          </p:cNvGraphicFramePr>
          <p:nvPr/>
        </p:nvGraphicFramePr>
        <p:xfrm>
          <a:off x="323528" y="1484784"/>
          <a:ext cx="8424932" cy="4966789"/>
        </p:xfrm>
        <a:graphic>
          <a:graphicData uri="http://schemas.openxmlformats.org/drawingml/2006/table">
            <a:tbl>
              <a:tblPr/>
              <a:tblGrid>
                <a:gridCol w="1154800"/>
                <a:gridCol w="1154800"/>
                <a:gridCol w="509611"/>
                <a:gridCol w="509611"/>
                <a:gridCol w="509611"/>
                <a:gridCol w="509611"/>
                <a:gridCol w="509611"/>
                <a:gridCol w="509611"/>
                <a:gridCol w="509611"/>
                <a:gridCol w="509611"/>
                <a:gridCol w="509611"/>
                <a:gridCol w="509611"/>
                <a:gridCol w="509611"/>
                <a:gridCol w="509611"/>
              </a:tblGrid>
              <a:tr h="1404687">
                <a:tc gridSpan="2">
                  <a:txBody>
                    <a:bodyPr/>
                    <a:lstStyle/>
                    <a:p>
                      <a:pPr algn="l">
                        <a:spcAft>
                          <a:spcPts val="0"/>
                        </a:spcAft>
                      </a:pPr>
                      <a:r>
                        <a:rPr lang="en-US" sz="1800" kern="100" dirty="0">
                          <a:latin typeface="新細明體"/>
                          <a:ea typeface="新細明體"/>
                          <a:cs typeface="Times New Roman"/>
                        </a:rPr>
                        <a:t>       </a:t>
                      </a:r>
                      <a:r>
                        <a:rPr lang="zh-TW" sz="1800" kern="100" dirty="0">
                          <a:latin typeface="Calibri"/>
                          <a:ea typeface="新細明體"/>
                          <a:cs typeface="Times New Roman"/>
                        </a:rPr>
                        <a:t>日期</a:t>
                      </a:r>
                      <a:endParaRPr lang="zh-TW" sz="1400" kern="100" dirty="0">
                        <a:latin typeface="Calibri"/>
                        <a:ea typeface="新細明體"/>
                        <a:cs typeface="Times New Roman"/>
                      </a:endParaRPr>
                    </a:p>
                    <a:p>
                      <a:pPr algn="l">
                        <a:spcAft>
                          <a:spcPts val="0"/>
                        </a:spcAft>
                      </a:pPr>
                      <a:r>
                        <a:rPr lang="zh-TW" sz="1800" kern="100" dirty="0">
                          <a:latin typeface="Calibri"/>
                          <a:ea typeface="新細明體"/>
                          <a:cs typeface="Times New Roman"/>
                        </a:rPr>
                        <a:t>討論</a:t>
                      </a:r>
                      <a:endParaRPr lang="zh-TW" sz="1400" kern="100" dirty="0">
                        <a:latin typeface="Calibri"/>
                        <a:ea typeface="新細明體"/>
                        <a:cs typeface="Times New Roman"/>
                      </a:endParaRPr>
                    </a:p>
                  </a:txBody>
                  <a:tcPr marL="58757" marR="58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hMerge="1">
                  <a:txBody>
                    <a:bodyPr/>
                    <a:lstStyle/>
                    <a:p>
                      <a:endParaRPr lang="zh-TW" altLang="en-US"/>
                    </a:p>
                  </a:txBody>
                  <a:tcPr/>
                </a:tc>
                <a:tc>
                  <a:txBody>
                    <a:bodyPr/>
                    <a:lstStyle/>
                    <a:p>
                      <a:pPr algn="ctr">
                        <a:spcAft>
                          <a:spcPts val="0"/>
                        </a:spcAft>
                      </a:pPr>
                      <a:r>
                        <a:rPr lang="en-US" sz="1400" kern="100" dirty="0">
                          <a:latin typeface="新細明體"/>
                          <a:ea typeface="新細明體"/>
                          <a:cs typeface="Times New Roman"/>
                        </a:rPr>
                        <a:t>9/14</a:t>
                      </a:r>
                      <a:endParaRPr lang="zh-TW" sz="1400" kern="100" dirty="0">
                        <a:latin typeface="Calibri"/>
                        <a:ea typeface="新細明體"/>
                        <a:cs typeface="Times New Roman"/>
                      </a:endParaRPr>
                    </a:p>
                    <a:p>
                      <a:pPr algn="ctr">
                        <a:spcAft>
                          <a:spcPts val="0"/>
                        </a:spcAft>
                      </a:pPr>
                      <a:r>
                        <a:rPr lang="en-US" sz="1400" kern="100" dirty="0">
                          <a:latin typeface="新細明體"/>
                          <a:ea typeface="新細明體"/>
                          <a:cs typeface="Times New Roman"/>
                        </a:rPr>
                        <a:t>|</a:t>
                      </a:r>
                      <a:endParaRPr lang="zh-TW" sz="1400" kern="100" dirty="0">
                        <a:latin typeface="Calibri"/>
                        <a:ea typeface="新細明體"/>
                        <a:cs typeface="Times New Roman"/>
                      </a:endParaRPr>
                    </a:p>
                    <a:p>
                      <a:pPr algn="ctr">
                        <a:spcAft>
                          <a:spcPts val="0"/>
                        </a:spcAft>
                      </a:pPr>
                      <a:r>
                        <a:rPr lang="en-US" sz="1400" kern="100" dirty="0">
                          <a:latin typeface="新細明體"/>
                          <a:ea typeface="新細明體"/>
                          <a:cs typeface="Times New Roman"/>
                        </a:rPr>
                        <a:t>9/19</a:t>
                      </a:r>
                      <a:endParaRPr lang="zh-TW" sz="1400" kern="100" dirty="0">
                        <a:latin typeface="Calibri"/>
                        <a:ea typeface="新細明體"/>
                        <a:cs typeface="Times New Roman"/>
                      </a:endParaRPr>
                    </a:p>
                  </a:txBody>
                  <a:tcPr marL="58757" marR="587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100" dirty="0">
                          <a:latin typeface="新細明體"/>
                          <a:ea typeface="新細明體"/>
                          <a:cs typeface="Times New Roman"/>
                        </a:rPr>
                        <a:t>9/21</a:t>
                      </a:r>
                      <a:endParaRPr lang="zh-TW" sz="1400" kern="100" dirty="0">
                        <a:latin typeface="Calibri"/>
                        <a:ea typeface="新細明體"/>
                        <a:cs typeface="Times New Roman"/>
                      </a:endParaRPr>
                    </a:p>
                    <a:p>
                      <a:pPr algn="ctr">
                        <a:spcAft>
                          <a:spcPts val="0"/>
                        </a:spcAft>
                      </a:pPr>
                      <a:r>
                        <a:rPr lang="en-US" sz="1400" kern="100" dirty="0">
                          <a:latin typeface="新細明體"/>
                          <a:ea typeface="新細明體"/>
                          <a:cs typeface="Times New Roman"/>
                        </a:rPr>
                        <a:t>|</a:t>
                      </a:r>
                      <a:endParaRPr lang="zh-TW" sz="1400" kern="100" dirty="0">
                        <a:latin typeface="Calibri"/>
                        <a:ea typeface="新細明體"/>
                        <a:cs typeface="Times New Roman"/>
                      </a:endParaRPr>
                    </a:p>
                    <a:p>
                      <a:pPr algn="ctr">
                        <a:spcAft>
                          <a:spcPts val="0"/>
                        </a:spcAft>
                      </a:pPr>
                      <a:r>
                        <a:rPr lang="en-US" sz="1400" kern="100" dirty="0">
                          <a:latin typeface="新細明體"/>
                          <a:ea typeface="新細明體"/>
                          <a:cs typeface="Times New Roman"/>
                        </a:rPr>
                        <a:t>9/26</a:t>
                      </a:r>
                      <a:endParaRPr lang="zh-TW" sz="1400" kern="100" dirty="0">
                        <a:latin typeface="Calibri"/>
                        <a:ea typeface="新細明體"/>
                        <a:cs typeface="Times New Roman"/>
                      </a:endParaRPr>
                    </a:p>
                  </a:txBody>
                  <a:tcPr marL="58757" marR="587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100" dirty="0">
                          <a:latin typeface="新細明體"/>
                          <a:ea typeface="新細明體"/>
                          <a:cs typeface="Times New Roman"/>
                        </a:rPr>
                        <a:t>9/28</a:t>
                      </a:r>
                      <a:endParaRPr lang="zh-TW" sz="1400" kern="100" dirty="0">
                        <a:latin typeface="Calibri"/>
                        <a:ea typeface="新細明體"/>
                        <a:cs typeface="Times New Roman"/>
                      </a:endParaRPr>
                    </a:p>
                    <a:p>
                      <a:pPr algn="ctr">
                        <a:spcAft>
                          <a:spcPts val="0"/>
                        </a:spcAft>
                      </a:pPr>
                      <a:r>
                        <a:rPr lang="en-US" sz="1400" kern="100" dirty="0">
                          <a:latin typeface="新細明體"/>
                          <a:ea typeface="新細明體"/>
                          <a:cs typeface="Times New Roman"/>
                        </a:rPr>
                        <a:t>|</a:t>
                      </a:r>
                      <a:endParaRPr lang="zh-TW" sz="1400" kern="100" dirty="0">
                        <a:latin typeface="Calibri"/>
                        <a:ea typeface="新細明體"/>
                        <a:cs typeface="Times New Roman"/>
                      </a:endParaRPr>
                    </a:p>
                    <a:p>
                      <a:pPr algn="ctr">
                        <a:spcAft>
                          <a:spcPts val="0"/>
                        </a:spcAft>
                      </a:pPr>
                      <a:r>
                        <a:rPr lang="en-US" sz="1400" kern="100" dirty="0">
                          <a:latin typeface="新細明體"/>
                          <a:ea typeface="新細明體"/>
                          <a:cs typeface="Times New Roman"/>
                        </a:rPr>
                        <a:t>10/2</a:t>
                      </a:r>
                      <a:endParaRPr lang="zh-TW" sz="1400" kern="100" dirty="0">
                        <a:latin typeface="Calibri"/>
                        <a:ea typeface="新細明體"/>
                        <a:cs typeface="Times New Roman"/>
                      </a:endParaRPr>
                    </a:p>
                  </a:txBody>
                  <a:tcPr marL="58757" marR="587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100" dirty="0">
                          <a:latin typeface="新細明體"/>
                          <a:ea typeface="新細明體"/>
                          <a:cs typeface="Times New Roman"/>
                        </a:rPr>
                        <a:t>10/5</a:t>
                      </a:r>
                      <a:endParaRPr lang="zh-TW" sz="1400" kern="100" dirty="0">
                        <a:latin typeface="Calibri"/>
                        <a:ea typeface="新細明體"/>
                        <a:cs typeface="Times New Roman"/>
                      </a:endParaRPr>
                    </a:p>
                    <a:p>
                      <a:pPr algn="ctr">
                        <a:spcAft>
                          <a:spcPts val="0"/>
                        </a:spcAft>
                      </a:pPr>
                      <a:r>
                        <a:rPr lang="en-US" sz="1400" kern="100" dirty="0">
                          <a:latin typeface="新細明體"/>
                          <a:ea typeface="新細明體"/>
                          <a:cs typeface="Times New Roman"/>
                        </a:rPr>
                        <a:t>|</a:t>
                      </a:r>
                      <a:endParaRPr lang="zh-TW" sz="1400" kern="100" dirty="0">
                        <a:latin typeface="Calibri"/>
                        <a:ea typeface="新細明體"/>
                        <a:cs typeface="Times New Roman"/>
                      </a:endParaRPr>
                    </a:p>
                    <a:p>
                      <a:pPr algn="ctr">
                        <a:spcAft>
                          <a:spcPts val="0"/>
                        </a:spcAft>
                      </a:pPr>
                      <a:r>
                        <a:rPr lang="en-US" sz="1400" kern="100" dirty="0">
                          <a:latin typeface="新細明體"/>
                          <a:ea typeface="新細明體"/>
                          <a:cs typeface="Times New Roman"/>
                        </a:rPr>
                        <a:t>10/9</a:t>
                      </a:r>
                      <a:endParaRPr lang="zh-TW" sz="1400" kern="100" dirty="0">
                        <a:latin typeface="Calibri"/>
                        <a:ea typeface="新細明體"/>
                        <a:cs typeface="Times New Roman"/>
                      </a:endParaRPr>
                    </a:p>
                  </a:txBody>
                  <a:tcPr marL="58757" marR="587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100" dirty="0">
                          <a:latin typeface="新細明體"/>
                          <a:ea typeface="新細明體"/>
                          <a:cs typeface="Times New Roman"/>
                        </a:rPr>
                        <a:t>10/12</a:t>
                      </a:r>
                      <a:endParaRPr lang="zh-TW" sz="1400" kern="100" dirty="0">
                        <a:latin typeface="Calibri"/>
                        <a:ea typeface="新細明體"/>
                        <a:cs typeface="Times New Roman"/>
                      </a:endParaRPr>
                    </a:p>
                    <a:p>
                      <a:pPr algn="ctr">
                        <a:spcAft>
                          <a:spcPts val="0"/>
                        </a:spcAft>
                      </a:pPr>
                      <a:r>
                        <a:rPr lang="en-US" sz="1400" kern="100" dirty="0">
                          <a:latin typeface="新細明體"/>
                          <a:ea typeface="新細明體"/>
                          <a:cs typeface="Times New Roman"/>
                        </a:rPr>
                        <a:t>|</a:t>
                      </a:r>
                      <a:endParaRPr lang="zh-TW" sz="1400" kern="100" dirty="0">
                        <a:latin typeface="Calibri"/>
                        <a:ea typeface="新細明體"/>
                        <a:cs typeface="Times New Roman"/>
                      </a:endParaRPr>
                    </a:p>
                    <a:p>
                      <a:pPr algn="ctr">
                        <a:spcAft>
                          <a:spcPts val="0"/>
                        </a:spcAft>
                      </a:pPr>
                      <a:r>
                        <a:rPr lang="en-US" sz="1400" kern="100" dirty="0">
                          <a:latin typeface="新細明體"/>
                          <a:ea typeface="新細明體"/>
                          <a:cs typeface="Times New Roman"/>
                        </a:rPr>
                        <a:t>10/16</a:t>
                      </a:r>
                      <a:endParaRPr lang="zh-TW" sz="1400" kern="100" dirty="0">
                        <a:latin typeface="Calibri"/>
                        <a:ea typeface="新細明體"/>
                        <a:cs typeface="Times New Roman"/>
                      </a:endParaRPr>
                    </a:p>
                  </a:txBody>
                  <a:tcPr marL="58757" marR="587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100" dirty="0">
                          <a:latin typeface="新細明體"/>
                          <a:ea typeface="新細明體"/>
                          <a:cs typeface="Times New Roman"/>
                        </a:rPr>
                        <a:t>10/19</a:t>
                      </a:r>
                      <a:endParaRPr lang="zh-TW" sz="1400" kern="100" dirty="0">
                        <a:latin typeface="Calibri"/>
                        <a:ea typeface="新細明體"/>
                        <a:cs typeface="Times New Roman"/>
                      </a:endParaRPr>
                    </a:p>
                    <a:p>
                      <a:pPr algn="ctr">
                        <a:spcAft>
                          <a:spcPts val="0"/>
                        </a:spcAft>
                      </a:pPr>
                      <a:r>
                        <a:rPr lang="en-US" sz="1400" kern="100" dirty="0">
                          <a:latin typeface="新細明體"/>
                          <a:ea typeface="新細明體"/>
                          <a:cs typeface="Times New Roman"/>
                        </a:rPr>
                        <a:t>|</a:t>
                      </a:r>
                      <a:endParaRPr lang="zh-TW" sz="1400" kern="100" dirty="0">
                        <a:latin typeface="Calibri"/>
                        <a:ea typeface="新細明體"/>
                        <a:cs typeface="Times New Roman"/>
                      </a:endParaRPr>
                    </a:p>
                    <a:p>
                      <a:pPr algn="ctr">
                        <a:spcAft>
                          <a:spcPts val="0"/>
                        </a:spcAft>
                      </a:pPr>
                      <a:r>
                        <a:rPr lang="en-US" sz="1400" kern="100" dirty="0">
                          <a:latin typeface="新細明體"/>
                          <a:ea typeface="新細明體"/>
                          <a:cs typeface="Times New Roman"/>
                        </a:rPr>
                        <a:t>10/23</a:t>
                      </a:r>
                      <a:endParaRPr lang="zh-TW" sz="1400" kern="100" dirty="0">
                        <a:latin typeface="Calibri"/>
                        <a:ea typeface="新細明體"/>
                        <a:cs typeface="Times New Roman"/>
                      </a:endParaRPr>
                    </a:p>
                  </a:txBody>
                  <a:tcPr marL="58757" marR="587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100" dirty="0">
                          <a:latin typeface="新細明體"/>
                          <a:ea typeface="新細明體"/>
                          <a:cs typeface="Times New Roman"/>
                        </a:rPr>
                        <a:t>10/26</a:t>
                      </a:r>
                      <a:endParaRPr lang="zh-TW" sz="1400" kern="100" dirty="0">
                        <a:latin typeface="Calibri"/>
                        <a:ea typeface="新細明體"/>
                        <a:cs typeface="Times New Roman"/>
                      </a:endParaRPr>
                    </a:p>
                    <a:p>
                      <a:pPr algn="ctr">
                        <a:spcAft>
                          <a:spcPts val="0"/>
                        </a:spcAft>
                      </a:pPr>
                      <a:r>
                        <a:rPr lang="en-US" sz="1400" kern="100" dirty="0">
                          <a:latin typeface="新細明體"/>
                          <a:ea typeface="新細明體"/>
                          <a:cs typeface="Times New Roman"/>
                        </a:rPr>
                        <a:t>|</a:t>
                      </a:r>
                      <a:endParaRPr lang="zh-TW" sz="1400" kern="100" dirty="0">
                        <a:latin typeface="Calibri"/>
                        <a:ea typeface="新細明體"/>
                        <a:cs typeface="Times New Roman"/>
                      </a:endParaRPr>
                    </a:p>
                    <a:p>
                      <a:pPr algn="ctr">
                        <a:spcAft>
                          <a:spcPts val="0"/>
                        </a:spcAft>
                      </a:pPr>
                      <a:r>
                        <a:rPr lang="en-US" sz="1400" kern="100" dirty="0">
                          <a:latin typeface="新細明體"/>
                          <a:ea typeface="新細明體"/>
                          <a:cs typeface="Times New Roman"/>
                        </a:rPr>
                        <a:t>10/30</a:t>
                      </a:r>
                      <a:endParaRPr lang="zh-TW" sz="1400" kern="100" dirty="0">
                        <a:latin typeface="Calibri"/>
                        <a:ea typeface="新細明體"/>
                        <a:cs typeface="Times New Roman"/>
                      </a:endParaRPr>
                    </a:p>
                  </a:txBody>
                  <a:tcPr marL="58757" marR="587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100" dirty="0">
                          <a:latin typeface="新細明體"/>
                          <a:ea typeface="新細明體"/>
                          <a:cs typeface="Times New Roman"/>
                        </a:rPr>
                        <a:t>11/2</a:t>
                      </a:r>
                      <a:endParaRPr lang="zh-TW" sz="1400" kern="100" dirty="0">
                        <a:latin typeface="Calibri"/>
                        <a:ea typeface="新細明體"/>
                        <a:cs typeface="Times New Roman"/>
                      </a:endParaRPr>
                    </a:p>
                    <a:p>
                      <a:pPr algn="ctr">
                        <a:spcAft>
                          <a:spcPts val="0"/>
                        </a:spcAft>
                      </a:pPr>
                      <a:r>
                        <a:rPr lang="en-US" sz="1400" kern="100" dirty="0">
                          <a:latin typeface="新細明體"/>
                          <a:ea typeface="新細明體"/>
                          <a:cs typeface="Times New Roman"/>
                        </a:rPr>
                        <a:t>|</a:t>
                      </a:r>
                      <a:endParaRPr lang="zh-TW" sz="1400" kern="100" dirty="0">
                        <a:latin typeface="Calibri"/>
                        <a:ea typeface="新細明體"/>
                        <a:cs typeface="Times New Roman"/>
                      </a:endParaRPr>
                    </a:p>
                    <a:p>
                      <a:pPr algn="ctr">
                        <a:spcAft>
                          <a:spcPts val="0"/>
                        </a:spcAft>
                      </a:pPr>
                      <a:r>
                        <a:rPr lang="en-US" sz="1400" kern="100" dirty="0">
                          <a:latin typeface="新細明體"/>
                          <a:ea typeface="新細明體"/>
                          <a:cs typeface="Times New Roman"/>
                        </a:rPr>
                        <a:t>11/6</a:t>
                      </a:r>
                      <a:endParaRPr lang="zh-TW" sz="1400" kern="100" dirty="0">
                        <a:latin typeface="Calibri"/>
                        <a:ea typeface="新細明體"/>
                        <a:cs typeface="Times New Roman"/>
                      </a:endParaRPr>
                    </a:p>
                  </a:txBody>
                  <a:tcPr marL="58757" marR="587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100" dirty="0">
                          <a:latin typeface="新細明體"/>
                          <a:ea typeface="新細明體"/>
                          <a:cs typeface="Times New Roman"/>
                        </a:rPr>
                        <a:t>11/9</a:t>
                      </a:r>
                      <a:endParaRPr lang="zh-TW" sz="1400" kern="100" dirty="0">
                        <a:latin typeface="Calibri"/>
                        <a:ea typeface="新細明體"/>
                        <a:cs typeface="Times New Roman"/>
                      </a:endParaRPr>
                    </a:p>
                    <a:p>
                      <a:pPr algn="ctr">
                        <a:spcAft>
                          <a:spcPts val="0"/>
                        </a:spcAft>
                      </a:pPr>
                      <a:r>
                        <a:rPr lang="en-US" sz="1400" kern="100" dirty="0">
                          <a:latin typeface="新細明體"/>
                          <a:ea typeface="新細明體"/>
                          <a:cs typeface="Times New Roman"/>
                        </a:rPr>
                        <a:t>|</a:t>
                      </a:r>
                      <a:endParaRPr lang="zh-TW" sz="1400" kern="100" dirty="0">
                        <a:latin typeface="Calibri"/>
                        <a:ea typeface="新細明體"/>
                        <a:cs typeface="Times New Roman"/>
                      </a:endParaRPr>
                    </a:p>
                    <a:p>
                      <a:pPr algn="ctr">
                        <a:spcAft>
                          <a:spcPts val="0"/>
                        </a:spcAft>
                      </a:pPr>
                      <a:r>
                        <a:rPr lang="en-US" sz="1400" kern="100" dirty="0">
                          <a:latin typeface="新細明體"/>
                          <a:ea typeface="新細明體"/>
                          <a:cs typeface="Times New Roman"/>
                        </a:rPr>
                        <a:t>11/14</a:t>
                      </a:r>
                      <a:endParaRPr lang="zh-TW" sz="1400" kern="100" dirty="0">
                        <a:latin typeface="Calibri"/>
                        <a:ea typeface="新細明體"/>
                        <a:cs typeface="Times New Roman"/>
                      </a:endParaRPr>
                    </a:p>
                  </a:txBody>
                  <a:tcPr marL="58757" marR="587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100" dirty="0">
                          <a:latin typeface="新細明體"/>
                          <a:ea typeface="新細明體"/>
                          <a:cs typeface="Times New Roman"/>
                        </a:rPr>
                        <a:t>11/16</a:t>
                      </a:r>
                      <a:endParaRPr lang="zh-TW" sz="1400" kern="100" dirty="0">
                        <a:latin typeface="Calibri"/>
                        <a:ea typeface="新細明體"/>
                        <a:cs typeface="Times New Roman"/>
                      </a:endParaRPr>
                    </a:p>
                    <a:p>
                      <a:pPr algn="ctr">
                        <a:spcAft>
                          <a:spcPts val="0"/>
                        </a:spcAft>
                      </a:pPr>
                      <a:r>
                        <a:rPr lang="en-US" sz="1400" kern="100" dirty="0">
                          <a:latin typeface="新細明體"/>
                          <a:ea typeface="新細明體"/>
                          <a:cs typeface="Times New Roman"/>
                        </a:rPr>
                        <a:t>|</a:t>
                      </a:r>
                      <a:endParaRPr lang="zh-TW" sz="1400" kern="100" dirty="0">
                        <a:latin typeface="Calibri"/>
                        <a:ea typeface="新細明體"/>
                        <a:cs typeface="Times New Roman"/>
                      </a:endParaRPr>
                    </a:p>
                    <a:p>
                      <a:pPr algn="ctr">
                        <a:spcAft>
                          <a:spcPts val="0"/>
                        </a:spcAft>
                      </a:pPr>
                      <a:r>
                        <a:rPr lang="en-US" sz="1400" kern="100" dirty="0">
                          <a:latin typeface="新細明體"/>
                          <a:ea typeface="新細明體"/>
                          <a:cs typeface="Times New Roman"/>
                        </a:rPr>
                        <a:t>11/20</a:t>
                      </a:r>
                      <a:endParaRPr lang="zh-TW" sz="1400" kern="100" dirty="0">
                        <a:latin typeface="Calibri"/>
                        <a:ea typeface="新細明體"/>
                        <a:cs typeface="Times New Roman"/>
                      </a:endParaRPr>
                    </a:p>
                  </a:txBody>
                  <a:tcPr marL="58757" marR="587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100" dirty="0">
                          <a:latin typeface="新細明體"/>
                          <a:ea typeface="新細明體"/>
                          <a:cs typeface="Times New Roman"/>
                        </a:rPr>
                        <a:t>12/7~12/30</a:t>
                      </a:r>
                      <a:endParaRPr lang="zh-TW" sz="1400" kern="100" dirty="0">
                        <a:latin typeface="Calibri"/>
                        <a:ea typeface="新細明體"/>
                        <a:cs typeface="Times New Roman"/>
                      </a:endParaRPr>
                    </a:p>
                  </a:txBody>
                  <a:tcPr marL="58757" marR="587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100" dirty="0">
                          <a:latin typeface="新細明體"/>
                          <a:ea typeface="新細明體"/>
                          <a:cs typeface="Times New Roman"/>
                        </a:rPr>
                        <a:t>1/1~1/12</a:t>
                      </a:r>
                      <a:endParaRPr lang="zh-TW" sz="1400" kern="100" dirty="0">
                        <a:latin typeface="Calibri"/>
                        <a:ea typeface="新細明體"/>
                        <a:cs typeface="Times New Roman"/>
                      </a:endParaRPr>
                    </a:p>
                  </a:txBody>
                  <a:tcPr marL="58757" marR="587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3047">
                <a:tc rowSpan="4">
                  <a:txBody>
                    <a:bodyPr/>
                    <a:lstStyle/>
                    <a:p>
                      <a:pPr marL="71755" marR="71755" algn="ctr">
                        <a:spcAft>
                          <a:spcPts val="0"/>
                        </a:spcAft>
                      </a:pPr>
                      <a:r>
                        <a:rPr lang="zh-TW" sz="1800" kern="100">
                          <a:latin typeface="Calibri"/>
                          <a:ea typeface="新細明體"/>
                          <a:cs typeface="Times New Roman"/>
                        </a:rPr>
                        <a:t>第三章</a:t>
                      </a:r>
                      <a:endParaRPr lang="zh-TW" sz="1400" kern="100">
                        <a:latin typeface="Calibri"/>
                        <a:ea typeface="新細明體"/>
                        <a:cs typeface="Times New Roman"/>
                      </a:endParaRPr>
                    </a:p>
                  </a:txBody>
                  <a:tcPr marL="58757" marR="58757"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TW" sz="1800" kern="100">
                          <a:latin typeface="Calibri"/>
                          <a:ea typeface="新細明體"/>
                          <a:cs typeface="Times New Roman"/>
                        </a:rPr>
                        <a:t>＊訪談教保人員問題大綱</a:t>
                      </a:r>
                      <a:endParaRPr lang="zh-TW" sz="1400" kern="100">
                        <a:latin typeface="Calibri"/>
                        <a:ea typeface="新細明體"/>
                        <a:cs typeface="Times New Roman"/>
                      </a:endParaRPr>
                    </a:p>
                  </a:txBody>
                  <a:tcPr marL="58757" marR="58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kern="100">
                        <a:latin typeface="新細明體"/>
                        <a:ea typeface="新細明體"/>
                        <a:cs typeface="Times New Roman"/>
                      </a:endParaRPr>
                    </a:p>
                  </a:txBody>
                  <a:tcPr marL="58757" marR="587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kern="100">
                        <a:latin typeface="新細明體"/>
                        <a:ea typeface="新細明體"/>
                        <a:cs typeface="Times New Roman"/>
                      </a:endParaRPr>
                    </a:p>
                  </a:txBody>
                  <a:tcPr marL="58757" marR="587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kern="100">
                        <a:latin typeface="新細明體"/>
                        <a:ea typeface="新細明體"/>
                        <a:cs typeface="Times New Roman"/>
                      </a:endParaRPr>
                    </a:p>
                  </a:txBody>
                  <a:tcPr marL="58757" marR="587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kern="100">
                        <a:highlight>
                          <a:srgbClr val="000080"/>
                        </a:highlight>
                        <a:latin typeface="新細明體"/>
                        <a:ea typeface="新細明體"/>
                        <a:cs typeface="Times New Roman"/>
                      </a:endParaRPr>
                    </a:p>
                  </a:txBody>
                  <a:tcPr marL="58757" marR="587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kern="100">
                        <a:highlight>
                          <a:srgbClr val="000080"/>
                        </a:highlight>
                        <a:latin typeface="新細明體"/>
                        <a:ea typeface="新細明體"/>
                        <a:cs typeface="Times New Roman"/>
                      </a:endParaRPr>
                    </a:p>
                  </a:txBody>
                  <a:tcPr marL="58757" marR="587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endParaRPr lang="en-US" sz="1800" kern="100">
                        <a:latin typeface="新細明體"/>
                        <a:ea typeface="新細明體"/>
                        <a:cs typeface="Times New Roman"/>
                      </a:endParaRPr>
                    </a:p>
                  </a:txBody>
                  <a:tcPr marL="58757" marR="587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endParaRPr lang="en-US" sz="1800" kern="100">
                        <a:latin typeface="新細明體"/>
                        <a:ea typeface="新細明體"/>
                        <a:cs typeface="Times New Roman"/>
                      </a:endParaRPr>
                    </a:p>
                  </a:txBody>
                  <a:tcPr marL="58757" marR="587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endParaRPr lang="en-US" sz="1800" kern="100">
                        <a:latin typeface="新細明體"/>
                        <a:ea typeface="新細明體"/>
                        <a:cs typeface="Times New Roman"/>
                      </a:endParaRPr>
                    </a:p>
                  </a:txBody>
                  <a:tcPr marL="58757" marR="587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endParaRPr lang="en-US" sz="1800" kern="100">
                        <a:latin typeface="新細明體"/>
                        <a:ea typeface="新細明體"/>
                        <a:cs typeface="Times New Roman"/>
                      </a:endParaRPr>
                    </a:p>
                  </a:txBody>
                  <a:tcPr marL="58757" marR="587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endParaRPr lang="en-US" sz="1800" kern="100">
                        <a:latin typeface="新細明體"/>
                        <a:ea typeface="新細明體"/>
                        <a:cs typeface="Times New Roman"/>
                      </a:endParaRPr>
                    </a:p>
                  </a:txBody>
                  <a:tcPr marL="58757" marR="587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endParaRPr lang="en-US" sz="1800" kern="100">
                        <a:latin typeface="新細明體"/>
                        <a:ea typeface="新細明體"/>
                        <a:cs typeface="Times New Roman"/>
                      </a:endParaRPr>
                    </a:p>
                  </a:txBody>
                  <a:tcPr marL="58757" marR="587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kern="100">
                        <a:latin typeface="新細明體"/>
                        <a:ea typeface="新細明體"/>
                        <a:cs typeface="Times New Roman"/>
                      </a:endParaRPr>
                    </a:p>
                  </a:txBody>
                  <a:tcPr marL="58757" marR="587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17396">
                <a:tc vMerge="1">
                  <a:txBody>
                    <a:bodyPr/>
                    <a:lstStyle/>
                    <a:p>
                      <a:endParaRPr lang="zh-TW" altLang="en-US"/>
                    </a:p>
                  </a:txBody>
                  <a:tcPr/>
                </a:tc>
                <a:tc>
                  <a:txBody>
                    <a:bodyPr/>
                    <a:lstStyle/>
                    <a:p>
                      <a:pPr algn="l">
                        <a:spcAft>
                          <a:spcPts val="0"/>
                        </a:spcAft>
                      </a:pPr>
                      <a:r>
                        <a:rPr lang="zh-TW" sz="1800" kern="100">
                          <a:latin typeface="Calibri"/>
                          <a:ea typeface="新細明體"/>
                          <a:cs typeface="Times New Roman"/>
                        </a:rPr>
                        <a:t>＊研究架構擬定</a:t>
                      </a:r>
                      <a:endParaRPr lang="zh-TW" sz="1400" kern="100">
                        <a:latin typeface="Calibri"/>
                        <a:ea typeface="新細明體"/>
                        <a:cs typeface="Times New Roman"/>
                      </a:endParaRPr>
                    </a:p>
                    <a:p>
                      <a:pPr algn="l">
                        <a:spcAft>
                          <a:spcPts val="0"/>
                        </a:spcAft>
                      </a:pPr>
                      <a:r>
                        <a:rPr lang="zh-TW" sz="1800" kern="100">
                          <a:latin typeface="Calibri"/>
                          <a:ea typeface="新細明體"/>
                          <a:cs typeface="Times New Roman"/>
                        </a:rPr>
                        <a:t>＊研究方法擬定</a:t>
                      </a:r>
                      <a:endParaRPr lang="zh-TW" sz="1400" kern="100">
                        <a:latin typeface="Calibri"/>
                        <a:ea typeface="新細明體"/>
                        <a:cs typeface="Times New Roman"/>
                      </a:endParaRPr>
                    </a:p>
                  </a:txBody>
                  <a:tcPr marL="58757" marR="58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kern="100">
                        <a:latin typeface="新細明體"/>
                        <a:ea typeface="新細明體"/>
                        <a:cs typeface="Times New Roman"/>
                      </a:endParaRPr>
                    </a:p>
                  </a:txBody>
                  <a:tcPr marL="58757" marR="587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kern="100">
                        <a:latin typeface="新細明體"/>
                        <a:ea typeface="新細明體"/>
                        <a:cs typeface="Times New Roman"/>
                      </a:endParaRPr>
                    </a:p>
                  </a:txBody>
                  <a:tcPr marL="58757" marR="587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kern="100">
                        <a:latin typeface="新細明體"/>
                        <a:ea typeface="新細明體"/>
                        <a:cs typeface="Times New Roman"/>
                      </a:endParaRPr>
                    </a:p>
                  </a:txBody>
                  <a:tcPr marL="58757" marR="587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kern="100">
                        <a:latin typeface="新細明體"/>
                        <a:ea typeface="新細明體"/>
                        <a:cs typeface="Times New Roman"/>
                      </a:endParaRPr>
                    </a:p>
                  </a:txBody>
                  <a:tcPr marL="58757" marR="587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kern="100">
                        <a:latin typeface="新細明體"/>
                        <a:ea typeface="新細明體"/>
                        <a:cs typeface="Times New Roman"/>
                      </a:endParaRPr>
                    </a:p>
                  </a:txBody>
                  <a:tcPr marL="58757" marR="587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kern="100">
                        <a:latin typeface="新細明體"/>
                        <a:ea typeface="新細明體"/>
                        <a:cs typeface="Times New Roman"/>
                      </a:endParaRPr>
                    </a:p>
                  </a:txBody>
                  <a:tcPr marL="58757" marR="587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endParaRPr lang="en-US" sz="1800" kern="100">
                        <a:latin typeface="新細明體"/>
                        <a:ea typeface="新細明體"/>
                        <a:cs typeface="Times New Roman"/>
                      </a:endParaRPr>
                    </a:p>
                  </a:txBody>
                  <a:tcPr marL="58757" marR="587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endParaRPr lang="en-US" sz="1800" kern="100">
                        <a:latin typeface="新細明體"/>
                        <a:ea typeface="新細明體"/>
                        <a:cs typeface="Times New Roman"/>
                      </a:endParaRPr>
                    </a:p>
                  </a:txBody>
                  <a:tcPr marL="58757" marR="587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kern="100">
                        <a:latin typeface="新細明體"/>
                        <a:ea typeface="新細明體"/>
                        <a:cs typeface="Times New Roman"/>
                      </a:endParaRPr>
                    </a:p>
                  </a:txBody>
                  <a:tcPr marL="58757" marR="587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kern="100">
                        <a:latin typeface="新細明體"/>
                        <a:ea typeface="新細明體"/>
                        <a:cs typeface="Times New Roman"/>
                      </a:endParaRPr>
                    </a:p>
                  </a:txBody>
                  <a:tcPr marL="58757" marR="587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kern="100">
                        <a:latin typeface="新細明體"/>
                        <a:ea typeface="新細明體"/>
                        <a:cs typeface="Times New Roman"/>
                      </a:endParaRPr>
                    </a:p>
                  </a:txBody>
                  <a:tcPr marL="58757" marR="587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kern="100">
                        <a:latin typeface="新細明體"/>
                        <a:ea typeface="新細明體"/>
                        <a:cs typeface="Times New Roman"/>
                      </a:endParaRPr>
                    </a:p>
                  </a:txBody>
                  <a:tcPr marL="58757" marR="587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8699">
                <a:tc vMerge="1">
                  <a:txBody>
                    <a:bodyPr/>
                    <a:lstStyle/>
                    <a:p>
                      <a:endParaRPr lang="zh-TW" altLang="en-US"/>
                    </a:p>
                  </a:txBody>
                  <a:tcPr/>
                </a:tc>
                <a:tc>
                  <a:txBody>
                    <a:bodyPr/>
                    <a:lstStyle/>
                    <a:p>
                      <a:pPr algn="l">
                        <a:spcAft>
                          <a:spcPts val="0"/>
                        </a:spcAft>
                      </a:pPr>
                      <a:r>
                        <a:rPr lang="zh-TW" sz="1800" kern="100">
                          <a:latin typeface="Calibri"/>
                          <a:ea typeface="新細明體"/>
                          <a:cs typeface="Times New Roman"/>
                        </a:rPr>
                        <a:t>＊研究方法及對象</a:t>
                      </a:r>
                      <a:endParaRPr lang="zh-TW" sz="1400" kern="100">
                        <a:latin typeface="Calibri"/>
                        <a:ea typeface="新細明體"/>
                        <a:cs typeface="Times New Roman"/>
                      </a:endParaRPr>
                    </a:p>
                  </a:txBody>
                  <a:tcPr marL="58757" marR="58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kern="100">
                        <a:latin typeface="新細明體"/>
                        <a:ea typeface="新細明體"/>
                        <a:cs typeface="Times New Roman"/>
                      </a:endParaRPr>
                    </a:p>
                  </a:txBody>
                  <a:tcPr marL="58757" marR="587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kern="100">
                        <a:latin typeface="新細明體"/>
                        <a:ea typeface="新細明體"/>
                        <a:cs typeface="Times New Roman"/>
                      </a:endParaRPr>
                    </a:p>
                  </a:txBody>
                  <a:tcPr marL="58757" marR="587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kern="100">
                        <a:latin typeface="新細明體"/>
                        <a:ea typeface="新細明體"/>
                        <a:cs typeface="Times New Roman"/>
                      </a:endParaRPr>
                    </a:p>
                  </a:txBody>
                  <a:tcPr marL="58757" marR="587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kern="100">
                        <a:latin typeface="新細明體"/>
                        <a:ea typeface="新細明體"/>
                        <a:cs typeface="Times New Roman"/>
                      </a:endParaRPr>
                    </a:p>
                  </a:txBody>
                  <a:tcPr marL="58757" marR="587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kern="100">
                        <a:latin typeface="新細明體"/>
                        <a:ea typeface="新細明體"/>
                        <a:cs typeface="Times New Roman"/>
                      </a:endParaRPr>
                    </a:p>
                  </a:txBody>
                  <a:tcPr marL="58757" marR="587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kern="100">
                        <a:latin typeface="新細明體"/>
                        <a:ea typeface="新細明體"/>
                        <a:cs typeface="Times New Roman"/>
                      </a:endParaRPr>
                    </a:p>
                  </a:txBody>
                  <a:tcPr marL="58757" marR="587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kern="100">
                        <a:latin typeface="新細明體"/>
                        <a:ea typeface="新細明體"/>
                        <a:cs typeface="Times New Roman"/>
                      </a:endParaRPr>
                    </a:p>
                  </a:txBody>
                  <a:tcPr marL="58757" marR="587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kern="100">
                        <a:latin typeface="新細明體"/>
                        <a:ea typeface="新細明體"/>
                        <a:cs typeface="Times New Roman"/>
                      </a:endParaRPr>
                    </a:p>
                  </a:txBody>
                  <a:tcPr marL="58757" marR="587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kern="100">
                        <a:latin typeface="新細明體"/>
                        <a:ea typeface="新細明體"/>
                        <a:cs typeface="Times New Roman"/>
                      </a:endParaRPr>
                    </a:p>
                  </a:txBody>
                  <a:tcPr marL="58757" marR="587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endParaRPr lang="en-US" sz="1800" kern="100">
                        <a:latin typeface="新細明體"/>
                        <a:ea typeface="新細明體"/>
                        <a:cs typeface="Times New Roman"/>
                      </a:endParaRPr>
                    </a:p>
                  </a:txBody>
                  <a:tcPr marL="58757" marR="587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kern="100">
                        <a:latin typeface="新細明體"/>
                        <a:ea typeface="新細明體"/>
                        <a:cs typeface="Times New Roman"/>
                      </a:endParaRPr>
                    </a:p>
                  </a:txBody>
                  <a:tcPr marL="58757" marR="587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endParaRPr lang="en-US" sz="1800" kern="100">
                        <a:latin typeface="新細明體"/>
                        <a:ea typeface="新細明體"/>
                        <a:cs typeface="Times New Roman"/>
                      </a:endParaRPr>
                    </a:p>
                  </a:txBody>
                  <a:tcPr marL="58757" marR="587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8699">
                <a:tc vMerge="1">
                  <a:txBody>
                    <a:bodyPr/>
                    <a:lstStyle/>
                    <a:p>
                      <a:endParaRPr lang="zh-TW" altLang="en-US"/>
                    </a:p>
                  </a:txBody>
                  <a:tcPr/>
                </a:tc>
                <a:tc>
                  <a:txBody>
                    <a:bodyPr/>
                    <a:lstStyle/>
                    <a:p>
                      <a:pPr algn="l">
                        <a:spcAft>
                          <a:spcPts val="0"/>
                        </a:spcAft>
                      </a:pPr>
                      <a:r>
                        <a:rPr lang="zh-TW" sz="1800" kern="100">
                          <a:latin typeface="Calibri"/>
                          <a:ea typeface="新細明體"/>
                          <a:cs typeface="Times New Roman"/>
                        </a:rPr>
                        <a:t>＊過程紀錄撰寫、工具</a:t>
                      </a:r>
                      <a:endParaRPr lang="zh-TW" sz="1400" kern="100">
                        <a:latin typeface="Calibri"/>
                        <a:ea typeface="新細明體"/>
                        <a:cs typeface="Times New Roman"/>
                      </a:endParaRPr>
                    </a:p>
                  </a:txBody>
                  <a:tcPr marL="58757" marR="58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kern="100">
                        <a:latin typeface="新細明體"/>
                        <a:ea typeface="新細明體"/>
                        <a:cs typeface="Times New Roman"/>
                      </a:endParaRPr>
                    </a:p>
                  </a:txBody>
                  <a:tcPr marL="58757" marR="587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kern="100">
                        <a:latin typeface="新細明體"/>
                        <a:ea typeface="新細明體"/>
                        <a:cs typeface="Times New Roman"/>
                      </a:endParaRPr>
                    </a:p>
                  </a:txBody>
                  <a:tcPr marL="58757" marR="587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kern="100">
                        <a:latin typeface="新細明體"/>
                        <a:ea typeface="新細明體"/>
                        <a:cs typeface="Times New Roman"/>
                      </a:endParaRPr>
                    </a:p>
                  </a:txBody>
                  <a:tcPr marL="58757" marR="587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kern="100">
                        <a:latin typeface="新細明體"/>
                        <a:ea typeface="新細明體"/>
                        <a:cs typeface="Times New Roman"/>
                      </a:endParaRPr>
                    </a:p>
                  </a:txBody>
                  <a:tcPr marL="58757" marR="587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kern="100">
                        <a:latin typeface="新細明體"/>
                        <a:ea typeface="新細明體"/>
                        <a:cs typeface="Times New Roman"/>
                      </a:endParaRPr>
                    </a:p>
                  </a:txBody>
                  <a:tcPr marL="58757" marR="587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kern="100">
                        <a:latin typeface="新細明體"/>
                        <a:ea typeface="新細明體"/>
                        <a:cs typeface="Times New Roman"/>
                      </a:endParaRPr>
                    </a:p>
                  </a:txBody>
                  <a:tcPr marL="58757" marR="587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kern="100">
                        <a:latin typeface="新細明體"/>
                        <a:ea typeface="新細明體"/>
                        <a:cs typeface="Times New Roman"/>
                      </a:endParaRPr>
                    </a:p>
                  </a:txBody>
                  <a:tcPr marL="58757" marR="587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kern="100">
                        <a:latin typeface="新細明體"/>
                        <a:ea typeface="新細明體"/>
                        <a:cs typeface="Times New Roman"/>
                      </a:endParaRPr>
                    </a:p>
                  </a:txBody>
                  <a:tcPr marL="58757" marR="587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kern="100">
                        <a:latin typeface="新細明體"/>
                        <a:ea typeface="新細明體"/>
                        <a:cs typeface="Times New Roman"/>
                      </a:endParaRPr>
                    </a:p>
                  </a:txBody>
                  <a:tcPr marL="58757" marR="587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kern="100">
                        <a:latin typeface="新細明體"/>
                        <a:ea typeface="新細明體"/>
                        <a:cs typeface="Times New Roman"/>
                      </a:endParaRPr>
                    </a:p>
                  </a:txBody>
                  <a:tcPr marL="58757" marR="587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endParaRPr lang="en-US" sz="1800" kern="100">
                        <a:latin typeface="新細明體"/>
                        <a:ea typeface="新細明體"/>
                        <a:cs typeface="Times New Roman"/>
                      </a:endParaRPr>
                    </a:p>
                  </a:txBody>
                  <a:tcPr marL="58757" marR="587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endParaRPr lang="en-US" sz="1800" kern="100" dirty="0">
                        <a:latin typeface="新細明體"/>
                        <a:ea typeface="新細明體"/>
                        <a:cs typeface="Times New Roman"/>
                      </a:endParaRPr>
                    </a:p>
                  </a:txBody>
                  <a:tcPr marL="58757" marR="587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r>
            </a:tbl>
          </a:graphicData>
        </a:graphic>
      </p:graphicFrame>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Shape 324"/>
          <p:cNvSpPr txBox="1">
            <a:spLocks noGrp="1"/>
          </p:cNvSpPr>
          <p:nvPr>
            <p:ph type="title"/>
          </p:nvPr>
        </p:nvSpPr>
        <p:spPr>
          <a:xfrm>
            <a:off x="2051720" y="75457"/>
            <a:ext cx="8229600" cy="1143000"/>
          </a:xfrm>
          <a:prstGeom prst="rect">
            <a:avLst/>
          </a:prstGeom>
          <a:noFill/>
          <a:ln>
            <a:noFill/>
          </a:ln>
        </p:spPr>
        <p:txBody>
          <a:bodyPr lIns="91425" tIns="45700" rIns="91425" bIns="45700" anchor="ctr" anchorCtr="0">
            <a:noAutofit/>
          </a:bodyPr>
          <a:lstStyle/>
          <a:p>
            <a:pPr>
              <a:buSzPct val="25000"/>
            </a:pPr>
            <a:r>
              <a:rPr lang="zh-TW" b="1" dirty="0">
                <a:latin typeface="Arial"/>
                <a:ea typeface="文鼎海報體" panose="02010609010101010101" pitchFamily="49" charset="-120"/>
                <a:cs typeface="Arial"/>
                <a:sym typeface="Arial"/>
              </a:rPr>
              <a:t>第五節 研究工具</a:t>
            </a:r>
          </a:p>
        </p:txBody>
      </p:sp>
      <p:sp>
        <p:nvSpPr>
          <p:cNvPr id="325" name="Shape 325"/>
          <p:cNvSpPr txBox="1">
            <a:spLocks noGrp="1"/>
          </p:cNvSpPr>
          <p:nvPr>
            <p:ph type="body" idx="1"/>
          </p:nvPr>
        </p:nvSpPr>
        <p:spPr>
          <a:xfrm>
            <a:off x="457200" y="980728"/>
            <a:ext cx="8229600" cy="4525963"/>
          </a:xfrm>
          <a:prstGeom prst="rect">
            <a:avLst/>
          </a:prstGeom>
          <a:noFill/>
          <a:ln>
            <a:noFill/>
          </a:ln>
        </p:spPr>
        <p:txBody>
          <a:bodyPr lIns="91425" tIns="45700" rIns="91425" bIns="45700" anchor="t" anchorCtr="0">
            <a:noAutofit/>
          </a:bodyPr>
          <a:lstStyle/>
          <a:p>
            <a:pPr marL="457200" marR="0" lvl="0" indent="-457200" algn="l" rtl="0">
              <a:lnSpc>
                <a:spcPct val="150000"/>
              </a:lnSpc>
              <a:spcBef>
                <a:spcPts val="0"/>
              </a:spcBef>
              <a:spcAft>
                <a:spcPts val="0"/>
              </a:spcAft>
              <a:buClr>
                <a:schemeClr val="dk1"/>
              </a:buClr>
              <a:buSzPct val="100000"/>
              <a:buFont typeface="Wingdings" panose="05000000000000000000" pitchFamily="2" charset="2"/>
              <a:buChar char="u"/>
            </a:pPr>
            <a:r>
              <a:rPr lang="zh-TW" sz="4000" b="1" i="0" u="none" strike="noStrike" cap="none" dirty="0">
                <a:solidFill>
                  <a:schemeClr val="dk1"/>
                </a:solidFill>
                <a:latin typeface="Arial"/>
                <a:ea typeface="Arial"/>
                <a:cs typeface="Arial"/>
                <a:sym typeface="Arial"/>
              </a:rPr>
              <a:t>訪談提綱</a:t>
            </a:r>
          </a:p>
          <a:p>
            <a:pPr marL="457200" marR="0" lvl="0" indent="-457200" algn="l" rtl="0">
              <a:lnSpc>
                <a:spcPct val="150000"/>
              </a:lnSpc>
              <a:spcBef>
                <a:spcPts val="640"/>
              </a:spcBef>
              <a:spcAft>
                <a:spcPts val="0"/>
              </a:spcAft>
              <a:buClr>
                <a:schemeClr val="dk1"/>
              </a:buClr>
              <a:buSzPct val="100000"/>
              <a:buFont typeface="Wingdings" panose="05000000000000000000" pitchFamily="2" charset="2"/>
              <a:buChar char="u"/>
            </a:pPr>
            <a:r>
              <a:rPr lang="zh-TW" sz="4000" b="1" i="0" u="none" strike="noStrike" cap="none" dirty="0">
                <a:solidFill>
                  <a:schemeClr val="dk1"/>
                </a:solidFill>
                <a:latin typeface="Arial"/>
                <a:ea typeface="Arial"/>
                <a:cs typeface="Arial"/>
                <a:sym typeface="Arial"/>
              </a:rPr>
              <a:t>錄音工具</a:t>
            </a:r>
          </a:p>
          <a:p>
            <a:pPr marL="457200" marR="0" lvl="0" indent="-457200" algn="l" rtl="0">
              <a:lnSpc>
                <a:spcPct val="150000"/>
              </a:lnSpc>
              <a:spcBef>
                <a:spcPts val="640"/>
              </a:spcBef>
              <a:spcAft>
                <a:spcPts val="0"/>
              </a:spcAft>
              <a:buClr>
                <a:schemeClr val="dk1"/>
              </a:buClr>
              <a:buSzPct val="100000"/>
              <a:buFont typeface="Wingdings" panose="05000000000000000000" pitchFamily="2" charset="2"/>
              <a:buChar char="u"/>
            </a:pPr>
            <a:r>
              <a:rPr lang="zh-TW" sz="4000" b="1" i="0" u="none" strike="noStrike" cap="none" dirty="0">
                <a:solidFill>
                  <a:schemeClr val="dk1"/>
                </a:solidFill>
                <a:latin typeface="Arial"/>
                <a:ea typeface="Arial"/>
                <a:cs typeface="Arial"/>
                <a:sym typeface="Arial"/>
              </a:rPr>
              <a:t>訪談記錄</a:t>
            </a:r>
          </a:p>
          <a:p>
            <a:pPr marL="342900" marR="0" lvl="0" indent="-342900" algn="l" rtl="0">
              <a:spcBef>
                <a:spcPts val="640"/>
              </a:spcBef>
              <a:buClr>
                <a:schemeClr val="dk1"/>
              </a:buClr>
              <a:buSzPct val="100000"/>
              <a:buFont typeface="Arial"/>
              <a:buNone/>
            </a:pPr>
            <a:endParaRPr sz="3200" b="0" i="0" u="none" strike="noStrike" cap="none" dirty="0">
              <a:solidFill>
                <a:schemeClr val="dk1"/>
              </a:solidFill>
              <a:latin typeface="Arial"/>
              <a:ea typeface="Arial"/>
              <a:cs typeface="Arial"/>
              <a:sym typeface="Arial"/>
            </a:endParaRPr>
          </a:p>
        </p:txBody>
      </p:sp>
      <p:sp>
        <p:nvSpPr>
          <p:cNvPr id="326" name="Shape 326"/>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zh-TW" sz="1200">
                <a:solidFill>
                  <a:srgbClr val="888888"/>
                </a:solidFill>
                <a:latin typeface="Calibri"/>
                <a:ea typeface="Calibri"/>
                <a:cs typeface="Calibri"/>
                <a:sym typeface="Calibri"/>
              </a:rPr>
              <a:t>2016/1/11</a:t>
            </a:r>
          </a:p>
        </p:txBody>
      </p:sp>
      <p:cxnSp>
        <p:nvCxnSpPr>
          <p:cNvPr id="3" name="肘形接點 2"/>
          <p:cNvCxnSpPr/>
          <p:nvPr/>
        </p:nvCxnSpPr>
        <p:spPr>
          <a:xfrm flipV="1">
            <a:off x="-180528" y="2132856"/>
            <a:ext cx="9505056" cy="2740249"/>
          </a:xfrm>
          <a:prstGeom prst="bentConnector3">
            <a:avLst/>
          </a:prstGeom>
          <a:ln w="57150"/>
        </p:spPr>
        <p:style>
          <a:lnRef idx="1">
            <a:schemeClr val="accent1"/>
          </a:lnRef>
          <a:fillRef idx="0">
            <a:schemeClr val="accent1"/>
          </a:fillRef>
          <a:effectRef idx="0">
            <a:schemeClr val="accent1"/>
          </a:effectRef>
          <a:fontRef idx="minor">
            <a:schemeClr val="tx1"/>
          </a:fontRef>
        </p:style>
      </p:cxnSp>
      <p:cxnSp>
        <p:nvCxnSpPr>
          <p:cNvPr id="7" name="肘形接點 6"/>
          <p:cNvCxnSpPr/>
          <p:nvPr/>
        </p:nvCxnSpPr>
        <p:spPr>
          <a:xfrm flipV="1">
            <a:off x="-36258" y="1609181"/>
            <a:ext cx="9252520" cy="2520279"/>
          </a:xfrm>
          <a:prstGeom prst="bentConnector3">
            <a:avLst>
              <a:gd name="adj1" fmla="val 71248"/>
            </a:avLst>
          </a:prstGeom>
          <a:ln w="19050">
            <a:solidFill>
              <a:srgbClr val="7030A0"/>
            </a:solidFill>
            <a:prstDash val="lgDash"/>
          </a:ln>
        </p:spPr>
        <p:style>
          <a:lnRef idx="1">
            <a:schemeClr val="accent1"/>
          </a:lnRef>
          <a:fillRef idx="0">
            <a:schemeClr val="accent1"/>
          </a:fillRef>
          <a:effectRef idx="0">
            <a:schemeClr val="accent1"/>
          </a:effectRef>
          <a:fontRef idx="minor">
            <a:schemeClr val="tx1"/>
          </a:fontRef>
        </p:style>
      </p:cxnSp>
      <p:cxnSp>
        <p:nvCxnSpPr>
          <p:cNvPr id="17" name="肘形接點 16"/>
          <p:cNvCxnSpPr/>
          <p:nvPr/>
        </p:nvCxnSpPr>
        <p:spPr>
          <a:xfrm flipV="1">
            <a:off x="-144524" y="1223033"/>
            <a:ext cx="9469052" cy="4640000"/>
          </a:xfrm>
          <a:prstGeom prst="bentConnector3">
            <a:avLst>
              <a:gd name="adj1" fmla="val 60429"/>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083986" y="4365104"/>
            <a:ext cx="2880320" cy="217698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Shape 331"/>
          <p:cNvSpPr txBox="1">
            <a:spLocks noGrp="1"/>
          </p:cNvSpPr>
          <p:nvPr>
            <p:ph type="title"/>
          </p:nvPr>
        </p:nvSpPr>
        <p:spPr>
          <a:xfrm>
            <a:off x="457200" y="49956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Arial"/>
              <a:buNone/>
            </a:pPr>
            <a:r>
              <a:rPr lang="zh-TW" sz="4400" b="1" i="0" u="none" strike="noStrike" cap="none" dirty="0">
                <a:solidFill>
                  <a:schemeClr val="dk1"/>
                </a:solidFill>
                <a:latin typeface="Arial"/>
                <a:ea typeface="文鼎海報體" panose="02010609010101010101" pitchFamily="49" charset="-120"/>
                <a:cs typeface="Arial"/>
                <a:sym typeface="Arial"/>
              </a:rPr>
              <a:t>第六節 研究收集及處理</a:t>
            </a:r>
          </a:p>
        </p:txBody>
      </p:sp>
      <p:sp>
        <p:nvSpPr>
          <p:cNvPr id="332" name="Shape 332"/>
          <p:cNvSpPr txBox="1">
            <a:spLocks noGrp="1"/>
          </p:cNvSpPr>
          <p:nvPr>
            <p:ph type="body" idx="1"/>
          </p:nvPr>
        </p:nvSpPr>
        <p:spPr>
          <a:xfrm>
            <a:off x="683568" y="2420888"/>
            <a:ext cx="2458616" cy="3744415"/>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100000"/>
              <a:buNone/>
            </a:pPr>
            <a:r>
              <a:rPr lang="zh-TW" sz="3200" b="0" i="0" u="none" strike="noStrike" cap="none" dirty="0">
                <a:solidFill>
                  <a:schemeClr val="dk1"/>
                </a:solidFill>
                <a:latin typeface="Arial"/>
                <a:ea typeface="Arial"/>
                <a:cs typeface="Arial"/>
                <a:sym typeface="Arial"/>
              </a:rPr>
              <a:t>以錄音為主，紙本為輔紀錄受訪者之訪談內容。以半結構化方式，進行</a:t>
            </a:r>
            <a:r>
              <a:rPr lang="zh-TW" sz="3200" b="0" i="0" u="none" strike="noStrike" cap="none" dirty="0" smtClean="0">
                <a:solidFill>
                  <a:schemeClr val="dk1"/>
                </a:solidFill>
                <a:latin typeface="Arial"/>
                <a:ea typeface="Arial"/>
                <a:cs typeface="Arial"/>
                <a:sym typeface="Arial"/>
              </a:rPr>
              <a:t>分析</a:t>
            </a:r>
            <a:r>
              <a:rPr lang="zh-TW" altLang="en-US" sz="3200" b="0" i="0" u="none" strike="noStrike" cap="none" dirty="0" smtClean="0">
                <a:solidFill>
                  <a:schemeClr val="dk1"/>
                </a:solidFill>
                <a:latin typeface="Arial"/>
                <a:ea typeface="Arial"/>
                <a:cs typeface="Arial"/>
                <a:sym typeface="Arial"/>
              </a:rPr>
              <a:t>。</a:t>
            </a:r>
            <a:endParaRPr lang="zh-TW" sz="3200" b="0" i="0" u="none" strike="noStrike" cap="none" dirty="0">
              <a:solidFill>
                <a:schemeClr val="dk1"/>
              </a:solidFill>
              <a:latin typeface="Arial"/>
              <a:ea typeface="Arial"/>
              <a:cs typeface="Arial"/>
              <a:sym typeface="Arial"/>
            </a:endParaRPr>
          </a:p>
        </p:txBody>
      </p:sp>
      <p:sp>
        <p:nvSpPr>
          <p:cNvPr id="333" name="Shape 333"/>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zh-TW" sz="1200">
                <a:solidFill>
                  <a:srgbClr val="888888"/>
                </a:solidFill>
                <a:latin typeface="Calibri"/>
                <a:ea typeface="Calibri"/>
                <a:cs typeface="Calibri"/>
                <a:sym typeface="Calibri"/>
              </a:rPr>
              <a:t>2016/1/11</a:t>
            </a:r>
          </a:p>
        </p:txBody>
      </p:sp>
      <p:graphicFrame>
        <p:nvGraphicFramePr>
          <p:cNvPr id="334" name="Shape 334"/>
          <p:cNvGraphicFramePr/>
          <p:nvPr/>
        </p:nvGraphicFramePr>
        <p:xfrm>
          <a:off x="3635896" y="1844824"/>
          <a:ext cx="5245425" cy="4525950"/>
        </p:xfrm>
        <a:graphic>
          <a:graphicData uri="http://schemas.openxmlformats.org/drawingml/2006/table">
            <a:tbl>
              <a:tblPr>
                <a:noFill/>
                <a:tableStyleId>{19C8432C-7803-49B6-8A45-75664FF0444B}</a:tableStyleId>
              </a:tblPr>
              <a:tblGrid>
                <a:gridCol w="2875325"/>
                <a:gridCol w="2370100"/>
              </a:tblGrid>
              <a:tr h="1040775">
                <a:tc>
                  <a:txBody>
                    <a:bodyPr/>
                    <a:lstStyle/>
                    <a:p>
                      <a:pPr marL="0" marR="0" lvl="0" indent="0" algn="ctr" rtl="0">
                        <a:spcBef>
                          <a:spcPts val="0"/>
                        </a:spcBef>
                        <a:spcAft>
                          <a:spcPts val="0"/>
                        </a:spcAft>
                        <a:buSzPct val="25000"/>
                        <a:buNone/>
                      </a:pPr>
                      <a:r>
                        <a:rPr lang="zh-TW" sz="1600" u="none" strike="noStrike" cap="none">
                          <a:latin typeface="Calibri"/>
                          <a:ea typeface="Calibri"/>
                          <a:cs typeface="Calibri"/>
                          <a:sym typeface="Calibri"/>
                        </a:rPr>
                        <a:t>離婚單親對幼兒的影響</a:t>
                      </a:r>
                    </a:p>
                  </a:txBody>
                  <a:tcPr marL="66875" marR="66875" marT="0" marB="0" anchor="ctr">
                    <a:lnL w="12700" cap="flat" cmpd="sng">
                      <a:solidFill>
                        <a:srgbClr val="F9B074"/>
                      </a:solidFill>
                      <a:prstDash val="solid"/>
                      <a:round/>
                      <a:headEnd type="none" w="med" len="med"/>
                      <a:tailEnd type="none" w="med" len="med"/>
                    </a:lnL>
                    <a:lnR w="12700" cap="flat" cmpd="sng">
                      <a:solidFill>
                        <a:srgbClr val="F9B074"/>
                      </a:solidFill>
                      <a:prstDash val="solid"/>
                      <a:round/>
                      <a:headEnd type="none" w="med" len="med"/>
                      <a:tailEnd type="none" w="med" len="med"/>
                    </a:lnR>
                    <a:lnT w="12700" cap="flat" cmpd="sng">
                      <a:solidFill>
                        <a:srgbClr val="F9B074"/>
                      </a:solidFill>
                      <a:prstDash val="solid"/>
                      <a:round/>
                      <a:headEnd type="none" w="med" len="med"/>
                      <a:tailEnd type="none" w="med" len="med"/>
                    </a:lnT>
                    <a:lnB w="12700" cap="flat" cmpd="sng">
                      <a:solidFill>
                        <a:srgbClr val="F9B074"/>
                      </a:solidFill>
                      <a:prstDash val="solid"/>
                      <a:round/>
                      <a:headEnd type="none" w="med" len="med"/>
                      <a:tailEnd type="none" w="med" len="med"/>
                    </a:lnB>
                    <a:solidFill>
                      <a:srgbClr val="FDE4D0"/>
                    </a:solidFill>
                  </a:tcPr>
                </a:tc>
                <a:tc>
                  <a:txBody>
                    <a:bodyPr/>
                    <a:lstStyle/>
                    <a:p>
                      <a:pPr marL="0" marR="0" lvl="0" indent="0" algn="ctr" rtl="0">
                        <a:spcBef>
                          <a:spcPts val="0"/>
                        </a:spcBef>
                        <a:spcAft>
                          <a:spcPts val="0"/>
                        </a:spcAft>
                        <a:buSzPct val="25000"/>
                        <a:buNone/>
                      </a:pPr>
                      <a:r>
                        <a:rPr lang="zh-TW" sz="1600" b="1" u="none" strike="noStrike" cap="none">
                          <a:latin typeface="Calibri"/>
                          <a:ea typeface="Calibri"/>
                          <a:cs typeface="Calibri"/>
                          <a:sym typeface="Calibri"/>
                        </a:rPr>
                        <a:t>2-1-1  2-1-2  2-1-3</a:t>
                      </a:r>
                    </a:p>
                    <a:p>
                      <a:pPr marL="0" marR="0" lvl="0" indent="0" algn="ctr" rtl="0">
                        <a:spcBef>
                          <a:spcPts val="0"/>
                        </a:spcBef>
                        <a:spcAft>
                          <a:spcPts val="0"/>
                        </a:spcAft>
                        <a:buSzPct val="25000"/>
                        <a:buNone/>
                      </a:pPr>
                      <a:r>
                        <a:rPr lang="zh-TW" sz="1600" b="1" u="none" strike="noStrike" cap="none">
                          <a:latin typeface="Calibri"/>
                          <a:ea typeface="Calibri"/>
                          <a:cs typeface="Calibri"/>
                          <a:sym typeface="Calibri"/>
                        </a:rPr>
                        <a:t>3-1-1  3-1-2  3-1-3</a:t>
                      </a:r>
                    </a:p>
                    <a:p>
                      <a:pPr marL="0" marR="0" lvl="0" indent="0" algn="ctr" rtl="0">
                        <a:spcBef>
                          <a:spcPts val="0"/>
                        </a:spcBef>
                        <a:spcAft>
                          <a:spcPts val="0"/>
                        </a:spcAft>
                        <a:buSzPct val="25000"/>
                        <a:buNone/>
                      </a:pPr>
                      <a:r>
                        <a:rPr lang="zh-TW" sz="1600" b="1" u="none" strike="noStrike" cap="none">
                          <a:latin typeface="Calibri"/>
                          <a:ea typeface="Calibri"/>
                          <a:cs typeface="Calibri"/>
                          <a:sym typeface="Calibri"/>
                        </a:rPr>
                        <a:t>4-1-1  4-1-2  4-1-3</a:t>
                      </a:r>
                    </a:p>
                    <a:p>
                      <a:pPr marL="0" marR="0" lvl="0" indent="0" algn="ctr" rtl="0">
                        <a:spcBef>
                          <a:spcPts val="0"/>
                        </a:spcBef>
                        <a:spcAft>
                          <a:spcPts val="0"/>
                        </a:spcAft>
                        <a:buSzPct val="25000"/>
                        <a:buNone/>
                      </a:pPr>
                      <a:r>
                        <a:rPr lang="zh-TW" sz="1600" b="1" u="none" strike="noStrike" cap="none">
                          <a:latin typeface="Calibri"/>
                          <a:ea typeface="Calibri"/>
                          <a:cs typeface="Calibri"/>
                          <a:sym typeface="Calibri"/>
                        </a:rPr>
                        <a:t>5-1-1  5-1-2  5-1-3</a:t>
                      </a:r>
                    </a:p>
                  </a:txBody>
                  <a:tcPr marL="66875" marR="66875" marT="0" marB="0" anchor="ctr">
                    <a:lnL w="12700" cap="flat" cmpd="sng">
                      <a:solidFill>
                        <a:srgbClr val="F9B074"/>
                      </a:solidFill>
                      <a:prstDash val="solid"/>
                      <a:round/>
                      <a:headEnd type="none" w="med" len="med"/>
                      <a:tailEnd type="none" w="med" len="med"/>
                    </a:lnL>
                    <a:lnR w="12700" cap="flat" cmpd="sng">
                      <a:solidFill>
                        <a:srgbClr val="F9B074"/>
                      </a:solidFill>
                      <a:prstDash val="solid"/>
                      <a:round/>
                      <a:headEnd type="none" w="med" len="med"/>
                      <a:tailEnd type="none" w="med" len="med"/>
                    </a:lnR>
                    <a:lnT w="12700" cap="flat" cmpd="sng">
                      <a:solidFill>
                        <a:srgbClr val="F9B074"/>
                      </a:solidFill>
                      <a:prstDash val="solid"/>
                      <a:round/>
                      <a:headEnd type="none" w="med" len="med"/>
                      <a:tailEnd type="none" w="med" len="med"/>
                    </a:lnT>
                    <a:lnB w="12700" cap="flat" cmpd="sng">
                      <a:solidFill>
                        <a:srgbClr val="F9B074"/>
                      </a:solidFill>
                      <a:prstDash val="solid"/>
                      <a:round/>
                      <a:headEnd type="none" w="med" len="med"/>
                      <a:tailEnd type="none" w="med" len="med"/>
                    </a:lnB>
                    <a:solidFill>
                      <a:srgbClr val="FDE4D0"/>
                    </a:solidFill>
                  </a:tcPr>
                </a:tc>
              </a:tr>
              <a:tr h="1573250">
                <a:tc>
                  <a:txBody>
                    <a:bodyPr/>
                    <a:lstStyle/>
                    <a:p>
                      <a:pPr marL="0" marR="0" lvl="0" indent="0" algn="ctr" rtl="0">
                        <a:spcBef>
                          <a:spcPts val="0"/>
                        </a:spcBef>
                        <a:spcAft>
                          <a:spcPts val="0"/>
                        </a:spcAft>
                        <a:buSzPct val="25000"/>
                        <a:buNone/>
                      </a:pPr>
                      <a:r>
                        <a:rPr lang="zh-TW" sz="1600" u="none" strike="noStrike" cap="none">
                          <a:latin typeface="Calibri"/>
                          <a:ea typeface="Calibri"/>
                          <a:cs typeface="Calibri"/>
                          <a:sym typeface="Calibri"/>
                        </a:rPr>
                        <a:t>輔導</a:t>
                      </a:r>
                      <a:r>
                        <a:rPr lang="zh-TW" sz="1600" u="none" strike="noStrike" cap="none">
                          <a:latin typeface="Times New Roman"/>
                          <a:ea typeface="Times New Roman"/>
                          <a:cs typeface="Times New Roman"/>
                          <a:sym typeface="Times New Roman"/>
                        </a:rPr>
                        <a:t>離婚單親幼兒所使用的輔導方法</a:t>
                      </a:r>
                    </a:p>
                  </a:txBody>
                  <a:tcPr marL="66875" marR="66875" marT="0" marB="0" anchor="ctr">
                    <a:lnL w="12700" cap="flat" cmpd="sng">
                      <a:solidFill>
                        <a:srgbClr val="F9B074"/>
                      </a:solidFill>
                      <a:prstDash val="solid"/>
                      <a:round/>
                      <a:headEnd type="none" w="med" len="med"/>
                      <a:tailEnd type="none" w="med" len="med"/>
                    </a:lnL>
                    <a:lnR w="12700" cap="flat" cmpd="sng">
                      <a:solidFill>
                        <a:srgbClr val="F9B074"/>
                      </a:solidFill>
                      <a:prstDash val="solid"/>
                      <a:round/>
                      <a:headEnd type="none" w="med" len="med"/>
                      <a:tailEnd type="none" w="med" len="med"/>
                    </a:lnR>
                    <a:lnT w="12700" cap="flat" cmpd="sng">
                      <a:solidFill>
                        <a:srgbClr val="F9B074"/>
                      </a:solidFill>
                      <a:prstDash val="solid"/>
                      <a:round/>
                      <a:headEnd type="none" w="med" len="med"/>
                      <a:tailEnd type="none" w="med" len="med"/>
                    </a:lnT>
                    <a:lnB w="12700" cap="flat" cmpd="sng">
                      <a:solidFill>
                        <a:srgbClr val="F9B074"/>
                      </a:solidFill>
                      <a:prstDash val="solid"/>
                      <a:round/>
                      <a:headEnd type="none" w="med" len="med"/>
                      <a:tailEnd type="none" w="med" len="med"/>
                    </a:lnB>
                    <a:solidFill>
                      <a:srgbClr val="FDE4D0"/>
                    </a:solidFill>
                  </a:tcPr>
                </a:tc>
                <a:tc>
                  <a:txBody>
                    <a:bodyPr/>
                    <a:lstStyle/>
                    <a:p>
                      <a:pPr marL="0" marR="0" lvl="0" indent="0" algn="ctr" rtl="0">
                        <a:spcBef>
                          <a:spcPts val="0"/>
                        </a:spcBef>
                        <a:spcAft>
                          <a:spcPts val="0"/>
                        </a:spcAft>
                        <a:buSzPct val="25000"/>
                        <a:buNone/>
                      </a:pPr>
                      <a:r>
                        <a:rPr lang="zh-TW" sz="1600" b="1" u="none" strike="noStrike" cap="none">
                          <a:latin typeface="Calibri"/>
                          <a:ea typeface="Calibri"/>
                          <a:cs typeface="Calibri"/>
                          <a:sym typeface="Calibri"/>
                        </a:rPr>
                        <a:t>2-2-1  2-2-2  2-2-3  2-2-4</a:t>
                      </a:r>
                    </a:p>
                    <a:p>
                      <a:pPr marL="0" marR="0" lvl="0" indent="0" algn="ctr" rtl="0">
                        <a:spcBef>
                          <a:spcPts val="0"/>
                        </a:spcBef>
                        <a:spcAft>
                          <a:spcPts val="0"/>
                        </a:spcAft>
                        <a:buSzPct val="25000"/>
                        <a:buNone/>
                      </a:pPr>
                      <a:r>
                        <a:rPr lang="zh-TW" sz="1600" b="1" u="none" strike="noStrike" cap="none">
                          <a:latin typeface="Calibri"/>
                          <a:ea typeface="Calibri"/>
                          <a:cs typeface="Calibri"/>
                          <a:sym typeface="Calibri"/>
                        </a:rPr>
                        <a:t>3-2-1  3-2-2  3-2-3  3-2-4</a:t>
                      </a:r>
                    </a:p>
                    <a:p>
                      <a:pPr marL="0" marR="0" lvl="0" indent="0" algn="ctr" rtl="0">
                        <a:spcBef>
                          <a:spcPts val="0"/>
                        </a:spcBef>
                        <a:spcAft>
                          <a:spcPts val="0"/>
                        </a:spcAft>
                        <a:buSzPct val="25000"/>
                        <a:buNone/>
                      </a:pPr>
                      <a:r>
                        <a:rPr lang="zh-TW" sz="1600" b="1" u="none" strike="noStrike" cap="none">
                          <a:latin typeface="Calibri"/>
                          <a:ea typeface="Calibri"/>
                          <a:cs typeface="Calibri"/>
                          <a:sym typeface="Calibri"/>
                        </a:rPr>
                        <a:t>4-2-1  4-2-2  4-2-3  4-2-4</a:t>
                      </a:r>
                    </a:p>
                    <a:p>
                      <a:pPr marL="0" marR="0" lvl="0" indent="0" algn="ctr" rtl="0">
                        <a:spcBef>
                          <a:spcPts val="0"/>
                        </a:spcBef>
                        <a:spcAft>
                          <a:spcPts val="0"/>
                        </a:spcAft>
                        <a:buSzPct val="25000"/>
                        <a:buNone/>
                      </a:pPr>
                      <a:r>
                        <a:rPr lang="zh-TW" sz="1600" b="1" u="none" strike="noStrike" cap="none">
                          <a:latin typeface="Calibri"/>
                          <a:ea typeface="Calibri"/>
                          <a:cs typeface="Calibri"/>
                          <a:sym typeface="Calibri"/>
                        </a:rPr>
                        <a:t>5-2-1  5-2-2  5-2-3  5-2-4</a:t>
                      </a:r>
                    </a:p>
                  </a:txBody>
                  <a:tcPr marL="66875" marR="66875" marT="0" marB="0" anchor="ctr">
                    <a:lnL w="12700" cap="flat" cmpd="sng">
                      <a:solidFill>
                        <a:srgbClr val="F9B074"/>
                      </a:solidFill>
                      <a:prstDash val="solid"/>
                      <a:round/>
                      <a:headEnd type="none" w="med" len="med"/>
                      <a:tailEnd type="none" w="med" len="med"/>
                    </a:lnL>
                    <a:lnR w="12700" cap="flat" cmpd="sng">
                      <a:solidFill>
                        <a:srgbClr val="F9B074"/>
                      </a:solidFill>
                      <a:prstDash val="solid"/>
                      <a:round/>
                      <a:headEnd type="none" w="med" len="med"/>
                      <a:tailEnd type="none" w="med" len="med"/>
                    </a:lnR>
                    <a:lnT w="12700" cap="flat" cmpd="sng">
                      <a:solidFill>
                        <a:srgbClr val="F9B074"/>
                      </a:solidFill>
                      <a:prstDash val="solid"/>
                      <a:round/>
                      <a:headEnd type="none" w="med" len="med"/>
                      <a:tailEnd type="none" w="med" len="med"/>
                    </a:lnT>
                    <a:lnB w="12700" cap="flat" cmpd="sng">
                      <a:solidFill>
                        <a:srgbClr val="F9B074"/>
                      </a:solidFill>
                      <a:prstDash val="solid"/>
                      <a:round/>
                      <a:headEnd type="none" w="med" len="med"/>
                      <a:tailEnd type="none" w="med" len="med"/>
                    </a:lnB>
                    <a:solidFill>
                      <a:srgbClr val="FDE4D0"/>
                    </a:solidFill>
                  </a:tcPr>
                </a:tc>
              </a:tr>
              <a:tr h="1911925">
                <a:tc>
                  <a:txBody>
                    <a:bodyPr/>
                    <a:lstStyle/>
                    <a:p>
                      <a:pPr marL="0" marR="0" lvl="0" indent="0" algn="ctr" rtl="0">
                        <a:spcBef>
                          <a:spcPts val="0"/>
                        </a:spcBef>
                        <a:spcAft>
                          <a:spcPts val="0"/>
                        </a:spcAft>
                        <a:buSzPct val="25000"/>
                        <a:buNone/>
                      </a:pPr>
                      <a:r>
                        <a:rPr lang="zh-TW" sz="1600" u="none" strike="noStrike" cap="none">
                          <a:latin typeface="Calibri"/>
                          <a:ea typeface="Calibri"/>
                          <a:cs typeface="Calibri"/>
                          <a:sym typeface="Calibri"/>
                        </a:rPr>
                        <a:t>輔導</a:t>
                      </a:r>
                      <a:r>
                        <a:rPr lang="zh-TW" sz="1600" u="none" strike="noStrike" cap="none">
                          <a:latin typeface="Times New Roman"/>
                          <a:ea typeface="Times New Roman"/>
                          <a:cs typeface="Times New Roman"/>
                          <a:sym typeface="Times New Roman"/>
                        </a:rPr>
                        <a:t>離婚單親幼兒曾經面對的問題及難處</a:t>
                      </a:r>
                    </a:p>
                  </a:txBody>
                  <a:tcPr marL="66875" marR="66875" marT="0" marB="0" anchor="ctr">
                    <a:lnL w="12700" cap="flat" cmpd="sng">
                      <a:solidFill>
                        <a:srgbClr val="F9B074"/>
                      </a:solidFill>
                      <a:prstDash val="solid"/>
                      <a:round/>
                      <a:headEnd type="none" w="med" len="med"/>
                      <a:tailEnd type="none" w="med" len="med"/>
                    </a:lnL>
                    <a:lnR w="12700" cap="flat" cmpd="sng">
                      <a:solidFill>
                        <a:srgbClr val="F9B074"/>
                      </a:solidFill>
                      <a:prstDash val="solid"/>
                      <a:round/>
                      <a:headEnd type="none" w="med" len="med"/>
                      <a:tailEnd type="none" w="med" len="med"/>
                    </a:lnR>
                    <a:lnT w="12700" cap="flat" cmpd="sng">
                      <a:solidFill>
                        <a:srgbClr val="F9B074"/>
                      </a:solidFill>
                      <a:prstDash val="solid"/>
                      <a:round/>
                      <a:headEnd type="none" w="med" len="med"/>
                      <a:tailEnd type="none" w="med" len="med"/>
                    </a:lnT>
                    <a:lnB w="12700" cap="flat" cmpd="sng">
                      <a:solidFill>
                        <a:srgbClr val="F9B074"/>
                      </a:solidFill>
                      <a:prstDash val="solid"/>
                      <a:round/>
                      <a:headEnd type="none" w="med" len="med"/>
                      <a:tailEnd type="none" w="med" len="med"/>
                    </a:lnB>
                    <a:solidFill>
                      <a:srgbClr val="FDE4D0"/>
                    </a:solidFill>
                  </a:tcPr>
                </a:tc>
                <a:tc>
                  <a:txBody>
                    <a:bodyPr/>
                    <a:lstStyle/>
                    <a:p>
                      <a:pPr marL="0" marR="0" lvl="0" indent="0" algn="ctr" rtl="0">
                        <a:spcBef>
                          <a:spcPts val="0"/>
                        </a:spcBef>
                        <a:spcAft>
                          <a:spcPts val="0"/>
                        </a:spcAft>
                        <a:buSzPct val="25000"/>
                        <a:buNone/>
                      </a:pPr>
                      <a:r>
                        <a:rPr lang="zh-TW" sz="1600" b="1" u="none" strike="noStrike" cap="none">
                          <a:latin typeface="Calibri"/>
                          <a:ea typeface="Calibri"/>
                          <a:cs typeface="Calibri"/>
                          <a:sym typeface="Calibri"/>
                        </a:rPr>
                        <a:t>2-3-1  2-3-2  2-3-3  2-3-4</a:t>
                      </a:r>
                    </a:p>
                    <a:p>
                      <a:pPr marL="0" marR="0" lvl="0" indent="0" algn="ctr" rtl="0">
                        <a:spcBef>
                          <a:spcPts val="0"/>
                        </a:spcBef>
                        <a:spcAft>
                          <a:spcPts val="0"/>
                        </a:spcAft>
                        <a:buSzPct val="25000"/>
                        <a:buNone/>
                      </a:pPr>
                      <a:r>
                        <a:rPr lang="zh-TW" sz="1600" b="1" u="none" strike="noStrike" cap="none">
                          <a:latin typeface="Calibri"/>
                          <a:ea typeface="Calibri"/>
                          <a:cs typeface="Calibri"/>
                          <a:sym typeface="Calibri"/>
                        </a:rPr>
                        <a:t>3-3-1  3-3-2  3-3-3  3-3-4</a:t>
                      </a:r>
                    </a:p>
                    <a:p>
                      <a:pPr marL="0" marR="0" lvl="0" indent="0" algn="ctr" rtl="0">
                        <a:spcBef>
                          <a:spcPts val="0"/>
                        </a:spcBef>
                        <a:spcAft>
                          <a:spcPts val="0"/>
                        </a:spcAft>
                        <a:buSzPct val="25000"/>
                        <a:buNone/>
                      </a:pPr>
                      <a:r>
                        <a:rPr lang="zh-TW" sz="1600" b="1" u="none" strike="noStrike" cap="none">
                          <a:latin typeface="Calibri"/>
                          <a:ea typeface="Calibri"/>
                          <a:cs typeface="Calibri"/>
                          <a:sym typeface="Calibri"/>
                        </a:rPr>
                        <a:t>4-3-1  4-3-2  4-3-3  4-3-4</a:t>
                      </a:r>
                    </a:p>
                    <a:p>
                      <a:pPr marL="0" marR="0" lvl="0" indent="0" algn="ctr" rtl="0">
                        <a:spcBef>
                          <a:spcPts val="0"/>
                        </a:spcBef>
                        <a:spcAft>
                          <a:spcPts val="0"/>
                        </a:spcAft>
                        <a:buSzPct val="25000"/>
                        <a:buNone/>
                      </a:pPr>
                      <a:r>
                        <a:rPr lang="zh-TW" sz="1600" b="1" u="none" strike="noStrike" cap="none">
                          <a:latin typeface="Calibri"/>
                          <a:ea typeface="Calibri"/>
                          <a:cs typeface="Calibri"/>
                          <a:sym typeface="Calibri"/>
                        </a:rPr>
                        <a:t>5-3-1  5-3-2  5-3-3  5-3-4</a:t>
                      </a:r>
                    </a:p>
                    <a:p>
                      <a:pPr marL="0" marR="0" lvl="0" indent="152400" algn="l" rtl="0">
                        <a:spcBef>
                          <a:spcPts val="0"/>
                        </a:spcBef>
                        <a:spcAft>
                          <a:spcPts val="0"/>
                        </a:spcAft>
                        <a:buSzPct val="25000"/>
                        <a:buNone/>
                      </a:pPr>
                      <a:r>
                        <a:rPr lang="zh-TW" sz="1600" b="1" u="none" strike="noStrike" cap="none">
                          <a:latin typeface="Calibri"/>
                          <a:ea typeface="Calibri"/>
                          <a:cs typeface="Calibri"/>
                          <a:sym typeface="Calibri"/>
                        </a:rPr>
                        <a:t>　6-2</a:t>
                      </a:r>
                    </a:p>
                  </a:txBody>
                  <a:tcPr marL="66875" marR="66875" marT="0" marB="0" anchor="ctr">
                    <a:lnL w="12700" cap="flat" cmpd="sng">
                      <a:solidFill>
                        <a:srgbClr val="F9B074"/>
                      </a:solidFill>
                      <a:prstDash val="solid"/>
                      <a:round/>
                      <a:headEnd type="none" w="med" len="med"/>
                      <a:tailEnd type="none" w="med" len="med"/>
                    </a:lnL>
                    <a:lnR w="12700" cap="flat" cmpd="sng">
                      <a:solidFill>
                        <a:srgbClr val="F9B074"/>
                      </a:solidFill>
                      <a:prstDash val="solid"/>
                      <a:round/>
                      <a:headEnd type="none" w="med" len="med"/>
                      <a:tailEnd type="none" w="med" len="med"/>
                    </a:lnR>
                    <a:lnT w="12700" cap="flat" cmpd="sng">
                      <a:solidFill>
                        <a:srgbClr val="F9B074"/>
                      </a:solidFill>
                      <a:prstDash val="solid"/>
                      <a:round/>
                      <a:headEnd type="none" w="med" len="med"/>
                      <a:tailEnd type="none" w="med" len="med"/>
                    </a:lnT>
                    <a:lnB w="12700" cap="flat" cmpd="sng">
                      <a:solidFill>
                        <a:srgbClr val="F9B074"/>
                      </a:solidFill>
                      <a:prstDash val="solid"/>
                      <a:round/>
                      <a:headEnd type="none" w="med" len="med"/>
                      <a:tailEnd type="none" w="med" len="med"/>
                    </a:lnB>
                    <a:solidFill>
                      <a:srgbClr val="FDE4D0"/>
                    </a:solidFill>
                  </a:tcPr>
                </a:tc>
              </a:tr>
            </a:tbl>
          </a:graphicData>
        </a:graphic>
      </p:graphicFrame>
      <p:sp>
        <p:nvSpPr>
          <p:cNvPr id="2" name="半框架 1"/>
          <p:cNvSpPr/>
          <p:nvPr/>
        </p:nvSpPr>
        <p:spPr>
          <a:xfrm rot="5400000">
            <a:off x="5074916" y="-2474516"/>
            <a:ext cx="1728192" cy="6478440"/>
          </a:xfrm>
          <a:prstGeom prst="halfFram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zh-TW" altLang="en-US">
              <a:solidFill>
                <a:schemeClr val="tx1"/>
              </a:solidFill>
            </a:endParaRPr>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p:nvPr/>
        </p:nvSpPr>
        <p:spPr>
          <a:xfrm>
            <a:off x="467543" y="4941167"/>
            <a:ext cx="5832648" cy="1008112"/>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03" name="Shape 103"/>
          <p:cNvSpPr txBox="1"/>
          <p:nvPr/>
        </p:nvSpPr>
        <p:spPr>
          <a:xfrm>
            <a:off x="7010400" y="6492875"/>
            <a:ext cx="2133599" cy="365125"/>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888888"/>
              </a:buClr>
              <a:buSzPct val="25000"/>
              <a:buFont typeface="Arial"/>
              <a:buNone/>
            </a:pPr>
            <a:r>
              <a:rPr lang="zh-TW" sz="1600" b="0" i="0" u="none" strike="noStrike" cap="none">
                <a:solidFill>
                  <a:srgbClr val="888888"/>
                </a:solidFill>
                <a:latin typeface="Arial"/>
                <a:ea typeface="Arial"/>
                <a:cs typeface="Arial"/>
                <a:sym typeface="Arial"/>
              </a:rPr>
              <a:t>報告日期:2016/1/11</a:t>
            </a:r>
          </a:p>
        </p:txBody>
      </p:sp>
      <p:sp>
        <p:nvSpPr>
          <p:cNvPr id="104" name="Shape 104"/>
          <p:cNvSpPr txBox="1"/>
          <p:nvPr/>
        </p:nvSpPr>
        <p:spPr>
          <a:xfrm>
            <a:off x="2412102" y="2525992"/>
            <a:ext cx="3993299" cy="923399"/>
          </a:xfrm>
          <a:prstGeom prst="rect">
            <a:avLst/>
          </a:prstGeom>
          <a:noFill/>
          <a:ln>
            <a:noFill/>
          </a:ln>
        </p:spPr>
        <p:txBody>
          <a:bodyPr lIns="91425" tIns="45700" rIns="91425" bIns="45700" anchor="t" anchorCtr="0">
            <a:noAutofit/>
          </a:bodyPr>
          <a:lstStyle>
            <a:defPPr marR="0" lvl="0" algn="l" rtl="0">
              <a:lnSpc>
                <a:spcPct val="100000"/>
              </a:lnSpc>
              <a:spcBef>
                <a:spcPts val="0"/>
              </a:spcBef>
              <a:spcAft>
                <a:spcPts val="0"/>
              </a:spcAft>
            </a:defPPr>
            <a:lvl1pPr marL="0" indent="0">
              <a:buClr>
                <a:schemeClr val="dk1"/>
              </a:buClr>
              <a:buSzPct val="25000"/>
              <a:buFont typeface="Arial"/>
              <a:defRPr sz="4000" b="1">
                <a:solidFill>
                  <a:schemeClr val="dk1"/>
                </a:solidFill>
                <a:ea typeface="文鼎海報體" panose="02010609010101010101" pitchFamily="49" charset="-120"/>
                <a:sym typeface="Calibri"/>
              </a:defRPr>
            </a:lvl1pPr>
            <a:lvl2pPr indent="0">
              <a:defRPr sz="1800"/>
            </a:lvl2pPr>
            <a:lvl3pPr indent="0">
              <a:defRPr sz="1800"/>
            </a:lvl3pPr>
            <a:lvl4pPr indent="0">
              <a:defRPr sz="1800"/>
            </a:lvl4pPr>
            <a:lvl5pPr indent="0">
              <a:defRPr sz="1800"/>
            </a:lvl5pPr>
            <a:lvl6pPr indent="0">
              <a:defRPr sz="1800"/>
            </a:lvl6pPr>
            <a:lvl7pPr indent="0">
              <a:defRPr sz="1800"/>
            </a:lvl7pPr>
            <a:lvl8pPr indent="0">
              <a:defRPr sz="1800"/>
            </a:lvl8pPr>
            <a:lvl9pPr indent="0">
              <a:defRPr sz="1800"/>
            </a:lvl9pPr>
          </a:lstStyle>
          <a:p>
            <a:r>
              <a:rPr lang="zh-TW" sz="5400" b="0" dirty="0">
                <a:sym typeface="Arial"/>
              </a:rPr>
              <a:t>第一章 緒論</a:t>
            </a:r>
          </a:p>
        </p:txBody>
      </p:sp>
      <p:cxnSp>
        <p:nvCxnSpPr>
          <p:cNvPr id="105" name="Shape 105"/>
          <p:cNvCxnSpPr/>
          <p:nvPr/>
        </p:nvCxnSpPr>
        <p:spPr>
          <a:xfrm rot="10800000" flipH="1">
            <a:off x="-81100" y="874225"/>
            <a:ext cx="9290999" cy="1423799"/>
          </a:xfrm>
          <a:prstGeom prst="straightConnector1">
            <a:avLst/>
          </a:prstGeom>
          <a:noFill/>
          <a:ln w="114300" cap="flat" cmpd="sng">
            <a:solidFill>
              <a:srgbClr val="FF0000"/>
            </a:solidFill>
            <a:prstDash val="solid"/>
            <a:round/>
            <a:headEnd type="none" w="lg" len="lg"/>
            <a:tailEnd type="none" w="lg" len="lg"/>
          </a:ln>
        </p:spPr>
      </p:cxnSp>
      <p:cxnSp>
        <p:nvCxnSpPr>
          <p:cNvPr id="106" name="Shape 106"/>
          <p:cNvCxnSpPr/>
          <p:nvPr/>
        </p:nvCxnSpPr>
        <p:spPr>
          <a:xfrm rot="10800000" flipH="1">
            <a:off x="-108150" y="3501474"/>
            <a:ext cx="9362400" cy="1428000"/>
          </a:xfrm>
          <a:prstGeom prst="straightConnector1">
            <a:avLst/>
          </a:prstGeom>
          <a:noFill/>
          <a:ln w="114300" cap="flat" cmpd="sng">
            <a:solidFill>
              <a:srgbClr val="FF9900"/>
            </a:solidFill>
            <a:prstDash val="solid"/>
            <a:round/>
            <a:headEnd type="none" w="lg" len="lg"/>
            <a:tailEnd type="none" w="lg" len="lg"/>
          </a:ln>
        </p:spPr>
      </p:cxnSp>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Shape 339"/>
          <p:cNvSpPr txBox="1">
            <a:spLocks noGrp="1"/>
          </p:cNvSpPr>
          <p:nvPr>
            <p:ph type="ctrTitle"/>
          </p:nvPr>
        </p:nvSpPr>
        <p:spPr>
          <a:xfrm>
            <a:off x="685800" y="2130425"/>
            <a:ext cx="7772400" cy="1470024"/>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Arial"/>
              <a:buNone/>
            </a:pPr>
            <a:r>
              <a:rPr lang="zh-TW" sz="4400" b="1" i="0" u="none" strike="noStrike" cap="none" dirty="0">
                <a:solidFill>
                  <a:schemeClr val="dk1"/>
                </a:solidFill>
                <a:latin typeface="Arial"/>
                <a:ea typeface="文鼎海報體" panose="02010609010101010101" pitchFamily="49" charset="-120"/>
                <a:cs typeface="Arial"/>
                <a:sym typeface="Arial"/>
              </a:rPr>
              <a:t>第四章 研究結果與討論</a:t>
            </a:r>
          </a:p>
        </p:txBody>
      </p:sp>
      <p:sp>
        <p:nvSpPr>
          <p:cNvPr id="340" name="Shape 340"/>
          <p:cNvSpPr txBox="1">
            <a:spLocks noGrp="1"/>
          </p:cNvSpPr>
          <p:nvPr>
            <p:ph type="subTitle" idx="1"/>
          </p:nvPr>
        </p:nvSpPr>
        <p:spPr>
          <a:xfrm>
            <a:off x="2123727" y="5301207"/>
            <a:ext cx="6400799" cy="982959"/>
          </a:xfrm>
          <a:prstGeom prst="rect">
            <a:avLst/>
          </a:prstGeom>
          <a:noFill/>
          <a:ln>
            <a:noFill/>
          </a:ln>
        </p:spPr>
        <p:txBody>
          <a:bodyPr lIns="91425" tIns="45700" rIns="91425" bIns="45700" anchor="t" anchorCtr="0">
            <a:noAutofit/>
          </a:bodyPr>
          <a:lstStyle/>
          <a:p>
            <a:pPr marL="0" marR="0" lvl="0" indent="0" algn="ctr" rtl="0">
              <a:spcBef>
                <a:spcPts val="0"/>
              </a:spcBef>
              <a:buClr>
                <a:srgbClr val="888888"/>
              </a:buClr>
              <a:buSzPct val="25000"/>
              <a:buFont typeface="Arial"/>
              <a:buNone/>
            </a:pPr>
            <a:r>
              <a:rPr lang="zh-TW" sz="2400" b="0" i="0" u="none" strike="noStrike" cap="none">
                <a:solidFill>
                  <a:srgbClr val="888888"/>
                </a:solidFill>
                <a:latin typeface="Arial"/>
                <a:ea typeface="Arial"/>
                <a:cs typeface="Arial"/>
                <a:sym typeface="Arial"/>
              </a:rPr>
              <a:t>本章旨在探討教保人員對離婚單親幼兒問題輔導的訪談結果、分析與發現，共分為四節</a:t>
            </a:r>
          </a:p>
        </p:txBody>
      </p:sp>
      <p:sp>
        <p:nvSpPr>
          <p:cNvPr id="341" name="Shape 341"/>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zh-TW" sz="1200">
                <a:solidFill>
                  <a:srgbClr val="888888"/>
                </a:solidFill>
                <a:latin typeface="Calibri"/>
                <a:ea typeface="Calibri"/>
                <a:cs typeface="Calibri"/>
                <a:sym typeface="Calibri"/>
              </a:rPr>
              <a:t>2016/1/11</a:t>
            </a:r>
          </a:p>
        </p:txBody>
      </p:sp>
      <p:sp>
        <p:nvSpPr>
          <p:cNvPr id="2" name="框架 1"/>
          <p:cNvSpPr/>
          <p:nvPr/>
        </p:nvSpPr>
        <p:spPr>
          <a:xfrm>
            <a:off x="1331640" y="2130425"/>
            <a:ext cx="6768752" cy="1470024"/>
          </a:xfrm>
          <a:prstGeom prst="fram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solidFill>
                <a:schemeClr val="tx1"/>
              </a:solidFill>
            </a:endParaRPr>
          </a:p>
        </p:txBody>
      </p:sp>
    </p:spTree>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Shape 34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Arial"/>
              <a:buNone/>
            </a:pPr>
            <a:r>
              <a:rPr lang="zh-TW" sz="4400" b="1" i="0" u="none" strike="noStrike" cap="none" dirty="0">
                <a:solidFill>
                  <a:schemeClr val="dk1"/>
                </a:solidFill>
                <a:latin typeface="Arial"/>
                <a:ea typeface="文鼎海報體" panose="02010609010101010101" pitchFamily="49" charset="-120"/>
                <a:cs typeface="Arial"/>
                <a:sym typeface="Arial"/>
              </a:rPr>
              <a:t>第一節  受訪者基本資料</a:t>
            </a:r>
          </a:p>
        </p:txBody>
      </p:sp>
      <p:graphicFrame>
        <p:nvGraphicFramePr>
          <p:cNvPr id="347" name="Shape 347"/>
          <p:cNvGraphicFramePr/>
          <p:nvPr/>
        </p:nvGraphicFramePr>
        <p:xfrm>
          <a:off x="539552" y="2492896"/>
          <a:ext cx="8064925" cy="2808325"/>
        </p:xfrm>
        <a:graphic>
          <a:graphicData uri="http://schemas.openxmlformats.org/drawingml/2006/table">
            <a:tbl>
              <a:tblPr>
                <a:noFill/>
                <a:tableStyleId>{19C8432C-7803-49B6-8A45-75664FF0444B}</a:tableStyleId>
              </a:tblPr>
              <a:tblGrid>
                <a:gridCol w="1992100"/>
                <a:gridCol w="2064025"/>
                <a:gridCol w="2004400"/>
                <a:gridCol w="2004400"/>
              </a:tblGrid>
              <a:tr h="401200">
                <a:tc>
                  <a:txBody>
                    <a:bodyPr/>
                    <a:lstStyle/>
                    <a:p>
                      <a:pPr marL="0" marR="0" lvl="0" indent="0" algn="just" rtl="0">
                        <a:spcBef>
                          <a:spcPts val="0"/>
                        </a:spcBef>
                        <a:spcAft>
                          <a:spcPts val="0"/>
                        </a:spcAft>
                        <a:buSzPct val="25000"/>
                        <a:buNone/>
                      </a:pPr>
                      <a:r>
                        <a:rPr lang="zh-TW" sz="2400" b="1" u="none" strike="noStrike" cap="none">
                          <a:solidFill>
                            <a:srgbClr val="000000"/>
                          </a:solidFill>
                          <a:latin typeface="Calibri"/>
                          <a:ea typeface="Calibri"/>
                          <a:cs typeface="Calibri"/>
                          <a:sym typeface="Calibri"/>
                        </a:rPr>
                        <a:t>編號</a:t>
                      </a:r>
                    </a:p>
                  </a:txBody>
                  <a:tcPr marL="68575" marR="68575" marT="0" marB="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just" rtl="0">
                        <a:spcBef>
                          <a:spcPts val="0"/>
                        </a:spcBef>
                        <a:spcAft>
                          <a:spcPts val="0"/>
                        </a:spcAft>
                        <a:buSzPct val="25000"/>
                        <a:buNone/>
                      </a:pPr>
                      <a:r>
                        <a:rPr lang="zh-TW" sz="2400" b="1" u="none" strike="noStrike" cap="none">
                          <a:solidFill>
                            <a:srgbClr val="000000"/>
                          </a:solidFill>
                          <a:latin typeface="Calibri"/>
                          <a:ea typeface="Calibri"/>
                          <a:cs typeface="Calibri"/>
                          <a:sym typeface="Calibri"/>
                        </a:rPr>
                        <a:t>受訪者</a:t>
                      </a:r>
                    </a:p>
                  </a:txBody>
                  <a:tcPr marL="68575" marR="68575" marT="0" marB="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just" rtl="0">
                        <a:spcBef>
                          <a:spcPts val="0"/>
                        </a:spcBef>
                        <a:spcAft>
                          <a:spcPts val="0"/>
                        </a:spcAft>
                        <a:buSzPct val="25000"/>
                        <a:buNone/>
                      </a:pPr>
                      <a:r>
                        <a:rPr lang="zh-TW" sz="2400" b="1" u="none" strike="noStrike" cap="none">
                          <a:solidFill>
                            <a:srgbClr val="000000"/>
                          </a:solidFill>
                          <a:latin typeface="Calibri"/>
                          <a:ea typeface="Calibri"/>
                          <a:cs typeface="Calibri"/>
                          <a:sym typeface="Calibri"/>
                        </a:rPr>
                        <a:t>年資</a:t>
                      </a:r>
                    </a:p>
                  </a:txBody>
                  <a:tcPr marL="68575" marR="68575" marT="0" marB="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just" rtl="0">
                        <a:spcBef>
                          <a:spcPts val="0"/>
                        </a:spcBef>
                        <a:spcAft>
                          <a:spcPts val="0"/>
                        </a:spcAft>
                        <a:buSzPct val="25000"/>
                        <a:buNone/>
                      </a:pPr>
                      <a:r>
                        <a:rPr lang="zh-TW" sz="2400" b="1" u="none" strike="noStrike" cap="none">
                          <a:solidFill>
                            <a:srgbClr val="000000"/>
                          </a:solidFill>
                          <a:latin typeface="Calibri"/>
                          <a:ea typeface="Calibri"/>
                          <a:cs typeface="Calibri"/>
                          <a:sym typeface="Calibri"/>
                        </a:rPr>
                        <a:t>個案</a:t>
                      </a:r>
                    </a:p>
                  </a:txBody>
                  <a:tcPr marL="68575" marR="68575" marT="0" marB="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802375">
                <a:tc>
                  <a:txBody>
                    <a:bodyPr/>
                    <a:lstStyle/>
                    <a:p>
                      <a:pPr marL="0" marR="0" lvl="0" indent="0" algn="just" rtl="0">
                        <a:spcBef>
                          <a:spcPts val="0"/>
                        </a:spcBef>
                        <a:spcAft>
                          <a:spcPts val="0"/>
                        </a:spcAft>
                        <a:buSzPct val="25000"/>
                        <a:buNone/>
                      </a:pPr>
                      <a:r>
                        <a:rPr lang="zh-TW" sz="2400" u="none" strike="noStrike" cap="none">
                          <a:solidFill>
                            <a:srgbClr val="000000"/>
                          </a:solidFill>
                          <a:latin typeface="Calibri"/>
                          <a:ea typeface="Calibri"/>
                          <a:cs typeface="Calibri"/>
                          <a:sym typeface="Calibri"/>
                        </a:rPr>
                        <a:t>受訪者一(T1)</a:t>
                      </a:r>
                    </a:p>
                  </a:txBody>
                  <a:tcPr marL="68575" marR="68575" marT="0" marB="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rgbClr val="000000"/>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just" rtl="0">
                        <a:spcBef>
                          <a:spcPts val="0"/>
                        </a:spcBef>
                        <a:spcAft>
                          <a:spcPts val="0"/>
                        </a:spcAft>
                        <a:buSzPct val="25000"/>
                        <a:buNone/>
                      </a:pPr>
                      <a:r>
                        <a:rPr lang="zh-TW" sz="2400" u="none" strike="noStrike" cap="none">
                          <a:solidFill>
                            <a:srgbClr val="000000"/>
                          </a:solidFill>
                          <a:latin typeface="Calibri"/>
                          <a:ea typeface="Calibri"/>
                          <a:cs typeface="Calibri"/>
                          <a:sym typeface="Calibri"/>
                        </a:rPr>
                        <a:t>黃姓園長</a:t>
                      </a:r>
                    </a:p>
                  </a:txBody>
                  <a:tcPr marL="68575" marR="68575" marT="0" marB="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rgbClr val="000000"/>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just" rtl="0">
                        <a:spcBef>
                          <a:spcPts val="0"/>
                        </a:spcBef>
                        <a:spcAft>
                          <a:spcPts val="0"/>
                        </a:spcAft>
                        <a:buSzPct val="25000"/>
                        <a:buNone/>
                      </a:pPr>
                      <a:r>
                        <a:rPr lang="zh-TW" sz="2400" u="none" strike="noStrike" cap="none">
                          <a:solidFill>
                            <a:srgbClr val="000000"/>
                          </a:solidFill>
                          <a:latin typeface="Arial"/>
                          <a:ea typeface="Arial"/>
                          <a:cs typeface="Arial"/>
                          <a:sym typeface="Arial"/>
                        </a:rPr>
                        <a:t>20</a:t>
                      </a:r>
                      <a:r>
                        <a:rPr lang="zh-TW" sz="2400" u="none" strike="noStrike" cap="none">
                          <a:solidFill>
                            <a:srgbClr val="000000"/>
                          </a:solidFill>
                          <a:latin typeface="Calibri"/>
                          <a:ea typeface="Calibri"/>
                          <a:cs typeface="Calibri"/>
                          <a:sym typeface="Calibri"/>
                        </a:rPr>
                        <a:t>幾年</a:t>
                      </a:r>
                    </a:p>
                  </a:txBody>
                  <a:tcPr marL="68575" marR="68575" marT="0" marB="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rgbClr val="000000"/>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just" rtl="0">
                        <a:spcBef>
                          <a:spcPts val="0"/>
                        </a:spcBef>
                        <a:spcAft>
                          <a:spcPts val="0"/>
                        </a:spcAft>
                        <a:buSzPct val="25000"/>
                        <a:buNone/>
                      </a:pPr>
                      <a:r>
                        <a:rPr lang="zh-TW" sz="2400" u="none" strike="noStrike" cap="none">
                          <a:solidFill>
                            <a:srgbClr val="000000"/>
                          </a:solidFill>
                          <a:latin typeface="Arial"/>
                          <a:ea typeface="Arial"/>
                          <a:cs typeface="Arial"/>
                          <a:sym typeface="Arial"/>
                        </a:rPr>
                        <a:t>5</a:t>
                      </a:r>
                      <a:r>
                        <a:rPr lang="zh-TW" sz="2400" u="none" strike="noStrike" cap="none">
                          <a:solidFill>
                            <a:srgbClr val="000000"/>
                          </a:solidFill>
                          <a:latin typeface="Calibri"/>
                          <a:ea typeface="Calibri"/>
                          <a:cs typeface="Calibri"/>
                          <a:sym typeface="Calibri"/>
                        </a:rPr>
                        <a:t>位</a:t>
                      </a:r>
                    </a:p>
                  </a:txBody>
                  <a:tcPr marL="68575" marR="68575" marT="0" marB="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rgbClr val="000000"/>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r>
              <a:tr h="802375">
                <a:tc>
                  <a:txBody>
                    <a:bodyPr/>
                    <a:lstStyle/>
                    <a:p>
                      <a:pPr marL="0" marR="0" lvl="0" indent="0" algn="just" rtl="0">
                        <a:spcBef>
                          <a:spcPts val="0"/>
                        </a:spcBef>
                        <a:spcAft>
                          <a:spcPts val="0"/>
                        </a:spcAft>
                        <a:buSzPct val="25000"/>
                        <a:buNone/>
                      </a:pPr>
                      <a:r>
                        <a:rPr lang="zh-TW" sz="2400" u="none" strike="noStrike" cap="none">
                          <a:solidFill>
                            <a:srgbClr val="000000"/>
                          </a:solidFill>
                          <a:latin typeface="Calibri"/>
                          <a:ea typeface="Calibri"/>
                          <a:cs typeface="Calibri"/>
                          <a:sym typeface="Calibri"/>
                        </a:rPr>
                        <a:t>受訪者二(T2)</a:t>
                      </a:r>
                    </a:p>
                  </a:txBody>
                  <a:tcPr marL="68575" marR="68575" marT="0" marB="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just" rtl="0">
                        <a:spcBef>
                          <a:spcPts val="0"/>
                        </a:spcBef>
                        <a:spcAft>
                          <a:spcPts val="0"/>
                        </a:spcAft>
                        <a:buSzPct val="25000"/>
                        <a:buNone/>
                      </a:pPr>
                      <a:r>
                        <a:rPr lang="zh-TW" sz="2400" u="none" strike="noStrike" cap="none">
                          <a:solidFill>
                            <a:srgbClr val="000000"/>
                          </a:solidFill>
                          <a:latin typeface="Calibri"/>
                          <a:ea typeface="Calibri"/>
                          <a:cs typeface="Calibri"/>
                          <a:sym typeface="Calibri"/>
                        </a:rPr>
                        <a:t>陳姓教保員</a:t>
                      </a:r>
                    </a:p>
                  </a:txBody>
                  <a:tcPr marL="68575" marR="68575" marT="0" marB="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just" rtl="0">
                        <a:spcBef>
                          <a:spcPts val="0"/>
                        </a:spcBef>
                        <a:spcAft>
                          <a:spcPts val="0"/>
                        </a:spcAft>
                        <a:buSzPct val="25000"/>
                        <a:buNone/>
                      </a:pPr>
                      <a:r>
                        <a:rPr lang="zh-TW" sz="2400" u="none" strike="noStrike" cap="none">
                          <a:solidFill>
                            <a:srgbClr val="000000"/>
                          </a:solidFill>
                          <a:latin typeface="Arial"/>
                          <a:ea typeface="Arial"/>
                          <a:cs typeface="Arial"/>
                          <a:sym typeface="Arial"/>
                        </a:rPr>
                        <a:t>3</a:t>
                      </a:r>
                      <a:r>
                        <a:rPr lang="zh-TW" sz="2400" u="none" strike="noStrike" cap="none">
                          <a:solidFill>
                            <a:srgbClr val="000000"/>
                          </a:solidFill>
                          <a:latin typeface="Calibri"/>
                          <a:ea typeface="Calibri"/>
                          <a:cs typeface="Calibri"/>
                          <a:sym typeface="Calibri"/>
                        </a:rPr>
                        <a:t>年</a:t>
                      </a:r>
                    </a:p>
                  </a:txBody>
                  <a:tcPr marL="68575" marR="68575" marT="0" marB="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just" rtl="0">
                        <a:spcBef>
                          <a:spcPts val="0"/>
                        </a:spcBef>
                        <a:spcAft>
                          <a:spcPts val="0"/>
                        </a:spcAft>
                        <a:buSzPct val="25000"/>
                        <a:buNone/>
                      </a:pPr>
                      <a:r>
                        <a:rPr lang="zh-TW" sz="2400" u="none" strike="noStrike" cap="none">
                          <a:solidFill>
                            <a:srgbClr val="000000"/>
                          </a:solidFill>
                          <a:latin typeface="Arial"/>
                          <a:ea typeface="Arial"/>
                          <a:cs typeface="Arial"/>
                          <a:sym typeface="Arial"/>
                        </a:rPr>
                        <a:t>5-6</a:t>
                      </a:r>
                      <a:r>
                        <a:rPr lang="zh-TW" sz="2400" u="none" strike="noStrike" cap="none">
                          <a:solidFill>
                            <a:srgbClr val="000000"/>
                          </a:solidFill>
                          <a:latin typeface="Calibri"/>
                          <a:ea typeface="Calibri"/>
                          <a:cs typeface="Calibri"/>
                          <a:sym typeface="Calibri"/>
                        </a:rPr>
                        <a:t>位</a:t>
                      </a:r>
                    </a:p>
                  </a:txBody>
                  <a:tcPr marL="68575" marR="68575" marT="0" marB="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r>
              <a:tr h="802375">
                <a:tc>
                  <a:txBody>
                    <a:bodyPr/>
                    <a:lstStyle/>
                    <a:p>
                      <a:pPr marL="0" marR="0" lvl="0" indent="0" algn="just" rtl="0">
                        <a:spcBef>
                          <a:spcPts val="0"/>
                        </a:spcBef>
                        <a:spcAft>
                          <a:spcPts val="0"/>
                        </a:spcAft>
                        <a:buSzPct val="25000"/>
                        <a:buNone/>
                      </a:pPr>
                      <a:r>
                        <a:rPr lang="zh-TW" sz="2400" u="none" strike="noStrike" cap="none">
                          <a:solidFill>
                            <a:srgbClr val="000000"/>
                          </a:solidFill>
                          <a:latin typeface="Calibri"/>
                          <a:ea typeface="Calibri"/>
                          <a:cs typeface="Calibri"/>
                          <a:sym typeface="Calibri"/>
                        </a:rPr>
                        <a:t>受訪者三(T3)</a:t>
                      </a:r>
                    </a:p>
                  </a:txBody>
                  <a:tcPr marL="68575" marR="68575" marT="0" marB="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just" rtl="0">
                        <a:spcBef>
                          <a:spcPts val="0"/>
                        </a:spcBef>
                        <a:spcAft>
                          <a:spcPts val="0"/>
                        </a:spcAft>
                        <a:buSzPct val="25000"/>
                        <a:buNone/>
                      </a:pPr>
                      <a:r>
                        <a:rPr lang="zh-TW" sz="2400" u="none" strike="noStrike" cap="none">
                          <a:solidFill>
                            <a:srgbClr val="000000"/>
                          </a:solidFill>
                          <a:latin typeface="Calibri"/>
                          <a:ea typeface="Calibri"/>
                          <a:cs typeface="Calibri"/>
                          <a:sym typeface="Calibri"/>
                        </a:rPr>
                        <a:t>唐姓教保員</a:t>
                      </a:r>
                    </a:p>
                  </a:txBody>
                  <a:tcPr marL="68575" marR="68575" marT="0" marB="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just" rtl="0">
                        <a:spcBef>
                          <a:spcPts val="0"/>
                        </a:spcBef>
                        <a:spcAft>
                          <a:spcPts val="0"/>
                        </a:spcAft>
                        <a:buSzPct val="25000"/>
                        <a:buNone/>
                      </a:pPr>
                      <a:r>
                        <a:rPr lang="zh-TW" sz="2400" u="none" strike="noStrike" cap="none">
                          <a:solidFill>
                            <a:srgbClr val="000000"/>
                          </a:solidFill>
                          <a:latin typeface="Arial"/>
                          <a:ea typeface="Arial"/>
                          <a:cs typeface="Arial"/>
                          <a:sym typeface="Arial"/>
                        </a:rPr>
                        <a:t>14</a:t>
                      </a:r>
                      <a:r>
                        <a:rPr lang="zh-TW" sz="2400" u="none" strike="noStrike" cap="none">
                          <a:solidFill>
                            <a:srgbClr val="000000"/>
                          </a:solidFill>
                          <a:latin typeface="Calibri"/>
                          <a:ea typeface="Calibri"/>
                          <a:cs typeface="Calibri"/>
                          <a:sym typeface="Calibri"/>
                        </a:rPr>
                        <a:t>年</a:t>
                      </a:r>
                    </a:p>
                  </a:txBody>
                  <a:tcPr marL="68575" marR="68575" marT="0" marB="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just" rtl="0">
                        <a:spcBef>
                          <a:spcPts val="0"/>
                        </a:spcBef>
                        <a:spcAft>
                          <a:spcPts val="0"/>
                        </a:spcAft>
                        <a:buSzPct val="25000"/>
                        <a:buNone/>
                      </a:pPr>
                      <a:r>
                        <a:rPr lang="zh-TW" sz="2400" u="none" strike="noStrike" cap="none">
                          <a:solidFill>
                            <a:srgbClr val="000000"/>
                          </a:solidFill>
                          <a:latin typeface="Arial"/>
                          <a:ea typeface="Arial"/>
                          <a:cs typeface="Arial"/>
                          <a:sym typeface="Arial"/>
                        </a:rPr>
                        <a:t>2</a:t>
                      </a:r>
                      <a:r>
                        <a:rPr lang="zh-TW" sz="2400" u="none" strike="noStrike" cap="none">
                          <a:solidFill>
                            <a:srgbClr val="000000"/>
                          </a:solidFill>
                          <a:latin typeface="Calibri"/>
                          <a:ea typeface="Calibri"/>
                          <a:cs typeface="Calibri"/>
                          <a:sym typeface="Calibri"/>
                        </a:rPr>
                        <a:t>位</a:t>
                      </a:r>
                    </a:p>
                  </a:txBody>
                  <a:tcPr marL="68575" marR="68575" marT="0" marB="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
        <p:nvSpPr>
          <p:cNvPr id="348" name="Shape 348"/>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zh-TW" sz="1200">
                <a:solidFill>
                  <a:srgbClr val="888888"/>
                </a:solidFill>
                <a:latin typeface="Calibri"/>
                <a:ea typeface="Calibri"/>
                <a:cs typeface="Calibri"/>
                <a:sym typeface="Calibri"/>
              </a:rPr>
              <a:t>2016/1/11</a:t>
            </a:r>
          </a:p>
        </p:txBody>
      </p:sp>
      <p:cxnSp>
        <p:nvCxnSpPr>
          <p:cNvPr id="4" name="直線單箭頭接點 3"/>
          <p:cNvCxnSpPr/>
          <p:nvPr/>
        </p:nvCxnSpPr>
        <p:spPr>
          <a:xfrm>
            <a:off x="899592" y="1417637"/>
            <a:ext cx="7416824" cy="0"/>
          </a:xfrm>
          <a:prstGeom prst="straightConnector1">
            <a:avLst/>
          </a:prstGeom>
          <a:ln w="57150" cmpd="dbl">
            <a:solidFill>
              <a:srgbClr val="2CABAE"/>
            </a:solidFill>
            <a:prstDash val="lgDash"/>
            <a:headEnd type="triangle"/>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Shape 353"/>
          <p:cNvSpPr txBox="1">
            <a:spLocks noGrp="1"/>
          </p:cNvSpPr>
          <p:nvPr>
            <p:ph type="title"/>
          </p:nvPr>
        </p:nvSpPr>
        <p:spPr>
          <a:xfrm>
            <a:off x="1043608" y="3466685"/>
            <a:ext cx="7772400" cy="78879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r>
              <a:rPr lang="zh-TW" sz="4000" b="1" i="0" u="none" strike="noStrike" cap="none" dirty="0">
                <a:solidFill>
                  <a:schemeClr val="dk1"/>
                </a:solidFill>
                <a:latin typeface="Arial"/>
                <a:ea typeface="文鼎海報體" panose="02010609010101010101" pitchFamily="49" charset="-120"/>
                <a:cs typeface="Arial"/>
                <a:sym typeface="Arial"/>
              </a:rPr>
              <a:t>第二節 離婚單親對幼兒的影響</a:t>
            </a:r>
            <a:br>
              <a:rPr lang="zh-TW" sz="4000" b="1" i="0" u="none" strike="noStrike" cap="none" dirty="0">
                <a:solidFill>
                  <a:schemeClr val="dk1"/>
                </a:solidFill>
                <a:latin typeface="Arial"/>
                <a:ea typeface="文鼎海報體" panose="02010609010101010101" pitchFamily="49" charset="-120"/>
                <a:cs typeface="Arial"/>
                <a:sym typeface="Arial"/>
              </a:rPr>
            </a:br>
            <a:endParaRPr lang="zh-TW" sz="4000" b="1" i="0" u="none" strike="noStrike" cap="none" dirty="0">
              <a:solidFill>
                <a:schemeClr val="dk1"/>
              </a:solidFill>
              <a:latin typeface="Arial"/>
              <a:ea typeface="文鼎海報體" panose="02010609010101010101" pitchFamily="49" charset="-120"/>
              <a:cs typeface="Arial"/>
              <a:sym typeface="Arial"/>
            </a:endParaRPr>
          </a:p>
        </p:txBody>
      </p:sp>
      <p:sp>
        <p:nvSpPr>
          <p:cNvPr id="354" name="Shape 354"/>
          <p:cNvSpPr txBox="1">
            <a:spLocks noGrp="1"/>
          </p:cNvSpPr>
          <p:nvPr>
            <p:ph type="body" idx="1"/>
          </p:nvPr>
        </p:nvSpPr>
        <p:spPr>
          <a:xfrm>
            <a:off x="899592" y="4202258"/>
            <a:ext cx="7772400" cy="651619"/>
          </a:xfrm>
          <a:prstGeom prst="rect">
            <a:avLst/>
          </a:prstGeom>
          <a:noFill/>
          <a:ln>
            <a:noFill/>
          </a:ln>
        </p:spPr>
        <p:txBody>
          <a:bodyPr lIns="91425" tIns="45700" rIns="91425" bIns="45700" anchor="b" anchorCtr="0">
            <a:noAutofit/>
          </a:bodyPr>
          <a:lstStyle/>
          <a:p>
            <a:pPr marL="0" marR="0" lvl="0" indent="0" algn="l" rtl="0">
              <a:spcBef>
                <a:spcPts val="0"/>
              </a:spcBef>
              <a:buClr>
                <a:srgbClr val="888888"/>
              </a:buClr>
              <a:buSzPct val="25000"/>
              <a:buFont typeface="Arial"/>
              <a:buNone/>
            </a:pPr>
            <a:r>
              <a:rPr lang="zh-TW" sz="2000" b="0" i="0" u="none" strike="noStrike" cap="none" dirty="0">
                <a:solidFill>
                  <a:srgbClr val="888888"/>
                </a:solidFill>
                <a:latin typeface="Arial"/>
                <a:ea typeface="Arial"/>
                <a:cs typeface="Arial"/>
                <a:sym typeface="Arial"/>
              </a:rPr>
              <a:t>包含四部分，分別為：學習表現、行為表現、同儕之間互動關係、與家人互動</a:t>
            </a:r>
          </a:p>
        </p:txBody>
      </p:sp>
      <p:sp>
        <p:nvSpPr>
          <p:cNvPr id="355" name="Shape 355"/>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zh-TW" sz="1200">
                <a:solidFill>
                  <a:srgbClr val="888888"/>
                </a:solidFill>
                <a:latin typeface="Calibri"/>
                <a:ea typeface="Calibri"/>
                <a:cs typeface="Calibri"/>
                <a:sym typeface="Calibri"/>
              </a:rPr>
              <a:t>2016/1/11</a:t>
            </a:r>
          </a:p>
        </p:txBody>
      </p:sp>
      <p:cxnSp>
        <p:nvCxnSpPr>
          <p:cNvPr id="3" name="直線接點 2"/>
          <p:cNvCxnSpPr/>
          <p:nvPr/>
        </p:nvCxnSpPr>
        <p:spPr>
          <a:xfrm>
            <a:off x="251520" y="237745"/>
            <a:ext cx="10081120" cy="2088232"/>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 name="直線接點 4"/>
          <p:cNvCxnSpPr/>
          <p:nvPr/>
        </p:nvCxnSpPr>
        <p:spPr>
          <a:xfrm flipV="1">
            <a:off x="-492520" y="452515"/>
            <a:ext cx="9865096" cy="3240360"/>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7" name="直線接點 6"/>
          <p:cNvCxnSpPr/>
          <p:nvPr/>
        </p:nvCxnSpPr>
        <p:spPr>
          <a:xfrm>
            <a:off x="3167844" y="-273512"/>
            <a:ext cx="6264696" cy="494116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flipH="1">
            <a:off x="-951166" y="-1368586"/>
            <a:ext cx="7200800" cy="6820867"/>
          </a:xfrm>
          <a:prstGeom prst="line">
            <a:avLst/>
          </a:prstGeom>
          <a:ln/>
        </p:spPr>
        <p:style>
          <a:lnRef idx="3">
            <a:schemeClr val="accent5"/>
          </a:lnRef>
          <a:fillRef idx="0">
            <a:schemeClr val="accent5"/>
          </a:fillRef>
          <a:effectRef idx="2">
            <a:schemeClr val="accent5"/>
          </a:effectRef>
          <a:fontRef idx="minor">
            <a:schemeClr val="tx1"/>
          </a:fontRef>
        </p:style>
      </p:cxnSp>
      <p:cxnSp>
        <p:nvCxnSpPr>
          <p:cNvPr id="12" name="直線接點 11"/>
          <p:cNvCxnSpPr/>
          <p:nvPr/>
        </p:nvCxnSpPr>
        <p:spPr>
          <a:xfrm>
            <a:off x="-1044624" y="4216567"/>
            <a:ext cx="10737152" cy="3359452"/>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 name="直線接點 15"/>
          <p:cNvCxnSpPr/>
          <p:nvPr/>
        </p:nvCxnSpPr>
        <p:spPr>
          <a:xfrm flipH="1">
            <a:off x="4843561" y="1273638"/>
            <a:ext cx="5935089" cy="810059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Shape 360"/>
          <p:cNvSpPr txBox="1">
            <a:spLocks noGrp="1"/>
          </p:cNvSpPr>
          <p:nvPr>
            <p:ph type="title"/>
          </p:nvPr>
        </p:nvSpPr>
        <p:spPr>
          <a:xfrm>
            <a:off x="4860032" y="3573016"/>
            <a:ext cx="3168352" cy="8223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r>
              <a:rPr lang="zh-TW" sz="5400" b="0" i="0" u="none" strike="noStrike" cap="none" dirty="0" smtClean="0">
                <a:solidFill>
                  <a:schemeClr val="dk1"/>
                </a:solidFill>
                <a:latin typeface="Arial"/>
                <a:ea typeface="文鼎海報體" panose="02010609010101010101" pitchFamily="49" charset="-120"/>
                <a:cs typeface="Arial"/>
                <a:sym typeface="Arial"/>
              </a:rPr>
              <a:t>學習</a:t>
            </a:r>
            <a:r>
              <a:rPr lang="zh-TW" sz="5400" b="0" i="0" u="none" strike="noStrike" cap="none" dirty="0">
                <a:solidFill>
                  <a:schemeClr val="dk1"/>
                </a:solidFill>
                <a:latin typeface="Arial"/>
                <a:ea typeface="文鼎海報體" panose="02010609010101010101" pitchFamily="49" charset="-120"/>
                <a:cs typeface="Arial"/>
                <a:sym typeface="Arial"/>
              </a:rPr>
              <a:t>表現</a:t>
            </a:r>
          </a:p>
        </p:txBody>
      </p:sp>
      <p:sp>
        <p:nvSpPr>
          <p:cNvPr id="362" name="Shape 362"/>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zh-TW" sz="1200">
                <a:solidFill>
                  <a:srgbClr val="888888"/>
                </a:solidFill>
                <a:latin typeface="Calibri"/>
                <a:ea typeface="Calibri"/>
                <a:cs typeface="Calibri"/>
                <a:sym typeface="Calibri"/>
              </a:rPr>
              <a:t>2016/1/11</a:t>
            </a:r>
          </a:p>
        </p:txBody>
      </p:sp>
      <p:cxnSp>
        <p:nvCxnSpPr>
          <p:cNvPr id="3" name="直線接點 2"/>
          <p:cNvCxnSpPr/>
          <p:nvPr/>
        </p:nvCxnSpPr>
        <p:spPr>
          <a:xfrm>
            <a:off x="-145876" y="3645024"/>
            <a:ext cx="9720064" cy="1800200"/>
          </a:xfrm>
          <a:prstGeom prst="line">
            <a:avLst/>
          </a:prstGeom>
          <a:ln w="76200">
            <a:solidFill>
              <a:srgbClr val="FFC000"/>
            </a:solidFill>
            <a:prstDash val="lgDash"/>
          </a:ln>
        </p:spPr>
        <p:style>
          <a:lnRef idx="1">
            <a:schemeClr val="accent1"/>
          </a:lnRef>
          <a:fillRef idx="0">
            <a:schemeClr val="accent1"/>
          </a:fillRef>
          <a:effectRef idx="0">
            <a:schemeClr val="accent1"/>
          </a:effectRef>
          <a:fontRef idx="minor">
            <a:schemeClr val="tx1"/>
          </a:fontRef>
        </p:style>
      </p:cxnSp>
      <p:cxnSp>
        <p:nvCxnSpPr>
          <p:cNvPr id="6" name="直線接點 5"/>
          <p:cNvCxnSpPr/>
          <p:nvPr/>
        </p:nvCxnSpPr>
        <p:spPr>
          <a:xfrm flipV="1">
            <a:off x="-218392" y="4190455"/>
            <a:ext cx="9865096" cy="1872208"/>
          </a:xfrm>
          <a:prstGeom prst="line">
            <a:avLst/>
          </a:prstGeom>
          <a:ln w="28575">
            <a:solidFill>
              <a:srgbClr val="00B0F0"/>
            </a:solidFill>
            <a:prstDash val="lgDashDotDot"/>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Shape 367"/>
          <p:cNvSpPr txBox="1">
            <a:spLocks noGrp="1"/>
          </p:cNvSpPr>
          <p:nvPr>
            <p:ph type="title"/>
          </p:nvPr>
        </p:nvSpPr>
        <p:spPr>
          <a:xfrm>
            <a:off x="2771800" y="5301208"/>
            <a:ext cx="5698976" cy="850107"/>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Arial"/>
              <a:buNone/>
            </a:pPr>
            <a:r>
              <a:rPr lang="zh-TW" sz="3959" i="0" u="none" strike="noStrike" cap="none" dirty="0">
                <a:solidFill>
                  <a:schemeClr val="dk1"/>
                </a:solidFill>
                <a:latin typeface="Arial"/>
                <a:ea typeface="文鼎海報體" panose="02010609010101010101" pitchFamily="49" charset="-120"/>
                <a:cs typeface="Arial"/>
                <a:sym typeface="Arial"/>
              </a:rPr>
              <a:t>(一) 學齡前幼兒較看不</a:t>
            </a:r>
            <a:r>
              <a:rPr lang="zh-TW" sz="3959" i="0" u="none" strike="noStrike" cap="none" dirty="0" smtClean="0">
                <a:solidFill>
                  <a:schemeClr val="dk1"/>
                </a:solidFill>
                <a:latin typeface="Arial"/>
                <a:ea typeface="文鼎海報體" panose="02010609010101010101" pitchFamily="49" charset="-120"/>
                <a:cs typeface="Arial"/>
                <a:sym typeface="Arial"/>
              </a:rPr>
              <a:t>出</a:t>
            </a:r>
            <a:endParaRPr lang="zh-TW" sz="3959" i="0" u="none" strike="noStrike" cap="none" dirty="0">
              <a:solidFill>
                <a:schemeClr val="dk1"/>
              </a:solidFill>
              <a:latin typeface="Arial"/>
              <a:ea typeface="文鼎海報體" panose="02010609010101010101" pitchFamily="49" charset="-120"/>
              <a:cs typeface="Arial"/>
              <a:sym typeface="Arial"/>
            </a:endParaRPr>
          </a:p>
        </p:txBody>
      </p:sp>
      <p:sp>
        <p:nvSpPr>
          <p:cNvPr id="368" name="Shape 368"/>
          <p:cNvSpPr txBox="1">
            <a:spLocks noGrp="1"/>
          </p:cNvSpPr>
          <p:nvPr>
            <p:ph type="body" idx="1"/>
          </p:nvPr>
        </p:nvSpPr>
        <p:spPr>
          <a:xfrm>
            <a:off x="1043608" y="519059"/>
            <a:ext cx="7715200" cy="4525963"/>
          </a:xfrm>
          <a:prstGeom prst="rect">
            <a:avLst/>
          </a:prstGeom>
          <a:noFill/>
          <a:ln>
            <a:noFill/>
          </a:ln>
        </p:spPr>
        <p:txBody>
          <a:bodyPr lIns="91425" tIns="45700" rIns="91425" bIns="45700" anchor="t" anchorCtr="0">
            <a:noAutofit/>
          </a:bodyPr>
          <a:lstStyle/>
          <a:p>
            <a:pPr marL="914400" marR="0" lvl="2" indent="0" algn="l" rtl="0">
              <a:spcBef>
                <a:spcPts val="0"/>
              </a:spcBef>
              <a:spcAft>
                <a:spcPts val="0"/>
              </a:spcAft>
              <a:buClr>
                <a:srgbClr val="FF0000"/>
              </a:buClr>
              <a:buSzPct val="100000"/>
              <a:buNone/>
            </a:pPr>
            <a:r>
              <a:rPr lang="zh-TW" sz="2400" b="0" i="1" u="none" strike="noStrike" cap="none" dirty="0">
                <a:solidFill>
                  <a:schemeClr val="tx1"/>
                </a:solidFill>
                <a:latin typeface="Arial"/>
                <a:ea typeface="Arial"/>
                <a:cs typeface="Arial"/>
                <a:sym typeface="Arial"/>
              </a:rPr>
              <a:t>「在幼兒園時期幼兒較看不出來，幼兒會心情低落，情緒影響學習，不安全感較多，以致影響幼兒在學習上的問題，當幼兒年紀小時感受較不大；小學生較明顯。」(T1,2015/12/08)</a:t>
            </a:r>
          </a:p>
          <a:p>
            <a:pPr marL="1143000" marR="0" lvl="2" indent="-228600" algn="l" rtl="0">
              <a:spcBef>
                <a:spcPts val="480"/>
              </a:spcBef>
              <a:spcAft>
                <a:spcPts val="0"/>
              </a:spcAft>
              <a:buClr>
                <a:schemeClr val="dk1"/>
              </a:buClr>
              <a:buSzPct val="25000"/>
              <a:buFont typeface="Arial"/>
              <a:buNone/>
            </a:pPr>
            <a:endParaRPr sz="2400" b="0" i="0" u="none" strike="noStrike" cap="none" dirty="0">
              <a:solidFill>
                <a:schemeClr val="tx1"/>
              </a:solidFill>
              <a:latin typeface="Arial"/>
              <a:ea typeface="Arial"/>
              <a:cs typeface="Arial"/>
              <a:sym typeface="Arial"/>
            </a:endParaRPr>
          </a:p>
          <a:p>
            <a:pPr marL="914400" marR="0" lvl="2" indent="0" algn="l" rtl="0">
              <a:spcBef>
                <a:spcPts val="480"/>
              </a:spcBef>
              <a:spcAft>
                <a:spcPts val="0"/>
              </a:spcAft>
              <a:buClr>
                <a:srgbClr val="FF0000"/>
              </a:buClr>
              <a:buSzPct val="100000"/>
              <a:buNone/>
            </a:pPr>
            <a:r>
              <a:rPr lang="zh-TW" sz="2400" b="0" i="1" u="none" strike="noStrike" cap="none" dirty="0">
                <a:solidFill>
                  <a:schemeClr val="tx1"/>
                </a:solidFill>
                <a:latin typeface="Arial"/>
                <a:ea typeface="Arial"/>
                <a:cs typeface="Arial"/>
                <a:sym typeface="Arial"/>
              </a:rPr>
              <a:t>「很少有影響，但仍有部分影響，幼兒在學習表現上比較容易分心。」(T2,2015/12/28)</a:t>
            </a:r>
          </a:p>
          <a:p>
            <a:pPr marL="1143000" marR="0" lvl="2" indent="-228600" algn="l" rtl="0">
              <a:spcBef>
                <a:spcPts val="480"/>
              </a:spcBef>
              <a:spcAft>
                <a:spcPts val="0"/>
              </a:spcAft>
              <a:buClr>
                <a:schemeClr val="dk1"/>
              </a:buClr>
              <a:buSzPct val="100000"/>
              <a:buFont typeface="Arial"/>
              <a:buNone/>
            </a:pPr>
            <a:endParaRPr sz="2400" b="0" i="0" u="none" strike="noStrike" cap="none" dirty="0">
              <a:solidFill>
                <a:schemeClr val="tx1"/>
              </a:solidFill>
              <a:latin typeface="Arial"/>
              <a:ea typeface="Arial"/>
              <a:cs typeface="Arial"/>
              <a:sym typeface="Arial"/>
            </a:endParaRPr>
          </a:p>
          <a:p>
            <a:pPr marL="914400" marR="0" lvl="2" indent="0" algn="l" rtl="0">
              <a:spcBef>
                <a:spcPts val="480"/>
              </a:spcBef>
              <a:spcAft>
                <a:spcPts val="0"/>
              </a:spcAft>
              <a:buClr>
                <a:srgbClr val="FF0000"/>
              </a:buClr>
              <a:buSzPct val="100000"/>
              <a:buNone/>
            </a:pPr>
            <a:r>
              <a:rPr lang="zh-TW" sz="2400" b="0" i="1" u="none" strike="noStrike" cap="none" dirty="0">
                <a:solidFill>
                  <a:schemeClr val="tx1"/>
                </a:solidFill>
                <a:latin typeface="Arial"/>
                <a:ea typeface="Arial"/>
                <a:cs typeface="Arial"/>
                <a:sym typeface="Arial"/>
              </a:rPr>
              <a:t>「A個案他學習其實還好，因為他其實很厲害、很聰明。」(T3,201512/29)</a:t>
            </a:r>
          </a:p>
          <a:p>
            <a:pPr marL="342900" marR="0" lvl="0" indent="-342900" algn="l" rtl="0">
              <a:spcBef>
                <a:spcPts val="640"/>
              </a:spcBef>
              <a:buClr>
                <a:schemeClr val="dk1"/>
              </a:buClr>
              <a:buSzPct val="100000"/>
              <a:buFont typeface="Arial"/>
              <a:buNone/>
            </a:pPr>
            <a:endParaRPr sz="3200" b="0" i="0" u="none" strike="noStrike" cap="none" dirty="0">
              <a:solidFill>
                <a:schemeClr val="dk1"/>
              </a:solidFill>
              <a:latin typeface="Arial"/>
              <a:ea typeface="Arial"/>
              <a:cs typeface="Arial"/>
              <a:sym typeface="Arial"/>
            </a:endParaRPr>
          </a:p>
        </p:txBody>
      </p:sp>
      <p:sp>
        <p:nvSpPr>
          <p:cNvPr id="369" name="Shape 369"/>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zh-TW" sz="1200">
                <a:solidFill>
                  <a:srgbClr val="888888"/>
                </a:solidFill>
                <a:latin typeface="Calibri"/>
                <a:ea typeface="Calibri"/>
                <a:cs typeface="Calibri"/>
                <a:sym typeface="Calibri"/>
              </a:rPr>
              <a:t>2016/1/11</a:t>
            </a:r>
          </a:p>
        </p:txBody>
      </p:sp>
      <p:cxnSp>
        <p:nvCxnSpPr>
          <p:cNvPr id="5" name="直線接點 4"/>
          <p:cNvCxnSpPr/>
          <p:nvPr/>
        </p:nvCxnSpPr>
        <p:spPr>
          <a:xfrm>
            <a:off x="1187624" y="0"/>
            <a:ext cx="432048" cy="6957392"/>
          </a:xfrm>
          <a:prstGeom prst="line">
            <a:avLst/>
          </a:prstGeom>
          <a:ln w="28575">
            <a:solidFill>
              <a:srgbClr val="2CABAE"/>
            </a:solidFill>
            <a:prstDash val="lgDash"/>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flipH="1">
            <a:off x="-697668" y="4298077"/>
            <a:ext cx="11197752" cy="1493890"/>
          </a:xfrm>
          <a:prstGeom prst="line">
            <a:avLst/>
          </a:prstGeom>
          <a:ln w="38100">
            <a:solidFill>
              <a:srgbClr val="D5316F"/>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Shape 374"/>
          <p:cNvSpPr txBox="1">
            <a:spLocks noGrp="1"/>
          </p:cNvSpPr>
          <p:nvPr>
            <p:ph type="title"/>
          </p:nvPr>
        </p:nvSpPr>
        <p:spPr>
          <a:xfrm>
            <a:off x="-15992" y="44624"/>
            <a:ext cx="5904656"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Arial"/>
              <a:buNone/>
            </a:pPr>
            <a:r>
              <a:rPr lang="zh-TW" sz="4400" b="0" i="0" u="none" strike="noStrike" cap="none" dirty="0">
                <a:solidFill>
                  <a:schemeClr val="dk1"/>
                </a:solidFill>
                <a:latin typeface="Arial"/>
                <a:ea typeface="文鼎海報體" panose="02010609010101010101" pitchFamily="49" charset="-120"/>
                <a:cs typeface="Arial"/>
                <a:sym typeface="Arial"/>
              </a:rPr>
              <a:t>(二) 會有負向情緒出現</a:t>
            </a:r>
          </a:p>
        </p:txBody>
      </p:sp>
      <p:sp>
        <p:nvSpPr>
          <p:cNvPr id="375" name="Shape 375"/>
          <p:cNvSpPr txBox="1">
            <a:spLocks noGrp="1"/>
          </p:cNvSpPr>
          <p:nvPr>
            <p:ph type="body" idx="1"/>
          </p:nvPr>
        </p:nvSpPr>
        <p:spPr>
          <a:xfrm>
            <a:off x="1403648" y="1600200"/>
            <a:ext cx="7283152" cy="4525963"/>
          </a:xfrm>
          <a:prstGeom prst="rect">
            <a:avLst/>
          </a:prstGeom>
          <a:noFill/>
          <a:ln>
            <a:noFill/>
          </a:ln>
        </p:spPr>
        <p:txBody>
          <a:bodyPr lIns="91425" tIns="45700" rIns="91425" bIns="45700" anchor="t" anchorCtr="0">
            <a:noAutofit/>
          </a:bodyPr>
          <a:lstStyle/>
          <a:p>
            <a:pPr marL="457200" marR="0" lvl="1" indent="0" algn="l" rtl="0">
              <a:lnSpc>
                <a:spcPct val="80000"/>
              </a:lnSpc>
              <a:spcBef>
                <a:spcPts val="0"/>
              </a:spcBef>
              <a:spcAft>
                <a:spcPts val="0"/>
              </a:spcAft>
              <a:buClr>
                <a:srgbClr val="FF0000"/>
              </a:buClr>
              <a:buSzPct val="99166"/>
              <a:buNone/>
            </a:pPr>
            <a:r>
              <a:rPr lang="zh-TW" sz="2380" b="0" i="1" u="none" strike="noStrike" cap="none" dirty="0">
                <a:solidFill>
                  <a:srgbClr val="FF0000"/>
                </a:solidFill>
                <a:latin typeface="Arial"/>
                <a:ea typeface="Arial"/>
                <a:cs typeface="Arial"/>
                <a:sym typeface="Arial"/>
              </a:rPr>
              <a:t>「</a:t>
            </a:r>
            <a:r>
              <a:rPr lang="zh-TW" sz="2380" b="0" i="1" u="none" strike="noStrike" cap="none" dirty="0">
                <a:solidFill>
                  <a:schemeClr val="tx1"/>
                </a:solidFill>
                <a:latin typeface="Arial"/>
                <a:ea typeface="Arial"/>
                <a:cs typeface="Arial"/>
                <a:sym typeface="Arial"/>
              </a:rPr>
              <a:t>情緒上的狀況，例如：哭泣，退縮，一段時間的沉默，睡午覺時驚醒或是啼哭。」(T1,2015/12/08</a:t>
            </a:r>
            <a:r>
              <a:rPr lang="zh-TW" sz="2380" b="0" i="1" u="none" strike="noStrike" cap="none" dirty="0" smtClean="0">
                <a:solidFill>
                  <a:schemeClr val="tx1"/>
                </a:solidFill>
                <a:latin typeface="Arial"/>
                <a:ea typeface="Arial"/>
                <a:cs typeface="Arial"/>
                <a:sym typeface="Arial"/>
              </a:rPr>
              <a:t>)</a:t>
            </a:r>
            <a:endParaRPr lang="en-US" altLang="zh-TW" sz="2380" b="0" i="1" u="none" strike="noStrike" cap="none" dirty="0" smtClean="0">
              <a:solidFill>
                <a:schemeClr val="tx1"/>
              </a:solidFill>
              <a:latin typeface="Arial"/>
              <a:ea typeface="Arial"/>
              <a:cs typeface="Arial"/>
              <a:sym typeface="Arial"/>
            </a:endParaRPr>
          </a:p>
          <a:p>
            <a:pPr marL="457200" marR="0" lvl="1" indent="0" algn="l" rtl="0">
              <a:lnSpc>
                <a:spcPct val="80000"/>
              </a:lnSpc>
              <a:spcBef>
                <a:spcPts val="0"/>
              </a:spcBef>
              <a:spcAft>
                <a:spcPts val="0"/>
              </a:spcAft>
              <a:buClr>
                <a:srgbClr val="FF0000"/>
              </a:buClr>
              <a:buSzPct val="99166"/>
              <a:buNone/>
            </a:pPr>
            <a:endParaRPr sz="2380" b="0" i="0" u="none" strike="noStrike" cap="none" dirty="0">
              <a:solidFill>
                <a:schemeClr val="tx1"/>
              </a:solidFill>
              <a:latin typeface="Arial"/>
              <a:ea typeface="Arial"/>
              <a:cs typeface="Arial"/>
              <a:sym typeface="Arial"/>
            </a:endParaRPr>
          </a:p>
          <a:p>
            <a:pPr marL="457200" marR="0" lvl="1" indent="0" algn="l" rtl="0">
              <a:lnSpc>
                <a:spcPct val="80000"/>
              </a:lnSpc>
              <a:spcBef>
                <a:spcPts val="476"/>
              </a:spcBef>
              <a:spcAft>
                <a:spcPts val="0"/>
              </a:spcAft>
              <a:buClr>
                <a:srgbClr val="FF0000"/>
              </a:buClr>
              <a:buSzPct val="99166"/>
              <a:buNone/>
            </a:pPr>
            <a:r>
              <a:rPr lang="zh-TW" sz="2380" b="0" i="1" u="none" strike="noStrike" cap="none" dirty="0">
                <a:solidFill>
                  <a:schemeClr val="tx1"/>
                </a:solidFill>
                <a:latin typeface="Arial"/>
                <a:ea typeface="Arial"/>
                <a:cs typeface="Arial"/>
                <a:sym typeface="Arial"/>
              </a:rPr>
              <a:t>「大多是負向的!負向:學習專注力-部分會影響，容易被其他事物所分心，或是想他自己的事情。」(T2,2015/12/28)</a:t>
            </a:r>
          </a:p>
          <a:p>
            <a:pPr marL="742950" marR="0" lvl="1" indent="-285750" algn="l" rtl="0">
              <a:lnSpc>
                <a:spcPct val="80000"/>
              </a:lnSpc>
              <a:spcBef>
                <a:spcPts val="476"/>
              </a:spcBef>
              <a:spcAft>
                <a:spcPts val="0"/>
              </a:spcAft>
              <a:buClr>
                <a:schemeClr val="dk1"/>
              </a:buClr>
              <a:buSzPct val="25000"/>
              <a:buFont typeface="Arial"/>
              <a:buNone/>
            </a:pPr>
            <a:endParaRPr sz="2380" b="0" i="0" u="none" strike="noStrike" cap="none" dirty="0">
              <a:solidFill>
                <a:schemeClr val="tx1"/>
              </a:solidFill>
              <a:latin typeface="Arial"/>
              <a:ea typeface="Arial"/>
              <a:cs typeface="Arial"/>
              <a:sym typeface="Arial"/>
            </a:endParaRPr>
          </a:p>
          <a:p>
            <a:pPr marL="457200" marR="0" lvl="1" indent="0" algn="l" rtl="0">
              <a:lnSpc>
                <a:spcPct val="80000"/>
              </a:lnSpc>
              <a:spcBef>
                <a:spcPts val="476"/>
              </a:spcBef>
              <a:spcAft>
                <a:spcPts val="0"/>
              </a:spcAft>
              <a:buClr>
                <a:srgbClr val="FF0000"/>
              </a:buClr>
              <a:buSzPct val="99166"/>
              <a:buNone/>
            </a:pPr>
            <a:r>
              <a:rPr lang="zh-TW" sz="2380" b="0" i="1" u="none" strike="noStrike" cap="none" dirty="0">
                <a:solidFill>
                  <a:schemeClr val="tx1"/>
                </a:solidFill>
                <a:latin typeface="Arial"/>
                <a:ea typeface="Arial"/>
                <a:cs typeface="Arial"/>
                <a:sym typeface="Arial"/>
              </a:rPr>
              <a:t>「B個案他的負向行為是跟他的氣質有關。他很自我，跟他的家裡情況很相關，因為家裡只有他一個小孩，那就會比較自我，想法比較自我，所以他來上學是好事，因為他可以跟很多人接觸，因為學校有很多兄弟姐妹陪他。我覺得家裡只有一個又是單親的話這樣情況是有點難免的。」(T3,2015/12/29)</a:t>
            </a:r>
          </a:p>
          <a:p>
            <a:pPr marL="342900" marR="0" lvl="0" indent="-342900" algn="l" rtl="0">
              <a:lnSpc>
                <a:spcPct val="80000"/>
              </a:lnSpc>
              <a:spcBef>
                <a:spcPts val="544"/>
              </a:spcBef>
              <a:buClr>
                <a:schemeClr val="dk1"/>
              </a:buClr>
              <a:buSzPct val="100740"/>
              <a:buFont typeface="Arial"/>
              <a:buNone/>
            </a:pPr>
            <a:endParaRPr sz="2720" b="0" i="0" u="none" strike="noStrike" cap="none" dirty="0">
              <a:solidFill>
                <a:schemeClr val="tx1"/>
              </a:solidFill>
              <a:latin typeface="Arial"/>
              <a:ea typeface="Arial"/>
              <a:cs typeface="Arial"/>
              <a:sym typeface="Arial"/>
            </a:endParaRPr>
          </a:p>
        </p:txBody>
      </p:sp>
      <p:sp>
        <p:nvSpPr>
          <p:cNvPr id="376" name="Shape 376"/>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zh-TW" sz="1200">
                <a:solidFill>
                  <a:srgbClr val="888888"/>
                </a:solidFill>
                <a:latin typeface="Calibri"/>
                <a:ea typeface="Calibri"/>
                <a:cs typeface="Calibri"/>
                <a:sym typeface="Calibri"/>
              </a:rPr>
              <a:t>2016/1/11</a:t>
            </a:r>
          </a:p>
        </p:txBody>
      </p:sp>
      <p:cxnSp>
        <p:nvCxnSpPr>
          <p:cNvPr id="3" name="直線接點 2"/>
          <p:cNvCxnSpPr/>
          <p:nvPr/>
        </p:nvCxnSpPr>
        <p:spPr>
          <a:xfrm>
            <a:off x="3203848" y="1187624"/>
            <a:ext cx="5940152" cy="0"/>
          </a:xfrm>
          <a:prstGeom prst="line">
            <a:avLst/>
          </a:prstGeom>
          <a:ln w="38100">
            <a:solidFill>
              <a:srgbClr val="A07BB7"/>
            </a:solidFill>
            <a:prstDash val="lgDashDotDot"/>
          </a:ln>
        </p:spPr>
        <p:style>
          <a:lnRef idx="1">
            <a:schemeClr val="accent1"/>
          </a:lnRef>
          <a:fillRef idx="0">
            <a:schemeClr val="accent1"/>
          </a:fillRef>
          <a:effectRef idx="0">
            <a:schemeClr val="accent1"/>
          </a:effectRef>
          <a:fontRef idx="minor">
            <a:schemeClr val="tx1"/>
          </a:fontRef>
        </p:style>
      </p:cxnSp>
      <p:cxnSp>
        <p:nvCxnSpPr>
          <p:cNvPr id="5" name="直線接點 4"/>
          <p:cNvCxnSpPr/>
          <p:nvPr/>
        </p:nvCxnSpPr>
        <p:spPr>
          <a:xfrm>
            <a:off x="1115616" y="1700808"/>
            <a:ext cx="0" cy="5257800"/>
          </a:xfrm>
          <a:prstGeom prst="line">
            <a:avLst/>
          </a:prstGeom>
          <a:ln w="57150">
            <a:solidFill>
              <a:srgbClr val="319ED5"/>
            </a:solidFill>
            <a:prstDash val="lgDashDot"/>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Shape 381"/>
          <p:cNvSpPr txBox="1">
            <a:spLocks noGrp="1"/>
          </p:cNvSpPr>
          <p:nvPr>
            <p:ph type="title"/>
          </p:nvPr>
        </p:nvSpPr>
        <p:spPr>
          <a:xfrm>
            <a:off x="323528" y="4773104"/>
            <a:ext cx="7787208"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Arial"/>
              <a:buNone/>
            </a:pPr>
            <a:r>
              <a:rPr lang="zh-TW" sz="3959" b="0" i="0" u="none" strike="noStrike" cap="none" dirty="0">
                <a:solidFill>
                  <a:schemeClr val="dk1"/>
                </a:solidFill>
                <a:latin typeface="Arial"/>
                <a:ea typeface="文鼎海報體" panose="02010609010101010101" pitchFamily="49" charset="-120"/>
                <a:cs typeface="Arial"/>
                <a:sym typeface="Arial"/>
              </a:rPr>
              <a:t>(三) 父母離婚對受虐兒有正向影響</a:t>
            </a:r>
          </a:p>
        </p:txBody>
      </p:sp>
      <p:sp>
        <p:nvSpPr>
          <p:cNvPr id="382" name="Shape 382"/>
          <p:cNvSpPr txBox="1">
            <a:spLocks noGrp="1"/>
          </p:cNvSpPr>
          <p:nvPr>
            <p:ph type="body" idx="1"/>
          </p:nvPr>
        </p:nvSpPr>
        <p:spPr>
          <a:xfrm>
            <a:off x="2771800" y="872716"/>
            <a:ext cx="6592754" cy="2880320"/>
          </a:xfrm>
          <a:prstGeom prst="rect">
            <a:avLst/>
          </a:prstGeom>
          <a:noFill/>
          <a:ln>
            <a:noFill/>
          </a:ln>
        </p:spPr>
        <p:txBody>
          <a:bodyPr lIns="91425" tIns="45700" rIns="91425" bIns="45700" anchor="t" anchorCtr="0">
            <a:noAutofit/>
          </a:bodyPr>
          <a:lstStyle/>
          <a:p>
            <a:pPr marL="457200" marR="0" lvl="1" indent="0" algn="l" rtl="0">
              <a:spcBef>
                <a:spcPts val="0"/>
              </a:spcBef>
              <a:spcAft>
                <a:spcPts val="0"/>
              </a:spcAft>
              <a:buClr>
                <a:srgbClr val="FF0000"/>
              </a:buClr>
              <a:buSzPct val="100000"/>
              <a:buNone/>
            </a:pPr>
            <a:r>
              <a:rPr lang="zh-TW" sz="2800" b="0" i="1" u="none" strike="noStrike" cap="none" dirty="0">
                <a:solidFill>
                  <a:schemeClr val="tx1"/>
                </a:solidFill>
                <a:latin typeface="Arial"/>
                <a:ea typeface="Arial"/>
                <a:cs typeface="Arial"/>
                <a:sym typeface="Arial"/>
              </a:rPr>
              <a:t>「其實父母離婚都幼兒而言都是一種缺憾，還是有心理遺憾的負向影響，但如果是受到家暴影響的受虐幼兒，對幼兒的心理上都會有很大的創傷，離婚會是正向的影響，至少在身心理需求上必須使幼兒得到滿足。」(T1,2015/12/08)</a:t>
            </a:r>
          </a:p>
          <a:p>
            <a:pPr marL="342900" marR="0" lvl="0" indent="-342900" algn="l" rtl="0">
              <a:spcBef>
                <a:spcPts val="640"/>
              </a:spcBef>
              <a:buClr>
                <a:schemeClr val="dk1"/>
              </a:buClr>
              <a:buSzPct val="100000"/>
              <a:buFont typeface="Arial"/>
              <a:buNone/>
            </a:pPr>
            <a:endParaRPr sz="3200" b="0" i="0" u="none" strike="noStrike" cap="none" dirty="0">
              <a:solidFill>
                <a:schemeClr val="dk1"/>
              </a:solidFill>
              <a:latin typeface="Arial"/>
              <a:ea typeface="Arial"/>
              <a:cs typeface="Arial"/>
              <a:sym typeface="Arial"/>
            </a:endParaRPr>
          </a:p>
        </p:txBody>
      </p:sp>
      <p:sp>
        <p:nvSpPr>
          <p:cNvPr id="383" name="Shape 383"/>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zh-TW" sz="1200">
                <a:solidFill>
                  <a:srgbClr val="888888"/>
                </a:solidFill>
                <a:latin typeface="Calibri"/>
                <a:ea typeface="Calibri"/>
                <a:cs typeface="Calibri"/>
                <a:sym typeface="Calibri"/>
              </a:rPr>
              <a:t>2016/1/11</a:t>
            </a:r>
          </a:p>
        </p:txBody>
      </p:sp>
      <p:cxnSp>
        <p:nvCxnSpPr>
          <p:cNvPr id="3" name="直線接點 2"/>
          <p:cNvCxnSpPr/>
          <p:nvPr/>
        </p:nvCxnSpPr>
        <p:spPr>
          <a:xfrm>
            <a:off x="-720588" y="3356992"/>
            <a:ext cx="10477164" cy="1928151"/>
          </a:xfrm>
          <a:prstGeom prst="line">
            <a:avLst/>
          </a:prstGeom>
          <a:ln w="28575">
            <a:solidFill>
              <a:srgbClr val="A07BB7"/>
            </a:solidFill>
            <a:prstDash val="sysDash"/>
          </a:ln>
        </p:spPr>
        <p:style>
          <a:lnRef idx="1">
            <a:schemeClr val="accent1"/>
          </a:lnRef>
          <a:fillRef idx="0">
            <a:schemeClr val="accent1"/>
          </a:fillRef>
          <a:effectRef idx="0">
            <a:schemeClr val="accent1"/>
          </a:effectRef>
          <a:fontRef idx="minor">
            <a:schemeClr val="tx1"/>
          </a:fontRef>
        </p:style>
      </p:cxnSp>
      <p:cxnSp>
        <p:nvCxnSpPr>
          <p:cNvPr id="5" name="直線接點 4"/>
          <p:cNvCxnSpPr/>
          <p:nvPr/>
        </p:nvCxnSpPr>
        <p:spPr>
          <a:xfrm flipV="1">
            <a:off x="-756592" y="-99391"/>
            <a:ext cx="10513168" cy="1368151"/>
          </a:xfrm>
          <a:prstGeom prst="line">
            <a:avLst/>
          </a:prstGeom>
          <a:ln w="38100">
            <a:solidFill>
              <a:srgbClr val="2CABAE"/>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Shape 38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Arial"/>
              <a:buNone/>
            </a:pPr>
            <a:r>
              <a:rPr lang="zh-TW" sz="4800" b="0" i="0" u="none" strike="noStrike" cap="none" dirty="0" smtClean="0">
                <a:solidFill>
                  <a:schemeClr val="dk1"/>
                </a:solidFill>
                <a:latin typeface="Arial"/>
                <a:ea typeface="文鼎海報體" panose="02010609010101010101" pitchFamily="49" charset="-120"/>
                <a:cs typeface="Arial"/>
                <a:sym typeface="Arial"/>
              </a:rPr>
              <a:t>行為</a:t>
            </a:r>
            <a:r>
              <a:rPr lang="zh-TW" sz="4800" b="0" i="0" u="none" strike="noStrike" cap="none" dirty="0">
                <a:solidFill>
                  <a:schemeClr val="dk1"/>
                </a:solidFill>
                <a:latin typeface="Arial"/>
                <a:ea typeface="文鼎海報體" panose="02010609010101010101" pitchFamily="49" charset="-120"/>
                <a:cs typeface="Arial"/>
                <a:sym typeface="Arial"/>
              </a:rPr>
              <a:t>表現</a:t>
            </a:r>
          </a:p>
        </p:txBody>
      </p:sp>
      <p:sp>
        <p:nvSpPr>
          <p:cNvPr id="389" name="Shape 389"/>
          <p:cNvSpPr txBox="1">
            <a:spLocks noGrp="1"/>
          </p:cNvSpPr>
          <p:nvPr>
            <p:ph type="body" idx="1"/>
          </p:nvPr>
        </p:nvSpPr>
        <p:spPr>
          <a:xfrm>
            <a:off x="436624" y="2195512"/>
            <a:ext cx="8229600" cy="4525963"/>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100000"/>
              <a:buNone/>
            </a:pPr>
            <a:r>
              <a:rPr lang="zh-TW" sz="3200" b="0" i="0" u="none" strike="noStrike" cap="none" dirty="0">
                <a:solidFill>
                  <a:schemeClr val="dk1"/>
                </a:solidFill>
                <a:latin typeface="Arial"/>
                <a:ea typeface="Arial"/>
                <a:cs typeface="Arial"/>
                <a:sym typeface="Arial"/>
              </a:rPr>
              <a:t>透過受訪者敘說，離婚單親幼兒在中班、大班或升小一的期間，遇到同儕或是社會互動時情緒上的起伏狀況越明顯，例如：一開始較沉默、沒有自信、暴力、畏縮、大叫等行為，在這樣的情緒上破壞行為可能是因為不安全感想引起他人的注意，並伴隨著出現不想上學或黏著父母、老師或者產生誤會他人之負面想法。</a:t>
            </a:r>
          </a:p>
          <a:p>
            <a:pPr marL="342900" marR="0" lvl="0" indent="-342900" algn="l" rtl="0">
              <a:spcBef>
                <a:spcPts val="640"/>
              </a:spcBef>
              <a:buClr>
                <a:schemeClr val="dk1"/>
              </a:buClr>
              <a:buSzPct val="100000"/>
              <a:buFont typeface="Arial"/>
              <a:buNone/>
            </a:pPr>
            <a:endParaRPr sz="3200" b="0" i="0" u="none" strike="noStrike" cap="none" dirty="0">
              <a:solidFill>
                <a:schemeClr val="dk1"/>
              </a:solidFill>
              <a:latin typeface="Arial"/>
              <a:ea typeface="Arial"/>
              <a:cs typeface="Arial"/>
              <a:sym typeface="Arial"/>
            </a:endParaRPr>
          </a:p>
        </p:txBody>
      </p:sp>
      <p:sp>
        <p:nvSpPr>
          <p:cNvPr id="390" name="Shape 390"/>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zh-TW" sz="1200">
                <a:solidFill>
                  <a:srgbClr val="888888"/>
                </a:solidFill>
                <a:latin typeface="Calibri"/>
                <a:ea typeface="Calibri"/>
                <a:cs typeface="Calibri"/>
                <a:sym typeface="Calibri"/>
              </a:rPr>
              <a:t>2016/1/11</a:t>
            </a:r>
          </a:p>
        </p:txBody>
      </p:sp>
      <p:sp>
        <p:nvSpPr>
          <p:cNvPr id="4" name="流程圖: 延遲 3"/>
          <p:cNvSpPr/>
          <p:nvPr/>
        </p:nvSpPr>
        <p:spPr>
          <a:xfrm>
            <a:off x="6660232" y="274637"/>
            <a:ext cx="2483768" cy="1143000"/>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流程圖: 延遲 7"/>
          <p:cNvSpPr/>
          <p:nvPr/>
        </p:nvSpPr>
        <p:spPr>
          <a:xfrm rot="10800000">
            <a:off x="0" y="274637"/>
            <a:ext cx="2483768" cy="1143000"/>
          </a:xfrm>
          <a:prstGeom prst="flowChartDela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Tree>
  </p:cSld>
  <p:clrMapOvr>
    <a:masterClrMapping/>
  </p:clrMapOvr>
  <p:transition spd="slow">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Shape 39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Arial"/>
              <a:buNone/>
            </a:pPr>
            <a:r>
              <a:rPr lang="zh-TW" b="1" i="0" u="none" strike="noStrike" cap="none" dirty="0" smtClean="0">
                <a:solidFill>
                  <a:schemeClr val="dk1"/>
                </a:solidFill>
                <a:latin typeface="Arial"/>
                <a:ea typeface="文鼎海報體" panose="02010609010101010101" pitchFamily="49" charset="-120"/>
                <a:cs typeface="Arial"/>
                <a:sym typeface="Arial"/>
              </a:rPr>
              <a:t>同儕</a:t>
            </a:r>
            <a:r>
              <a:rPr lang="zh-TW" b="1" i="0" u="none" strike="noStrike" cap="none" dirty="0">
                <a:solidFill>
                  <a:schemeClr val="dk1"/>
                </a:solidFill>
                <a:latin typeface="Arial"/>
                <a:ea typeface="文鼎海報體" panose="02010609010101010101" pitchFamily="49" charset="-120"/>
                <a:cs typeface="Arial"/>
                <a:sym typeface="Arial"/>
              </a:rPr>
              <a:t>之間互動</a:t>
            </a:r>
            <a:r>
              <a:rPr lang="zh-TW" b="1" i="0" u="none" strike="noStrike" cap="none" dirty="0" smtClean="0">
                <a:solidFill>
                  <a:schemeClr val="dk1"/>
                </a:solidFill>
                <a:latin typeface="Arial"/>
                <a:ea typeface="文鼎海報體" panose="02010609010101010101" pitchFamily="49" charset="-120"/>
                <a:cs typeface="Arial"/>
                <a:sym typeface="Arial"/>
              </a:rPr>
              <a:t>關係</a:t>
            </a:r>
            <a:endParaRPr lang="zh-TW" b="0" i="0" u="none" strike="noStrike" cap="none" dirty="0">
              <a:solidFill>
                <a:schemeClr val="dk1"/>
              </a:solidFill>
              <a:latin typeface="Arial"/>
              <a:ea typeface="文鼎海報體" panose="02010609010101010101" pitchFamily="49" charset="-120"/>
              <a:cs typeface="Arial"/>
              <a:sym typeface="Arial"/>
            </a:endParaRPr>
          </a:p>
        </p:txBody>
      </p:sp>
      <p:sp>
        <p:nvSpPr>
          <p:cNvPr id="396" name="Shape 396"/>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Char char="•"/>
            </a:pPr>
            <a:r>
              <a:rPr lang="zh-TW" sz="3200" b="0" i="0" u="none" strike="noStrike" cap="none" dirty="0">
                <a:solidFill>
                  <a:schemeClr val="dk1"/>
                </a:solidFill>
                <a:latin typeface="Arial"/>
                <a:ea typeface="Arial"/>
                <a:cs typeface="Arial"/>
                <a:sym typeface="Arial"/>
              </a:rPr>
              <a:t>三歲以上的離婚單親幼兒情緒狀況較明顯，同儕會針對個案幼兒的負面情緒行為或是常請假的狀況跟老師詢問起個案的狀況，並也會有相處不融洽、不與他人互動、容易吵架或是動手推打等社會互動問題，至於一到兩歲的幼兒及同儕則較不明顯，因為此階段幼兒還無法理解父母的狀況。</a:t>
            </a:r>
          </a:p>
        </p:txBody>
      </p:sp>
      <p:sp>
        <p:nvSpPr>
          <p:cNvPr id="397" name="Shape 397"/>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zh-TW" sz="1200">
                <a:solidFill>
                  <a:srgbClr val="888888"/>
                </a:solidFill>
                <a:latin typeface="Calibri"/>
                <a:ea typeface="Calibri"/>
                <a:cs typeface="Calibri"/>
                <a:sym typeface="Calibri"/>
              </a:rPr>
              <a:t>2016/1/11</a:t>
            </a:r>
          </a:p>
        </p:txBody>
      </p:sp>
      <p:sp>
        <p:nvSpPr>
          <p:cNvPr id="398" name="Shape 398"/>
          <p:cNvSpPr/>
          <p:nvPr/>
        </p:nvSpPr>
        <p:spPr>
          <a:xfrm>
            <a:off x="395536" y="1196751"/>
            <a:ext cx="3096343" cy="1800199"/>
          </a:xfrm>
          <a:prstGeom prst="wedgeRoundRectCallout">
            <a:avLst>
              <a:gd name="adj1" fmla="val -2552"/>
              <a:gd name="adj2" fmla="val 72981"/>
              <a:gd name="adj3" fmla="val 16667"/>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91425" tIns="45700" rIns="91425" bIns="45700" anchor="ctr" anchorCtr="0">
            <a:noAutofit/>
          </a:bodyPr>
          <a:lstStyle/>
          <a:p>
            <a:pPr marL="0" marR="0" lvl="0" indent="0" algn="ctr" rtl="0">
              <a:spcBef>
                <a:spcPts val="0"/>
              </a:spcBef>
              <a:buSzPct val="25000"/>
              <a:buNone/>
            </a:pPr>
            <a:r>
              <a:rPr lang="zh-TW" sz="1800" b="1" i="1" dirty="0">
                <a:solidFill>
                  <a:schemeClr val="lt1"/>
                </a:solidFill>
                <a:latin typeface="Calibri"/>
                <a:ea typeface="Calibri"/>
                <a:cs typeface="Calibri"/>
                <a:sym typeface="Calibri"/>
              </a:rPr>
              <a:t>「3歲以上的幼兒會比較有感受，狀況較明顯，情緒較失落，比較沒有精神；1~2歲不明顯，因為還不太明白發生什麼事情。」(T1,2015/12/08)</a:t>
            </a:r>
          </a:p>
        </p:txBody>
      </p:sp>
      <p:sp>
        <p:nvSpPr>
          <p:cNvPr id="399" name="Shape 399"/>
          <p:cNvSpPr/>
          <p:nvPr/>
        </p:nvSpPr>
        <p:spPr>
          <a:xfrm>
            <a:off x="4716016" y="2348880"/>
            <a:ext cx="3816424" cy="1872207"/>
          </a:xfrm>
          <a:prstGeom prst="wedgeRoundRectCallout">
            <a:avLst>
              <a:gd name="adj1" fmla="val -37567"/>
              <a:gd name="adj2" fmla="val 79556"/>
              <a:gd name="adj3" fmla="val 16667"/>
            </a:avLst>
          </a:prstGeom>
          <a:solidFill>
            <a:srgbClr val="A07BB7"/>
          </a:solidFill>
          <a:ln>
            <a:solidFill>
              <a:srgbClr val="A07BB7"/>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lIns="91425" tIns="45700" rIns="91425" bIns="45700" anchor="ctr" anchorCtr="0">
            <a:noAutofit/>
          </a:bodyPr>
          <a:lstStyle/>
          <a:p>
            <a:pPr marL="0" marR="0" lvl="0" indent="0" algn="ctr" rtl="0">
              <a:spcBef>
                <a:spcPts val="0"/>
              </a:spcBef>
              <a:buSzPct val="25000"/>
              <a:buNone/>
            </a:pPr>
            <a:r>
              <a:rPr lang="zh-TW" sz="1800" b="1" i="1" dirty="0">
                <a:solidFill>
                  <a:schemeClr val="lt1"/>
                </a:solidFill>
                <a:latin typeface="Calibri"/>
                <a:ea typeface="Calibri"/>
                <a:cs typeface="Calibri"/>
                <a:sym typeface="Calibri"/>
              </a:rPr>
              <a:t>大多都是負向影響。負向:社會互動-與同儕相處並不融洽，容易吵架或是動手推打，而社會互動問題是常見的狀況。」(T2,2015/12/28)</a:t>
            </a:r>
          </a:p>
        </p:txBody>
      </p:sp>
      <p:sp>
        <p:nvSpPr>
          <p:cNvPr id="3" name="太陽 2"/>
          <p:cNvSpPr/>
          <p:nvPr/>
        </p:nvSpPr>
        <p:spPr>
          <a:xfrm>
            <a:off x="7308304" y="274637"/>
            <a:ext cx="1152128" cy="994123"/>
          </a:xfrm>
          <a:prstGeom prst="sun">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98"/>
                                        </p:tgtEl>
                                        <p:attrNameLst>
                                          <p:attrName>style.visibility</p:attrName>
                                        </p:attrNameLst>
                                      </p:cBhvr>
                                      <p:to>
                                        <p:strVal val="visible"/>
                                      </p:to>
                                    </p:set>
                                    <p:animEffect transition="in" filter="randombar(horizontal)">
                                      <p:cBhvr>
                                        <p:cTn id="7" dur="500"/>
                                        <p:tgtEl>
                                          <p:spTgt spid="39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99"/>
                                        </p:tgtEl>
                                        <p:attrNameLst>
                                          <p:attrName>style.visibility</p:attrName>
                                        </p:attrNameLst>
                                      </p:cBhvr>
                                      <p:to>
                                        <p:strVal val="visible"/>
                                      </p:to>
                                    </p:set>
                                    <p:animEffect transition="in" filter="randombar(horizontal)">
                                      <p:cBhvr>
                                        <p:cTn id="12" dur="500"/>
                                        <p:tgtEl>
                                          <p:spTgt spid="3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8" grpId="0" animBg="1"/>
      <p:bldP spid="39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Shape 40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Arial"/>
              <a:buNone/>
            </a:pPr>
            <a:r>
              <a:rPr lang="zh-TW" sz="4800" b="1" i="0" u="none" strike="noStrike" cap="none" dirty="0" smtClean="0">
                <a:solidFill>
                  <a:schemeClr val="dk1"/>
                </a:solidFill>
                <a:latin typeface="Arial"/>
                <a:ea typeface="文鼎海報體" panose="02010609010101010101" pitchFamily="49" charset="-120"/>
                <a:cs typeface="Arial"/>
                <a:sym typeface="Arial"/>
              </a:rPr>
              <a:t>與</a:t>
            </a:r>
            <a:r>
              <a:rPr lang="zh-TW" sz="4800" b="1" i="0" u="none" strike="noStrike" cap="none" dirty="0">
                <a:solidFill>
                  <a:schemeClr val="dk1"/>
                </a:solidFill>
                <a:latin typeface="Arial"/>
                <a:ea typeface="文鼎海報體" panose="02010609010101010101" pitchFamily="49" charset="-120"/>
                <a:cs typeface="Arial"/>
                <a:sym typeface="Arial"/>
              </a:rPr>
              <a:t>家人互動</a:t>
            </a:r>
          </a:p>
        </p:txBody>
      </p:sp>
      <p:sp>
        <p:nvSpPr>
          <p:cNvPr id="405" name="Shape 405"/>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100000"/>
              <a:buNone/>
            </a:pPr>
            <a:r>
              <a:rPr lang="zh-TW" sz="3200" b="0" i="0" u="none" strike="noStrike" cap="none" dirty="0">
                <a:solidFill>
                  <a:schemeClr val="dk1"/>
                </a:solidFill>
                <a:latin typeface="Arial"/>
                <a:ea typeface="Arial"/>
                <a:cs typeface="Arial"/>
                <a:sym typeface="Arial"/>
              </a:rPr>
              <a:t>離婚單親幼兒會與擁有監護權的一方較為親密，會因不安全感而導致過度黏著、依戀及依賴感，而正負向的情緒行為也會出現在擁有監護權這一方</a:t>
            </a:r>
            <a:r>
              <a:rPr lang="zh-TW" sz="3200" b="0" i="0" u="none" strike="noStrike" cap="none" dirty="0" smtClean="0">
                <a:solidFill>
                  <a:schemeClr val="dk1"/>
                </a:solidFill>
                <a:latin typeface="Arial"/>
                <a:ea typeface="Arial"/>
                <a:cs typeface="Arial"/>
                <a:sym typeface="Arial"/>
              </a:rPr>
              <a:t>。</a:t>
            </a:r>
            <a:endParaRPr lang="en-US" altLang="zh-TW" sz="3200" b="0" i="0" u="none" strike="noStrike" cap="none" dirty="0" smtClean="0">
              <a:solidFill>
                <a:schemeClr val="dk1"/>
              </a:solidFill>
              <a:latin typeface="Arial"/>
              <a:ea typeface="Arial"/>
              <a:cs typeface="Arial"/>
              <a:sym typeface="Arial"/>
            </a:endParaRPr>
          </a:p>
          <a:p>
            <a:pPr marL="0" marR="0" lvl="0" indent="0" algn="l" rtl="0">
              <a:spcBef>
                <a:spcPts val="0"/>
              </a:spcBef>
              <a:spcAft>
                <a:spcPts val="0"/>
              </a:spcAft>
              <a:buClr>
                <a:schemeClr val="dk1"/>
              </a:buClr>
              <a:buSzPct val="100000"/>
              <a:buNone/>
            </a:pPr>
            <a:endParaRPr lang="zh-TW" sz="3200" b="0" i="0" u="none" strike="noStrike" cap="none" dirty="0">
              <a:solidFill>
                <a:schemeClr val="dk1"/>
              </a:solidFill>
              <a:latin typeface="Arial"/>
              <a:ea typeface="Arial"/>
              <a:cs typeface="Arial"/>
              <a:sym typeface="Arial"/>
            </a:endParaRPr>
          </a:p>
          <a:p>
            <a:pPr marL="0" marR="0" lvl="0" indent="0" algn="l" rtl="0">
              <a:spcBef>
                <a:spcPts val="640"/>
              </a:spcBef>
              <a:buClr>
                <a:schemeClr val="dk1"/>
              </a:buClr>
              <a:buSzPct val="100000"/>
              <a:buNone/>
            </a:pPr>
            <a:r>
              <a:rPr lang="zh-TW" sz="3200" b="0" i="0" u="none" strike="noStrike" cap="none" dirty="0">
                <a:solidFill>
                  <a:schemeClr val="dk1"/>
                </a:solidFill>
                <a:latin typeface="Arial"/>
                <a:ea typeface="Arial"/>
                <a:cs typeface="Arial"/>
                <a:sym typeface="Arial"/>
              </a:rPr>
              <a:t>對於沒拿到監護權的一方，離婚單親幼兒就算思念也不會有太大的表現，但如果一方用言語汙衊另一方，孩子可能被洗腦，就會影響互動。</a:t>
            </a:r>
          </a:p>
        </p:txBody>
      </p:sp>
      <p:sp>
        <p:nvSpPr>
          <p:cNvPr id="406" name="Shape 406"/>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zh-TW" sz="1200">
                <a:solidFill>
                  <a:srgbClr val="888888"/>
                </a:solidFill>
                <a:latin typeface="Calibri"/>
                <a:ea typeface="Calibri"/>
                <a:cs typeface="Calibri"/>
                <a:sym typeface="Calibri"/>
              </a:rPr>
              <a:t>2016/1/11</a:t>
            </a:r>
          </a:p>
        </p:txBody>
      </p:sp>
      <p:sp>
        <p:nvSpPr>
          <p:cNvPr id="407" name="Shape 407"/>
          <p:cNvSpPr/>
          <p:nvPr/>
        </p:nvSpPr>
        <p:spPr>
          <a:xfrm>
            <a:off x="934165" y="1196752"/>
            <a:ext cx="3024335" cy="2376263"/>
          </a:xfrm>
          <a:prstGeom prst="wedgeRoundRectCallout">
            <a:avLst>
              <a:gd name="adj1" fmla="val -1156"/>
              <a:gd name="adj2" fmla="val 78381"/>
              <a:gd name="adj3" fmla="val 16667"/>
            </a:avLst>
          </a:prstGeom>
          <a:solidFill>
            <a:srgbClr val="D5316F"/>
          </a:solidFill>
          <a:ln w="25400" cap="flat" cmpd="sng">
            <a:solidFill>
              <a:srgbClr val="C0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zh-TW" sz="1800" b="1" i="1" dirty="0">
                <a:solidFill>
                  <a:schemeClr val="lt1"/>
                </a:solidFill>
                <a:latin typeface="Calibri"/>
                <a:ea typeface="Calibri"/>
                <a:cs typeface="Calibri"/>
                <a:sym typeface="Calibri"/>
              </a:rPr>
              <a:t>「負向；在幼兒身上，可能有一陣子會容易哭泣，會是精神渙散，低落，或是故意固執己見，出現負向的行為。」(T1,2015/12/08)</a:t>
            </a:r>
          </a:p>
          <a:p>
            <a:pPr marL="0" marR="0" lvl="0" indent="0" algn="ctr" rtl="0">
              <a:spcBef>
                <a:spcPts val="0"/>
              </a:spcBef>
              <a:buNone/>
            </a:pPr>
            <a:endParaRPr sz="1800" dirty="0">
              <a:solidFill>
                <a:schemeClr val="lt1"/>
              </a:solidFill>
              <a:latin typeface="Calibri"/>
              <a:ea typeface="Calibri"/>
              <a:cs typeface="Calibri"/>
              <a:sym typeface="Calibri"/>
            </a:endParaRPr>
          </a:p>
        </p:txBody>
      </p:sp>
      <p:sp>
        <p:nvSpPr>
          <p:cNvPr id="408" name="Shape 408"/>
          <p:cNvSpPr/>
          <p:nvPr/>
        </p:nvSpPr>
        <p:spPr>
          <a:xfrm>
            <a:off x="4427984" y="2024843"/>
            <a:ext cx="3888432" cy="2232248"/>
          </a:xfrm>
          <a:prstGeom prst="wedgeRoundRectCallout">
            <a:avLst>
              <a:gd name="adj1" fmla="val -47335"/>
              <a:gd name="adj2" fmla="val 73554"/>
              <a:gd name="adj3" fmla="val 16667"/>
            </a:avLst>
          </a:prstGeom>
          <a:solidFill>
            <a:srgbClr val="319ED5"/>
          </a:solidFill>
          <a:ln w="254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zh-TW" sz="1800" b="1" i="1" dirty="0">
                <a:solidFill>
                  <a:schemeClr val="lt1"/>
                </a:solidFill>
                <a:latin typeface="Calibri"/>
                <a:ea typeface="Calibri"/>
                <a:cs typeface="Calibri"/>
                <a:sym typeface="Calibri"/>
              </a:rPr>
              <a:t>「要看離婚的狀況，父母大多還是愛孩子，不會影響互動，但是如果一方用言語汙衊另一方，孩子可能被洗腦，就會影響互動。」(T2,2015/12/28</a:t>
            </a:r>
            <a:r>
              <a:rPr lang="zh-TW" sz="1800" b="1" i="1" dirty="0" smtClean="0">
                <a:solidFill>
                  <a:schemeClr val="lt1"/>
                </a:solidFill>
                <a:latin typeface="Calibri"/>
                <a:ea typeface="Calibri"/>
                <a:cs typeface="Calibri"/>
                <a:sym typeface="Calibri"/>
              </a:rPr>
              <a:t>)</a:t>
            </a:r>
            <a:endParaRPr lang="zh-TW" sz="1800" b="1" i="1" dirty="0">
              <a:solidFill>
                <a:schemeClr val="lt1"/>
              </a:solidFill>
              <a:latin typeface="Calibri"/>
              <a:ea typeface="Calibri"/>
              <a:cs typeface="Calibri"/>
              <a:sym typeface="Calibri"/>
            </a:endParaRPr>
          </a:p>
        </p:txBody>
      </p:sp>
      <p:sp>
        <p:nvSpPr>
          <p:cNvPr id="3" name="閃電 2"/>
          <p:cNvSpPr/>
          <p:nvPr/>
        </p:nvSpPr>
        <p:spPr>
          <a:xfrm rot="4980458">
            <a:off x="7428246" y="4878252"/>
            <a:ext cx="1584176" cy="1933619"/>
          </a:xfrm>
          <a:prstGeom prst="lightningBol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07"/>
                                        </p:tgtEl>
                                        <p:attrNameLst>
                                          <p:attrName>style.visibility</p:attrName>
                                        </p:attrNameLst>
                                      </p:cBhvr>
                                      <p:to>
                                        <p:strVal val="visible"/>
                                      </p:to>
                                    </p:set>
                                    <p:animEffect transition="in" filter="barn(inVertical)">
                                      <p:cBhvr>
                                        <p:cTn id="7" dur="500"/>
                                        <p:tgtEl>
                                          <p:spTgt spid="40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08"/>
                                        </p:tgtEl>
                                        <p:attrNameLst>
                                          <p:attrName>style.visibility</p:attrName>
                                        </p:attrNameLst>
                                      </p:cBhvr>
                                      <p:to>
                                        <p:strVal val="visible"/>
                                      </p:to>
                                    </p:set>
                                    <p:animEffect transition="in" filter="barn(inVertical)">
                                      <p:cBhvr>
                                        <p:cTn id="12" dur="500"/>
                                        <p:tgtEl>
                                          <p:spTgt spid="4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7" grpId="0" animBg="1"/>
      <p:bldP spid="40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p:nvPr/>
        </p:nvSpPr>
        <p:spPr>
          <a:xfrm>
            <a:off x="1062668" y="0"/>
            <a:ext cx="288000" cy="5256600"/>
          </a:xfrm>
          <a:prstGeom prst="rect">
            <a:avLst/>
          </a:prstGeom>
          <a:solidFill>
            <a:srgbClr val="FFC000"/>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12" name="Shape 112"/>
          <p:cNvSpPr txBox="1"/>
          <p:nvPr/>
        </p:nvSpPr>
        <p:spPr>
          <a:xfrm>
            <a:off x="179511" y="6309319"/>
            <a:ext cx="2133599" cy="365125"/>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888888"/>
              </a:buClr>
              <a:buSzPct val="25000"/>
              <a:buFont typeface="Arial"/>
              <a:buNone/>
            </a:pPr>
            <a:r>
              <a:rPr lang="zh-TW" sz="1600" b="0" i="0" u="none" strike="noStrike" cap="none">
                <a:solidFill>
                  <a:srgbClr val="888888"/>
                </a:solidFill>
                <a:latin typeface="Arial"/>
                <a:ea typeface="Arial"/>
                <a:cs typeface="Arial"/>
                <a:sym typeface="Arial"/>
              </a:rPr>
              <a:t>報告日期:2016/1/11</a:t>
            </a:r>
          </a:p>
        </p:txBody>
      </p:sp>
      <p:sp>
        <p:nvSpPr>
          <p:cNvPr id="113" name="Shape 113"/>
          <p:cNvSpPr/>
          <p:nvPr/>
        </p:nvSpPr>
        <p:spPr>
          <a:xfrm>
            <a:off x="2999935" y="4837092"/>
            <a:ext cx="5867999" cy="92339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zh-TW" sz="5400" dirty="0">
                <a:solidFill>
                  <a:schemeClr val="tx1"/>
                </a:solidFill>
                <a:ea typeface="文鼎海報體" panose="02010609010101010101" pitchFamily="49" charset="-120"/>
                <a:sym typeface="Arial"/>
              </a:rPr>
              <a:t>第一節 研究動機</a:t>
            </a:r>
          </a:p>
        </p:txBody>
      </p:sp>
      <p:sp>
        <p:nvSpPr>
          <p:cNvPr id="114" name="Shape 114"/>
          <p:cNvSpPr/>
          <p:nvPr/>
        </p:nvSpPr>
        <p:spPr>
          <a:xfrm>
            <a:off x="2313100" y="5951362"/>
            <a:ext cx="6848999" cy="288000"/>
          </a:xfrm>
          <a:prstGeom prst="rect">
            <a:avLst/>
          </a:prstGeom>
          <a:solidFill>
            <a:srgbClr val="FF0000"/>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Shape 413"/>
          <p:cNvSpPr txBox="1">
            <a:spLocks noGrp="1"/>
          </p:cNvSpPr>
          <p:nvPr>
            <p:ph type="title"/>
          </p:nvPr>
        </p:nvSpPr>
        <p:spPr>
          <a:xfrm>
            <a:off x="584661" y="3573016"/>
            <a:ext cx="7772400" cy="1362075"/>
          </a:xfrm>
          <a:prstGeom prst="rect">
            <a:avLst/>
          </a:prstGeom>
          <a:noFill/>
          <a:ln>
            <a:noFill/>
          </a:ln>
        </p:spPr>
        <p:txBody>
          <a:bodyPr lIns="91425" tIns="45700" rIns="91425" bIns="45700" anchor="t" anchorCtr="0">
            <a:noAutofit/>
          </a:bodyPr>
          <a:lstStyle/>
          <a:p>
            <a:pPr marL="0" marR="0" lvl="0" indent="0" algn="ctr" rtl="0">
              <a:spcBef>
                <a:spcPts val="0"/>
              </a:spcBef>
              <a:buClr>
                <a:schemeClr val="dk1"/>
              </a:buClr>
              <a:buSzPct val="25000"/>
              <a:buFont typeface="Arial"/>
              <a:buNone/>
            </a:pPr>
            <a:r>
              <a:rPr lang="zh-TW" sz="4000" b="1" i="0" u="none" strike="noStrike" cap="none" dirty="0">
                <a:solidFill>
                  <a:schemeClr val="dk1"/>
                </a:solidFill>
                <a:latin typeface="Arial"/>
                <a:ea typeface="文鼎海報體" panose="02010609010101010101" pitchFamily="49" charset="-120"/>
                <a:cs typeface="Arial"/>
                <a:sym typeface="Arial"/>
              </a:rPr>
              <a:t>第三節　使用的輔導方法</a:t>
            </a:r>
          </a:p>
        </p:txBody>
      </p:sp>
      <p:sp>
        <p:nvSpPr>
          <p:cNvPr id="415" name="Shape 415"/>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zh-TW" sz="1200">
                <a:solidFill>
                  <a:srgbClr val="888888"/>
                </a:solidFill>
                <a:latin typeface="Calibri"/>
                <a:ea typeface="Calibri"/>
                <a:cs typeface="Calibri"/>
                <a:sym typeface="Calibri"/>
              </a:rPr>
              <a:t>2016/1/11</a:t>
            </a:r>
          </a:p>
        </p:txBody>
      </p:sp>
      <p:sp>
        <p:nvSpPr>
          <p:cNvPr id="9" name="矩形 8"/>
          <p:cNvSpPr/>
          <p:nvPr/>
        </p:nvSpPr>
        <p:spPr>
          <a:xfrm>
            <a:off x="3446167" y="1484784"/>
            <a:ext cx="6517705" cy="108012"/>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4" name="群組 3"/>
          <p:cNvGrpSpPr/>
          <p:nvPr/>
        </p:nvGrpSpPr>
        <p:grpSpPr>
          <a:xfrm>
            <a:off x="3203848" y="476672"/>
            <a:ext cx="5040560" cy="1656184"/>
            <a:chOff x="2483768" y="2492896"/>
            <a:chExt cx="5400600" cy="1800200"/>
          </a:xfrm>
        </p:grpSpPr>
        <p:sp>
          <p:nvSpPr>
            <p:cNvPr id="2" name="圓角矩形 1"/>
            <p:cNvSpPr/>
            <p:nvPr/>
          </p:nvSpPr>
          <p:spPr>
            <a:xfrm>
              <a:off x="2483768" y="2492896"/>
              <a:ext cx="5400600" cy="18002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3" name="橢圓 2"/>
            <p:cNvSpPr/>
            <p:nvPr/>
          </p:nvSpPr>
          <p:spPr>
            <a:xfrm>
              <a:off x="2771800" y="2852936"/>
              <a:ext cx="1296144" cy="1080120"/>
            </a:xfrm>
            <a:prstGeom prst="ellipse">
              <a:avLst/>
            </a:prstGeom>
            <a:solidFill>
              <a:srgbClr val="00B050"/>
            </a:solidFill>
            <a:ln>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7" name="橢圓 6"/>
            <p:cNvSpPr/>
            <p:nvPr/>
          </p:nvSpPr>
          <p:spPr>
            <a:xfrm>
              <a:off x="4503412" y="2852936"/>
              <a:ext cx="1296144" cy="1080120"/>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橢圓 7"/>
            <p:cNvSpPr/>
            <p:nvPr/>
          </p:nvSpPr>
          <p:spPr>
            <a:xfrm>
              <a:off x="6235024" y="2841504"/>
              <a:ext cx="1296144" cy="10801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grpSp>
      <p:sp>
        <p:nvSpPr>
          <p:cNvPr id="13" name="矩形 12"/>
          <p:cNvSpPr/>
          <p:nvPr/>
        </p:nvSpPr>
        <p:spPr>
          <a:xfrm rot="5400000">
            <a:off x="5391992" y="4130458"/>
            <a:ext cx="6517705" cy="362262"/>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ransition spd="slow">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Shape 42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Arial"/>
              <a:buNone/>
            </a:pPr>
            <a:r>
              <a:rPr lang="zh-TW" sz="4400" i="0" u="none" strike="noStrike" cap="none" dirty="0">
                <a:solidFill>
                  <a:schemeClr val="dk1"/>
                </a:solidFill>
                <a:latin typeface="Segoe UI Symbol" panose="020B0502040204020203" pitchFamily="34" charset="0"/>
                <a:ea typeface="文鼎海報體" panose="02010609010101010101" pitchFamily="49" charset="-120"/>
                <a:cs typeface="Arial"/>
                <a:sym typeface="Arial"/>
              </a:rPr>
              <a:t>一、學習表現</a:t>
            </a:r>
          </a:p>
        </p:txBody>
      </p:sp>
      <p:sp>
        <p:nvSpPr>
          <p:cNvPr id="421" name="Shape 421"/>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zh-TW" sz="3200" b="0" i="0" u="none" strike="noStrike" cap="none" dirty="0">
                <a:solidFill>
                  <a:schemeClr val="dk1"/>
                </a:solidFill>
                <a:latin typeface="Arial"/>
                <a:ea typeface="Arial"/>
                <a:cs typeface="Arial"/>
                <a:sym typeface="Arial"/>
              </a:rPr>
              <a:t>（一）與個案及其家庭成員聊天、討論</a:t>
            </a:r>
          </a:p>
          <a:p>
            <a:pPr marL="342900" marR="0" lvl="0" indent="-342900" algn="l" rtl="0">
              <a:spcBef>
                <a:spcPts val="640"/>
              </a:spcBef>
              <a:spcAft>
                <a:spcPts val="0"/>
              </a:spcAft>
              <a:buClr>
                <a:schemeClr val="dk1"/>
              </a:buClr>
              <a:buSzPct val="100000"/>
              <a:buFont typeface="Arial"/>
              <a:buNone/>
            </a:pPr>
            <a:endParaRPr sz="3200" b="0" i="0" u="none" strike="noStrike" cap="none" dirty="0">
              <a:solidFill>
                <a:schemeClr val="dk1"/>
              </a:solidFill>
              <a:latin typeface="Arial"/>
              <a:ea typeface="Arial"/>
              <a:cs typeface="Arial"/>
              <a:sym typeface="Arial"/>
            </a:endParaRPr>
          </a:p>
          <a:p>
            <a:pPr marL="342900" marR="0" lvl="0" indent="-342900" algn="l" rtl="0">
              <a:spcBef>
                <a:spcPts val="640"/>
              </a:spcBef>
              <a:spcAft>
                <a:spcPts val="0"/>
              </a:spcAft>
              <a:buClr>
                <a:schemeClr val="dk1"/>
              </a:buClr>
              <a:buSzPct val="100000"/>
              <a:buFont typeface="Arial"/>
              <a:buChar char="•"/>
            </a:pPr>
            <a:r>
              <a:rPr lang="zh-TW" sz="3200" b="0" i="0" u="none" strike="noStrike" cap="none" dirty="0">
                <a:solidFill>
                  <a:schemeClr val="dk1"/>
                </a:solidFill>
                <a:latin typeface="Arial"/>
                <a:ea typeface="Arial"/>
                <a:cs typeface="Arial"/>
                <a:sym typeface="Arial"/>
              </a:rPr>
              <a:t>（二）課堂活動中融入輔導</a:t>
            </a:r>
          </a:p>
          <a:p>
            <a:pPr marL="342900" marR="0" lvl="0" indent="-342900" algn="l" rtl="0">
              <a:spcBef>
                <a:spcPts val="640"/>
              </a:spcBef>
              <a:spcAft>
                <a:spcPts val="0"/>
              </a:spcAft>
              <a:buClr>
                <a:schemeClr val="dk1"/>
              </a:buClr>
              <a:buSzPct val="100000"/>
              <a:buFont typeface="Arial"/>
              <a:buNone/>
            </a:pPr>
            <a:endParaRPr sz="3200" b="0" i="0" u="none" strike="noStrike" cap="none" dirty="0">
              <a:solidFill>
                <a:schemeClr val="dk1"/>
              </a:solidFill>
              <a:latin typeface="Arial"/>
              <a:ea typeface="Arial"/>
              <a:cs typeface="Arial"/>
              <a:sym typeface="Arial"/>
            </a:endParaRPr>
          </a:p>
          <a:p>
            <a:pPr marL="342900" marR="0" lvl="0" indent="-342900" algn="l" rtl="0">
              <a:spcBef>
                <a:spcPts val="640"/>
              </a:spcBef>
              <a:spcAft>
                <a:spcPts val="0"/>
              </a:spcAft>
              <a:buClr>
                <a:schemeClr val="dk1"/>
              </a:buClr>
              <a:buSzPct val="100000"/>
              <a:buFont typeface="Arial"/>
              <a:buChar char="•"/>
            </a:pPr>
            <a:r>
              <a:rPr lang="zh-TW" sz="3200" b="0" i="0" u="none" strike="noStrike" cap="none" dirty="0">
                <a:solidFill>
                  <a:schemeClr val="dk1"/>
                </a:solidFill>
                <a:latin typeface="Arial"/>
                <a:ea typeface="Arial"/>
                <a:cs typeface="Arial"/>
                <a:sym typeface="Arial"/>
              </a:rPr>
              <a:t>（三）給予正向鼓勵</a:t>
            </a:r>
          </a:p>
          <a:p>
            <a:pPr marL="342900" marR="0" lvl="0" indent="-342900" algn="l" rtl="0">
              <a:spcBef>
                <a:spcPts val="640"/>
              </a:spcBef>
              <a:buClr>
                <a:schemeClr val="dk1"/>
              </a:buClr>
              <a:buSzPct val="100000"/>
              <a:buFont typeface="Arial"/>
              <a:buNone/>
            </a:pPr>
            <a:endParaRPr sz="3200" b="0" i="0" u="none" strike="noStrike" cap="none" dirty="0">
              <a:solidFill>
                <a:schemeClr val="dk1"/>
              </a:solidFill>
              <a:latin typeface="Arial"/>
              <a:ea typeface="Arial"/>
              <a:cs typeface="Arial"/>
              <a:sym typeface="Arial"/>
            </a:endParaRPr>
          </a:p>
        </p:txBody>
      </p:sp>
      <p:sp>
        <p:nvSpPr>
          <p:cNvPr id="422" name="Shape 422"/>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zh-TW" sz="1200">
                <a:solidFill>
                  <a:srgbClr val="888888"/>
                </a:solidFill>
                <a:latin typeface="Calibri"/>
                <a:ea typeface="Calibri"/>
                <a:cs typeface="Calibri"/>
                <a:sym typeface="Calibri"/>
              </a:rPr>
              <a:t>2016/1/11</a:t>
            </a:r>
          </a:p>
        </p:txBody>
      </p:sp>
      <p:sp>
        <p:nvSpPr>
          <p:cNvPr id="423" name="Shape 423"/>
          <p:cNvSpPr/>
          <p:nvPr/>
        </p:nvSpPr>
        <p:spPr>
          <a:xfrm>
            <a:off x="395535" y="710286"/>
            <a:ext cx="3096343" cy="2042673"/>
          </a:xfrm>
          <a:prstGeom prst="wedgeEllipseCallout">
            <a:avLst>
              <a:gd name="adj1" fmla="val 62430"/>
              <a:gd name="adj2" fmla="val 62500"/>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lIns="91425" tIns="45700" rIns="91425" bIns="45700" anchor="ctr" anchorCtr="0">
            <a:noAutofit/>
          </a:bodyPr>
          <a:lstStyle/>
          <a:p>
            <a:pPr marL="0" marR="0" lvl="0" indent="0" algn="l" rtl="0">
              <a:spcBef>
                <a:spcPts val="0"/>
              </a:spcBef>
              <a:buSzPct val="25000"/>
              <a:buNone/>
            </a:pPr>
            <a:r>
              <a:rPr lang="zh-TW" sz="1800" b="1" i="1" dirty="0">
                <a:solidFill>
                  <a:schemeClr val="lt1"/>
                </a:solidFill>
                <a:latin typeface="Calibri"/>
                <a:ea typeface="Calibri"/>
                <a:cs typeface="Calibri"/>
                <a:sym typeface="Calibri"/>
              </a:rPr>
              <a:t>「也會多運用繪本以及娃娃角的互動，更加了解幼兒並加以輔導」(T1,2015/12/08)</a:t>
            </a:r>
          </a:p>
          <a:p>
            <a:pPr marL="0" marR="0" lvl="0" indent="0" algn="l" rtl="0">
              <a:spcBef>
                <a:spcPts val="0"/>
              </a:spcBef>
              <a:buSzPct val="25000"/>
              <a:buNone/>
            </a:pPr>
            <a:r>
              <a:rPr lang="zh-TW" sz="1800" i="1" dirty="0">
                <a:solidFill>
                  <a:schemeClr val="lt1"/>
                </a:solidFill>
                <a:latin typeface="Calibri"/>
                <a:ea typeface="Calibri"/>
                <a:cs typeface="Calibri"/>
                <a:sym typeface="Calibri"/>
              </a:rPr>
              <a:t> </a:t>
            </a:r>
          </a:p>
        </p:txBody>
      </p:sp>
      <p:sp>
        <p:nvSpPr>
          <p:cNvPr id="424" name="Shape 424"/>
          <p:cNvSpPr/>
          <p:nvPr/>
        </p:nvSpPr>
        <p:spPr>
          <a:xfrm>
            <a:off x="5507499" y="332656"/>
            <a:ext cx="3456383" cy="2537870"/>
          </a:xfrm>
          <a:prstGeom prst="wedgeEllipseCallout">
            <a:avLst>
              <a:gd name="adj1" fmla="val -68967"/>
              <a:gd name="adj2" fmla="val 56033"/>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lIns="91425" tIns="45700" rIns="91425" bIns="45700" anchor="ctr" anchorCtr="0">
            <a:noAutofit/>
          </a:bodyPr>
          <a:lstStyle/>
          <a:p>
            <a:pPr marL="0" marR="0" lvl="0" indent="0" algn="l" rtl="0">
              <a:spcBef>
                <a:spcPts val="0"/>
              </a:spcBef>
              <a:buNone/>
            </a:pPr>
            <a:endParaRPr sz="1800" b="1" dirty="0">
              <a:solidFill>
                <a:schemeClr val="lt1"/>
              </a:solidFill>
              <a:latin typeface="Calibri"/>
              <a:ea typeface="Calibri"/>
              <a:cs typeface="Calibri"/>
              <a:sym typeface="Calibri"/>
            </a:endParaRPr>
          </a:p>
          <a:p>
            <a:pPr marL="0" marR="0" lvl="0" indent="0" algn="l" rtl="0">
              <a:spcBef>
                <a:spcPts val="0"/>
              </a:spcBef>
              <a:buSzPct val="25000"/>
              <a:buNone/>
            </a:pPr>
            <a:r>
              <a:rPr lang="zh-TW" sz="1800" b="1" i="1" dirty="0">
                <a:solidFill>
                  <a:schemeClr val="lt1"/>
                </a:solidFill>
                <a:latin typeface="Calibri"/>
                <a:ea typeface="Calibri"/>
                <a:cs typeface="Calibri"/>
                <a:sym typeface="Calibri"/>
              </a:rPr>
              <a:t>「1.代幣制:如果不分心就可以得到點點貼紙，集滿十個點點貼紙就可以換一個小禮物。2.不斷地口頭提醒。」(T2,2015/12/28)</a:t>
            </a:r>
          </a:p>
          <a:p>
            <a:pPr marL="0" marR="0" lvl="0" indent="0" algn="ctr" rtl="0">
              <a:spcBef>
                <a:spcPts val="0"/>
              </a:spcBef>
              <a:buNone/>
            </a:pPr>
            <a:endParaRPr sz="1800" dirty="0">
              <a:solidFill>
                <a:schemeClr val="lt1"/>
              </a:solidFill>
              <a:latin typeface="Calibri"/>
              <a:ea typeface="Calibri"/>
              <a:cs typeface="Calibri"/>
              <a:sym typeface="Calibri"/>
            </a:endParaRPr>
          </a:p>
          <a:p>
            <a:pPr marL="0" marR="0" lvl="0" indent="0" algn="ctr" rtl="0">
              <a:spcBef>
                <a:spcPts val="0"/>
              </a:spcBef>
              <a:buNone/>
            </a:pPr>
            <a:endParaRPr sz="1800" dirty="0">
              <a:solidFill>
                <a:schemeClr val="lt1"/>
              </a:solidFill>
              <a:latin typeface="Calibri"/>
              <a:ea typeface="Calibri"/>
              <a:cs typeface="Calibri"/>
              <a:sym typeface="Calibri"/>
            </a:endParaRPr>
          </a:p>
        </p:txBody>
      </p:sp>
      <p:sp>
        <p:nvSpPr>
          <p:cNvPr id="425" name="Shape 425"/>
          <p:cNvSpPr/>
          <p:nvPr/>
        </p:nvSpPr>
        <p:spPr>
          <a:xfrm>
            <a:off x="496491" y="3683571"/>
            <a:ext cx="3787477" cy="3174430"/>
          </a:xfrm>
          <a:prstGeom prst="wedgeEllipseCallout">
            <a:avLst>
              <a:gd name="adj1" fmla="val 47570"/>
              <a:gd name="adj2" fmla="val -66105"/>
            </a:avLst>
          </a:prstGeom>
          <a:solidFill>
            <a:srgbClr val="002060"/>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91425" tIns="45700" rIns="91425" bIns="45700" anchor="ctr" anchorCtr="0">
            <a:noAutofit/>
          </a:bodyPr>
          <a:lstStyle/>
          <a:p>
            <a:pPr marL="0" marR="0" lvl="0" indent="0" algn="ctr" rtl="0">
              <a:spcBef>
                <a:spcPts val="0"/>
              </a:spcBef>
              <a:buSzPct val="25000"/>
              <a:buNone/>
            </a:pPr>
            <a:r>
              <a:rPr lang="zh-TW" sz="1800" b="1" i="1" dirty="0">
                <a:solidFill>
                  <a:schemeClr val="lt1"/>
                </a:solidFill>
                <a:latin typeface="Calibri"/>
                <a:ea typeface="Calibri"/>
                <a:cs typeface="Calibri"/>
                <a:sym typeface="Calibri"/>
              </a:rPr>
              <a:t>「利用親子互動遊戲讓父母和小孩能夠增加親密感，創造親密感，讓父母也對幼兒原先有包袱感轉成正向的依附親密感發展。」(T1,2015/12/08)</a:t>
            </a:r>
          </a:p>
        </p:txBody>
      </p:sp>
      <p:grpSp>
        <p:nvGrpSpPr>
          <p:cNvPr id="9" name="群組 8"/>
          <p:cNvGrpSpPr/>
          <p:nvPr/>
        </p:nvGrpSpPr>
        <p:grpSpPr>
          <a:xfrm>
            <a:off x="7482667" y="3639048"/>
            <a:ext cx="946067" cy="1577922"/>
            <a:chOff x="7482667" y="3639048"/>
            <a:chExt cx="946067" cy="1577922"/>
          </a:xfrm>
        </p:grpSpPr>
        <p:sp>
          <p:nvSpPr>
            <p:cNvPr id="7" name="流程圖: 程序 6"/>
            <p:cNvSpPr/>
            <p:nvPr/>
          </p:nvSpPr>
          <p:spPr>
            <a:xfrm rot="2166270">
              <a:off x="7482667" y="4931071"/>
              <a:ext cx="419518" cy="285899"/>
            </a:xfrm>
            <a:prstGeom prst="flowChart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8" name="流程圖: 程序 7"/>
            <p:cNvSpPr/>
            <p:nvPr/>
          </p:nvSpPr>
          <p:spPr>
            <a:xfrm rot="1963333">
              <a:off x="7998044" y="3639048"/>
              <a:ext cx="430690" cy="1257167"/>
            </a:xfrm>
            <a:prstGeom prst="flowChart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grpSp>
      <p:grpSp>
        <p:nvGrpSpPr>
          <p:cNvPr id="6" name="群組 5"/>
          <p:cNvGrpSpPr/>
          <p:nvPr/>
        </p:nvGrpSpPr>
        <p:grpSpPr>
          <a:xfrm>
            <a:off x="5102169" y="3683570"/>
            <a:ext cx="2024595" cy="3151369"/>
            <a:chOff x="6133745" y="3706631"/>
            <a:chExt cx="2024595" cy="3151369"/>
          </a:xfrm>
        </p:grpSpPr>
        <p:sp>
          <p:nvSpPr>
            <p:cNvPr id="15" name="矩形 14"/>
            <p:cNvSpPr/>
            <p:nvPr/>
          </p:nvSpPr>
          <p:spPr>
            <a:xfrm rot="7729208">
              <a:off x="6514633" y="4681141"/>
              <a:ext cx="70105" cy="83188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12" name="矩形 11"/>
            <p:cNvSpPr/>
            <p:nvPr/>
          </p:nvSpPr>
          <p:spPr>
            <a:xfrm rot="2384581" flipH="1">
              <a:off x="6516216" y="6161050"/>
              <a:ext cx="45719" cy="69695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3" name="矩形 2"/>
            <p:cNvSpPr/>
            <p:nvPr/>
          </p:nvSpPr>
          <p:spPr>
            <a:xfrm rot="783064">
              <a:off x="6799721" y="4978675"/>
              <a:ext cx="210988" cy="134317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10" name="矩形 9"/>
            <p:cNvSpPr/>
            <p:nvPr/>
          </p:nvSpPr>
          <p:spPr>
            <a:xfrm rot="20143750">
              <a:off x="7104678" y="5144392"/>
              <a:ext cx="62198" cy="69464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11" name="矩形 10"/>
            <p:cNvSpPr/>
            <p:nvPr/>
          </p:nvSpPr>
          <p:spPr>
            <a:xfrm rot="20143750">
              <a:off x="6919468" y="6162202"/>
              <a:ext cx="62198" cy="69464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2" name="橢圓 1"/>
            <p:cNvSpPr/>
            <p:nvPr/>
          </p:nvSpPr>
          <p:spPr>
            <a:xfrm>
              <a:off x="6646172" y="3706631"/>
              <a:ext cx="1512168" cy="144016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gr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 fill="hold"/>
                                        <p:tgtEl>
                                          <p:spTgt spid="9"/>
                                        </p:tgtEl>
                                        <p:attrNameLst>
                                          <p:attrName>ppt_w</p:attrName>
                                        </p:attrNameLst>
                                      </p:cBhvr>
                                      <p:tavLst>
                                        <p:tav tm="0">
                                          <p:val>
                                            <p:fltVal val="0"/>
                                          </p:val>
                                        </p:tav>
                                        <p:tav tm="100000">
                                          <p:val>
                                            <p:strVal val="#ppt_w"/>
                                          </p:val>
                                        </p:tav>
                                      </p:tavLst>
                                    </p:anim>
                                    <p:anim calcmode="lin" valueType="num">
                                      <p:cBhvr>
                                        <p:cTn id="14" dur="10" fill="hold"/>
                                        <p:tgtEl>
                                          <p:spTgt spid="9"/>
                                        </p:tgtEl>
                                        <p:attrNameLst>
                                          <p:attrName>ppt_h</p:attrName>
                                        </p:attrNameLst>
                                      </p:cBhvr>
                                      <p:tavLst>
                                        <p:tav tm="0">
                                          <p:val>
                                            <p:fltVal val="0"/>
                                          </p:val>
                                        </p:tav>
                                        <p:tav tm="100000">
                                          <p:val>
                                            <p:strVal val="#ppt_h"/>
                                          </p:val>
                                        </p:tav>
                                      </p:tavLst>
                                    </p:anim>
                                    <p:animEffect transition="in" filter="fade">
                                      <p:cBhvr>
                                        <p:cTn id="15" dur="1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423"/>
                                        </p:tgtEl>
                                        <p:attrNameLst>
                                          <p:attrName>style.visibility</p:attrName>
                                        </p:attrNameLst>
                                      </p:cBhvr>
                                      <p:to>
                                        <p:strVal val="visible"/>
                                      </p:to>
                                    </p:set>
                                    <p:animEffect transition="in" filter="randombar(horizontal)">
                                      <p:cBhvr>
                                        <p:cTn id="20" dur="500"/>
                                        <p:tgtEl>
                                          <p:spTgt spid="423"/>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424"/>
                                        </p:tgtEl>
                                        <p:attrNameLst>
                                          <p:attrName>style.visibility</p:attrName>
                                        </p:attrNameLst>
                                      </p:cBhvr>
                                      <p:to>
                                        <p:strVal val="visible"/>
                                      </p:to>
                                    </p:set>
                                    <p:animEffect transition="in" filter="randombar(horizontal)">
                                      <p:cBhvr>
                                        <p:cTn id="25" dur="500"/>
                                        <p:tgtEl>
                                          <p:spTgt spid="424"/>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425"/>
                                        </p:tgtEl>
                                        <p:attrNameLst>
                                          <p:attrName>style.visibility</p:attrName>
                                        </p:attrNameLst>
                                      </p:cBhvr>
                                      <p:to>
                                        <p:strVal val="visible"/>
                                      </p:to>
                                    </p:set>
                                    <p:animEffect transition="in" filter="randombar(horizontal)">
                                      <p:cBhvr>
                                        <p:cTn id="30" dur="500"/>
                                        <p:tgtEl>
                                          <p:spTgt spid="4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3" grpId="0" animBg="1"/>
      <p:bldP spid="424" grpId="0" animBg="1"/>
      <p:bldP spid="42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Shape 43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a:buSzPct val="25000"/>
              <a:buFont typeface="Arial"/>
            </a:pPr>
            <a:r>
              <a:rPr lang="zh-TW">
                <a:latin typeface="Segoe UI Symbol" panose="020B0502040204020203" pitchFamily="34" charset="0"/>
                <a:ea typeface="文鼎海報體" panose="02010609010101010101" pitchFamily="49" charset="-120"/>
                <a:cs typeface="Arial"/>
                <a:sym typeface="Arial"/>
              </a:rPr>
              <a:t>二、行為表現</a:t>
            </a:r>
          </a:p>
        </p:txBody>
      </p:sp>
      <p:sp>
        <p:nvSpPr>
          <p:cNvPr id="431" name="Shape 431"/>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zh-TW" sz="1200">
                <a:solidFill>
                  <a:srgbClr val="888888"/>
                </a:solidFill>
                <a:latin typeface="Calibri"/>
                <a:ea typeface="Calibri"/>
                <a:cs typeface="Calibri"/>
                <a:sym typeface="Calibri"/>
              </a:rPr>
              <a:t>2016/1/11</a:t>
            </a:r>
          </a:p>
        </p:txBody>
      </p:sp>
      <p:sp>
        <p:nvSpPr>
          <p:cNvPr id="432" name="Shape 432"/>
          <p:cNvSpPr txBox="1"/>
          <p:nvPr/>
        </p:nvSpPr>
        <p:spPr>
          <a:xfrm>
            <a:off x="609600" y="1752600"/>
            <a:ext cx="8229600" cy="4525963"/>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rial"/>
              <a:buChar char="•"/>
            </a:pPr>
            <a:r>
              <a:rPr lang="zh-TW" sz="3200" b="0" i="0" u="none" strike="noStrike" cap="none" dirty="0">
                <a:solidFill>
                  <a:schemeClr val="dk1"/>
                </a:solidFill>
                <a:latin typeface="Calibri"/>
                <a:ea typeface="Calibri"/>
                <a:cs typeface="Calibri"/>
                <a:sym typeface="Calibri"/>
              </a:rPr>
              <a:t>（一）與個案及其家庭成員聊天、討論</a:t>
            </a:r>
          </a:p>
          <a:p>
            <a:pPr marL="342900" marR="0" lvl="0" indent="-342900" algn="l" rtl="0">
              <a:lnSpc>
                <a:spcPct val="100000"/>
              </a:lnSpc>
              <a:spcBef>
                <a:spcPts val="640"/>
              </a:spcBef>
              <a:spcAft>
                <a:spcPts val="0"/>
              </a:spcAft>
              <a:buClr>
                <a:schemeClr val="dk1"/>
              </a:buClr>
              <a:buFont typeface="Arial"/>
              <a:buNone/>
            </a:pPr>
            <a:endParaRPr sz="3200" b="0" i="0" u="none" strike="noStrike" cap="none" dirty="0">
              <a:solidFill>
                <a:schemeClr val="dk1"/>
              </a:solidFill>
              <a:latin typeface="Calibri"/>
              <a:ea typeface="Calibri"/>
              <a:cs typeface="Calibri"/>
              <a:sym typeface="Calibri"/>
            </a:endParaRPr>
          </a:p>
          <a:p>
            <a:pPr marL="342900" marR="0" lvl="0" indent="-342900" algn="l" rtl="0">
              <a:lnSpc>
                <a:spcPct val="100000"/>
              </a:lnSpc>
              <a:spcBef>
                <a:spcPts val="640"/>
              </a:spcBef>
              <a:spcAft>
                <a:spcPts val="0"/>
              </a:spcAft>
              <a:buClr>
                <a:schemeClr val="dk1"/>
              </a:buClr>
              <a:buSzPct val="100000"/>
              <a:buFont typeface="Arial"/>
              <a:buChar char="•"/>
            </a:pPr>
            <a:r>
              <a:rPr lang="zh-TW" sz="3200" b="0" i="0" u="none" strike="noStrike" cap="none" dirty="0">
                <a:solidFill>
                  <a:schemeClr val="dk1"/>
                </a:solidFill>
                <a:latin typeface="Calibri"/>
                <a:ea typeface="Calibri"/>
                <a:cs typeface="Calibri"/>
                <a:sym typeface="Calibri"/>
              </a:rPr>
              <a:t>（二）課堂活動中融入輔導</a:t>
            </a:r>
          </a:p>
          <a:p>
            <a:pPr marL="342900" marR="0" lvl="0" indent="-342900" algn="l" rtl="0">
              <a:lnSpc>
                <a:spcPct val="100000"/>
              </a:lnSpc>
              <a:spcBef>
                <a:spcPts val="640"/>
              </a:spcBef>
              <a:spcAft>
                <a:spcPts val="0"/>
              </a:spcAft>
              <a:buClr>
                <a:schemeClr val="dk1"/>
              </a:buClr>
              <a:buFont typeface="Arial"/>
              <a:buNone/>
            </a:pPr>
            <a:endParaRPr sz="3200" b="0" i="0" u="none" strike="noStrike" cap="none" dirty="0">
              <a:solidFill>
                <a:schemeClr val="dk1"/>
              </a:solidFill>
              <a:latin typeface="Calibri"/>
              <a:ea typeface="Calibri"/>
              <a:cs typeface="Calibri"/>
              <a:sym typeface="Calibri"/>
            </a:endParaRPr>
          </a:p>
          <a:p>
            <a:pPr marL="342900" marR="0" lvl="0" indent="-342900" algn="l" rtl="0">
              <a:lnSpc>
                <a:spcPct val="100000"/>
              </a:lnSpc>
              <a:spcBef>
                <a:spcPts val="640"/>
              </a:spcBef>
              <a:spcAft>
                <a:spcPts val="0"/>
              </a:spcAft>
              <a:buClr>
                <a:schemeClr val="dk1"/>
              </a:buClr>
              <a:buSzPct val="100000"/>
              <a:buFont typeface="Arial"/>
              <a:buChar char="•"/>
            </a:pPr>
            <a:r>
              <a:rPr lang="zh-TW" sz="3200" b="0" i="0" u="none" strike="noStrike" cap="none" dirty="0">
                <a:solidFill>
                  <a:schemeClr val="dk1"/>
                </a:solidFill>
                <a:latin typeface="Calibri"/>
                <a:ea typeface="Calibri"/>
                <a:cs typeface="Calibri"/>
                <a:sym typeface="Calibri"/>
              </a:rPr>
              <a:t>（三）給予正向鼓勵</a:t>
            </a:r>
          </a:p>
          <a:p>
            <a:pPr marL="342900" marR="0" lvl="0" indent="-342900" algn="l" rtl="0">
              <a:lnSpc>
                <a:spcPct val="100000"/>
              </a:lnSpc>
              <a:spcBef>
                <a:spcPts val="640"/>
              </a:spcBef>
              <a:spcAft>
                <a:spcPts val="0"/>
              </a:spcAft>
              <a:buClr>
                <a:schemeClr val="dk1"/>
              </a:buClr>
              <a:buFont typeface="Arial"/>
              <a:buNone/>
            </a:pPr>
            <a:endParaRPr sz="3200" b="0" i="0" u="none" strike="noStrike" cap="none" dirty="0">
              <a:solidFill>
                <a:schemeClr val="dk1"/>
              </a:solidFill>
              <a:latin typeface="Calibri"/>
              <a:ea typeface="Calibri"/>
              <a:cs typeface="Calibri"/>
              <a:sym typeface="Calibri"/>
            </a:endParaRPr>
          </a:p>
        </p:txBody>
      </p:sp>
      <p:sp>
        <p:nvSpPr>
          <p:cNvPr id="433" name="Shape 433"/>
          <p:cNvSpPr/>
          <p:nvPr/>
        </p:nvSpPr>
        <p:spPr>
          <a:xfrm>
            <a:off x="467543" y="260648"/>
            <a:ext cx="3600401" cy="2664296"/>
          </a:xfrm>
          <a:prstGeom prst="wedgeEllipseCallout">
            <a:avLst>
              <a:gd name="adj1" fmla="val 25264"/>
              <a:gd name="adj2" fmla="val 57274"/>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lIns="91425" tIns="45700" rIns="91425" bIns="45700" anchor="ctr" anchorCtr="0">
            <a:noAutofit/>
          </a:bodyPr>
          <a:lstStyle/>
          <a:p>
            <a:pPr marL="0" marR="0" lvl="0" indent="0" algn="ctr" rtl="0">
              <a:spcBef>
                <a:spcPts val="0"/>
              </a:spcBef>
              <a:buSzPct val="25000"/>
              <a:buNone/>
            </a:pPr>
            <a:r>
              <a:rPr lang="zh-TW" sz="1800" b="1" i="1" dirty="0">
                <a:solidFill>
                  <a:schemeClr val="lt1"/>
                </a:solidFill>
                <a:latin typeface="Calibri"/>
                <a:ea typeface="Calibri"/>
                <a:cs typeface="Calibri"/>
                <a:sym typeface="Calibri"/>
              </a:rPr>
              <a:t>「在許多社會問題都是緣自於我們教育對於孩子的情緒反應沒有適時輔導，因此當幼兒有強烈的情緒反應，我認為適時的輔導是必要的。」(T2,2015/12/28)</a:t>
            </a:r>
          </a:p>
        </p:txBody>
      </p:sp>
      <p:sp>
        <p:nvSpPr>
          <p:cNvPr id="434" name="Shape 434"/>
          <p:cNvSpPr/>
          <p:nvPr/>
        </p:nvSpPr>
        <p:spPr>
          <a:xfrm>
            <a:off x="5292080" y="836712"/>
            <a:ext cx="3547120" cy="2736303"/>
          </a:xfrm>
          <a:prstGeom prst="wedgeEllipseCallout">
            <a:avLst>
              <a:gd name="adj1" fmla="val -63823"/>
              <a:gd name="adj2" fmla="val 36045"/>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lIns="91425" tIns="45700" rIns="91425" bIns="45700" anchor="ctr" anchorCtr="0">
            <a:noAutofit/>
          </a:bodyPr>
          <a:lstStyle/>
          <a:p>
            <a:pPr marL="0" marR="0" lvl="0" indent="0" algn="l" rtl="0">
              <a:spcBef>
                <a:spcPts val="0"/>
              </a:spcBef>
              <a:buSzPct val="25000"/>
              <a:buNone/>
            </a:pPr>
            <a:r>
              <a:rPr lang="zh-TW" sz="1800" b="1" i="1" dirty="0">
                <a:solidFill>
                  <a:schemeClr val="lt1"/>
                </a:solidFill>
                <a:latin typeface="Calibri"/>
                <a:ea typeface="Calibri"/>
                <a:cs typeface="Calibri"/>
                <a:sym typeface="Calibri"/>
              </a:rPr>
              <a:t>「1.團討：發生衝突時，可以藉由其他孩子告訴他解決問題的策略。</a:t>
            </a:r>
          </a:p>
          <a:p>
            <a:pPr marL="0" marR="0" lvl="0" indent="0" algn="l" rtl="0">
              <a:spcBef>
                <a:spcPts val="0"/>
              </a:spcBef>
              <a:buSzPct val="25000"/>
              <a:buNone/>
            </a:pPr>
            <a:r>
              <a:rPr lang="zh-TW" sz="1800" b="1" i="1" dirty="0">
                <a:solidFill>
                  <a:schemeClr val="lt1"/>
                </a:solidFill>
                <a:latin typeface="Calibri"/>
                <a:ea typeface="Calibri"/>
                <a:cs typeface="Calibri"/>
                <a:sym typeface="Calibri"/>
              </a:rPr>
              <a:t> 2.繪本故事或是偶戲:透過故事可以引導孩子在情緒發洩或是社會互動上有良好的方式。」(T2,2015/12/28)</a:t>
            </a:r>
          </a:p>
        </p:txBody>
      </p:sp>
      <p:sp>
        <p:nvSpPr>
          <p:cNvPr id="435" name="Shape 435"/>
          <p:cNvSpPr/>
          <p:nvPr/>
        </p:nvSpPr>
        <p:spPr>
          <a:xfrm>
            <a:off x="3563889" y="3861048"/>
            <a:ext cx="5310088" cy="2664296"/>
          </a:xfrm>
          <a:prstGeom prst="wedgeEllipseCallout">
            <a:avLst>
              <a:gd name="adj1" fmla="val -35059"/>
              <a:gd name="adj2" fmla="val -69618"/>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lIns="91425" tIns="45700" rIns="91425" bIns="45700" anchor="ctr" anchorCtr="0">
            <a:noAutofit/>
          </a:bodyPr>
          <a:lstStyle/>
          <a:p>
            <a:pPr marL="0" marR="0" lvl="0" indent="0" algn="ctr" rtl="0">
              <a:spcBef>
                <a:spcPts val="0"/>
              </a:spcBef>
              <a:buSzPct val="25000"/>
              <a:buNone/>
            </a:pPr>
            <a:r>
              <a:rPr lang="zh-TW" sz="1800" b="1" i="1" dirty="0">
                <a:solidFill>
                  <a:schemeClr val="lt1"/>
                </a:solidFill>
                <a:latin typeface="Calibri"/>
                <a:ea typeface="Calibri"/>
                <a:cs typeface="Calibri"/>
                <a:sym typeface="Calibri"/>
              </a:rPr>
              <a:t>｢1.A個案對於老師的一些安排他會就是覺得老師對他很壞。可是其實不是，對，那所以我們對他一直就是鼓勵他呀，然後就是利用他比較優勢的那個部份，在大家面前鼓勵他，所以他就是會比較…他他是很有自信。」(T3,2015/12/29</a:t>
            </a:r>
            <a:r>
              <a:rPr lang="zh-TW" sz="1800" i="1" dirty="0">
                <a:solidFill>
                  <a:schemeClr val="lt1"/>
                </a:solidFill>
                <a:latin typeface="Calibri"/>
                <a:ea typeface="Calibri"/>
                <a:cs typeface="Calibri"/>
                <a:sym typeface="Calibri"/>
              </a:rPr>
              <a:t>)</a:t>
            </a:r>
          </a:p>
        </p:txBody>
      </p:sp>
      <p:grpSp>
        <p:nvGrpSpPr>
          <p:cNvPr id="13" name="群組 12"/>
          <p:cNvGrpSpPr/>
          <p:nvPr/>
        </p:nvGrpSpPr>
        <p:grpSpPr>
          <a:xfrm>
            <a:off x="937066" y="4879458"/>
            <a:ext cx="2518810" cy="1501870"/>
            <a:chOff x="937066" y="4879458"/>
            <a:chExt cx="2518810" cy="1501870"/>
          </a:xfrm>
        </p:grpSpPr>
        <p:grpSp>
          <p:nvGrpSpPr>
            <p:cNvPr id="12" name="群組 11"/>
            <p:cNvGrpSpPr/>
            <p:nvPr/>
          </p:nvGrpSpPr>
          <p:grpSpPr>
            <a:xfrm>
              <a:off x="1115616" y="4879458"/>
              <a:ext cx="2340260" cy="1501870"/>
              <a:chOff x="1115616" y="4879458"/>
              <a:chExt cx="2340260" cy="1501870"/>
            </a:xfrm>
          </p:grpSpPr>
          <p:sp>
            <p:nvSpPr>
              <p:cNvPr id="5" name="圓角化同側角落矩形 4"/>
              <p:cNvSpPr/>
              <p:nvPr/>
            </p:nvSpPr>
            <p:spPr>
              <a:xfrm>
                <a:off x="1187624" y="4879458"/>
                <a:ext cx="1464364" cy="468052"/>
              </a:xfrm>
              <a:prstGeom prst="round2Same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流程圖: 延遲 5"/>
              <p:cNvSpPr/>
              <p:nvPr/>
            </p:nvSpPr>
            <p:spPr>
              <a:xfrm>
                <a:off x="3239852" y="5488009"/>
                <a:ext cx="216024" cy="237811"/>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圓角化同側角落矩形 1"/>
              <p:cNvSpPr/>
              <p:nvPr/>
            </p:nvSpPr>
            <p:spPr>
              <a:xfrm>
                <a:off x="1115616" y="5347510"/>
                <a:ext cx="2232248" cy="671051"/>
              </a:xfrm>
              <a:prstGeom prst="round2Same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橢圓 2"/>
              <p:cNvSpPr/>
              <p:nvPr/>
            </p:nvSpPr>
            <p:spPr>
              <a:xfrm>
                <a:off x="1150150" y="5740314"/>
                <a:ext cx="649052" cy="64101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1" name="橢圓 10"/>
              <p:cNvSpPr/>
              <p:nvPr/>
            </p:nvSpPr>
            <p:spPr>
              <a:xfrm>
                <a:off x="2447273" y="5740314"/>
                <a:ext cx="649052" cy="64101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8" name="矩形 7"/>
              <p:cNvSpPr/>
              <p:nvPr/>
            </p:nvSpPr>
            <p:spPr>
              <a:xfrm>
                <a:off x="1403648" y="4957726"/>
                <a:ext cx="395554" cy="27147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矩形 15"/>
              <p:cNvSpPr/>
              <p:nvPr/>
            </p:nvSpPr>
            <p:spPr>
              <a:xfrm>
                <a:off x="1996978" y="4957726"/>
                <a:ext cx="395554"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橢圓 8"/>
              <p:cNvSpPr/>
              <p:nvPr/>
            </p:nvSpPr>
            <p:spPr>
              <a:xfrm>
                <a:off x="1331640" y="5941866"/>
                <a:ext cx="269785" cy="24036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橢圓 17"/>
              <p:cNvSpPr/>
              <p:nvPr/>
            </p:nvSpPr>
            <p:spPr>
              <a:xfrm>
                <a:off x="2651988" y="5948272"/>
                <a:ext cx="269785" cy="24036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字方塊 9"/>
              <p:cNvSpPr txBox="1"/>
              <p:nvPr/>
            </p:nvSpPr>
            <p:spPr>
              <a:xfrm>
                <a:off x="1612515" y="5413080"/>
                <a:ext cx="1152127" cy="523220"/>
              </a:xfrm>
              <a:prstGeom prst="rect">
                <a:avLst/>
              </a:prstGeom>
              <a:noFill/>
            </p:spPr>
            <p:txBody>
              <a:bodyPr wrap="square" rtlCol="0">
                <a:spAutoFit/>
              </a:bodyPr>
              <a:lstStyle/>
              <a:p>
                <a:r>
                  <a:rPr lang="en-US" altLang="zh-TW" sz="2800" dirty="0" smtClean="0"/>
                  <a:t>TAXI</a:t>
                </a:r>
                <a:endParaRPr lang="zh-TW" altLang="en-US" sz="2800" dirty="0"/>
              </a:p>
            </p:txBody>
          </p:sp>
        </p:grpSp>
        <p:sp>
          <p:nvSpPr>
            <p:cNvPr id="4" name="矩形 3"/>
            <p:cNvSpPr/>
            <p:nvPr/>
          </p:nvSpPr>
          <p:spPr>
            <a:xfrm>
              <a:off x="937066" y="5753294"/>
              <a:ext cx="178550" cy="195986"/>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433"/>
                                        </p:tgtEl>
                                        <p:attrNameLst>
                                          <p:attrName>style.visibility</p:attrName>
                                        </p:attrNameLst>
                                      </p:cBhvr>
                                      <p:to>
                                        <p:strVal val="visible"/>
                                      </p:to>
                                    </p:set>
                                    <p:animEffect transition="in" filter="randombar(horizontal)">
                                      <p:cBhvr>
                                        <p:cTn id="13" dur="500"/>
                                        <p:tgtEl>
                                          <p:spTgt spid="433"/>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434"/>
                                        </p:tgtEl>
                                        <p:attrNameLst>
                                          <p:attrName>style.visibility</p:attrName>
                                        </p:attrNameLst>
                                      </p:cBhvr>
                                      <p:to>
                                        <p:strVal val="visible"/>
                                      </p:to>
                                    </p:set>
                                    <p:animEffect transition="in" filter="randombar(horizontal)">
                                      <p:cBhvr>
                                        <p:cTn id="18" dur="500"/>
                                        <p:tgtEl>
                                          <p:spTgt spid="434"/>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435"/>
                                        </p:tgtEl>
                                        <p:attrNameLst>
                                          <p:attrName>style.visibility</p:attrName>
                                        </p:attrNameLst>
                                      </p:cBhvr>
                                      <p:to>
                                        <p:strVal val="visible"/>
                                      </p:to>
                                    </p:set>
                                    <p:animEffect transition="in" filter="randombar(horizontal)">
                                      <p:cBhvr>
                                        <p:cTn id="23" dur="500"/>
                                        <p:tgtEl>
                                          <p:spTgt spid="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3" grpId="0" animBg="1"/>
      <p:bldP spid="434" grpId="0" animBg="1"/>
      <p:bldP spid="43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Shape 44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a:buSzPct val="25000"/>
              <a:buFont typeface="Arial"/>
            </a:pPr>
            <a:r>
              <a:rPr lang="zh-TW" dirty="0">
                <a:latin typeface="Segoe UI Symbol" panose="020B0502040204020203" pitchFamily="34" charset="0"/>
                <a:ea typeface="文鼎海報體" panose="02010609010101010101" pitchFamily="49" charset="-120"/>
                <a:cs typeface="Arial"/>
                <a:sym typeface="Arial"/>
              </a:rPr>
              <a:t>三、同儕間之互動關係</a:t>
            </a:r>
          </a:p>
        </p:txBody>
      </p:sp>
      <p:sp>
        <p:nvSpPr>
          <p:cNvPr id="441" name="Shape 441"/>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zh-TW" sz="3200" b="0" i="0" u="none" strike="noStrike" cap="none" dirty="0">
                <a:solidFill>
                  <a:schemeClr val="dk1"/>
                </a:solidFill>
                <a:latin typeface="Arial"/>
                <a:ea typeface="Arial"/>
                <a:cs typeface="Arial"/>
                <a:sym typeface="Arial"/>
              </a:rPr>
              <a:t>（一）課堂活動中融入輔導</a:t>
            </a:r>
          </a:p>
          <a:p>
            <a:pPr marL="342900" marR="0" lvl="0" indent="-342900" algn="l" rtl="0">
              <a:spcBef>
                <a:spcPts val="640"/>
              </a:spcBef>
              <a:spcAft>
                <a:spcPts val="0"/>
              </a:spcAft>
              <a:buClr>
                <a:schemeClr val="dk1"/>
              </a:buClr>
              <a:buSzPct val="100000"/>
              <a:buFont typeface="Arial"/>
              <a:buNone/>
            </a:pPr>
            <a:endParaRPr sz="3200" b="0" i="0" u="none" strike="noStrike" cap="none" dirty="0">
              <a:solidFill>
                <a:schemeClr val="dk1"/>
              </a:solidFill>
              <a:latin typeface="Arial"/>
              <a:ea typeface="Arial"/>
              <a:cs typeface="Arial"/>
              <a:sym typeface="Arial"/>
            </a:endParaRPr>
          </a:p>
          <a:p>
            <a:pPr marL="342900" marR="0" lvl="0" indent="-342900" algn="l" rtl="0">
              <a:spcBef>
                <a:spcPts val="640"/>
              </a:spcBef>
              <a:spcAft>
                <a:spcPts val="0"/>
              </a:spcAft>
              <a:buClr>
                <a:schemeClr val="dk1"/>
              </a:buClr>
              <a:buSzPct val="100000"/>
              <a:buFont typeface="Arial"/>
              <a:buChar char="•"/>
            </a:pPr>
            <a:r>
              <a:rPr lang="zh-TW" sz="3200" b="0" i="0" u="none" strike="noStrike" cap="none" dirty="0">
                <a:solidFill>
                  <a:schemeClr val="dk1"/>
                </a:solidFill>
                <a:latin typeface="Arial"/>
                <a:ea typeface="Arial"/>
                <a:cs typeface="Arial"/>
                <a:sym typeface="Arial"/>
              </a:rPr>
              <a:t>（二）給予正向鼓勵</a:t>
            </a:r>
          </a:p>
          <a:p>
            <a:pPr marL="342900" marR="0" lvl="0" indent="-342900" algn="l" rtl="0">
              <a:spcBef>
                <a:spcPts val="640"/>
              </a:spcBef>
              <a:buClr>
                <a:schemeClr val="dk1"/>
              </a:buClr>
              <a:buSzPct val="100000"/>
              <a:buFont typeface="Arial"/>
              <a:buNone/>
            </a:pPr>
            <a:endParaRPr sz="3200" b="0" i="0" u="none" strike="noStrike" cap="none" dirty="0">
              <a:solidFill>
                <a:schemeClr val="dk1"/>
              </a:solidFill>
              <a:latin typeface="Arial"/>
              <a:ea typeface="Arial"/>
              <a:cs typeface="Arial"/>
              <a:sym typeface="Arial"/>
            </a:endParaRPr>
          </a:p>
        </p:txBody>
      </p:sp>
      <p:sp>
        <p:nvSpPr>
          <p:cNvPr id="442" name="Shape 442"/>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zh-TW" sz="1200">
                <a:solidFill>
                  <a:srgbClr val="888888"/>
                </a:solidFill>
                <a:latin typeface="Calibri"/>
                <a:ea typeface="Calibri"/>
                <a:cs typeface="Calibri"/>
                <a:sym typeface="Calibri"/>
              </a:rPr>
              <a:t>2016/1/11</a:t>
            </a:r>
          </a:p>
        </p:txBody>
      </p:sp>
      <p:sp>
        <p:nvSpPr>
          <p:cNvPr id="52" name="矩形 51"/>
          <p:cNvSpPr/>
          <p:nvPr/>
        </p:nvSpPr>
        <p:spPr>
          <a:xfrm>
            <a:off x="7033" y="6219910"/>
            <a:ext cx="9168047" cy="10801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grpSp>
        <p:nvGrpSpPr>
          <p:cNvPr id="82" name="群組 81"/>
          <p:cNvGrpSpPr/>
          <p:nvPr/>
        </p:nvGrpSpPr>
        <p:grpSpPr>
          <a:xfrm>
            <a:off x="7668344" y="4445955"/>
            <a:ext cx="1299397" cy="1827961"/>
            <a:chOff x="5135071" y="3735297"/>
            <a:chExt cx="1434604" cy="2542437"/>
          </a:xfrm>
        </p:grpSpPr>
        <p:sp>
          <p:nvSpPr>
            <p:cNvPr id="69" name="矩形 68"/>
            <p:cNvSpPr/>
            <p:nvPr/>
          </p:nvSpPr>
          <p:spPr>
            <a:xfrm rot="9068160">
              <a:off x="5847521" y="4867907"/>
              <a:ext cx="722154" cy="149939"/>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1" name="矩形 60"/>
            <p:cNvSpPr/>
            <p:nvPr/>
          </p:nvSpPr>
          <p:spPr>
            <a:xfrm rot="2256079">
              <a:off x="5135071" y="4894634"/>
              <a:ext cx="722154" cy="144016"/>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7" name="矩形 66"/>
            <p:cNvSpPr/>
            <p:nvPr/>
          </p:nvSpPr>
          <p:spPr>
            <a:xfrm rot="20318279">
              <a:off x="6027368" y="5638240"/>
              <a:ext cx="105437" cy="63949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60" name="矩形 59"/>
            <p:cNvSpPr/>
            <p:nvPr/>
          </p:nvSpPr>
          <p:spPr>
            <a:xfrm rot="1590587" flipH="1">
              <a:off x="5523825" y="5606894"/>
              <a:ext cx="116723" cy="61953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57" name="矩形 56"/>
            <p:cNvSpPr/>
            <p:nvPr/>
          </p:nvSpPr>
          <p:spPr>
            <a:xfrm>
              <a:off x="5712172" y="4306540"/>
              <a:ext cx="288032" cy="432048"/>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6" name="橢圓 55"/>
            <p:cNvSpPr/>
            <p:nvPr/>
          </p:nvSpPr>
          <p:spPr>
            <a:xfrm>
              <a:off x="5424140" y="3789040"/>
              <a:ext cx="864096" cy="864096"/>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8" name="流程圖: 人工作業 57"/>
            <p:cNvSpPr/>
            <p:nvPr/>
          </p:nvSpPr>
          <p:spPr>
            <a:xfrm rot="10800000">
              <a:off x="5496148" y="4738588"/>
              <a:ext cx="732036" cy="1080120"/>
            </a:xfrm>
            <a:prstGeom prst="flowChartManualOperati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80" name="圓形圖 79"/>
            <p:cNvSpPr/>
            <p:nvPr/>
          </p:nvSpPr>
          <p:spPr>
            <a:xfrm rot="11039724">
              <a:off x="5356700" y="3735297"/>
              <a:ext cx="1062576" cy="967448"/>
            </a:xfrm>
            <a:prstGeom prst="pie">
              <a:avLst>
                <a:gd name="adj1" fmla="val 21460121"/>
                <a:gd name="adj2" fmla="val 16200000"/>
              </a:avLst>
            </a:prstGeom>
            <a:solidFill>
              <a:schemeClr val="accent2">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grpSp>
      <p:grpSp>
        <p:nvGrpSpPr>
          <p:cNvPr id="86" name="群組 85"/>
          <p:cNvGrpSpPr/>
          <p:nvPr/>
        </p:nvGrpSpPr>
        <p:grpSpPr>
          <a:xfrm>
            <a:off x="6037052" y="4360573"/>
            <a:ext cx="1390354" cy="2407210"/>
            <a:chOff x="6037052" y="4360573"/>
            <a:chExt cx="1390354" cy="2407210"/>
          </a:xfrm>
        </p:grpSpPr>
        <p:sp>
          <p:nvSpPr>
            <p:cNvPr id="96" name="矩形 95"/>
            <p:cNvSpPr/>
            <p:nvPr/>
          </p:nvSpPr>
          <p:spPr>
            <a:xfrm rot="2256079">
              <a:off x="6037052" y="5263891"/>
              <a:ext cx="654093" cy="10354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5" name="矩形 94"/>
            <p:cNvSpPr/>
            <p:nvPr/>
          </p:nvSpPr>
          <p:spPr>
            <a:xfrm rot="9068160">
              <a:off x="6773313" y="5277365"/>
              <a:ext cx="654093" cy="107803"/>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5" name="拱形 84"/>
            <p:cNvSpPr/>
            <p:nvPr/>
          </p:nvSpPr>
          <p:spPr>
            <a:xfrm>
              <a:off x="6365072" y="5672037"/>
              <a:ext cx="806344" cy="1095746"/>
            </a:xfrm>
            <a:prstGeom prst="blockArc">
              <a:avLst/>
            </a:prstGeom>
            <a:solidFill>
              <a:schemeClr val="tx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90" name="矩形 89"/>
            <p:cNvSpPr/>
            <p:nvPr/>
          </p:nvSpPr>
          <p:spPr>
            <a:xfrm>
              <a:off x="6654800" y="4918566"/>
              <a:ext cx="260886" cy="31063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9" name="橢圓 88"/>
            <p:cNvSpPr/>
            <p:nvPr/>
          </p:nvSpPr>
          <p:spPr>
            <a:xfrm>
              <a:off x="6372200" y="4552948"/>
              <a:ext cx="782658" cy="621268"/>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3" name="套索 82"/>
            <p:cNvSpPr/>
            <p:nvPr/>
          </p:nvSpPr>
          <p:spPr>
            <a:xfrm rot="6221439">
              <a:off x="6443991" y="4191761"/>
              <a:ext cx="634249" cy="971874"/>
            </a:xfrm>
            <a:prstGeom prst="chord">
              <a:avLst>
                <a:gd name="adj1" fmla="val 3191017"/>
                <a:gd name="adj2" fmla="val 15859402"/>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4" name="矩形 83"/>
            <p:cNvSpPr/>
            <p:nvPr/>
          </p:nvSpPr>
          <p:spPr>
            <a:xfrm>
              <a:off x="6516216" y="5229200"/>
              <a:ext cx="504056" cy="58333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grpSp>
      <p:sp>
        <p:nvSpPr>
          <p:cNvPr id="87" name="心形 86"/>
          <p:cNvSpPr/>
          <p:nvPr/>
        </p:nvSpPr>
        <p:spPr>
          <a:xfrm>
            <a:off x="7154858" y="3789040"/>
            <a:ext cx="771749" cy="624230"/>
          </a:xfrm>
          <a:prstGeom prst="heart">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443" name="Shape 443"/>
          <p:cNvSpPr/>
          <p:nvPr/>
        </p:nvSpPr>
        <p:spPr>
          <a:xfrm>
            <a:off x="4067944" y="2505058"/>
            <a:ext cx="5040560" cy="3816424"/>
          </a:xfrm>
          <a:prstGeom prst="wedgeEllipseCallout">
            <a:avLst>
              <a:gd name="adj1" fmla="val -23398"/>
              <a:gd name="adj2" fmla="val -54968"/>
            </a:avLst>
          </a:prstGeom>
          <a:solidFill>
            <a:srgbClr val="FF0066"/>
          </a:solidFill>
          <a:ln>
            <a:solidFill>
              <a:schemeClr val="accent2">
                <a:lumMod val="50000"/>
              </a:schemeClr>
            </a:solid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lIns="91425" tIns="45700" rIns="91425" bIns="45700" anchor="ctr" anchorCtr="0">
            <a:noAutofit/>
          </a:bodyPr>
          <a:lstStyle/>
          <a:p>
            <a:pPr marL="0" marR="0" lvl="0" indent="0" algn="l" rtl="0">
              <a:spcBef>
                <a:spcPts val="0"/>
              </a:spcBef>
              <a:buSzPct val="25000"/>
              <a:buNone/>
            </a:pPr>
            <a:r>
              <a:rPr lang="zh-TW" sz="1800" b="1" i="1" dirty="0">
                <a:solidFill>
                  <a:schemeClr val="lt1"/>
                </a:solidFill>
                <a:effectLst>
                  <a:outerShdw blurRad="38100" dist="38100" dir="2700000" algn="tl">
                    <a:srgbClr val="000000">
                      <a:alpha val="43137"/>
                    </a:srgbClr>
                  </a:outerShdw>
                </a:effectLst>
                <a:latin typeface="Calibri"/>
                <a:ea typeface="Calibri"/>
                <a:cs typeface="Calibri"/>
                <a:sym typeface="Calibri"/>
              </a:rPr>
              <a:t>「1.團討：發生衝突時，可以藉由其他孩子告訴他解決問題的策略。</a:t>
            </a:r>
          </a:p>
          <a:p>
            <a:pPr marL="0" marR="0" lvl="0" indent="0" algn="l" rtl="0">
              <a:spcBef>
                <a:spcPts val="0"/>
              </a:spcBef>
              <a:buSzPct val="25000"/>
              <a:buNone/>
            </a:pPr>
            <a:r>
              <a:rPr lang="zh-TW" sz="1800" b="1" i="1" dirty="0">
                <a:solidFill>
                  <a:schemeClr val="lt1"/>
                </a:solidFill>
                <a:effectLst>
                  <a:outerShdw blurRad="38100" dist="38100" dir="2700000" algn="tl">
                    <a:srgbClr val="000000">
                      <a:alpha val="43137"/>
                    </a:srgbClr>
                  </a:outerShdw>
                </a:effectLst>
                <a:latin typeface="Calibri"/>
                <a:ea typeface="Calibri"/>
                <a:cs typeface="Calibri"/>
                <a:sym typeface="Calibri"/>
              </a:rPr>
              <a:t> 2.繪本故事或是偶戲:透過故事可以引導孩子在情緒發洩或是社會互動上有良好的方式。</a:t>
            </a:r>
          </a:p>
          <a:p>
            <a:pPr marL="0" marR="0" lvl="0" indent="0" algn="l" rtl="0">
              <a:spcBef>
                <a:spcPts val="0"/>
              </a:spcBef>
              <a:buSzPct val="25000"/>
              <a:buNone/>
            </a:pPr>
            <a:r>
              <a:rPr lang="zh-TW" sz="1800" b="1" i="1" dirty="0">
                <a:solidFill>
                  <a:schemeClr val="lt1"/>
                </a:solidFill>
                <a:effectLst>
                  <a:outerShdw blurRad="38100" dist="38100" dir="2700000" algn="tl">
                    <a:srgbClr val="000000">
                      <a:alpha val="43137"/>
                    </a:srgbClr>
                  </a:outerShdw>
                </a:effectLst>
                <a:latin typeface="Calibri"/>
                <a:ea typeface="Calibri"/>
                <a:cs typeface="Calibri"/>
                <a:sym typeface="Calibri"/>
              </a:rPr>
              <a:t>3.悄悄話時間：孩子隱密的心思不想讓人知道，可以藉由秘密談話和老師訴說。</a:t>
            </a:r>
          </a:p>
          <a:p>
            <a:pPr marL="0" marR="0" lvl="0" indent="0" algn="l" rtl="0">
              <a:spcBef>
                <a:spcPts val="0"/>
              </a:spcBef>
              <a:buSzPct val="25000"/>
              <a:buNone/>
            </a:pPr>
            <a:r>
              <a:rPr lang="zh-TW" sz="1800" b="1" i="1" dirty="0">
                <a:solidFill>
                  <a:schemeClr val="lt1"/>
                </a:solidFill>
                <a:effectLst>
                  <a:outerShdw blurRad="38100" dist="38100" dir="2700000" algn="tl">
                    <a:srgbClr val="000000">
                      <a:alpha val="43137"/>
                    </a:srgbClr>
                  </a:outerShdw>
                </a:effectLst>
                <a:latin typeface="Calibri"/>
                <a:ea typeface="Calibri"/>
                <a:cs typeface="Calibri"/>
                <a:sym typeface="Calibri"/>
              </a:rPr>
              <a:t> 4.Time out：若是同儕間有爭執或衝突就必須暫停遊戲，彼此思考如何解決」(T2,2015/12/28)</a:t>
            </a:r>
          </a:p>
        </p:txBody>
      </p:sp>
      <p:sp>
        <p:nvSpPr>
          <p:cNvPr id="444" name="Shape 444"/>
          <p:cNvSpPr/>
          <p:nvPr/>
        </p:nvSpPr>
        <p:spPr>
          <a:xfrm>
            <a:off x="827584" y="3499085"/>
            <a:ext cx="3996953" cy="2592288"/>
          </a:xfrm>
          <a:prstGeom prst="wedgeEllipseCallout">
            <a:avLst>
              <a:gd name="adj1" fmla="val 12383"/>
              <a:gd name="adj2" fmla="val -58929"/>
            </a:avLst>
          </a:prstGeom>
          <a:solidFill>
            <a:srgbClr val="D5316F"/>
          </a:solidFill>
          <a:ln>
            <a:solidFill>
              <a:schemeClr val="accent6">
                <a:lumMod val="20000"/>
                <a:lumOff val="80000"/>
              </a:schemeClr>
            </a:solidFill>
            <a:headEnd type="none" w="med" len="med"/>
            <a:tailEnd type="none" w="med" len="med"/>
          </a:ln>
        </p:spPr>
        <p:style>
          <a:lnRef idx="3">
            <a:schemeClr val="lt1"/>
          </a:lnRef>
          <a:fillRef idx="1">
            <a:schemeClr val="accent5"/>
          </a:fillRef>
          <a:effectRef idx="1">
            <a:schemeClr val="accent5"/>
          </a:effectRef>
          <a:fontRef idx="minor">
            <a:schemeClr val="lt1"/>
          </a:fontRef>
        </p:style>
        <p:txBody>
          <a:bodyPr lIns="91425" tIns="45700" rIns="91425" bIns="45700" anchor="ctr" anchorCtr="0">
            <a:noAutofit/>
          </a:bodyPr>
          <a:lstStyle/>
          <a:p>
            <a:pPr marL="0" marR="0" lvl="0" indent="0" algn="ctr" rtl="0">
              <a:spcBef>
                <a:spcPts val="0"/>
              </a:spcBef>
              <a:buSzPct val="25000"/>
              <a:buNone/>
            </a:pPr>
            <a:r>
              <a:rPr lang="zh-TW" sz="1800" b="1" i="1" dirty="0">
                <a:solidFill>
                  <a:schemeClr val="lt1"/>
                </a:solidFill>
                <a:latin typeface="Calibri"/>
                <a:ea typeface="Calibri"/>
                <a:cs typeface="Calibri"/>
                <a:sym typeface="Calibri"/>
              </a:rPr>
              <a:t>「同儕之間運用角落的力量讓他們可以增加互動，老師也會鼓勵幼兒一同玩樂，多安排小組活動，讓其幼兒可以在團體中互動。」(T1,2015/12/08)</a:t>
            </a:r>
          </a:p>
          <a:p>
            <a:pPr marL="0" marR="0" lvl="0" indent="0" algn="ctr" rtl="0">
              <a:spcBef>
                <a:spcPts val="0"/>
              </a:spcBef>
              <a:buNone/>
            </a:pPr>
            <a:endParaRPr sz="1800" dirty="0">
              <a:solidFill>
                <a:schemeClr val="lt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anim calcmode="lin" valueType="num">
                                      <p:cBhvr additive="base">
                                        <p:cTn id="7" dur="500" fill="hold"/>
                                        <p:tgtEl>
                                          <p:spTgt spid="82"/>
                                        </p:tgtEl>
                                        <p:attrNameLst>
                                          <p:attrName>ppt_x</p:attrName>
                                        </p:attrNameLst>
                                      </p:cBhvr>
                                      <p:tavLst>
                                        <p:tav tm="0">
                                          <p:val>
                                            <p:strVal val="1+#ppt_w/2"/>
                                          </p:val>
                                        </p:tav>
                                        <p:tav tm="100000">
                                          <p:val>
                                            <p:strVal val="#ppt_x"/>
                                          </p:val>
                                        </p:tav>
                                      </p:tavLst>
                                    </p:anim>
                                    <p:anim calcmode="lin" valueType="num">
                                      <p:cBhvr additive="base">
                                        <p:cTn id="8" dur="500" fill="hold"/>
                                        <p:tgtEl>
                                          <p:spTgt spid="8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86"/>
                                        </p:tgtEl>
                                        <p:attrNameLst>
                                          <p:attrName>style.visibility</p:attrName>
                                        </p:attrNameLst>
                                      </p:cBhvr>
                                      <p:to>
                                        <p:strVal val="visible"/>
                                      </p:to>
                                    </p:set>
                                    <p:anim calcmode="lin" valueType="num">
                                      <p:cBhvr additive="base">
                                        <p:cTn id="13" dur="1250" fill="hold"/>
                                        <p:tgtEl>
                                          <p:spTgt spid="86"/>
                                        </p:tgtEl>
                                        <p:attrNameLst>
                                          <p:attrName>ppt_x</p:attrName>
                                        </p:attrNameLst>
                                      </p:cBhvr>
                                      <p:tavLst>
                                        <p:tav tm="0">
                                          <p:val>
                                            <p:strVal val="0-#ppt_w/2"/>
                                          </p:val>
                                        </p:tav>
                                        <p:tav tm="100000">
                                          <p:val>
                                            <p:strVal val="#ppt_x"/>
                                          </p:val>
                                        </p:tav>
                                      </p:tavLst>
                                    </p:anim>
                                    <p:anim calcmode="lin" valueType="num">
                                      <p:cBhvr additive="base">
                                        <p:cTn id="14" dur="1250" fill="hold"/>
                                        <p:tgtEl>
                                          <p:spTgt spid="8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2" presetClass="emph" presetSubtype="0" fill="hold" nodeType="clickEffect">
                                  <p:stCondLst>
                                    <p:cond delay="0"/>
                                  </p:stCondLst>
                                  <p:childTnLst>
                                    <p:animRot by="120000">
                                      <p:cBhvr>
                                        <p:cTn id="18" dur="100" fill="hold">
                                          <p:stCondLst>
                                            <p:cond delay="0"/>
                                          </p:stCondLst>
                                        </p:cTn>
                                        <p:tgtEl>
                                          <p:spTgt spid="86"/>
                                        </p:tgtEl>
                                        <p:attrNameLst>
                                          <p:attrName>r</p:attrName>
                                        </p:attrNameLst>
                                      </p:cBhvr>
                                    </p:animRot>
                                    <p:animRot by="-240000">
                                      <p:cBhvr>
                                        <p:cTn id="19" dur="200" fill="hold">
                                          <p:stCondLst>
                                            <p:cond delay="200"/>
                                          </p:stCondLst>
                                        </p:cTn>
                                        <p:tgtEl>
                                          <p:spTgt spid="86"/>
                                        </p:tgtEl>
                                        <p:attrNameLst>
                                          <p:attrName>r</p:attrName>
                                        </p:attrNameLst>
                                      </p:cBhvr>
                                    </p:animRot>
                                    <p:animRot by="240000">
                                      <p:cBhvr>
                                        <p:cTn id="20" dur="200" fill="hold">
                                          <p:stCondLst>
                                            <p:cond delay="400"/>
                                          </p:stCondLst>
                                        </p:cTn>
                                        <p:tgtEl>
                                          <p:spTgt spid="86"/>
                                        </p:tgtEl>
                                        <p:attrNameLst>
                                          <p:attrName>r</p:attrName>
                                        </p:attrNameLst>
                                      </p:cBhvr>
                                    </p:animRot>
                                    <p:animRot by="-240000">
                                      <p:cBhvr>
                                        <p:cTn id="21" dur="200" fill="hold">
                                          <p:stCondLst>
                                            <p:cond delay="600"/>
                                          </p:stCondLst>
                                        </p:cTn>
                                        <p:tgtEl>
                                          <p:spTgt spid="86"/>
                                        </p:tgtEl>
                                        <p:attrNameLst>
                                          <p:attrName>r</p:attrName>
                                        </p:attrNameLst>
                                      </p:cBhvr>
                                    </p:animRot>
                                    <p:animRot by="120000">
                                      <p:cBhvr>
                                        <p:cTn id="22" dur="200" fill="hold">
                                          <p:stCondLst>
                                            <p:cond delay="800"/>
                                          </p:stCondLst>
                                        </p:cTn>
                                        <p:tgtEl>
                                          <p:spTgt spid="86"/>
                                        </p:tgtEl>
                                        <p:attrNameLst>
                                          <p:attrName>r</p:attrName>
                                        </p:attrNameLst>
                                      </p:cBhvr>
                                    </p:animRot>
                                  </p:childTnLst>
                                </p:cTn>
                              </p:par>
                              <p:par>
                                <p:cTn id="23" presetID="32" presetClass="emph" presetSubtype="0" fill="hold" nodeType="withEffect">
                                  <p:stCondLst>
                                    <p:cond delay="0"/>
                                  </p:stCondLst>
                                  <p:childTnLst>
                                    <p:animRot by="120000">
                                      <p:cBhvr>
                                        <p:cTn id="24" dur="100" fill="hold">
                                          <p:stCondLst>
                                            <p:cond delay="0"/>
                                          </p:stCondLst>
                                        </p:cTn>
                                        <p:tgtEl>
                                          <p:spTgt spid="82"/>
                                        </p:tgtEl>
                                        <p:attrNameLst>
                                          <p:attrName>r</p:attrName>
                                        </p:attrNameLst>
                                      </p:cBhvr>
                                    </p:animRot>
                                    <p:animRot by="-240000">
                                      <p:cBhvr>
                                        <p:cTn id="25" dur="200" fill="hold">
                                          <p:stCondLst>
                                            <p:cond delay="200"/>
                                          </p:stCondLst>
                                        </p:cTn>
                                        <p:tgtEl>
                                          <p:spTgt spid="82"/>
                                        </p:tgtEl>
                                        <p:attrNameLst>
                                          <p:attrName>r</p:attrName>
                                        </p:attrNameLst>
                                      </p:cBhvr>
                                    </p:animRot>
                                    <p:animRot by="240000">
                                      <p:cBhvr>
                                        <p:cTn id="26" dur="200" fill="hold">
                                          <p:stCondLst>
                                            <p:cond delay="400"/>
                                          </p:stCondLst>
                                        </p:cTn>
                                        <p:tgtEl>
                                          <p:spTgt spid="82"/>
                                        </p:tgtEl>
                                        <p:attrNameLst>
                                          <p:attrName>r</p:attrName>
                                        </p:attrNameLst>
                                      </p:cBhvr>
                                    </p:animRot>
                                    <p:animRot by="-240000">
                                      <p:cBhvr>
                                        <p:cTn id="27" dur="200" fill="hold">
                                          <p:stCondLst>
                                            <p:cond delay="600"/>
                                          </p:stCondLst>
                                        </p:cTn>
                                        <p:tgtEl>
                                          <p:spTgt spid="82"/>
                                        </p:tgtEl>
                                        <p:attrNameLst>
                                          <p:attrName>r</p:attrName>
                                        </p:attrNameLst>
                                      </p:cBhvr>
                                    </p:animRot>
                                    <p:animRot by="120000">
                                      <p:cBhvr>
                                        <p:cTn id="28" dur="200" fill="hold">
                                          <p:stCondLst>
                                            <p:cond delay="800"/>
                                          </p:stCondLst>
                                        </p:cTn>
                                        <p:tgtEl>
                                          <p:spTgt spid="82"/>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443"/>
                                        </p:tgtEl>
                                        <p:attrNameLst>
                                          <p:attrName>style.visibility</p:attrName>
                                        </p:attrNameLst>
                                      </p:cBhvr>
                                      <p:to>
                                        <p:strVal val="visible"/>
                                      </p:to>
                                    </p:set>
                                    <p:animEffect transition="in" filter="randombar(horizontal)">
                                      <p:cBhvr>
                                        <p:cTn id="40" dur="500"/>
                                        <p:tgtEl>
                                          <p:spTgt spid="443"/>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444"/>
                                        </p:tgtEl>
                                        <p:attrNameLst>
                                          <p:attrName>style.visibility</p:attrName>
                                        </p:attrNameLst>
                                      </p:cBhvr>
                                      <p:to>
                                        <p:strVal val="visible"/>
                                      </p:to>
                                    </p:set>
                                    <p:animEffect transition="in" filter="randombar(horizontal)">
                                      <p:cBhvr>
                                        <p:cTn id="45" dur="500"/>
                                        <p:tgtEl>
                                          <p:spTgt spid="4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443" grpId="0" animBg="1"/>
      <p:bldP spid="44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Shape 44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a:buSzPct val="25000"/>
              <a:buFont typeface="Arial"/>
            </a:pPr>
            <a:r>
              <a:rPr lang="zh-TW" dirty="0">
                <a:latin typeface="Segoe UI Symbol" panose="020B0502040204020203" pitchFamily="34" charset="0"/>
                <a:ea typeface="文鼎海報體" panose="02010609010101010101" pitchFamily="49" charset="-120"/>
                <a:cs typeface="Arial"/>
                <a:sym typeface="Arial"/>
              </a:rPr>
              <a:t>四、與家人間之互動關係</a:t>
            </a:r>
          </a:p>
        </p:txBody>
      </p:sp>
      <p:sp>
        <p:nvSpPr>
          <p:cNvPr id="450" name="Shape 450"/>
          <p:cNvSpPr txBox="1">
            <a:spLocks noGrp="1"/>
          </p:cNvSpPr>
          <p:nvPr>
            <p:ph type="body" idx="1"/>
          </p:nvPr>
        </p:nvSpPr>
        <p:spPr>
          <a:xfrm>
            <a:off x="359532" y="1627759"/>
            <a:ext cx="8229600" cy="4525963"/>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100000"/>
              <a:buNone/>
            </a:pPr>
            <a:r>
              <a:rPr lang="zh-TW" sz="3200" b="0" i="0" u="none" strike="noStrike" cap="none" dirty="0">
                <a:solidFill>
                  <a:schemeClr val="dk1"/>
                </a:solidFill>
                <a:latin typeface="Arial"/>
                <a:ea typeface="Arial"/>
                <a:cs typeface="Arial"/>
                <a:sym typeface="Arial"/>
              </a:rPr>
              <a:t>（一）不主動介入處理</a:t>
            </a:r>
          </a:p>
          <a:p>
            <a:pPr marL="342900" marR="0" lvl="0" indent="-342900" algn="l" rtl="0">
              <a:spcBef>
                <a:spcPts val="640"/>
              </a:spcBef>
              <a:spcAft>
                <a:spcPts val="0"/>
              </a:spcAft>
              <a:buClr>
                <a:schemeClr val="dk1"/>
              </a:buClr>
              <a:buSzPct val="100000"/>
              <a:buFont typeface="Arial"/>
              <a:buNone/>
            </a:pPr>
            <a:endParaRPr sz="3200" b="0" i="0" u="none" strike="noStrike" cap="none" dirty="0">
              <a:solidFill>
                <a:schemeClr val="dk1"/>
              </a:solidFill>
              <a:latin typeface="Arial"/>
              <a:ea typeface="Arial"/>
              <a:cs typeface="Arial"/>
              <a:sym typeface="Arial"/>
            </a:endParaRPr>
          </a:p>
          <a:p>
            <a:pPr marL="342900" marR="0" lvl="0" indent="-342900" algn="l" rtl="0">
              <a:spcBef>
                <a:spcPts val="640"/>
              </a:spcBef>
              <a:spcAft>
                <a:spcPts val="0"/>
              </a:spcAft>
              <a:buClr>
                <a:schemeClr val="dk1"/>
              </a:buClr>
              <a:buSzPct val="100000"/>
              <a:buFont typeface="Arial"/>
              <a:buNone/>
            </a:pPr>
            <a:endParaRPr sz="3200" b="0" i="0" u="none" strike="noStrike" cap="none" dirty="0">
              <a:solidFill>
                <a:schemeClr val="dk1"/>
              </a:solidFill>
              <a:latin typeface="Arial"/>
              <a:ea typeface="Arial"/>
              <a:cs typeface="Arial"/>
              <a:sym typeface="Arial"/>
            </a:endParaRPr>
          </a:p>
          <a:p>
            <a:pPr marL="0" marR="0" lvl="0" indent="0" algn="l" rtl="0">
              <a:spcBef>
                <a:spcPts val="640"/>
              </a:spcBef>
              <a:spcAft>
                <a:spcPts val="0"/>
              </a:spcAft>
              <a:buClr>
                <a:schemeClr val="dk1"/>
              </a:buClr>
              <a:buSzPct val="100000"/>
              <a:buNone/>
            </a:pPr>
            <a:r>
              <a:rPr lang="zh-TW" sz="3200" b="0" i="0" u="none" strike="noStrike" cap="none" dirty="0">
                <a:solidFill>
                  <a:schemeClr val="dk1"/>
                </a:solidFill>
                <a:latin typeface="Arial"/>
                <a:ea typeface="Arial"/>
                <a:cs typeface="Arial"/>
                <a:sym typeface="Arial"/>
              </a:rPr>
              <a:t>（二）與個案及其家庭成員聊天、討論</a:t>
            </a:r>
          </a:p>
          <a:p>
            <a:pPr marL="342900" marR="0" lvl="0" indent="-342900" algn="l" rtl="0">
              <a:spcBef>
                <a:spcPts val="640"/>
              </a:spcBef>
              <a:buClr>
                <a:schemeClr val="dk1"/>
              </a:buClr>
              <a:buSzPct val="100000"/>
              <a:buFont typeface="Arial"/>
              <a:buNone/>
            </a:pPr>
            <a:endParaRPr sz="3200" b="0" i="0" u="none" strike="noStrike" cap="none" dirty="0">
              <a:solidFill>
                <a:schemeClr val="dk1"/>
              </a:solidFill>
              <a:latin typeface="Arial"/>
              <a:ea typeface="Arial"/>
              <a:cs typeface="Arial"/>
              <a:sym typeface="Arial"/>
            </a:endParaRPr>
          </a:p>
        </p:txBody>
      </p:sp>
      <p:sp>
        <p:nvSpPr>
          <p:cNvPr id="451" name="Shape 451"/>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zh-TW" sz="1200">
                <a:solidFill>
                  <a:srgbClr val="888888"/>
                </a:solidFill>
                <a:latin typeface="Calibri"/>
                <a:ea typeface="Calibri"/>
                <a:cs typeface="Calibri"/>
                <a:sym typeface="Calibri"/>
              </a:rPr>
              <a:t>2016/1/11</a:t>
            </a:r>
          </a:p>
        </p:txBody>
      </p:sp>
      <p:sp>
        <p:nvSpPr>
          <p:cNvPr id="452" name="Shape 452"/>
          <p:cNvSpPr/>
          <p:nvPr/>
        </p:nvSpPr>
        <p:spPr>
          <a:xfrm>
            <a:off x="4825368" y="980728"/>
            <a:ext cx="4318632" cy="2299567"/>
          </a:xfrm>
          <a:prstGeom prst="wedgeEllipseCallout">
            <a:avLst>
              <a:gd name="adj1" fmla="val -42130"/>
              <a:gd name="adj2" fmla="val 53917"/>
            </a:avLst>
          </a:prstGeom>
          <a:solidFill>
            <a:srgbClr val="00CC00"/>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lIns="91425" tIns="45700" rIns="91425" bIns="45700" anchor="ctr" anchorCtr="0">
            <a:noAutofit/>
          </a:bodyPr>
          <a:lstStyle/>
          <a:p>
            <a:pPr marL="0" marR="0" lvl="0" indent="0" algn="ctr" rtl="0">
              <a:spcBef>
                <a:spcPts val="0"/>
              </a:spcBef>
              <a:buSzPct val="25000"/>
              <a:buNone/>
            </a:pPr>
            <a:r>
              <a:rPr lang="zh-TW" sz="1800" b="1" i="1" dirty="0">
                <a:solidFill>
                  <a:schemeClr val="lt1"/>
                </a:solidFill>
                <a:latin typeface="Calibri"/>
                <a:ea typeface="Calibri"/>
                <a:cs typeface="Calibri"/>
                <a:sym typeface="Calibri"/>
              </a:rPr>
              <a:t>「如果看到照顧者時會使出暴力行為等等負向狀況時，老師就會介入……對於家庭成員會蓄意暴力或是自身失落感和哭泣緊張時，老師就會介入處理」(T1,2015/12/08)</a:t>
            </a:r>
          </a:p>
          <a:p>
            <a:pPr marL="0" marR="0" lvl="0" indent="0" algn="ctr" rtl="0">
              <a:spcBef>
                <a:spcPts val="0"/>
              </a:spcBef>
              <a:buNone/>
            </a:pPr>
            <a:endParaRPr sz="1800" dirty="0">
              <a:solidFill>
                <a:schemeClr val="lt1"/>
              </a:solidFill>
              <a:latin typeface="Calibri"/>
              <a:ea typeface="Calibri"/>
              <a:cs typeface="Calibri"/>
              <a:sym typeface="Calibri"/>
            </a:endParaRPr>
          </a:p>
        </p:txBody>
      </p:sp>
      <p:grpSp>
        <p:nvGrpSpPr>
          <p:cNvPr id="24" name="群組 23"/>
          <p:cNvGrpSpPr/>
          <p:nvPr/>
        </p:nvGrpSpPr>
        <p:grpSpPr>
          <a:xfrm>
            <a:off x="-8768" y="5626685"/>
            <a:ext cx="432048" cy="1116977"/>
            <a:chOff x="-8768" y="5626685"/>
            <a:chExt cx="432048" cy="1116977"/>
          </a:xfrm>
        </p:grpSpPr>
        <p:sp>
          <p:nvSpPr>
            <p:cNvPr id="23" name="矩形 22"/>
            <p:cNvSpPr/>
            <p:nvPr/>
          </p:nvSpPr>
          <p:spPr>
            <a:xfrm>
              <a:off x="-8768" y="5629265"/>
              <a:ext cx="216024" cy="1114397"/>
            </a:xfrm>
            <a:prstGeom prst="rect">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30" name="矩形 29"/>
            <p:cNvSpPr/>
            <p:nvPr/>
          </p:nvSpPr>
          <p:spPr>
            <a:xfrm>
              <a:off x="207256" y="5626685"/>
              <a:ext cx="216024" cy="111439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grpSp>
      <p:grpSp>
        <p:nvGrpSpPr>
          <p:cNvPr id="33" name="群組 32"/>
          <p:cNvGrpSpPr/>
          <p:nvPr/>
        </p:nvGrpSpPr>
        <p:grpSpPr>
          <a:xfrm>
            <a:off x="395536" y="5624391"/>
            <a:ext cx="432048" cy="1116977"/>
            <a:chOff x="-8768" y="5626685"/>
            <a:chExt cx="432048" cy="1116977"/>
          </a:xfrm>
        </p:grpSpPr>
        <p:sp>
          <p:nvSpPr>
            <p:cNvPr id="34" name="矩形 33"/>
            <p:cNvSpPr/>
            <p:nvPr/>
          </p:nvSpPr>
          <p:spPr>
            <a:xfrm>
              <a:off x="-8768" y="5629265"/>
              <a:ext cx="216024" cy="1114397"/>
            </a:xfrm>
            <a:prstGeom prst="rect">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35" name="矩形 34"/>
            <p:cNvSpPr/>
            <p:nvPr/>
          </p:nvSpPr>
          <p:spPr>
            <a:xfrm>
              <a:off x="207256" y="5626685"/>
              <a:ext cx="216024" cy="111439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grpSp>
      <p:grpSp>
        <p:nvGrpSpPr>
          <p:cNvPr id="36" name="群組 35"/>
          <p:cNvGrpSpPr/>
          <p:nvPr/>
        </p:nvGrpSpPr>
        <p:grpSpPr>
          <a:xfrm>
            <a:off x="827584" y="5624391"/>
            <a:ext cx="432048" cy="1116977"/>
            <a:chOff x="-8768" y="5626685"/>
            <a:chExt cx="432048" cy="1116977"/>
          </a:xfrm>
        </p:grpSpPr>
        <p:sp>
          <p:nvSpPr>
            <p:cNvPr id="37" name="矩形 36"/>
            <p:cNvSpPr/>
            <p:nvPr/>
          </p:nvSpPr>
          <p:spPr>
            <a:xfrm>
              <a:off x="-8768" y="5629265"/>
              <a:ext cx="216024" cy="1114397"/>
            </a:xfrm>
            <a:prstGeom prst="rect">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38" name="矩形 37"/>
            <p:cNvSpPr/>
            <p:nvPr/>
          </p:nvSpPr>
          <p:spPr>
            <a:xfrm>
              <a:off x="207256" y="5626685"/>
              <a:ext cx="216024" cy="111439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grpSp>
      <p:grpSp>
        <p:nvGrpSpPr>
          <p:cNvPr id="39" name="群組 38"/>
          <p:cNvGrpSpPr/>
          <p:nvPr/>
        </p:nvGrpSpPr>
        <p:grpSpPr>
          <a:xfrm>
            <a:off x="1259632" y="5624391"/>
            <a:ext cx="432048" cy="1116977"/>
            <a:chOff x="-8768" y="5626685"/>
            <a:chExt cx="432048" cy="1116977"/>
          </a:xfrm>
        </p:grpSpPr>
        <p:sp>
          <p:nvSpPr>
            <p:cNvPr id="40" name="矩形 39"/>
            <p:cNvSpPr/>
            <p:nvPr/>
          </p:nvSpPr>
          <p:spPr>
            <a:xfrm>
              <a:off x="-8768" y="5629265"/>
              <a:ext cx="216024" cy="1114397"/>
            </a:xfrm>
            <a:prstGeom prst="rect">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41" name="矩形 40"/>
            <p:cNvSpPr/>
            <p:nvPr/>
          </p:nvSpPr>
          <p:spPr>
            <a:xfrm>
              <a:off x="207256" y="5626685"/>
              <a:ext cx="216024" cy="111439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grpSp>
      <p:grpSp>
        <p:nvGrpSpPr>
          <p:cNvPr id="42" name="群組 41"/>
          <p:cNvGrpSpPr/>
          <p:nvPr/>
        </p:nvGrpSpPr>
        <p:grpSpPr>
          <a:xfrm>
            <a:off x="1663936" y="5622097"/>
            <a:ext cx="432048" cy="1116977"/>
            <a:chOff x="-8768" y="5626685"/>
            <a:chExt cx="432048" cy="1116977"/>
          </a:xfrm>
        </p:grpSpPr>
        <p:sp>
          <p:nvSpPr>
            <p:cNvPr id="43" name="矩形 42"/>
            <p:cNvSpPr/>
            <p:nvPr/>
          </p:nvSpPr>
          <p:spPr>
            <a:xfrm>
              <a:off x="-8768" y="5629265"/>
              <a:ext cx="216024" cy="1114397"/>
            </a:xfrm>
            <a:prstGeom prst="rect">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44" name="矩形 43"/>
            <p:cNvSpPr/>
            <p:nvPr/>
          </p:nvSpPr>
          <p:spPr>
            <a:xfrm>
              <a:off x="207256" y="5626685"/>
              <a:ext cx="216024" cy="111439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grpSp>
      <p:grpSp>
        <p:nvGrpSpPr>
          <p:cNvPr id="45" name="群組 44"/>
          <p:cNvGrpSpPr/>
          <p:nvPr/>
        </p:nvGrpSpPr>
        <p:grpSpPr>
          <a:xfrm>
            <a:off x="2095984" y="5622097"/>
            <a:ext cx="432048" cy="1116977"/>
            <a:chOff x="-8768" y="5626685"/>
            <a:chExt cx="432048" cy="1116977"/>
          </a:xfrm>
        </p:grpSpPr>
        <p:sp>
          <p:nvSpPr>
            <p:cNvPr id="46" name="矩形 45"/>
            <p:cNvSpPr/>
            <p:nvPr/>
          </p:nvSpPr>
          <p:spPr>
            <a:xfrm>
              <a:off x="-8768" y="5629265"/>
              <a:ext cx="216024" cy="1114397"/>
            </a:xfrm>
            <a:prstGeom prst="rect">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47" name="矩形 46"/>
            <p:cNvSpPr/>
            <p:nvPr/>
          </p:nvSpPr>
          <p:spPr>
            <a:xfrm>
              <a:off x="207256" y="5626685"/>
              <a:ext cx="216024" cy="111439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grpSp>
      <p:grpSp>
        <p:nvGrpSpPr>
          <p:cNvPr id="48" name="群組 47"/>
          <p:cNvGrpSpPr/>
          <p:nvPr/>
        </p:nvGrpSpPr>
        <p:grpSpPr>
          <a:xfrm>
            <a:off x="2504592" y="5619517"/>
            <a:ext cx="432048" cy="1116977"/>
            <a:chOff x="-8768" y="5626685"/>
            <a:chExt cx="432048" cy="1116977"/>
          </a:xfrm>
        </p:grpSpPr>
        <p:sp>
          <p:nvSpPr>
            <p:cNvPr id="49" name="矩形 48"/>
            <p:cNvSpPr/>
            <p:nvPr/>
          </p:nvSpPr>
          <p:spPr>
            <a:xfrm>
              <a:off x="-8768" y="5629265"/>
              <a:ext cx="216024" cy="1114397"/>
            </a:xfrm>
            <a:prstGeom prst="rect">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50" name="矩形 49"/>
            <p:cNvSpPr/>
            <p:nvPr/>
          </p:nvSpPr>
          <p:spPr>
            <a:xfrm>
              <a:off x="207256" y="5626685"/>
              <a:ext cx="216024" cy="111439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grpSp>
      <p:grpSp>
        <p:nvGrpSpPr>
          <p:cNvPr id="51" name="群組 50"/>
          <p:cNvGrpSpPr/>
          <p:nvPr/>
        </p:nvGrpSpPr>
        <p:grpSpPr>
          <a:xfrm>
            <a:off x="2908896" y="5617223"/>
            <a:ext cx="432048" cy="1116977"/>
            <a:chOff x="-8768" y="5626685"/>
            <a:chExt cx="432048" cy="1116977"/>
          </a:xfrm>
        </p:grpSpPr>
        <p:sp>
          <p:nvSpPr>
            <p:cNvPr id="52" name="矩形 51"/>
            <p:cNvSpPr/>
            <p:nvPr/>
          </p:nvSpPr>
          <p:spPr>
            <a:xfrm>
              <a:off x="-8768" y="5629265"/>
              <a:ext cx="216024" cy="1114397"/>
            </a:xfrm>
            <a:prstGeom prst="rect">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53" name="矩形 52"/>
            <p:cNvSpPr/>
            <p:nvPr/>
          </p:nvSpPr>
          <p:spPr>
            <a:xfrm>
              <a:off x="207256" y="5626685"/>
              <a:ext cx="216024" cy="111439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grpSp>
      <p:grpSp>
        <p:nvGrpSpPr>
          <p:cNvPr id="54" name="群組 53"/>
          <p:cNvGrpSpPr/>
          <p:nvPr/>
        </p:nvGrpSpPr>
        <p:grpSpPr>
          <a:xfrm>
            <a:off x="3340944" y="5617223"/>
            <a:ext cx="432048" cy="1116977"/>
            <a:chOff x="-8768" y="5626685"/>
            <a:chExt cx="432048" cy="1116977"/>
          </a:xfrm>
        </p:grpSpPr>
        <p:sp>
          <p:nvSpPr>
            <p:cNvPr id="55" name="矩形 54"/>
            <p:cNvSpPr/>
            <p:nvPr/>
          </p:nvSpPr>
          <p:spPr>
            <a:xfrm>
              <a:off x="-8768" y="5629265"/>
              <a:ext cx="216024" cy="1114397"/>
            </a:xfrm>
            <a:prstGeom prst="rect">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56" name="矩形 55"/>
            <p:cNvSpPr/>
            <p:nvPr/>
          </p:nvSpPr>
          <p:spPr>
            <a:xfrm>
              <a:off x="207256" y="5626685"/>
              <a:ext cx="216024" cy="111439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grpSp>
      <p:grpSp>
        <p:nvGrpSpPr>
          <p:cNvPr id="57" name="群組 56"/>
          <p:cNvGrpSpPr/>
          <p:nvPr/>
        </p:nvGrpSpPr>
        <p:grpSpPr>
          <a:xfrm>
            <a:off x="3772992" y="5614643"/>
            <a:ext cx="432048" cy="1116977"/>
            <a:chOff x="-8768" y="5626685"/>
            <a:chExt cx="432048" cy="1116977"/>
          </a:xfrm>
        </p:grpSpPr>
        <p:sp>
          <p:nvSpPr>
            <p:cNvPr id="58" name="矩形 57"/>
            <p:cNvSpPr/>
            <p:nvPr/>
          </p:nvSpPr>
          <p:spPr>
            <a:xfrm>
              <a:off x="-8768" y="5629265"/>
              <a:ext cx="216024" cy="1114397"/>
            </a:xfrm>
            <a:prstGeom prst="rect">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59" name="矩形 58"/>
            <p:cNvSpPr/>
            <p:nvPr/>
          </p:nvSpPr>
          <p:spPr>
            <a:xfrm>
              <a:off x="207256" y="5626685"/>
              <a:ext cx="216024" cy="111439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grpSp>
      <p:grpSp>
        <p:nvGrpSpPr>
          <p:cNvPr id="60" name="群組 59"/>
          <p:cNvGrpSpPr/>
          <p:nvPr/>
        </p:nvGrpSpPr>
        <p:grpSpPr>
          <a:xfrm>
            <a:off x="4177296" y="5612349"/>
            <a:ext cx="432048" cy="1116977"/>
            <a:chOff x="-8768" y="5626685"/>
            <a:chExt cx="432048" cy="1116977"/>
          </a:xfrm>
        </p:grpSpPr>
        <p:sp>
          <p:nvSpPr>
            <p:cNvPr id="61" name="矩形 60"/>
            <p:cNvSpPr/>
            <p:nvPr/>
          </p:nvSpPr>
          <p:spPr>
            <a:xfrm>
              <a:off x="-8768" y="5629265"/>
              <a:ext cx="216024" cy="1114397"/>
            </a:xfrm>
            <a:prstGeom prst="rect">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62" name="矩形 61"/>
            <p:cNvSpPr/>
            <p:nvPr/>
          </p:nvSpPr>
          <p:spPr>
            <a:xfrm>
              <a:off x="207256" y="5626685"/>
              <a:ext cx="216024" cy="111439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grpSp>
      <p:grpSp>
        <p:nvGrpSpPr>
          <p:cNvPr id="63" name="群組 62"/>
          <p:cNvGrpSpPr/>
          <p:nvPr/>
        </p:nvGrpSpPr>
        <p:grpSpPr>
          <a:xfrm>
            <a:off x="4609344" y="5612349"/>
            <a:ext cx="432048" cy="1116977"/>
            <a:chOff x="-8768" y="5626685"/>
            <a:chExt cx="432048" cy="1116977"/>
          </a:xfrm>
        </p:grpSpPr>
        <p:sp>
          <p:nvSpPr>
            <p:cNvPr id="64" name="矩形 63"/>
            <p:cNvSpPr/>
            <p:nvPr/>
          </p:nvSpPr>
          <p:spPr>
            <a:xfrm>
              <a:off x="-8768" y="5629265"/>
              <a:ext cx="216024" cy="1114397"/>
            </a:xfrm>
            <a:prstGeom prst="rect">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65" name="矩形 64"/>
            <p:cNvSpPr/>
            <p:nvPr/>
          </p:nvSpPr>
          <p:spPr>
            <a:xfrm>
              <a:off x="207256" y="5626685"/>
              <a:ext cx="216024" cy="111439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grpSp>
      <p:grpSp>
        <p:nvGrpSpPr>
          <p:cNvPr id="66" name="群組 65"/>
          <p:cNvGrpSpPr/>
          <p:nvPr/>
        </p:nvGrpSpPr>
        <p:grpSpPr>
          <a:xfrm>
            <a:off x="5049888" y="5614085"/>
            <a:ext cx="432048" cy="1116977"/>
            <a:chOff x="-8768" y="5626685"/>
            <a:chExt cx="432048" cy="1116977"/>
          </a:xfrm>
        </p:grpSpPr>
        <p:sp>
          <p:nvSpPr>
            <p:cNvPr id="67" name="矩形 66"/>
            <p:cNvSpPr/>
            <p:nvPr/>
          </p:nvSpPr>
          <p:spPr>
            <a:xfrm>
              <a:off x="-8768" y="5629265"/>
              <a:ext cx="216024" cy="1114397"/>
            </a:xfrm>
            <a:prstGeom prst="rect">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68" name="矩形 67"/>
            <p:cNvSpPr/>
            <p:nvPr/>
          </p:nvSpPr>
          <p:spPr>
            <a:xfrm>
              <a:off x="207256" y="5626685"/>
              <a:ext cx="216024" cy="111439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grpSp>
      <p:grpSp>
        <p:nvGrpSpPr>
          <p:cNvPr id="69" name="群組 68"/>
          <p:cNvGrpSpPr/>
          <p:nvPr/>
        </p:nvGrpSpPr>
        <p:grpSpPr>
          <a:xfrm>
            <a:off x="5454192" y="5611791"/>
            <a:ext cx="432048" cy="1116977"/>
            <a:chOff x="-8768" y="5626685"/>
            <a:chExt cx="432048" cy="1116977"/>
          </a:xfrm>
        </p:grpSpPr>
        <p:sp>
          <p:nvSpPr>
            <p:cNvPr id="70" name="矩形 69"/>
            <p:cNvSpPr/>
            <p:nvPr/>
          </p:nvSpPr>
          <p:spPr>
            <a:xfrm>
              <a:off x="-8768" y="5629265"/>
              <a:ext cx="216024" cy="1114397"/>
            </a:xfrm>
            <a:prstGeom prst="rect">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71" name="矩形 70"/>
            <p:cNvSpPr/>
            <p:nvPr/>
          </p:nvSpPr>
          <p:spPr>
            <a:xfrm>
              <a:off x="207256" y="5626685"/>
              <a:ext cx="216024" cy="111439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grpSp>
      <p:grpSp>
        <p:nvGrpSpPr>
          <p:cNvPr id="72" name="群組 71"/>
          <p:cNvGrpSpPr/>
          <p:nvPr/>
        </p:nvGrpSpPr>
        <p:grpSpPr>
          <a:xfrm>
            <a:off x="5886240" y="5611791"/>
            <a:ext cx="432048" cy="1116977"/>
            <a:chOff x="-8768" y="5626685"/>
            <a:chExt cx="432048" cy="1116977"/>
          </a:xfrm>
        </p:grpSpPr>
        <p:sp>
          <p:nvSpPr>
            <p:cNvPr id="73" name="矩形 72"/>
            <p:cNvSpPr/>
            <p:nvPr/>
          </p:nvSpPr>
          <p:spPr>
            <a:xfrm>
              <a:off x="-8768" y="5629265"/>
              <a:ext cx="216024" cy="1114397"/>
            </a:xfrm>
            <a:prstGeom prst="rect">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74" name="矩形 73"/>
            <p:cNvSpPr/>
            <p:nvPr/>
          </p:nvSpPr>
          <p:spPr>
            <a:xfrm>
              <a:off x="207256" y="5626685"/>
              <a:ext cx="216024" cy="111439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grpSp>
      <p:grpSp>
        <p:nvGrpSpPr>
          <p:cNvPr id="75" name="群組 74"/>
          <p:cNvGrpSpPr/>
          <p:nvPr/>
        </p:nvGrpSpPr>
        <p:grpSpPr>
          <a:xfrm>
            <a:off x="6318288" y="5626685"/>
            <a:ext cx="432048" cy="1116977"/>
            <a:chOff x="-8768" y="5626685"/>
            <a:chExt cx="432048" cy="1116977"/>
          </a:xfrm>
        </p:grpSpPr>
        <p:sp>
          <p:nvSpPr>
            <p:cNvPr id="76" name="矩形 75"/>
            <p:cNvSpPr/>
            <p:nvPr/>
          </p:nvSpPr>
          <p:spPr>
            <a:xfrm>
              <a:off x="-8768" y="5629265"/>
              <a:ext cx="216024" cy="1114397"/>
            </a:xfrm>
            <a:prstGeom prst="rect">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77" name="矩形 76"/>
            <p:cNvSpPr/>
            <p:nvPr/>
          </p:nvSpPr>
          <p:spPr>
            <a:xfrm>
              <a:off x="207256" y="5626685"/>
              <a:ext cx="216024" cy="111439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grpSp>
      <p:grpSp>
        <p:nvGrpSpPr>
          <p:cNvPr id="78" name="群組 77"/>
          <p:cNvGrpSpPr/>
          <p:nvPr/>
        </p:nvGrpSpPr>
        <p:grpSpPr>
          <a:xfrm>
            <a:off x="6722592" y="5624391"/>
            <a:ext cx="432048" cy="1116977"/>
            <a:chOff x="-8768" y="5626685"/>
            <a:chExt cx="432048" cy="1116977"/>
          </a:xfrm>
        </p:grpSpPr>
        <p:sp>
          <p:nvSpPr>
            <p:cNvPr id="79" name="矩形 78"/>
            <p:cNvSpPr/>
            <p:nvPr/>
          </p:nvSpPr>
          <p:spPr>
            <a:xfrm>
              <a:off x="-8768" y="5629265"/>
              <a:ext cx="216024" cy="1114397"/>
            </a:xfrm>
            <a:prstGeom prst="rect">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80" name="矩形 79"/>
            <p:cNvSpPr/>
            <p:nvPr/>
          </p:nvSpPr>
          <p:spPr>
            <a:xfrm>
              <a:off x="207256" y="5626685"/>
              <a:ext cx="216024" cy="111439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grpSp>
      <p:grpSp>
        <p:nvGrpSpPr>
          <p:cNvPr id="81" name="群組 80"/>
          <p:cNvGrpSpPr/>
          <p:nvPr/>
        </p:nvGrpSpPr>
        <p:grpSpPr>
          <a:xfrm>
            <a:off x="7154640" y="5624391"/>
            <a:ext cx="432048" cy="1116977"/>
            <a:chOff x="-8768" y="5626685"/>
            <a:chExt cx="432048" cy="1116977"/>
          </a:xfrm>
        </p:grpSpPr>
        <p:sp>
          <p:nvSpPr>
            <p:cNvPr id="82" name="矩形 81"/>
            <p:cNvSpPr/>
            <p:nvPr/>
          </p:nvSpPr>
          <p:spPr>
            <a:xfrm>
              <a:off x="-8768" y="5629265"/>
              <a:ext cx="216024" cy="1114397"/>
            </a:xfrm>
            <a:prstGeom prst="rect">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83" name="矩形 82"/>
            <p:cNvSpPr/>
            <p:nvPr/>
          </p:nvSpPr>
          <p:spPr>
            <a:xfrm>
              <a:off x="207256" y="5626685"/>
              <a:ext cx="216024" cy="111439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grpSp>
      <p:grpSp>
        <p:nvGrpSpPr>
          <p:cNvPr id="84" name="群組 83"/>
          <p:cNvGrpSpPr/>
          <p:nvPr/>
        </p:nvGrpSpPr>
        <p:grpSpPr>
          <a:xfrm>
            <a:off x="7597156" y="5629265"/>
            <a:ext cx="432048" cy="1116977"/>
            <a:chOff x="-8768" y="5626685"/>
            <a:chExt cx="432048" cy="1116977"/>
          </a:xfrm>
        </p:grpSpPr>
        <p:sp>
          <p:nvSpPr>
            <p:cNvPr id="85" name="矩形 84"/>
            <p:cNvSpPr/>
            <p:nvPr/>
          </p:nvSpPr>
          <p:spPr>
            <a:xfrm>
              <a:off x="-8768" y="5629265"/>
              <a:ext cx="216024" cy="1114397"/>
            </a:xfrm>
            <a:prstGeom prst="rect">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86" name="矩形 85"/>
            <p:cNvSpPr/>
            <p:nvPr/>
          </p:nvSpPr>
          <p:spPr>
            <a:xfrm>
              <a:off x="207256" y="5626685"/>
              <a:ext cx="216024" cy="111439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grpSp>
      <p:grpSp>
        <p:nvGrpSpPr>
          <p:cNvPr id="87" name="群組 86"/>
          <p:cNvGrpSpPr/>
          <p:nvPr/>
        </p:nvGrpSpPr>
        <p:grpSpPr>
          <a:xfrm>
            <a:off x="8001460" y="5626971"/>
            <a:ext cx="432048" cy="1116977"/>
            <a:chOff x="-8768" y="5626685"/>
            <a:chExt cx="432048" cy="1116977"/>
          </a:xfrm>
        </p:grpSpPr>
        <p:sp>
          <p:nvSpPr>
            <p:cNvPr id="88" name="矩形 87"/>
            <p:cNvSpPr/>
            <p:nvPr/>
          </p:nvSpPr>
          <p:spPr>
            <a:xfrm>
              <a:off x="-8768" y="5629265"/>
              <a:ext cx="216024" cy="1114397"/>
            </a:xfrm>
            <a:prstGeom prst="rect">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89" name="矩形 88"/>
            <p:cNvSpPr/>
            <p:nvPr/>
          </p:nvSpPr>
          <p:spPr>
            <a:xfrm>
              <a:off x="207256" y="5626685"/>
              <a:ext cx="216024" cy="111439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grpSp>
      <p:grpSp>
        <p:nvGrpSpPr>
          <p:cNvPr id="90" name="群組 89"/>
          <p:cNvGrpSpPr/>
          <p:nvPr/>
        </p:nvGrpSpPr>
        <p:grpSpPr>
          <a:xfrm>
            <a:off x="8433508" y="5626971"/>
            <a:ext cx="432048" cy="1116977"/>
            <a:chOff x="-8768" y="5626685"/>
            <a:chExt cx="432048" cy="1116977"/>
          </a:xfrm>
        </p:grpSpPr>
        <p:sp>
          <p:nvSpPr>
            <p:cNvPr id="91" name="矩形 90"/>
            <p:cNvSpPr/>
            <p:nvPr/>
          </p:nvSpPr>
          <p:spPr>
            <a:xfrm>
              <a:off x="-8768" y="5629265"/>
              <a:ext cx="216024" cy="1114397"/>
            </a:xfrm>
            <a:prstGeom prst="rect">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92" name="矩形 91"/>
            <p:cNvSpPr/>
            <p:nvPr/>
          </p:nvSpPr>
          <p:spPr>
            <a:xfrm>
              <a:off x="207256" y="5626685"/>
              <a:ext cx="216024" cy="111439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grpSp>
      <p:grpSp>
        <p:nvGrpSpPr>
          <p:cNvPr id="93" name="群組 92"/>
          <p:cNvGrpSpPr/>
          <p:nvPr/>
        </p:nvGrpSpPr>
        <p:grpSpPr>
          <a:xfrm>
            <a:off x="8892480" y="5624391"/>
            <a:ext cx="432048" cy="1116977"/>
            <a:chOff x="-8768" y="5626685"/>
            <a:chExt cx="432048" cy="1116977"/>
          </a:xfrm>
        </p:grpSpPr>
        <p:sp>
          <p:nvSpPr>
            <p:cNvPr id="94" name="矩形 93"/>
            <p:cNvSpPr/>
            <p:nvPr/>
          </p:nvSpPr>
          <p:spPr>
            <a:xfrm>
              <a:off x="-8768" y="5629265"/>
              <a:ext cx="216024" cy="1114397"/>
            </a:xfrm>
            <a:prstGeom prst="rect">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95" name="矩形 94"/>
            <p:cNvSpPr/>
            <p:nvPr/>
          </p:nvSpPr>
          <p:spPr>
            <a:xfrm>
              <a:off x="207256" y="5626685"/>
              <a:ext cx="216024" cy="111439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grpSp>
      <p:grpSp>
        <p:nvGrpSpPr>
          <p:cNvPr id="21" name="群組 20"/>
          <p:cNvGrpSpPr/>
          <p:nvPr/>
        </p:nvGrpSpPr>
        <p:grpSpPr>
          <a:xfrm>
            <a:off x="1292830" y="4948085"/>
            <a:ext cx="1080120" cy="1505251"/>
            <a:chOff x="899592" y="4509120"/>
            <a:chExt cx="1440160" cy="1944216"/>
          </a:xfrm>
          <a:scene3d>
            <a:camera prst="perspectiveFront" fov="3300000">
              <a:rot lat="486000" lon="19530000" rev="174000"/>
            </a:camera>
            <a:lightRig rig="harsh" dir="t">
              <a:rot lat="0" lon="0" rev="3000000"/>
            </a:lightRig>
          </a:scene3d>
        </p:grpSpPr>
        <p:sp>
          <p:nvSpPr>
            <p:cNvPr id="4" name="矩形 3"/>
            <p:cNvSpPr/>
            <p:nvPr/>
          </p:nvSpPr>
          <p:spPr>
            <a:xfrm>
              <a:off x="1043608" y="5229200"/>
              <a:ext cx="1152128" cy="252028"/>
            </a:xfrm>
            <a:prstGeom prst="rect">
              <a:avLst/>
            </a:prstGeom>
            <a:ln>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2" name="矩形 1"/>
            <p:cNvSpPr/>
            <p:nvPr/>
          </p:nvSpPr>
          <p:spPr>
            <a:xfrm>
              <a:off x="899592" y="4509120"/>
              <a:ext cx="1440160" cy="269112"/>
            </a:xfrm>
            <a:prstGeom prst="rect">
              <a:avLst/>
            </a:prstGeom>
            <a:ln>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3" name="矩形 2"/>
            <p:cNvSpPr/>
            <p:nvPr/>
          </p:nvSpPr>
          <p:spPr>
            <a:xfrm>
              <a:off x="899592" y="4509120"/>
              <a:ext cx="288032" cy="1944216"/>
            </a:xfrm>
            <a:prstGeom prst="rect">
              <a:avLst/>
            </a:prstGeom>
            <a:ln>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grpSp>
      <p:grpSp>
        <p:nvGrpSpPr>
          <p:cNvPr id="14" name="群組 13"/>
          <p:cNvGrpSpPr/>
          <p:nvPr/>
        </p:nvGrpSpPr>
        <p:grpSpPr>
          <a:xfrm>
            <a:off x="2660982" y="4994325"/>
            <a:ext cx="936104" cy="1459011"/>
            <a:chOff x="2843808" y="4509120"/>
            <a:chExt cx="1152128" cy="1944216"/>
          </a:xfrm>
          <a:scene3d>
            <a:camera prst="perspectiveFront" fov="5100000">
              <a:rot lat="0" lon="2100000" rev="0"/>
            </a:camera>
            <a:lightRig rig="flood" dir="t">
              <a:rot lat="0" lon="0" rev="13800000"/>
            </a:lightRig>
          </a:scene3d>
        </p:grpSpPr>
        <p:sp>
          <p:nvSpPr>
            <p:cNvPr id="8" name="矩形 7"/>
            <p:cNvSpPr/>
            <p:nvPr/>
          </p:nvSpPr>
          <p:spPr>
            <a:xfrm>
              <a:off x="2843808" y="5157192"/>
              <a:ext cx="1044116" cy="198022"/>
            </a:xfrm>
            <a:prstGeom prst="rect">
              <a:avLst/>
            </a:prstGeom>
            <a:ln>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sp>
          <p:nvSpPr>
            <p:cNvPr id="5" name="矩形 4"/>
            <p:cNvSpPr/>
            <p:nvPr/>
          </p:nvSpPr>
          <p:spPr>
            <a:xfrm>
              <a:off x="2843808" y="4509120"/>
              <a:ext cx="216024" cy="1944216"/>
            </a:xfrm>
            <a:prstGeom prst="rect">
              <a:avLst/>
            </a:prstGeom>
            <a:ln>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sp>
          <p:nvSpPr>
            <p:cNvPr id="6" name="矩形 5"/>
            <p:cNvSpPr/>
            <p:nvPr/>
          </p:nvSpPr>
          <p:spPr>
            <a:xfrm>
              <a:off x="2843808" y="4509120"/>
              <a:ext cx="1152128" cy="216024"/>
            </a:xfrm>
            <a:prstGeom prst="rect">
              <a:avLst/>
            </a:prstGeom>
            <a:ln>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sp>
          <p:nvSpPr>
            <p:cNvPr id="7" name="矩形 6"/>
            <p:cNvSpPr/>
            <p:nvPr/>
          </p:nvSpPr>
          <p:spPr>
            <a:xfrm>
              <a:off x="3779911" y="4509120"/>
              <a:ext cx="216025" cy="1944216"/>
            </a:xfrm>
            <a:prstGeom prst="rect">
              <a:avLst/>
            </a:prstGeom>
            <a:ln>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grpSp>
      <p:grpSp>
        <p:nvGrpSpPr>
          <p:cNvPr id="25" name="群組 24"/>
          <p:cNvGrpSpPr/>
          <p:nvPr/>
        </p:nvGrpSpPr>
        <p:grpSpPr>
          <a:xfrm>
            <a:off x="3948705" y="4928092"/>
            <a:ext cx="1409647" cy="1560697"/>
            <a:chOff x="3555467" y="4928092"/>
            <a:chExt cx="1409647" cy="1560697"/>
          </a:xfrm>
        </p:grpSpPr>
        <p:sp>
          <p:nvSpPr>
            <p:cNvPr id="17" name="矩形 16"/>
            <p:cNvSpPr/>
            <p:nvPr/>
          </p:nvSpPr>
          <p:spPr>
            <a:xfrm rot="2349800">
              <a:off x="4457843" y="4928092"/>
              <a:ext cx="204154" cy="996666"/>
            </a:xfrm>
            <a:prstGeom prst="rect">
              <a:avLst/>
            </a:prstGeom>
            <a:solidFill>
              <a:srgbClr val="FFFF00"/>
            </a:solidFill>
            <a:ln>
              <a:solidFill>
                <a:schemeClr val="accent6">
                  <a:lumMod val="50000"/>
                </a:schemeClr>
              </a:solidFill>
            </a:ln>
            <a:effectLst>
              <a:outerShdw blurRad="149987" dist="250190" dir="8460000" algn="ctr">
                <a:srgbClr val="000000">
                  <a:alpha val="28000"/>
                </a:srgbClr>
              </a:outerShdw>
            </a:effectLst>
            <a:scene3d>
              <a:camera prst="obliqueTopRight"/>
              <a:lightRig rig="contrasting" dir="t">
                <a:rot lat="0" lon="0" rev="1500000"/>
              </a:lightRig>
            </a:scene3d>
            <a:sp3d prstMaterial="metal">
              <a:bevelT w="88900" h="889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矩形 15"/>
            <p:cNvSpPr/>
            <p:nvPr/>
          </p:nvSpPr>
          <p:spPr>
            <a:xfrm rot="19476709">
              <a:off x="3918875" y="4997200"/>
              <a:ext cx="184155" cy="1061282"/>
            </a:xfrm>
            <a:prstGeom prst="rect">
              <a:avLst/>
            </a:prstGeom>
            <a:solidFill>
              <a:srgbClr val="FFFF00"/>
            </a:solidFill>
            <a:ln>
              <a:solidFill>
                <a:schemeClr val="accent6">
                  <a:lumMod val="50000"/>
                </a:schemeClr>
              </a:solidFill>
            </a:ln>
            <a:effectLst>
              <a:outerShdw blurRad="149987" dist="250190" dir="8460000" algn="ctr">
                <a:srgbClr val="000000">
                  <a:alpha val="28000"/>
                </a:srgbClr>
              </a:outerShdw>
            </a:effectLst>
            <a:scene3d>
              <a:camera prst="obliqueTopRight"/>
              <a:lightRig rig="contrasting" dir="t">
                <a:rot lat="0" lon="0" rev="1500000"/>
              </a:lightRig>
            </a:scene3d>
            <a:sp3d prstMaterial="metal">
              <a:bevelT w="88900" h="889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a:off x="3555467" y="5025503"/>
              <a:ext cx="256299" cy="1463286"/>
            </a:xfrm>
            <a:prstGeom prst="rect">
              <a:avLst/>
            </a:prstGeom>
            <a:solidFill>
              <a:srgbClr val="FFFF00"/>
            </a:solidFill>
            <a:ln>
              <a:solidFill>
                <a:schemeClr val="accent6">
                  <a:lumMod val="50000"/>
                </a:schemeClr>
              </a:solidFill>
            </a:ln>
            <a:effectLst>
              <a:outerShdw blurRad="149987" dist="250190" dir="8460000" algn="ctr">
                <a:srgbClr val="000000">
                  <a:alpha val="28000"/>
                </a:srgbClr>
              </a:outerShdw>
            </a:effectLst>
            <a:scene3d>
              <a:camera prst="obliqueTopRight"/>
              <a:lightRig rig="contrasting" dir="t">
                <a:rot lat="0" lon="0" rev="1500000"/>
              </a:lightRig>
            </a:scene3d>
            <a:sp3d prstMaterial="metal">
              <a:bevelT w="88900" h="889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14"/>
            <p:cNvSpPr/>
            <p:nvPr/>
          </p:nvSpPr>
          <p:spPr>
            <a:xfrm>
              <a:off x="4708815" y="5025503"/>
              <a:ext cx="256299" cy="1463286"/>
            </a:xfrm>
            <a:prstGeom prst="rect">
              <a:avLst/>
            </a:prstGeom>
            <a:solidFill>
              <a:srgbClr val="FFFF00"/>
            </a:solidFill>
            <a:ln>
              <a:solidFill>
                <a:schemeClr val="accent6">
                  <a:lumMod val="50000"/>
                </a:schemeClr>
              </a:solidFill>
            </a:ln>
            <a:effectLst>
              <a:outerShdw blurRad="149987" dist="250190" dir="8460000" algn="ctr">
                <a:srgbClr val="000000">
                  <a:alpha val="28000"/>
                </a:srgbClr>
              </a:outerShdw>
            </a:effectLst>
            <a:scene3d>
              <a:camera prst="obliqueTopRight"/>
              <a:lightRig rig="contrasting" dir="t">
                <a:rot lat="0" lon="0" rev="1500000"/>
              </a:lightRig>
            </a:scene3d>
            <a:sp3d prstMaterial="metal">
              <a:bevelT w="88900" h="889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9" name="群組 18"/>
          <p:cNvGrpSpPr/>
          <p:nvPr/>
        </p:nvGrpSpPr>
        <p:grpSpPr>
          <a:xfrm>
            <a:off x="5735876" y="4519099"/>
            <a:ext cx="381490" cy="2001936"/>
            <a:chOff x="6444208" y="4437112"/>
            <a:chExt cx="396044" cy="2016224"/>
          </a:xfrm>
          <a:scene3d>
            <a:camera prst="perspectiveFront" fov="5100000">
              <a:rot lat="0" lon="2100000" rev="0"/>
            </a:camera>
            <a:lightRig rig="flood" dir="t">
              <a:rot lat="0" lon="0" rev="13800000"/>
            </a:lightRig>
          </a:scene3d>
        </p:grpSpPr>
        <p:sp>
          <p:nvSpPr>
            <p:cNvPr id="10" name="矩形 9"/>
            <p:cNvSpPr/>
            <p:nvPr/>
          </p:nvSpPr>
          <p:spPr>
            <a:xfrm>
              <a:off x="6444208" y="4869160"/>
              <a:ext cx="396044" cy="1584176"/>
            </a:xfrm>
            <a:prstGeom prst="rect">
              <a:avLst/>
            </a:prstGeom>
            <a:ln>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11" name="矩形 10"/>
            <p:cNvSpPr/>
            <p:nvPr/>
          </p:nvSpPr>
          <p:spPr>
            <a:xfrm>
              <a:off x="6444208" y="4437112"/>
              <a:ext cx="396044" cy="288032"/>
            </a:xfrm>
            <a:prstGeom prst="rect">
              <a:avLst/>
            </a:prstGeom>
            <a:ln>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grpSp>
      <p:sp>
        <p:nvSpPr>
          <p:cNvPr id="12" name="矩形 11"/>
          <p:cNvSpPr/>
          <p:nvPr/>
        </p:nvSpPr>
        <p:spPr>
          <a:xfrm>
            <a:off x="6585418" y="4189395"/>
            <a:ext cx="432048" cy="2331640"/>
          </a:xfrm>
          <a:prstGeom prst="rect">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20" name="群組 19"/>
          <p:cNvGrpSpPr/>
          <p:nvPr/>
        </p:nvGrpSpPr>
        <p:grpSpPr>
          <a:xfrm>
            <a:off x="7640750" y="4820804"/>
            <a:ext cx="387634" cy="2055059"/>
            <a:chOff x="8212018" y="4832350"/>
            <a:chExt cx="387634" cy="2055059"/>
          </a:xfrm>
          <a:scene3d>
            <a:camera prst="perspectiveFront" fov="3300000">
              <a:rot lat="486000" lon="19530000" rev="174000"/>
            </a:camera>
            <a:lightRig rig="harsh" dir="t">
              <a:rot lat="0" lon="0" rev="3000000"/>
            </a:lightRig>
          </a:scene3d>
        </p:grpSpPr>
        <p:sp>
          <p:nvSpPr>
            <p:cNvPr id="13" name="矩形 12"/>
            <p:cNvSpPr/>
            <p:nvPr/>
          </p:nvSpPr>
          <p:spPr>
            <a:xfrm rot="19842033">
              <a:off x="8212018" y="4985446"/>
              <a:ext cx="278820" cy="861301"/>
            </a:xfrm>
            <a:prstGeom prst="rect">
              <a:avLst/>
            </a:prstGeom>
            <a:ln>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22" name="矩形 21"/>
            <p:cNvSpPr/>
            <p:nvPr/>
          </p:nvSpPr>
          <p:spPr>
            <a:xfrm rot="1567851">
              <a:off x="8287618" y="4832350"/>
              <a:ext cx="312034" cy="2055059"/>
            </a:xfrm>
            <a:prstGeom prst="rect">
              <a:avLst/>
            </a:prstGeom>
            <a:ln>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grpSp>
      <p:sp>
        <p:nvSpPr>
          <p:cNvPr id="453" name="Shape 453"/>
          <p:cNvSpPr/>
          <p:nvPr/>
        </p:nvSpPr>
        <p:spPr>
          <a:xfrm>
            <a:off x="310680" y="3818183"/>
            <a:ext cx="7276008" cy="2908005"/>
          </a:xfrm>
          <a:prstGeom prst="wedgeEllipseCallout">
            <a:avLst>
              <a:gd name="adj1" fmla="val 31179"/>
              <a:gd name="adj2" fmla="val -49126"/>
            </a:avLst>
          </a:prstGeom>
          <a:solidFill>
            <a:srgbClr val="660066"/>
          </a:solidFill>
          <a:ln w="254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zh-TW" sz="1800" i="1" dirty="0" smtClean="0">
                <a:solidFill>
                  <a:schemeClr val="lt1"/>
                </a:solidFill>
                <a:latin typeface="Calibri"/>
                <a:ea typeface="Calibri"/>
                <a:cs typeface="Calibri"/>
                <a:sym typeface="Calibri"/>
              </a:rPr>
              <a:t>「</a:t>
            </a:r>
            <a:r>
              <a:rPr lang="zh-TW" sz="1800" b="1" i="1" dirty="0" smtClean="0">
                <a:solidFill>
                  <a:schemeClr val="lt1"/>
                </a:solidFill>
                <a:latin typeface="Calibri"/>
                <a:ea typeface="Calibri"/>
                <a:cs typeface="Calibri"/>
                <a:sym typeface="Calibri"/>
              </a:rPr>
              <a:t>較</a:t>
            </a:r>
            <a:r>
              <a:rPr lang="zh-TW" sz="1800" b="1" i="1" dirty="0">
                <a:solidFill>
                  <a:schemeClr val="lt1"/>
                </a:solidFill>
                <a:latin typeface="Calibri"/>
                <a:ea typeface="Calibri"/>
                <a:cs typeface="Calibri"/>
                <a:sym typeface="Calibri"/>
              </a:rPr>
              <a:t>小年紀的幼兒比較難表達出自己想表達的想法，會利用一些活動或是娃娃角，和小孩互動，並以扮演的方式讓幼兒自己去表達出來。如果幼兒比較退縮的話，會在主要照顧者來接之前先和幼兒溝通，如果幼兒說出:我討厭媽媽或是我討厭阿公的情形時，老師就會加以了解，並在老師可以做的範圍內，盡量滿足幼兒的需求。」(T1,2015/12/08)</a:t>
            </a:r>
          </a:p>
          <a:p>
            <a:pPr marL="0" marR="0" lvl="0" indent="0" algn="ctr" rtl="0">
              <a:spcBef>
                <a:spcPts val="0"/>
              </a:spcBef>
              <a:buNone/>
            </a:pPr>
            <a:endParaRPr sz="1800" dirty="0">
              <a:solidFill>
                <a:schemeClr val="lt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21"/>
                                        </p:tgtEl>
                                        <p:attrNameLst>
                                          <p:attrName>r</p:attrName>
                                        </p:attrNameLst>
                                      </p:cBhvr>
                                    </p:animRot>
                                    <p:animRot by="-240000">
                                      <p:cBhvr>
                                        <p:cTn id="7" dur="200" fill="hold">
                                          <p:stCondLst>
                                            <p:cond delay="200"/>
                                          </p:stCondLst>
                                        </p:cTn>
                                        <p:tgtEl>
                                          <p:spTgt spid="21"/>
                                        </p:tgtEl>
                                        <p:attrNameLst>
                                          <p:attrName>r</p:attrName>
                                        </p:attrNameLst>
                                      </p:cBhvr>
                                    </p:animRot>
                                    <p:animRot by="240000">
                                      <p:cBhvr>
                                        <p:cTn id="8" dur="200" fill="hold">
                                          <p:stCondLst>
                                            <p:cond delay="400"/>
                                          </p:stCondLst>
                                        </p:cTn>
                                        <p:tgtEl>
                                          <p:spTgt spid="21"/>
                                        </p:tgtEl>
                                        <p:attrNameLst>
                                          <p:attrName>r</p:attrName>
                                        </p:attrNameLst>
                                      </p:cBhvr>
                                    </p:animRot>
                                    <p:animRot by="-240000">
                                      <p:cBhvr>
                                        <p:cTn id="9" dur="200" fill="hold">
                                          <p:stCondLst>
                                            <p:cond delay="600"/>
                                          </p:stCondLst>
                                        </p:cTn>
                                        <p:tgtEl>
                                          <p:spTgt spid="21"/>
                                        </p:tgtEl>
                                        <p:attrNameLst>
                                          <p:attrName>r</p:attrName>
                                        </p:attrNameLst>
                                      </p:cBhvr>
                                    </p:animRot>
                                    <p:animRot by="120000">
                                      <p:cBhvr>
                                        <p:cTn id="10" dur="200" fill="hold">
                                          <p:stCondLst>
                                            <p:cond delay="800"/>
                                          </p:stCondLst>
                                        </p:cTn>
                                        <p:tgtEl>
                                          <p:spTgt spid="21"/>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14"/>
                                        </p:tgtEl>
                                        <p:attrNameLst>
                                          <p:attrName>r</p:attrName>
                                        </p:attrNameLst>
                                      </p:cBhvr>
                                    </p:animRot>
                                    <p:animRot by="-240000">
                                      <p:cBhvr>
                                        <p:cTn id="13" dur="200" fill="hold">
                                          <p:stCondLst>
                                            <p:cond delay="200"/>
                                          </p:stCondLst>
                                        </p:cTn>
                                        <p:tgtEl>
                                          <p:spTgt spid="14"/>
                                        </p:tgtEl>
                                        <p:attrNameLst>
                                          <p:attrName>r</p:attrName>
                                        </p:attrNameLst>
                                      </p:cBhvr>
                                    </p:animRot>
                                    <p:animRot by="240000">
                                      <p:cBhvr>
                                        <p:cTn id="14" dur="200" fill="hold">
                                          <p:stCondLst>
                                            <p:cond delay="400"/>
                                          </p:stCondLst>
                                        </p:cTn>
                                        <p:tgtEl>
                                          <p:spTgt spid="14"/>
                                        </p:tgtEl>
                                        <p:attrNameLst>
                                          <p:attrName>r</p:attrName>
                                        </p:attrNameLst>
                                      </p:cBhvr>
                                    </p:animRot>
                                    <p:animRot by="-240000">
                                      <p:cBhvr>
                                        <p:cTn id="15" dur="200" fill="hold">
                                          <p:stCondLst>
                                            <p:cond delay="600"/>
                                          </p:stCondLst>
                                        </p:cTn>
                                        <p:tgtEl>
                                          <p:spTgt spid="14"/>
                                        </p:tgtEl>
                                        <p:attrNameLst>
                                          <p:attrName>r</p:attrName>
                                        </p:attrNameLst>
                                      </p:cBhvr>
                                    </p:animRot>
                                    <p:animRot by="120000">
                                      <p:cBhvr>
                                        <p:cTn id="16" dur="200" fill="hold">
                                          <p:stCondLst>
                                            <p:cond delay="800"/>
                                          </p:stCondLst>
                                        </p:cTn>
                                        <p:tgtEl>
                                          <p:spTgt spid="14"/>
                                        </p:tgtEl>
                                        <p:attrNameLst>
                                          <p:attrName>r</p:attrName>
                                        </p:attrNameLst>
                                      </p:cBhvr>
                                    </p:animRot>
                                  </p:childTnLst>
                                </p:cTn>
                              </p:par>
                              <p:par>
                                <p:cTn id="17" presetID="32" presetClass="emph" presetSubtype="0" fill="hold" nodeType="withEffect">
                                  <p:stCondLst>
                                    <p:cond delay="0"/>
                                  </p:stCondLst>
                                  <p:childTnLst>
                                    <p:animRot by="120000">
                                      <p:cBhvr>
                                        <p:cTn id="18" dur="100" fill="hold">
                                          <p:stCondLst>
                                            <p:cond delay="0"/>
                                          </p:stCondLst>
                                        </p:cTn>
                                        <p:tgtEl>
                                          <p:spTgt spid="25"/>
                                        </p:tgtEl>
                                        <p:attrNameLst>
                                          <p:attrName>r</p:attrName>
                                        </p:attrNameLst>
                                      </p:cBhvr>
                                    </p:animRot>
                                    <p:animRot by="-240000">
                                      <p:cBhvr>
                                        <p:cTn id="19" dur="200" fill="hold">
                                          <p:stCondLst>
                                            <p:cond delay="200"/>
                                          </p:stCondLst>
                                        </p:cTn>
                                        <p:tgtEl>
                                          <p:spTgt spid="25"/>
                                        </p:tgtEl>
                                        <p:attrNameLst>
                                          <p:attrName>r</p:attrName>
                                        </p:attrNameLst>
                                      </p:cBhvr>
                                    </p:animRot>
                                    <p:animRot by="240000">
                                      <p:cBhvr>
                                        <p:cTn id="20" dur="200" fill="hold">
                                          <p:stCondLst>
                                            <p:cond delay="400"/>
                                          </p:stCondLst>
                                        </p:cTn>
                                        <p:tgtEl>
                                          <p:spTgt spid="25"/>
                                        </p:tgtEl>
                                        <p:attrNameLst>
                                          <p:attrName>r</p:attrName>
                                        </p:attrNameLst>
                                      </p:cBhvr>
                                    </p:animRot>
                                    <p:animRot by="-240000">
                                      <p:cBhvr>
                                        <p:cTn id="21" dur="200" fill="hold">
                                          <p:stCondLst>
                                            <p:cond delay="600"/>
                                          </p:stCondLst>
                                        </p:cTn>
                                        <p:tgtEl>
                                          <p:spTgt spid="25"/>
                                        </p:tgtEl>
                                        <p:attrNameLst>
                                          <p:attrName>r</p:attrName>
                                        </p:attrNameLst>
                                      </p:cBhvr>
                                    </p:animRot>
                                    <p:animRot by="120000">
                                      <p:cBhvr>
                                        <p:cTn id="22" dur="200" fill="hold">
                                          <p:stCondLst>
                                            <p:cond delay="800"/>
                                          </p:stCondLst>
                                        </p:cTn>
                                        <p:tgtEl>
                                          <p:spTgt spid="25"/>
                                        </p:tgtEl>
                                        <p:attrNameLst>
                                          <p:attrName>r</p:attrName>
                                        </p:attrNameLst>
                                      </p:cBhvr>
                                    </p:animRot>
                                  </p:childTnLst>
                                </p:cTn>
                              </p:par>
                              <p:par>
                                <p:cTn id="23" presetID="32" presetClass="emph" presetSubtype="0" fill="hold" nodeType="withEffect">
                                  <p:stCondLst>
                                    <p:cond delay="0"/>
                                  </p:stCondLst>
                                  <p:childTnLst>
                                    <p:animRot by="120000">
                                      <p:cBhvr>
                                        <p:cTn id="24" dur="100" fill="hold">
                                          <p:stCondLst>
                                            <p:cond delay="0"/>
                                          </p:stCondLst>
                                        </p:cTn>
                                        <p:tgtEl>
                                          <p:spTgt spid="19"/>
                                        </p:tgtEl>
                                        <p:attrNameLst>
                                          <p:attrName>r</p:attrName>
                                        </p:attrNameLst>
                                      </p:cBhvr>
                                    </p:animRot>
                                    <p:animRot by="-240000">
                                      <p:cBhvr>
                                        <p:cTn id="25" dur="200" fill="hold">
                                          <p:stCondLst>
                                            <p:cond delay="200"/>
                                          </p:stCondLst>
                                        </p:cTn>
                                        <p:tgtEl>
                                          <p:spTgt spid="19"/>
                                        </p:tgtEl>
                                        <p:attrNameLst>
                                          <p:attrName>r</p:attrName>
                                        </p:attrNameLst>
                                      </p:cBhvr>
                                    </p:animRot>
                                    <p:animRot by="240000">
                                      <p:cBhvr>
                                        <p:cTn id="26" dur="200" fill="hold">
                                          <p:stCondLst>
                                            <p:cond delay="400"/>
                                          </p:stCondLst>
                                        </p:cTn>
                                        <p:tgtEl>
                                          <p:spTgt spid="19"/>
                                        </p:tgtEl>
                                        <p:attrNameLst>
                                          <p:attrName>r</p:attrName>
                                        </p:attrNameLst>
                                      </p:cBhvr>
                                    </p:animRot>
                                    <p:animRot by="-240000">
                                      <p:cBhvr>
                                        <p:cTn id="27" dur="200" fill="hold">
                                          <p:stCondLst>
                                            <p:cond delay="600"/>
                                          </p:stCondLst>
                                        </p:cTn>
                                        <p:tgtEl>
                                          <p:spTgt spid="19"/>
                                        </p:tgtEl>
                                        <p:attrNameLst>
                                          <p:attrName>r</p:attrName>
                                        </p:attrNameLst>
                                      </p:cBhvr>
                                    </p:animRot>
                                    <p:animRot by="120000">
                                      <p:cBhvr>
                                        <p:cTn id="28" dur="200" fill="hold">
                                          <p:stCondLst>
                                            <p:cond delay="800"/>
                                          </p:stCondLst>
                                        </p:cTn>
                                        <p:tgtEl>
                                          <p:spTgt spid="19"/>
                                        </p:tgtEl>
                                        <p:attrNameLst>
                                          <p:attrName>r</p:attrName>
                                        </p:attrNameLst>
                                      </p:cBhvr>
                                    </p:animRot>
                                  </p:childTnLst>
                                </p:cTn>
                              </p:par>
                              <p:par>
                                <p:cTn id="29" presetID="32" presetClass="emph" presetSubtype="0" fill="hold" grpId="0" nodeType="withEffect">
                                  <p:stCondLst>
                                    <p:cond delay="0"/>
                                  </p:stCondLst>
                                  <p:childTnLst>
                                    <p:animRot by="120000">
                                      <p:cBhvr>
                                        <p:cTn id="30" dur="100" fill="hold">
                                          <p:stCondLst>
                                            <p:cond delay="0"/>
                                          </p:stCondLst>
                                        </p:cTn>
                                        <p:tgtEl>
                                          <p:spTgt spid="12"/>
                                        </p:tgtEl>
                                        <p:attrNameLst>
                                          <p:attrName>r</p:attrName>
                                        </p:attrNameLst>
                                      </p:cBhvr>
                                    </p:animRot>
                                    <p:animRot by="-240000">
                                      <p:cBhvr>
                                        <p:cTn id="31" dur="200" fill="hold">
                                          <p:stCondLst>
                                            <p:cond delay="200"/>
                                          </p:stCondLst>
                                        </p:cTn>
                                        <p:tgtEl>
                                          <p:spTgt spid="12"/>
                                        </p:tgtEl>
                                        <p:attrNameLst>
                                          <p:attrName>r</p:attrName>
                                        </p:attrNameLst>
                                      </p:cBhvr>
                                    </p:animRot>
                                    <p:animRot by="240000">
                                      <p:cBhvr>
                                        <p:cTn id="32" dur="200" fill="hold">
                                          <p:stCondLst>
                                            <p:cond delay="400"/>
                                          </p:stCondLst>
                                        </p:cTn>
                                        <p:tgtEl>
                                          <p:spTgt spid="12"/>
                                        </p:tgtEl>
                                        <p:attrNameLst>
                                          <p:attrName>r</p:attrName>
                                        </p:attrNameLst>
                                      </p:cBhvr>
                                    </p:animRot>
                                    <p:animRot by="-240000">
                                      <p:cBhvr>
                                        <p:cTn id="33" dur="200" fill="hold">
                                          <p:stCondLst>
                                            <p:cond delay="600"/>
                                          </p:stCondLst>
                                        </p:cTn>
                                        <p:tgtEl>
                                          <p:spTgt spid="12"/>
                                        </p:tgtEl>
                                        <p:attrNameLst>
                                          <p:attrName>r</p:attrName>
                                        </p:attrNameLst>
                                      </p:cBhvr>
                                    </p:animRot>
                                    <p:animRot by="120000">
                                      <p:cBhvr>
                                        <p:cTn id="34" dur="200" fill="hold">
                                          <p:stCondLst>
                                            <p:cond delay="800"/>
                                          </p:stCondLst>
                                        </p:cTn>
                                        <p:tgtEl>
                                          <p:spTgt spid="12"/>
                                        </p:tgtEl>
                                        <p:attrNameLst>
                                          <p:attrName>r</p:attrName>
                                        </p:attrNameLst>
                                      </p:cBhvr>
                                    </p:animRot>
                                  </p:childTnLst>
                                </p:cTn>
                              </p:par>
                              <p:par>
                                <p:cTn id="35" presetID="32" presetClass="emph" presetSubtype="0" fill="hold" nodeType="withEffect">
                                  <p:stCondLst>
                                    <p:cond delay="0"/>
                                  </p:stCondLst>
                                  <p:childTnLst>
                                    <p:animRot by="120000">
                                      <p:cBhvr>
                                        <p:cTn id="36" dur="100" fill="hold">
                                          <p:stCondLst>
                                            <p:cond delay="0"/>
                                          </p:stCondLst>
                                        </p:cTn>
                                        <p:tgtEl>
                                          <p:spTgt spid="20"/>
                                        </p:tgtEl>
                                        <p:attrNameLst>
                                          <p:attrName>r</p:attrName>
                                        </p:attrNameLst>
                                      </p:cBhvr>
                                    </p:animRot>
                                    <p:animRot by="-240000">
                                      <p:cBhvr>
                                        <p:cTn id="37" dur="200" fill="hold">
                                          <p:stCondLst>
                                            <p:cond delay="200"/>
                                          </p:stCondLst>
                                        </p:cTn>
                                        <p:tgtEl>
                                          <p:spTgt spid="20"/>
                                        </p:tgtEl>
                                        <p:attrNameLst>
                                          <p:attrName>r</p:attrName>
                                        </p:attrNameLst>
                                      </p:cBhvr>
                                    </p:animRot>
                                    <p:animRot by="240000">
                                      <p:cBhvr>
                                        <p:cTn id="38" dur="200" fill="hold">
                                          <p:stCondLst>
                                            <p:cond delay="400"/>
                                          </p:stCondLst>
                                        </p:cTn>
                                        <p:tgtEl>
                                          <p:spTgt spid="20"/>
                                        </p:tgtEl>
                                        <p:attrNameLst>
                                          <p:attrName>r</p:attrName>
                                        </p:attrNameLst>
                                      </p:cBhvr>
                                    </p:animRot>
                                    <p:animRot by="-240000">
                                      <p:cBhvr>
                                        <p:cTn id="39" dur="200" fill="hold">
                                          <p:stCondLst>
                                            <p:cond delay="600"/>
                                          </p:stCondLst>
                                        </p:cTn>
                                        <p:tgtEl>
                                          <p:spTgt spid="20"/>
                                        </p:tgtEl>
                                        <p:attrNameLst>
                                          <p:attrName>r</p:attrName>
                                        </p:attrNameLst>
                                      </p:cBhvr>
                                    </p:animRot>
                                    <p:animRot by="120000">
                                      <p:cBhvr>
                                        <p:cTn id="40" dur="200" fill="hold">
                                          <p:stCondLst>
                                            <p:cond delay="800"/>
                                          </p:stCondLst>
                                        </p:cTn>
                                        <p:tgtEl>
                                          <p:spTgt spid="20"/>
                                        </p:tgtEl>
                                        <p:attrNameLst>
                                          <p:attrName>r</p:attrName>
                                        </p:attrNameLst>
                                      </p:cBhvr>
                                    </p:animRo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453"/>
                                        </p:tgtEl>
                                        <p:attrNameLst>
                                          <p:attrName>style.visibility</p:attrName>
                                        </p:attrNameLst>
                                      </p:cBhvr>
                                      <p:to>
                                        <p:strVal val="visible"/>
                                      </p:to>
                                    </p:set>
                                    <p:animEffect transition="in" filter="randombar(horizontal)">
                                      <p:cBhvr>
                                        <p:cTn id="45" dur="500"/>
                                        <p:tgtEl>
                                          <p:spTgt spid="453"/>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452"/>
                                        </p:tgtEl>
                                        <p:attrNameLst>
                                          <p:attrName>style.visibility</p:attrName>
                                        </p:attrNameLst>
                                      </p:cBhvr>
                                      <p:to>
                                        <p:strVal val="visible"/>
                                      </p:to>
                                    </p:set>
                                    <p:animEffect transition="in" filter="randombar(horizontal)">
                                      <p:cBhvr>
                                        <p:cTn id="50" dur="500"/>
                                        <p:tgtEl>
                                          <p:spTgt spid="4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2" grpId="0" animBg="1"/>
      <p:bldP spid="12" grpId="0" animBg="1"/>
      <p:bldP spid="45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Shape 458"/>
          <p:cNvSpPr txBox="1">
            <a:spLocks noGrp="1"/>
          </p:cNvSpPr>
          <p:nvPr>
            <p:ph type="title"/>
          </p:nvPr>
        </p:nvSpPr>
        <p:spPr>
          <a:xfrm>
            <a:off x="1619672" y="3861048"/>
            <a:ext cx="7772400" cy="1362075"/>
          </a:xfrm>
          <a:prstGeom prst="rect">
            <a:avLst/>
          </a:prstGeom>
          <a:noFill/>
          <a:ln>
            <a:noFill/>
          </a:ln>
        </p:spPr>
        <p:txBody>
          <a:bodyPr lIns="91425" tIns="45700" rIns="91425" bIns="45700" anchor="ctr" anchorCtr="0">
            <a:noAutofit/>
          </a:bodyPr>
          <a:lstStyle/>
          <a:p>
            <a:pPr>
              <a:buSzPct val="25000"/>
              <a:buFont typeface="Arial"/>
            </a:pPr>
            <a:r>
              <a:rPr lang="zh-TW" sz="4400" b="0" dirty="0">
                <a:latin typeface="Segoe UI Symbol" panose="020B0502040204020203" pitchFamily="34" charset="0"/>
                <a:ea typeface="文鼎海報體" panose="02010609010101010101" pitchFamily="49" charset="-120"/>
                <a:cs typeface="Arial"/>
                <a:sym typeface="Arial"/>
              </a:rPr>
              <a:t>第四節 </a:t>
            </a:r>
            <a:r>
              <a:rPr lang="en-US" altLang="zh-TW" sz="4400" b="0" dirty="0" smtClean="0">
                <a:latin typeface="Segoe UI Symbol" panose="020B0502040204020203" pitchFamily="34" charset="0"/>
                <a:ea typeface="文鼎海報體" panose="02010609010101010101" pitchFamily="49" charset="-120"/>
                <a:cs typeface="Arial"/>
                <a:sym typeface="Arial"/>
              </a:rPr>
              <a:t/>
            </a:r>
            <a:br>
              <a:rPr lang="en-US" altLang="zh-TW" sz="4400" b="0" dirty="0" smtClean="0">
                <a:latin typeface="Segoe UI Symbol" panose="020B0502040204020203" pitchFamily="34" charset="0"/>
                <a:ea typeface="文鼎海報體" panose="02010609010101010101" pitchFamily="49" charset="-120"/>
                <a:cs typeface="Arial"/>
                <a:sym typeface="Arial"/>
              </a:rPr>
            </a:br>
            <a:r>
              <a:rPr lang="zh-TW" sz="3600" b="0" dirty="0" smtClean="0">
                <a:latin typeface="Segoe UI Symbol" panose="020B0502040204020203" pitchFamily="34" charset="0"/>
                <a:ea typeface="文鼎海報體" panose="02010609010101010101" pitchFamily="49" charset="-120"/>
                <a:cs typeface="Arial"/>
                <a:sym typeface="Arial"/>
              </a:rPr>
              <a:t>離婚</a:t>
            </a:r>
            <a:r>
              <a:rPr lang="zh-TW" sz="3600" b="0" dirty="0">
                <a:latin typeface="Segoe UI Symbol" panose="020B0502040204020203" pitchFamily="34" charset="0"/>
                <a:ea typeface="文鼎海報體" panose="02010609010101010101" pitchFamily="49" charset="-120"/>
                <a:cs typeface="Arial"/>
                <a:sym typeface="Arial"/>
              </a:rPr>
              <a:t>單親幼兒曾經面對的問題及難處</a:t>
            </a:r>
          </a:p>
        </p:txBody>
      </p:sp>
      <p:sp>
        <p:nvSpPr>
          <p:cNvPr id="460" name="Shape 460"/>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zh-TW" sz="1200">
                <a:solidFill>
                  <a:srgbClr val="888888"/>
                </a:solidFill>
                <a:latin typeface="Calibri"/>
                <a:ea typeface="Calibri"/>
                <a:cs typeface="Calibri"/>
                <a:sym typeface="Calibri"/>
              </a:rPr>
              <a:t>2016/1/11</a:t>
            </a:r>
          </a:p>
        </p:txBody>
      </p:sp>
      <p:cxnSp>
        <p:nvCxnSpPr>
          <p:cNvPr id="3" name="直線接點 2"/>
          <p:cNvCxnSpPr/>
          <p:nvPr/>
        </p:nvCxnSpPr>
        <p:spPr>
          <a:xfrm>
            <a:off x="-180528" y="3284984"/>
            <a:ext cx="6768752" cy="0"/>
          </a:xfrm>
          <a:prstGeom prst="line">
            <a:avLst/>
          </a:prstGeom>
          <a:ln w="57150">
            <a:solidFill>
              <a:srgbClr val="319ED5"/>
            </a:solidFill>
          </a:ln>
        </p:spPr>
        <p:style>
          <a:lnRef idx="1">
            <a:schemeClr val="accent1"/>
          </a:lnRef>
          <a:fillRef idx="0">
            <a:schemeClr val="accent1"/>
          </a:fillRef>
          <a:effectRef idx="0">
            <a:schemeClr val="accent1"/>
          </a:effectRef>
          <a:fontRef idx="minor">
            <a:schemeClr val="tx1"/>
          </a:fontRef>
        </p:style>
      </p:cxnSp>
      <p:cxnSp>
        <p:nvCxnSpPr>
          <p:cNvPr id="7" name="直線接點 6"/>
          <p:cNvCxnSpPr/>
          <p:nvPr/>
        </p:nvCxnSpPr>
        <p:spPr>
          <a:xfrm>
            <a:off x="3059832" y="5805264"/>
            <a:ext cx="6768752" cy="0"/>
          </a:xfrm>
          <a:prstGeom prst="line">
            <a:avLst/>
          </a:prstGeom>
          <a:ln w="57150">
            <a:solidFill>
              <a:srgbClr val="D5316F"/>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cu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Shape 465"/>
          <p:cNvSpPr txBox="1">
            <a:spLocks noGrp="1"/>
          </p:cNvSpPr>
          <p:nvPr>
            <p:ph type="title"/>
          </p:nvPr>
        </p:nvSpPr>
        <p:spPr>
          <a:xfrm>
            <a:off x="3563888" y="274637"/>
            <a:ext cx="5122912" cy="1143000"/>
          </a:xfrm>
          <a:prstGeom prst="rect">
            <a:avLst/>
          </a:prstGeom>
          <a:noFill/>
          <a:ln>
            <a:noFill/>
          </a:ln>
        </p:spPr>
        <p:txBody>
          <a:bodyPr lIns="91425" tIns="45700" rIns="91425" bIns="45700" anchor="ctr" anchorCtr="0">
            <a:noAutofit/>
          </a:bodyPr>
          <a:lstStyle/>
          <a:p>
            <a:pPr>
              <a:buSzPct val="25000"/>
              <a:buFont typeface="Arial"/>
            </a:pPr>
            <a:r>
              <a:rPr lang="zh-TW" dirty="0">
                <a:latin typeface="Segoe UI Symbol" panose="020B0502040204020203" pitchFamily="34" charset="0"/>
                <a:ea typeface="文鼎海報體" panose="02010609010101010101" pitchFamily="49" charset="-120"/>
                <a:cs typeface="Arial"/>
                <a:sym typeface="Arial"/>
              </a:rPr>
              <a:t>一、學習表現</a:t>
            </a:r>
          </a:p>
        </p:txBody>
      </p:sp>
      <p:sp>
        <p:nvSpPr>
          <p:cNvPr id="466" name="Shape 466"/>
          <p:cNvSpPr txBox="1">
            <a:spLocks noGrp="1"/>
          </p:cNvSpPr>
          <p:nvPr>
            <p:ph type="body" idx="1"/>
          </p:nvPr>
        </p:nvSpPr>
        <p:spPr>
          <a:xfrm>
            <a:off x="1619672" y="1700808"/>
            <a:ext cx="6779096" cy="4525963"/>
          </a:xfrm>
          <a:prstGeom prst="rect">
            <a:avLst/>
          </a:prstGeom>
          <a:noFill/>
          <a:ln>
            <a:noFill/>
          </a:ln>
        </p:spPr>
        <p:txBody>
          <a:bodyPr lIns="91425" tIns="45700" rIns="91425" bIns="45700" anchor="t" anchorCtr="0">
            <a:noAutofit/>
          </a:bodyPr>
          <a:lstStyle/>
          <a:p>
            <a:pPr marL="203200" lvl="0" indent="0">
              <a:buNone/>
            </a:pPr>
            <a:r>
              <a:rPr lang="en-US" altLang="zh-TW" sz="3200" b="1" i="0" u="none" strike="noStrike" cap="none" dirty="0" smtClean="0">
                <a:solidFill>
                  <a:schemeClr val="dk1"/>
                </a:solidFill>
                <a:latin typeface="Arial"/>
                <a:ea typeface="Arial"/>
                <a:cs typeface="Arial"/>
                <a:sym typeface="Arial"/>
              </a:rPr>
              <a:t>(</a:t>
            </a:r>
            <a:r>
              <a:rPr lang="zh-TW" altLang="en-US" sz="3200" b="1" i="0" u="none" strike="noStrike" cap="none" dirty="0" smtClean="0">
                <a:solidFill>
                  <a:schemeClr val="dk1"/>
                </a:solidFill>
                <a:latin typeface="Arial"/>
                <a:ea typeface="Arial"/>
                <a:cs typeface="Arial"/>
                <a:sym typeface="Arial"/>
              </a:rPr>
              <a:t>一</a:t>
            </a:r>
            <a:r>
              <a:rPr lang="en-US" altLang="zh-TW" sz="3200" b="1" i="0" u="none" strike="noStrike" cap="none" dirty="0" smtClean="0">
                <a:solidFill>
                  <a:schemeClr val="dk1"/>
                </a:solidFill>
                <a:latin typeface="Arial"/>
                <a:ea typeface="Arial"/>
                <a:cs typeface="Arial"/>
                <a:sym typeface="Arial"/>
              </a:rPr>
              <a:t>)</a:t>
            </a:r>
            <a:r>
              <a:rPr lang="zh-TW" altLang="zh-TW" dirty="0"/>
              <a:t>來自家長與幼兒自身</a:t>
            </a:r>
          </a:p>
          <a:p>
            <a:pPr marL="0" marR="0" lvl="0" indent="0" algn="l" rtl="0">
              <a:spcBef>
                <a:spcPts val="0"/>
              </a:spcBef>
              <a:spcAft>
                <a:spcPts val="0"/>
              </a:spcAft>
              <a:buClr>
                <a:schemeClr val="dk1"/>
              </a:buClr>
              <a:buSzPct val="100000"/>
              <a:buNone/>
            </a:pPr>
            <a:r>
              <a:rPr lang="zh-TW" sz="2800" b="0" i="1" u="none" strike="noStrike" cap="none" dirty="0" smtClean="0">
                <a:solidFill>
                  <a:schemeClr val="dk1"/>
                </a:solidFill>
                <a:latin typeface="Arial"/>
                <a:ea typeface="Arial"/>
                <a:cs typeface="Arial"/>
                <a:sym typeface="Arial"/>
              </a:rPr>
              <a:t>「</a:t>
            </a:r>
            <a:r>
              <a:rPr lang="zh-TW" sz="2400" b="0" i="1" u="none" strike="noStrike" cap="none" dirty="0">
                <a:solidFill>
                  <a:schemeClr val="dk1"/>
                </a:solidFill>
                <a:latin typeface="Arial"/>
                <a:ea typeface="Arial"/>
                <a:cs typeface="Arial"/>
                <a:sym typeface="Arial"/>
              </a:rPr>
              <a:t>家長的配合度會是較大的困難，因為無法強制家長說出困難之處或是逼迫家長配合，幼兒園的配合度在第二位，幼兒的配合度在最後；如果幼兒和老師的關係互動良好，其實幼兒都會配合老師以及讓老師了解自身的狀況。」(T1,2015/12/08</a:t>
            </a:r>
            <a:r>
              <a:rPr lang="zh-TW" sz="2400" b="0" i="1" u="none" strike="noStrike" cap="none" dirty="0" smtClean="0">
                <a:solidFill>
                  <a:schemeClr val="dk1"/>
                </a:solidFill>
                <a:latin typeface="Arial"/>
                <a:ea typeface="Arial"/>
                <a:cs typeface="Arial"/>
                <a:sym typeface="Arial"/>
              </a:rPr>
              <a:t>)</a:t>
            </a:r>
            <a:endParaRPr lang="en-US" altLang="zh-TW" sz="2400" b="0" i="1" u="none" strike="noStrike" cap="none" dirty="0" smtClean="0">
              <a:solidFill>
                <a:schemeClr val="dk1"/>
              </a:solidFill>
              <a:latin typeface="Arial"/>
              <a:ea typeface="Arial"/>
              <a:cs typeface="Arial"/>
              <a:sym typeface="Arial"/>
            </a:endParaRPr>
          </a:p>
          <a:p>
            <a:pPr marL="0" marR="0" lvl="0" indent="0" algn="l" rtl="0">
              <a:spcBef>
                <a:spcPts val="0"/>
              </a:spcBef>
              <a:spcAft>
                <a:spcPts val="0"/>
              </a:spcAft>
              <a:buClr>
                <a:schemeClr val="dk1"/>
              </a:buClr>
              <a:buSzPct val="100000"/>
              <a:buNone/>
            </a:pPr>
            <a:endParaRPr lang="en-US" altLang="zh-TW" sz="2400" b="0" i="1" u="none" strike="noStrike" cap="none" dirty="0" smtClean="0">
              <a:solidFill>
                <a:schemeClr val="dk1"/>
              </a:solidFill>
              <a:latin typeface="Arial"/>
              <a:ea typeface="Arial"/>
              <a:cs typeface="Arial"/>
              <a:sym typeface="Arial"/>
            </a:endParaRPr>
          </a:p>
          <a:p>
            <a:pPr marL="0" indent="0">
              <a:spcBef>
                <a:spcPts val="0"/>
              </a:spcBef>
              <a:buNone/>
            </a:pPr>
            <a:r>
              <a:rPr lang="zh-TW" altLang="zh-TW" sz="2400" i="1" dirty="0"/>
              <a:t>「幼兒的配合度，幼兒的專注力本來就低，在加上若有一些煩惱更加使他分心。 」</a:t>
            </a:r>
            <a:r>
              <a:rPr lang="en-US" altLang="zh-TW" sz="2400" i="1" dirty="0"/>
              <a:t>(T2,2015/12/28)</a:t>
            </a:r>
            <a:endParaRPr lang="zh-TW" altLang="zh-TW" sz="2400" dirty="0"/>
          </a:p>
          <a:p>
            <a:pPr marL="0" marR="0" lvl="0" indent="0" algn="l" rtl="0">
              <a:spcBef>
                <a:spcPts val="0"/>
              </a:spcBef>
              <a:spcAft>
                <a:spcPts val="0"/>
              </a:spcAft>
              <a:buClr>
                <a:schemeClr val="dk1"/>
              </a:buClr>
              <a:buSzPct val="100000"/>
              <a:buNone/>
            </a:pPr>
            <a:endParaRPr lang="zh-TW" sz="3200" b="0" i="1" u="none" strike="noStrike" cap="none" dirty="0">
              <a:solidFill>
                <a:schemeClr val="dk1"/>
              </a:solidFill>
              <a:latin typeface="Arial"/>
              <a:ea typeface="Arial"/>
              <a:cs typeface="Arial"/>
              <a:sym typeface="Arial"/>
            </a:endParaRPr>
          </a:p>
          <a:p>
            <a:pPr marL="342900" marR="0" lvl="0" indent="-342900" algn="l" rtl="0">
              <a:spcBef>
                <a:spcPts val="640"/>
              </a:spcBef>
              <a:buClr>
                <a:schemeClr val="dk1"/>
              </a:buClr>
              <a:buSzPct val="100000"/>
              <a:buFont typeface="Arial"/>
              <a:buNone/>
            </a:pPr>
            <a:endParaRPr sz="3200" b="0" i="0" u="none" strike="noStrike" cap="none" dirty="0">
              <a:solidFill>
                <a:schemeClr val="dk1"/>
              </a:solidFill>
              <a:latin typeface="Arial"/>
              <a:ea typeface="Arial"/>
              <a:cs typeface="Arial"/>
              <a:sym typeface="Arial"/>
            </a:endParaRPr>
          </a:p>
        </p:txBody>
      </p:sp>
      <p:sp>
        <p:nvSpPr>
          <p:cNvPr id="467" name="Shape 467"/>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zh-TW" sz="1200">
                <a:solidFill>
                  <a:srgbClr val="888888"/>
                </a:solidFill>
                <a:latin typeface="Calibri"/>
                <a:ea typeface="Calibri"/>
                <a:cs typeface="Calibri"/>
                <a:sym typeface="Calibri"/>
              </a:rPr>
              <a:t>2016/1/11</a:t>
            </a:r>
          </a:p>
        </p:txBody>
      </p:sp>
      <p:cxnSp>
        <p:nvCxnSpPr>
          <p:cNvPr id="3" name="直線接點 2"/>
          <p:cNvCxnSpPr/>
          <p:nvPr/>
        </p:nvCxnSpPr>
        <p:spPr>
          <a:xfrm>
            <a:off x="-252536" y="0"/>
            <a:ext cx="9396536" cy="2492896"/>
          </a:xfrm>
          <a:prstGeom prst="line">
            <a:avLst/>
          </a:prstGeom>
          <a:ln w="76200"/>
        </p:spPr>
        <p:style>
          <a:lnRef idx="1">
            <a:schemeClr val="accent6"/>
          </a:lnRef>
          <a:fillRef idx="0">
            <a:schemeClr val="accent6"/>
          </a:fillRef>
          <a:effectRef idx="0">
            <a:schemeClr val="accent6"/>
          </a:effectRef>
          <a:fontRef idx="minor">
            <a:schemeClr val="tx1"/>
          </a:fontRef>
        </p:style>
      </p:cxnSp>
      <p:cxnSp>
        <p:nvCxnSpPr>
          <p:cNvPr id="6" name="直線接點 5"/>
          <p:cNvCxnSpPr/>
          <p:nvPr/>
        </p:nvCxnSpPr>
        <p:spPr>
          <a:xfrm>
            <a:off x="-252536" y="6093296"/>
            <a:ext cx="9540552" cy="432048"/>
          </a:xfrm>
          <a:prstGeom prst="line">
            <a:avLst/>
          </a:prstGeom>
          <a:ln w="571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a:xfrm flipH="1">
            <a:off x="-684584" y="0"/>
            <a:ext cx="3312368" cy="7101408"/>
          </a:xfrm>
          <a:prstGeom prst="line">
            <a:avLst/>
          </a:prstGeom>
          <a:ln w="38100">
            <a:solidFill>
              <a:srgbClr val="FF0066"/>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cu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3" name="Shape 473"/>
          <p:cNvSpPr txBox="1">
            <a:spLocks noGrp="1"/>
          </p:cNvSpPr>
          <p:nvPr>
            <p:ph type="body" idx="1"/>
          </p:nvPr>
        </p:nvSpPr>
        <p:spPr>
          <a:xfrm>
            <a:off x="1691680" y="1600200"/>
            <a:ext cx="6995120" cy="4525963"/>
          </a:xfrm>
          <a:prstGeom prst="rect">
            <a:avLst/>
          </a:prstGeom>
          <a:noFill/>
          <a:ln>
            <a:noFill/>
          </a:ln>
        </p:spPr>
        <p:txBody>
          <a:bodyPr lIns="91425" tIns="45700" rIns="91425" bIns="45700" anchor="t" anchorCtr="0">
            <a:noAutofit/>
          </a:bodyPr>
          <a:lstStyle/>
          <a:p>
            <a:pPr marL="203200" lvl="0" indent="0">
              <a:buNone/>
            </a:pPr>
            <a:r>
              <a:rPr lang="en-US" altLang="zh-TW" sz="3200" b="1" i="0" u="none" strike="noStrike" cap="none" dirty="0" smtClean="0">
                <a:solidFill>
                  <a:schemeClr val="dk1"/>
                </a:solidFill>
                <a:latin typeface="Arial"/>
                <a:ea typeface="Arial"/>
                <a:cs typeface="Arial"/>
                <a:sym typeface="Arial"/>
              </a:rPr>
              <a:t>(</a:t>
            </a:r>
            <a:r>
              <a:rPr lang="zh-TW" altLang="en-US" sz="3200" b="1" i="0" u="none" strike="noStrike" cap="none" dirty="0" smtClean="0">
                <a:solidFill>
                  <a:schemeClr val="dk1"/>
                </a:solidFill>
                <a:latin typeface="Arial"/>
                <a:ea typeface="Arial"/>
                <a:cs typeface="Arial"/>
                <a:sym typeface="Arial"/>
              </a:rPr>
              <a:t>二</a:t>
            </a:r>
            <a:r>
              <a:rPr lang="en-US" altLang="zh-TW" sz="3200" b="1" i="0" u="none" strike="noStrike" cap="none" dirty="0" smtClean="0">
                <a:solidFill>
                  <a:schemeClr val="dk1"/>
                </a:solidFill>
                <a:latin typeface="Arial"/>
                <a:ea typeface="Arial"/>
                <a:cs typeface="Arial"/>
                <a:sym typeface="Arial"/>
              </a:rPr>
              <a:t>)</a:t>
            </a:r>
            <a:r>
              <a:rPr lang="zh-TW" altLang="zh-TW" dirty="0"/>
              <a:t>解決方法</a:t>
            </a:r>
          </a:p>
          <a:p>
            <a:pPr marL="0" marR="0" lvl="0" indent="0" algn="l" rtl="0">
              <a:spcBef>
                <a:spcPts val="640"/>
              </a:spcBef>
              <a:spcAft>
                <a:spcPts val="0"/>
              </a:spcAft>
              <a:buClr>
                <a:schemeClr val="dk1"/>
              </a:buClr>
              <a:buSzPct val="100000"/>
              <a:buNone/>
            </a:pPr>
            <a:r>
              <a:rPr lang="zh-TW" sz="3200" b="0" i="1" u="none" strike="noStrike" cap="none" dirty="0" smtClean="0">
                <a:solidFill>
                  <a:schemeClr val="dk1"/>
                </a:solidFill>
                <a:latin typeface="Arial"/>
                <a:ea typeface="Arial"/>
                <a:cs typeface="Arial"/>
                <a:sym typeface="Arial"/>
              </a:rPr>
              <a:t>「</a:t>
            </a:r>
            <a:r>
              <a:rPr lang="zh-TW" sz="3200" b="0" i="1" u="none" strike="noStrike" cap="none" dirty="0">
                <a:solidFill>
                  <a:schemeClr val="dk1"/>
                </a:solidFill>
                <a:latin typeface="Arial"/>
                <a:ea typeface="Arial"/>
                <a:cs typeface="Arial"/>
                <a:sym typeface="Arial"/>
              </a:rPr>
              <a:t>1.自行解決-透過提醒或代幣制的方法希望能對孩子專注度有所改善2.特教巡撫老師-透過一些小遊戲增強孩子的專注力 」(T3,2015/12/29)</a:t>
            </a:r>
          </a:p>
          <a:p>
            <a:pPr marL="342900" marR="0" lvl="0" indent="-342900" algn="l" rtl="0">
              <a:spcBef>
                <a:spcPts val="640"/>
              </a:spcBef>
              <a:buClr>
                <a:schemeClr val="dk1"/>
              </a:buClr>
              <a:buSzPct val="100000"/>
              <a:buFont typeface="Arial"/>
              <a:buNone/>
            </a:pPr>
            <a:endParaRPr sz="3200" b="0" i="0" u="none" strike="noStrike" cap="none" dirty="0">
              <a:solidFill>
                <a:schemeClr val="dk1"/>
              </a:solidFill>
              <a:latin typeface="Arial"/>
              <a:ea typeface="Arial"/>
              <a:cs typeface="Arial"/>
              <a:sym typeface="Arial"/>
            </a:endParaRPr>
          </a:p>
        </p:txBody>
      </p:sp>
      <p:sp>
        <p:nvSpPr>
          <p:cNvPr id="474" name="Shape 474"/>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zh-TW" sz="1200">
                <a:solidFill>
                  <a:srgbClr val="888888"/>
                </a:solidFill>
                <a:latin typeface="Calibri"/>
                <a:ea typeface="Calibri"/>
                <a:cs typeface="Calibri"/>
                <a:sym typeface="Calibri"/>
              </a:rPr>
              <a:t>2016/1/11</a:t>
            </a:r>
          </a:p>
        </p:txBody>
      </p:sp>
      <p:cxnSp>
        <p:nvCxnSpPr>
          <p:cNvPr id="3" name="直線接點 2"/>
          <p:cNvCxnSpPr/>
          <p:nvPr/>
        </p:nvCxnSpPr>
        <p:spPr>
          <a:xfrm flipV="1">
            <a:off x="0" y="-99392"/>
            <a:ext cx="8676456" cy="1368152"/>
          </a:xfrm>
          <a:prstGeom prst="line">
            <a:avLst/>
          </a:prstGeom>
          <a:ln w="38100">
            <a:solidFill>
              <a:schemeClr val="accent4">
                <a:lumMod val="60000"/>
                <a:lumOff val="4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5" name="直線接點 4"/>
          <p:cNvCxnSpPr/>
          <p:nvPr/>
        </p:nvCxnSpPr>
        <p:spPr>
          <a:xfrm>
            <a:off x="0" y="-171400"/>
            <a:ext cx="2555776" cy="7128792"/>
          </a:xfrm>
          <a:prstGeom prst="line">
            <a:avLst/>
          </a:prstGeom>
          <a:ln w="76200">
            <a:solidFill>
              <a:schemeClr val="accent4">
                <a:lumMod val="75000"/>
              </a:schemeClr>
            </a:solidFill>
            <a:prstDash val="lgDashDot"/>
          </a:ln>
        </p:spPr>
        <p:style>
          <a:lnRef idx="1">
            <a:schemeClr val="accent1"/>
          </a:lnRef>
          <a:fillRef idx="0">
            <a:schemeClr val="accent1"/>
          </a:fillRef>
          <a:effectRef idx="0">
            <a:schemeClr val="accent1"/>
          </a:effectRef>
          <a:fontRef idx="minor">
            <a:schemeClr val="tx1"/>
          </a:fontRef>
        </p:style>
      </p:cxnSp>
      <p:cxnSp>
        <p:nvCxnSpPr>
          <p:cNvPr id="7" name="直線接點 6"/>
          <p:cNvCxnSpPr/>
          <p:nvPr/>
        </p:nvCxnSpPr>
        <p:spPr>
          <a:xfrm flipH="1">
            <a:off x="-1548680" y="-171400"/>
            <a:ext cx="4896544" cy="4896544"/>
          </a:xfrm>
          <a:prstGeom prst="line">
            <a:avLst/>
          </a:prstGeom>
          <a:ln w="76200">
            <a:solidFill>
              <a:schemeClr val="accent4">
                <a:lumMod val="50000"/>
              </a:schemeClr>
            </a:solidFill>
            <a:prstDash val="lgDashDotDot"/>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a:off x="6012160" y="-99392"/>
            <a:ext cx="4104456" cy="2952328"/>
          </a:xfrm>
          <a:prstGeom prst="line">
            <a:avLst/>
          </a:prstGeom>
          <a:ln w="28575">
            <a:solidFill>
              <a:schemeClr val="accent4">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4" name="直線接點 13"/>
          <p:cNvCxnSpPr/>
          <p:nvPr/>
        </p:nvCxnSpPr>
        <p:spPr>
          <a:xfrm flipV="1">
            <a:off x="-396552" y="3933056"/>
            <a:ext cx="10369152" cy="2664296"/>
          </a:xfrm>
          <a:prstGeom prst="line">
            <a:avLst/>
          </a:prstGeom>
          <a:ln w="57150" cmpd="thickThin">
            <a:solidFill>
              <a:schemeClr val="accent4">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16" name="直線接點 15"/>
          <p:cNvCxnSpPr/>
          <p:nvPr/>
        </p:nvCxnSpPr>
        <p:spPr>
          <a:xfrm flipV="1">
            <a:off x="7524328" y="-171400"/>
            <a:ext cx="2160240" cy="7128792"/>
          </a:xfrm>
          <a:prstGeom prst="line">
            <a:avLst/>
          </a:prstGeom>
          <a:ln w="76200">
            <a:solidFill>
              <a:schemeClr val="accent4">
                <a:lumMod val="75000"/>
              </a:schemeClr>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cu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6" name="直角三角形 5"/>
          <p:cNvSpPr/>
          <p:nvPr/>
        </p:nvSpPr>
        <p:spPr>
          <a:xfrm rot="10800000">
            <a:off x="6335688" y="0"/>
            <a:ext cx="2808312" cy="3140968"/>
          </a:xfrm>
          <a:prstGeom prst="rtTriangl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zh-TW" altLang="en-US"/>
          </a:p>
        </p:txBody>
      </p:sp>
      <p:sp>
        <p:nvSpPr>
          <p:cNvPr id="2" name="直角三角形 1"/>
          <p:cNvSpPr/>
          <p:nvPr/>
        </p:nvSpPr>
        <p:spPr>
          <a:xfrm>
            <a:off x="2208" y="3717032"/>
            <a:ext cx="2808312" cy="3140968"/>
          </a:xfrm>
          <a:prstGeom prst="rtTriangle">
            <a:avLst/>
          </a:prstGeom>
          <a:solidFill>
            <a:srgbClr val="00B0F0"/>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a:p>
        </p:txBody>
      </p:sp>
      <p:sp>
        <p:nvSpPr>
          <p:cNvPr id="479" name="Shape 479"/>
          <p:cNvSpPr txBox="1">
            <a:spLocks noGrp="1"/>
          </p:cNvSpPr>
          <p:nvPr>
            <p:ph type="title"/>
          </p:nvPr>
        </p:nvSpPr>
        <p:spPr>
          <a:xfrm>
            <a:off x="-484200" y="260648"/>
            <a:ext cx="8229600" cy="1143000"/>
          </a:xfrm>
          <a:prstGeom prst="rect">
            <a:avLst/>
          </a:prstGeom>
          <a:noFill/>
          <a:ln>
            <a:noFill/>
          </a:ln>
        </p:spPr>
        <p:txBody>
          <a:bodyPr lIns="91425" tIns="45700" rIns="91425" bIns="45700" anchor="ctr" anchorCtr="0">
            <a:noAutofit/>
          </a:bodyPr>
          <a:lstStyle/>
          <a:p>
            <a:pPr lvl="0">
              <a:buSzPct val="25000"/>
            </a:pPr>
            <a:r>
              <a:rPr lang="zh-TW" dirty="0">
                <a:latin typeface="Segoe UI Symbol" panose="020B0502040204020203" pitchFamily="34" charset="0"/>
                <a:ea typeface="文鼎海報體" panose="02010609010101010101" pitchFamily="49" charset="-120"/>
                <a:cs typeface="Arial"/>
                <a:sym typeface="Arial"/>
              </a:rPr>
              <a:t>二</a:t>
            </a:r>
            <a:r>
              <a:rPr lang="zh-TW" dirty="0" smtClean="0">
                <a:latin typeface="Segoe UI Symbol" panose="020B0502040204020203" pitchFamily="34" charset="0"/>
                <a:ea typeface="文鼎海報體" panose="02010609010101010101" pitchFamily="49" charset="-120"/>
                <a:cs typeface="Arial"/>
                <a:sym typeface="Arial"/>
              </a:rPr>
              <a:t>、</a:t>
            </a:r>
            <a:r>
              <a:rPr lang="zh-TW" altLang="zh-TW" dirty="0">
                <a:latin typeface="Segoe UI Symbol" panose="020B0502040204020203" pitchFamily="34" charset="0"/>
                <a:ea typeface="文鼎海報體" panose="02010609010101010101" pitchFamily="49" charset="-120"/>
                <a:cs typeface="Arial"/>
              </a:rPr>
              <a:t>行為表現與同儕互動</a:t>
            </a:r>
            <a:endParaRPr lang="zh-TW" dirty="0">
              <a:latin typeface="Segoe UI Symbol" panose="020B0502040204020203" pitchFamily="34" charset="0"/>
              <a:ea typeface="文鼎海報體" panose="02010609010101010101" pitchFamily="49" charset="-120"/>
              <a:cs typeface="Arial"/>
              <a:sym typeface="Arial"/>
            </a:endParaRPr>
          </a:p>
        </p:txBody>
      </p:sp>
      <p:sp>
        <p:nvSpPr>
          <p:cNvPr id="480" name="Shape 480"/>
          <p:cNvSpPr txBox="1">
            <a:spLocks noGrp="1"/>
          </p:cNvSpPr>
          <p:nvPr>
            <p:ph type="body" idx="1"/>
          </p:nvPr>
        </p:nvSpPr>
        <p:spPr>
          <a:xfrm>
            <a:off x="914400" y="2204864"/>
            <a:ext cx="8229600" cy="4525963"/>
          </a:xfrm>
          <a:prstGeom prst="rect">
            <a:avLst/>
          </a:prstGeom>
          <a:noFill/>
          <a:ln>
            <a:noFill/>
          </a:ln>
        </p:spPr>
        <p:txBody>
          <a:bodyPr lIns="91425" tIns="45700" rIns="91425" bIns="45700" anchor="t" anchorCtr="0">
            <a:noAutofit/>
          </a:bodyPr>
          <a:lstStyle/>
          <a:p>
            <a:pPr marL="0" indent="0">
              <a:lnSpc>
                <a:spcPct val="90000"/>
              </a:lnSpc>
              <a:spcBef>
                <a:spcPts val="0"/>
              </a:spcBef>
              <a:buNone/>
            </a:pPr>
            <a:r>
              <a:rPr lang="zh-TW" sz="3200" b="1" i="0" u="none" strike="noStrike" cap="none" dirty="0">
                <a:solidFill>
                  <a:schemeClr val="dk1"/>
                </a:solidFill>
                <a:latin typeface="Arial"/>
                <a:ea typeface="Arial"/>
                <a:cs typeface="Arial"/>
                <a:sym typeface="Arial"/>
              </a:rPr>
              <a:t>（一</a:t>
            </a:r>
            <a:r>
              <a:rPr lang="zh-TW" sz="3200" b="1" i="0" u="none" strike="noStrike" cap="none" dirty="0" smtClean="0">
                <a:solidFill>
                  <a:schemeClr val="dk1"/>
                </a:solidFill>
                <a:latin typeface="Arial"/>
                <a:ea typeface="Arial"/>
                <a:cs typeface="Arial"/>
                <a:sym typeface="Arial"/>
              </a:rPr>
              <a:t>）</a:t>
            </a:r>
            <a:r>
              <a:rPr lang="zh-TW" altLang="zh-TW" dirty="0"/>
              <a:t>家長配合度低</a:t>
            </a:r>
          </a:p>
          <a:p>
            <a:pPr marL="0" indent="0">
              <a:lnSpc>
                <a:spcPct val="90000"/>
              </a:lnSpc>
              <a:buNone/>
            </a:pPr>
            <a:r>
              <a:rPr lang="zh-TW" altLang="zh-TW" i="1" dirty="0"/>
              <a:t>「第一為家長配合度，第二為幼兒，第三為幼兒園；因為當幼兒離開老師的視線時可能幼遭遇到不好的對待或是心理上的創傷。」</a:t>
            </a:r>
            <a:r>
              <a:rPr lang="en-US" altLang="zh-TW" i="1" dirty="0"/>
              <a:t>(T1,2015/12/28</a:t>
            </a:r>
            <a:r>
              <a:rPr lang="en-US" altLang="zh-TW" i="1" dirty="0" smtClean="0"/>
              <a:t>)</a:t>
            </a:r>
            <a:endParaRPr lang="zh-TW" altLang="zh-TW" dirty="0" smtClean="0"/>
          </a:p>
        </p:txBody>
      </p:sp>
      <p:sp>
        <p:nvSpPr>
          <p:cNvPr id="481" name="Shape 481"/>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zh-TW" sz="1200">
                <a:solidFill>
                  <a:srgbClr val="888888"/>
                </a:solidFill>
                <a:latin typeface="Calibri"/>
                <a:ea typeface="Calibri"/>
                <a:cs typeface="Calibri"/>
                <a:sym typeface="Calibri"/>
              </a:rPr>
              <a:t>2016/1/11</a:t>
            </a:r>
          </a:p>
        </p:txBody>
      </p:sp>
    </p:spTree>
  </p:cSld>
  <p:clrMapOvr>
    <a:masterClrMapping/>
  </p:clrMapOvr>
  <p:transition spd="slow">
    <p:cu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7" name="Shape 487"/>
          <p:cNvSpPr txBox="1">
            <a:spLocks noGrp="1"/>
          </p:cNvSpPr>
          <p:nvPr>
            <p:ph type="body" idx="1"/>
          </p:nvPr>
        </p:nvSpPr>
        <p:spPr>
          <a:xfrm>
            <a:off x="662880" y="1124744"/>
            <a:ext cx="8229600" cy="5174035"/>
          </a:xfrm>
          <a:prstGeom prst="rect">
            <a:avLst/>
          </a:prstGeom>
          <a:noFill/>
          <a:ln>
            <a:noFill/>
          </a:ln>
        </p:spPr>
        <p:txBody>
          <a:bodyPr lIns="91425" tIns="45700" rIns="91425" bIns="45700" anchor="t" anchorCtr="0">
            <a:noAutofit/>
          </a:bodyPr>
          <a:lstStyle/>
          <a:p>
            <a:pPr marL="0" indent="0">
              <a:spcBef>
                <a:spcPts val="0"/>
              </a:spcBef>
              <a:buNone/>
            </a:pPr>
            <a:r>
              <a:rPr lang="zh-TW" altLang="en-US" b="1" dirty="0" smtClean="0">
                <a:latin typeface="Arial"/>
                <a:ea typeface="Arial"/>
                <a:cs typeface="Arial"/>
                <a:sym typeface="Arial"/>
              </a:rPr>
              <a:t>（二）</a:t>
            </a:r>
            <a:r>
              <a:rPr lang="zh-TW" altLang="zh-TW" dirty="0"/>
              <a:t>自行輔導</a:t>
            </a:r>
          </a:p>
          <a:p>
            <a:pPr marL="0" indent="0">
              <a:spcBef>
                <a:spcPts val="0"/>
              </a:spcBef>
              <a:buNone/>
            </a:pPr>
            <a:r>
              <a:rPr lang="zh-TW" altLang="zh-TW" i="1" dirty="0"/>
              <a:t>「幼兒自身願意配合的困難，因為需要幼兒打開心房，接受度提高，才能產生同儕的力量以及正向的互動。」</a:t>
            </a:r>
            <a:r>
              <a:rPr lang="en-US" altLang="zh-TW" i="1" dirty="0"/>
              <a:t>(T1,2015/12/08</a:t>
            </a:r>
            <a:r>
              <a:rPr lang="en-US" altLang="zh-TW" i="1" dirty="0" smtClean="0"/>
              <a:t>)</a:t>
            </a:r>
          </a:p>
          <a:p>
            <a:pPr marL="0" indent="0">
              <a:spcBef>
                <a:spcPts val="0"/>
              </a:spcBef>
              <a:buNone/>
            </a:pPr>
            <a:endParaRPr lang="zh-TW" altLang="zh-TW" dirty="0"/>
          </a:p>
          <a:p>
            <a:pPr marL="0" indent="0">
              <a:spcBef>
                <a:spcPts val="0"/>
              </a:spcBef>
              <a:buNone/>
            </a:pPr>
            <a:r>
              <a:rPr lang="zh-TW" altLang="zh-TW" i="1" dirty="0" smtClean="0"/>
              <a:t>「自行解決，再找其他家長一起幫忙，不會再找其他專家，因為自身的經驗和了解小孩的狀況最清楚的。」</a:t>
            </a:r>
            <a:r>
              <a:rPr lang="en-US" altLang="zh-TW" i="1" dirty="0" smtClean="0"/>
              <a:t>(T1,2015/12/08)</a:t>
            </a:r>
            <a:endParaRPr lang="zh-TW" altLang="zh-TW" dirty="0" smtClean="0"/>
          </a:p>
          <a:p>
            <a:pPr marL="342900" marR="0" lvl="0" indent="-342900" algn="l" rtl="0">
              <a:spcBef>
                <a:spcPts val="640"/>
              </a:spcBef>
              <a:buClr>
                <a:schemeClr val="dk1"/>
              </a:buClr>
              <a:buSzPct val="100000"/>
              <a:buFont typeface="Arial"/>
              <a:buNone/>
            </a:pPr>
            <a:endParaRPr sz="3200" b="0" i="0" u="none" strike="noStrike" cap="none" dirty="0">
              <a:solidFill>
                <a:schemeClr val="dk1"/>
              </a:solidFill>
              <a:latin typeface="Arial"/>
              <a:ea typeface="Arial"/>
              <a:cs typeface="Arial"/>
              <a:sym typeface="Arial"/>
            </a:endParaRPr>
          </a:p>
        </p:txBody>
      </p:sp>
      <p:sp>
        <p:nvSpPr>
          <p:cNvPr id="488" name="Shape 488"/>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zh-TW" sz="1200">
                <a:solidFill>
                  <a:srgbClr val="888888"/>
                </a:solidFill>
                <a:latin typeface="Calibri"/>
                <a:ea typeface="Calibri"/>
                <a:cs typeface="Calibri"/>
                <a:sym typeface="Calibri"/>
              </a:rPr>
              <a:t>2016/1/11</a:t>
            </a:r>
          </a:p>
        </p:txBody>
      </p:sp>
      <p:sp>
        <p:nvSpPr>
          <p:cNvPr id="2" name="半框架 1"/>
          <p:cNvSpPr/>
          <p:nvPr/>
        </p:nvSpPr>
        <p:spPr>
          <a:xfrm>
            <a:off x="-36512" y="-99392"/>
            <a:ext cx="9252520" cy="2861940"/>
          </a:xfrm>
          <a:prstGeom prst="halfFrame">
            <a:avLst>
              <a:gd name="adj1" fmla="val 14252"/>
              <a:gd name="adj2" fmla="val 17802"/>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6" name="半框架 5"/>
          <p:cNvSpPr/>
          <p:nvPr/>
        </p:nvSpPr>
        <p:spPr>
          <a:xfrm rot="10800000">
            <a:off x="-27236" y="3996060"/>
            <a:ext cx="9252520" cy="2861940"/>
          </a:xfrm>
          <a:prstGeom prst="halfFrame">
            <a:avLst>
              <a:gd name="adj1" fmla="val 14252"/>
              <a:gd name="adj2" fmla="val 17802"/>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3261095" y="215700"/>
            <a:ext cx="2777100" cy="648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Arial"/>
              <a:buNone/>
            </a:pPr>
            <a:r>
              <a:rPr lang="zh-TW" sz="3959" i="0" u="none" strike="noStrike" cap="none" dirty="0">
                <a:solidFill>
                  <a:schemeClr val="dk1"/>
                </a:solidFill>
                <a:latin typeface="標楷體" panose="03000509000000000000" pitchFamily="65" charset="-120"/>
                <a:ea typeface="文鼎海報體" panose="02010609010101010101" pitchFamily="49" charset="-120"/>
                <a:cs typeface="Arial"/>
                <a:sym typeface="Arial"/>
              </a:rPr>
              <a:t>研究動機一</a:t>
            </a:r>
          </a:p>
        </p:txBody>
      </p:sp>
      <p:graphicFrame>
        <p:nvGraphicFramePr>
          <p:cNvPr id="120" name="Shape 120"/>
          <p:cNvGraphicFramePr/>
          <p:nvPr/>
        </p:nvGraphicFramePr>
        <p:xfrm>
          <a:off x="2590807" y="2867461"/>
          <a:ext cx="5544625" cy="3780985"/>
        </p:xfrm>
        <a:graphic>
          <a:graphicData uri="http://schemas.openxmlformats.org/drawingml/2006/table">
            <a:tbl>
              <a:tblPr>
                <a:noFill/>
                <a:tableStyleId>{19C8432C-7803-49B6-8A45-75664FF0444B}</a:tableStyleId>
              </a:tblPr>
              <a:tblGrid>
                <a:gridCol w="746400"/>
                <a:gridCol w="769475"/>
                <a:gridCol w="829925"/>
                <a:gridCol w="1091625"/>
                <a:gridCol w="2107200"/>
              </a:tblGrid>
              <a:tr h="509275">
                <a:tc>
                  <a:txBody>
                    <a:bodyPr/>
                    <a:lstStyle/>
                    <a:p>
                      <a:pPr marL="0" marR="0" lvl="0" indent="0" algn="ctr" rtl="0">
                        <a:spcBef>
                          <a:spcPts val="0"/>
                        </a:spcBef>
                        <a:spcAft>
                          <a:spcPts val="0"/>
                        </a:spcAft>
                        <a:buSzPct val="25000"/>
                        <a:buNone/>
                      </a:pPr>
                      <a:r>
                        <a:rPr lang="zh-TW" sz="1600" u="none" strike="noStrike" cap="none">
                          <a:latin typeface="Arial"/>
                          <a:ea typeface="Arial"/>
                          <a:cs typeface="Arial"/>
                          <a:sym typeface="Arial"/>
                        </a:rPr>
                        <a:t>項目別</a:t>
                      </a:r>
                    </a:p>
                  </a:txBody>
                  <a:tcPr marL="6350" marR="6350" marT="0" marB="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12700" cap="flat" cmpd="sng">
                      <a:solidFill>
                        <a:srgbClr val="000000"/>
                      </a:solidFill>
                      <a:prstDash val="solid"/>
                      <a:round/>
                      <a:headEnd type="none" w="med" len="med"/>
                      <a:tailEnd type="none" w="med" len="med"/>
                    </a:lnB>
                  </a:tcPr>
                </a:tc>
                <a:tc gridSpan="2">
                  <a:txBody>
                    <a:bodyPr/>
                    <a:lstStyle/>
                    <a:p>
                      <a:pPr marL="0" marR="0" lvl="0" indent="0" algn="ctr" rtl="0">
                        <a:spcBef>
                          <a:spcPts val="0"/>
                        </a:spcBef>
                        <a:spcAft>
                          <a:spcPts val="0"/>
                        </a:spcAft>
                        <a:buSzPct val="25000"/>
                        <a:buNone/>
                      </a:pPr>
                      <a:r>
                        <a:rPr lang="zh-TW" sz="1600" u="none" strike="noStrike" cap="none">
                          <a:latin typeface="Arial"/>
                          <a:ea typeface="Arial"/>
                          <a:cs typeface="Arial"/>
                          <a:sym typeface="Arial"/>
                        </a:rPr>
                        <a:t>91年</a:t>
                      </a:r>
                    </a:p>
                    <a:p>
                      <a:pPr marL="0" marR="0" lvl="0" indent="0" algn="ctr" rtl="0">
                        <a:spcBef>
                          <a:spcPts val="0"/>
                        </a:spcBef>
                        <a:spcAft>
                          <a:spcPts val="0"/>
                        </a:spcAft>
                        <a:buSzPct val="25000"/>
                        <a:buNone/>
                      </a:pPr>
                      <a:r>
                        <a:rPr lang="zh-TW" sz="1600" u="none" strike="noStrike" cap="none">
                          <a:latin typeface="Arial"/>
                          <a:ea typeface="Arial"/>
                          <a:cs typeface="Arial"/>
                          <a:sym typeface="Arial"/>
                        </a:rPr>
                        <a:t>戶數</a:t>
                      </a:r>
                    </a:p>
                  </a:txBody>
                  <a:tcPr marL="6350" marR="6350" marT="0" marB="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12700" cap="flat" cmpd="sng">
                      <a:solidFill>
                        <a:srgbClr val="000000"/>
                      </a:solidFill>
                      <a:prstDash val="solid"/>
                      <a:round/>
                      <a:headEnd type="none" w="med" len="med"/>
                      <a:tailEnd type="none" w="med" len="med"/>
                    </a:lnB>
                  </a:tcPr>
                </a:tc>
                <a:tc hMerge="1">
                  <a:txBody>
                    <a:bodyPr/>
                    <a:lstStyle/>
                    <a:p>
                      <a:endParaRPr lang="zh-TW"/>
                    </a:p>
                  </a:txBody>
                  <a:tcPr/>
                </a:tc>
                <a:tc>
                  <a:txBody>
                    <a:bodyPr/>
                    <a:lstStyle/>
                    <a:p>
                      <a:pPr marL="0" marR="0" lvl="0" indent="0" algn="ctr" rtl="0">
                        <a:spcBef>
                          <a:spcPts val="0"/>
                        </a:spcBef>
                        <a:spcAft>
                          <a:spcPts val="0"/>
                        </a:spcAft>
                        <a:buSzPct val="25000"/>
                        <a:buNone/>
                      </a:pPr>
                      <a:r>
                        <a:rPr lang="zh-TW" sz="1600" u="none" strike="noStrike" cap="none">
                          <a:latin typeface="Arial"/>
                          <a:ea typeface="Arial"/>
                          <a:cs typeface="Arial"/>
                          <a:sym typeface="Arial"/>
                        </a:rPr>
                        <a:t>102年</a:t>
                      </a:r>
                    </a:p>
                    <a:p>
                      <a:pPr marL="0" marR="0" lvl="0" indent="0" algn="ctr" rtl="0">
                        <a:spcBef>
                          <a:spcPts val="0"/>
                        </a:spcBef>
                        <a:spcAft>
                          <a:spcPts val="0"/>
                        </a:spcAft>
                        <a:buSzPct val="25000"/>
                        <a:buNone/>
                      </a:pPr>
                      <a:r>
                        <a:rPr lang="zh-TW" sz="1600" u="none" strike="noStrike" cap="none">
                          <a:latin typeface="Arial"/>
                          <a:ea typeface="Arial"/>
                          <a:cs typeface="Arial"/>
                          <a:sym typeface="Arial"/>
                        </a:rPr>
                        <a:t>戶數</a:t>
                      </a:r>
                    </a:p>
                  </a:txBody>
                  <a:tcPr marL="6350" marR="6350" marT="0" marB="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spcBef>
                          <a:spcPts val="0"/>
                        </a:spcBef>
                        <a:spcAft>
                          <a:spcPts val="0"/>
                        </a:spcAft>
                        <a:buSzPct val="25000"/>
                        <a:buNone/>
                      </a:pPr>
                      <a:r>
                        <a:rPr lang="zh-TW" sz="1600" u="none" strike="noStrike" cap="none">
                          <a:latin typeface="Arial"/>
                          <a:ea typeface="Arial"/>
                          <a:cs typeface="Arial"/>
                          <a:sym typeface="Arial"/>
                        </a:rPr>
                        <a:t>103年</a:t>
                      </a:r>
                    </a:p>
                    <a:p>
                      <a:pPr marL="0" marR="0" lvl="0" indent="0" algn="ctr" rtl="0">
                        <a:spcBef>
                          <a:spcPts val="0"/>
                        </a:spcBef>
                        <a:spcAft>
                          <a:spcPts val="0"/>
                        </a:spcAft>
                        <a:buSzPct val="25000"/>
                        <a:buNone/>
                      </a:pPr>
                      <a:r>
                        <a:rPr lang="zh-TW" sz="1600" u="none" strike="noStrike" cap="none">
                          <a:latin typeface="Arial"/>
                          <a:ea typeface="Arial"/>
                          <a:cs typeface="Arial"/>
                          <a:sym typeface="Arial"/>
                        </a:rPr>
                        <a:t>戶數</a:t>
                      </a:r>
                    </a:p>
                  </a:txBody>
                  <a:tcPr marL="6350" marR="6350" marT="0" marB="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2656675">
                <a:tc>
                  <a:txBody>
                    <a:bodyPr/>
                    <a:lstStyle/>
                    <a:p>
                      <a:pPr marL="0" marR="0" lvl="0" indent="0" algn="l" rtl="0">
                        <a:lnSpc>
                          <a:spcPct val="150000"/>
                        </a:lnSpc>
                        <a:spcBef>
                          <a:spcPts val="0"/>
                        </a:spcBef>
                        <a:spcAft>
                          <a:spcPts val="0"/>
                        </a:spcAft>
                        <a:buSzPct val="25000"/>
                        <a:buNone/>
                      </a:pPr>
                      <a:r>
                        <a:rPr lang="zh-TW" sz="1400" u="none" strike="noStrike" cap="none">
                          <a:latin typeface="Arial"/>
                          <a:ea typeface="Arial"/>
                          <a:cs typeface="Arial"/>
                          <a:sym typeface="Arial"/>
                        </a:rPr>
                        <a:t>總計</a:t>
                      </a:r>
                    </a:p>
                    <a:p>
                      <a:pPr marL="0" marR="0" lvl="0" indent="0" algn="l" rtl="0">
                        <a:lnSpc>
                          <a:spcPct val="150000"/>
                        </a:lnSpc>
                        <a:spcBef>
                          <a:spcPts val="0"/>
                        </a:spcBef>
                        <a:spcAft>
                          <a:spcPts val="0"/>
                        </a:spcAft>
                        <a:buSzPct val="25000"/>
                        <a:buNone/>
                      </a:pPr>
                      <a:r>
                        <a:rPr lang="zh-TW" sz="1400" u="none" strike="noStrike" cap="none">
                          <a:latin typeface="Arial"/>
                          <a:ea typeface="Arial"/>
                          <a:cs typeface="Arial"/>
                          <a:sym typeface="Arial"/>
                        </a:rPr>
                        <a:t>單人</a:t>
                      </a:r>
                    </a:p>
                    <a:p>
                      <a:pPr marL="0" marR="0" lvl="0" indent="0" algn="l" rtl="0">
                        <a:lnSpc>
                          <a:spcPct val="150000"/>
                        </a:lnSpc>
                        <a:spcBef>
                          <a:spcPts val="0"/>
                        </a:spcBef>
                        <a:spcAft>
                          <a:spcPts val="0"/>
                        </a:spcAft>
                        <a:buSzPct val="25000"/>
                        <a:buNone/>
                      </a:pPr>
                      <a:r>
                        <a:rPr lang="zh-TW" sz="1400" u="none" strike="noStrike" cap="none">
                          <a:latin typeface="Arial"/>
                          <a:ea typeface="Arial"/>
                          <a:cs typeface="Arial"/>
                          <a:sym typeface="Arial"/>
                        </a:rPr>
                        <a:t>夫婦</a:t>
                      </a:r>
                    </a:p>
                    <a:p>
                      <a:pPr marL="0" marR="0" lvl="0" indent="0" algn="l" rtl="0">
                        <a:lnSpc>
                          <a:spcPct val="150000"/>
                        </a:lnSpc>
                        <a:spcBef>
                          <a:spcPts val="0"/>
                        </a:spcBef>
                        <a:spcAft>
                          <a:spcPts val="0"/>
                        </a:spcAft>
                        <a:buSzPct val="25000"/>
                        <a:buNone/>
                      </a:pPr>
                      <a:r>
                        <a:rPr lang="zh-TW" sz="1400" u="none" strike="noStrike" cap="none">
                          <a:latin typeface="Arial"/>
                          <a:ea typeface="Arial"/>
                          <a:cs typeface="Arial"/>
                          <a:sym typeface="Arial"/>
                        </a:rPr>
                        <a:t>單親</a:t>
                      </a:r>
                    </a:p>
                    <a:p>
                      <a:pPr marL="0" marR="0" lvl="0" indent="0" algn="l" rtl="0">
                        <a:lnSpc>
                          <a:spcPct val="150000"/>
                        </a:lnSpc>
                        <a:spcBef>
                          <a:spcPts val="0"/>
                        </a:spcBef>
                        <a:spcAft>
                          <a:spcPts val="0"/>
                        </a:spcAft>
                        <a:buSzPct val="25000"/>
                        <a:buNone/>
                      </a:pPr>
                      <a:r>
                        <a:rPr lang="zh-TW" sz="1400" u="none" strike="noStrike" cap="none">
                          <a:latin typeface="Arial"/>
                          <a:ea typeface="Arial"/>
                          <a:cs typeface="Arial"/>
                          <a:sym typeface="Arial"/>
                        </a:rPr>
                        <a:t>核心</a:t>
                      </a:r>
                    </a:p>
                    <a:p>
                      <a:pPr marL="0" marR="0" lvl="0" indent="0" algn="l" rtl="0">
                        <a:lnSpc>
                          <a:spcPct val="150000"/>
                        </a:lnSpc>
                        <a:spcBef>
                          <a:spcPts val="0"/>
                        </a:spcBef>
                        <a:spcAft>
                          <a:spcPts val="0"/>
                        </a:spcAft>
                        <a:buSzPct val="25000"/>
                        <a:buNone/>
                      </a:pPr>
                      <a:r>
                        <a:rPr lang="zh-TW" sz="1400" u="none" strike="noStrike" cap="none">
                          <a:latin typeface="Arial"/>
                          <a:ea typeface="Arial"/>
                          <a:cs typeface="Arial"/>
                          <a:sym typeface="Arial"/>
                        </a:rPr>
                        <a:t>祖孫</a:t>
                      </a:r>
                    </a:p>
                    <a:p>
                      <a:pPr marL="0" marR="0" lvl="0" indent="0" algn="l" rtl="0">
                        <a:lnSpc>
                          <a:spcPct val="150000"/>
                        </a:lnSpc>
                        <a:spcBef>
                          <a:spcPts val="0"/>
                        </a:spcBef>
                        <a:spcAft>
                          <a:spcPts val="0"/>
                        </a:spcAft>
                        <a:buSzPct val="25000"/>
                        <a:buNone/>
                      </a:pPr>
                      <a:r>
                        <a:rPr lang="zh-TW" sz="1400" u="none" strike="noStrike" cap="none">
                          <a:latin typeface="Arial"/>
                          <a:ea typeface="Arial"/>
                          <a:cs typeface="Arial"/>
                          <a:sym typeface="Arial"/>
                        </a:rPr>
                        <a:t>三代</a:t>
                      </a:r>
                    </a:p>
                    <a:p>
                      <a:pPr marL="0" marR="0" lvl="0" indent="0" algn="l" rtl="0">
                        <a:lnSpc>
                          <a:spcPct val="150000"/>
                        </a:lnSpc>
                        <a:spcBef>
                          <a:spcPts val="0"/>
                        </a:spcBef>
                        <a:spcAft>
                          <a:spcPts val="0"/>
                        </a:spcAft>
                        <a:buSzPct val="25000"/>
                        <a:buNone/>
                      </a:pPr>
                      <a:r>
                        <a:rPr lang="zh-TW" sz="1400" u="none" strike="noStrike" cap="none">
                          <a:latin typeface="Arial"/>
                          <a:ea typeface="Arial"/>
                          <a:cs typeface="Arial"/>
                          <a:sym typeface="Arial"/>
                        </a:rPr>
                        <a:t>其他</a:t>
                      </a:r>
                    </a:p>
                  </a:txBody>
                  <a:tcPr marL="6350" marR="6350" marT="0" marB="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gridSpan="2">
                  <a:txBody>
                    <a:bodyPr/>
                    <a:lstStyle/>
                    <a:p>
                      <a:pPr marL="0" marR="0" lvl="0" indent="0" algn="ctr" rtl="0">
                        <a:lnSpc>
                          <a:spcPct val="150000"/>
                        </a:lnSpc>
                        <a:spcBef>
                          <a:spcPts val="0"/>
                        </a:spcBef>
                        <a:spcAft>
                          <a:spcPts val="0"/>
                        </a:spcAft>
                        <a:buSzPct val="25000"/>
                        <a:buNone/>
                      </a:pPr>
                      <a:r>
                        <a:rPr lang="zh-TW" sz="1400" u="none" strike="noStrike" cap="none">
                          <a:latin typeface="Arial"/>
                          <a:ea typeface="Arial"/>
                          <a:cs typeface="Arial"/>
                          <a:sym typeface="Arial"/>
                        </a:rPr>
                        <a:t>6,839,390 </a:t>
                      </a:r>
                    </a:p>
                    <a:p>
                      <a:pPr marL="0" marR="0" lvl="0" indent="0" algn="ctr" rtl="0">
                        <a:lnSpc>
                          <a:spcPct val="150000"/>
                        </a:lnSpc>
                        <a:spcBef>
                          <a:spcPts val="0"/>
                        </a:spcBef>
                        <a:spcAft>
                          <a:spcPts val="0"/>
                        </a:spcAft>
                        <a:buSzPct val="25000"/>
                        <a:buNone/>
                      </a:pPr>
                      <a:r>
                        <a:rPr lang="zh-TW" sz="1400" u="none" strike="noStrike" cap="none">
                          <a:latin typeface="Arial"/>
                          <a:ea typeface="Arial"/>
                          <a:cs typeface="Arial"/>
                          <a:sym typeface="Arial"/>
                        </a:rPr>
                        <a:t>582,194 </a:t>
                      </a:r>
                    </a:p>
                    <a:p>
                      <a:pPr marL="0" marR="0" lvl="0" indent="0" algn="ctr" rtl="0">
                        <a:lnSpc>
                          <a:spcPct val="150000"/>
                        </a:lnSpc>
                        <a:spcBef>
                          <a:spcPts val="0"/>
                        </a:spcBef>
                        <a:spcAft>
                          <a:spcPts val="0"/>
                        </a:spcAft>
                        <a:buSzPct val="25000"/>
                        <a:buNone/>
                      </a:pPr>
                      <a:r>
                        <a:rPr lang="zh-TW" sz="1400" u="none" strike="noStrike" cap="none">
                          <a:latin typeface="Arial"/>
                          <a:ea typeface="Arial"/>
                          <a:cs typeface="Arial"/>
                          <a:sym typeface="Arial"/>
                        </a:rPr>
                        <a:t>881,117 </a:t>
                      </a:r>
                    </a:p>
                    <a:p>
                      <a:pPr marL="0" marR="0" lvl="0" indent="0" algn="ctr" rtl="0">
                        <a:lnSpc>
                          <a:spcPct val="150000"/>
                        </a:lnSpc>
                        <a:spcBef>
                          <a:spcPts val="0"/>
                        </a:spcBef>
                        <a:spcAft>
                          <a:spcPts val="0"/>
                        </a:spcAft>
                        <a:buSzPct val="25000"/>
                        <a:buNone/>
                      </a:pPr>
                      <a:r>
                        <a:rPr lang="zh-TW" sz="1400" u="none" strike="noStrike" cap="none">
                          <a:latin typeface="Arial"/>
                          <a:ea typeface="Arial"/>
                          <a:cs typeface="Arial"/>
                          <a:sym typeface="Arial"/>
                        </a:rPr>
                        <a:t>552,971 </a:t>
                      </a:r>
                    </a:p>
                    <a:p>
                      <a:pPr marL="0" marR="0" lvl="0" indent="0" algn="ctr" rtl="0">
                        <a:lnSpc>
                          <a:spcPct val="150000"/>
                        </a:lnSpc>
                        <a:spcBef>
                          <a:spcPts val="0"/>
                        </a:spcBef>
                        <a:spcAft>
                          <a:spcPts val="0"/>
                        </a:spcAft>
                        <a:buSzPct val="25000"/>
                        <a:buNone/>
                      </a:pPr>
                      <a:r>
                        <a:rPr lang="zh-TW" sz="1400" u="none" strike="noStrike" cap="none">
                          <a:latin typeface="Arial"/>
                          <a:ea typeface="Arial"/>
                          <a:cs typeface="Arial"/>
                          <a:sym typeface="Arial"/>
                        </a:rPr>
                        <a:t>3,265,047 </a:t>
                      </a:r>
                    </a:p>
                    <a:p>
                      <a:pPr marL="0" marR="0" lvl="0" indent="0" algn="ctr" rtl="0">
                        <a:lnSpc>
                          <a:spcPct val="150000"/>
                        </a:lnSpc>
                        <a:spcBef>
                          <a:spcPts val="0"/>
                        </a:spcBef>
                        <a:spcAft>
                          <a:spcPts val="0"/>
                        </a:spcAft>
                        <a:buSzPct val="25000"/>
                        <a:buNone/>
                      </a:pPr>
                      <a:r>
                        <a:rPr lang="zh-TW" sz="1400" u="none" strike="noStrike" cap="none">
                          <a:latin typeface="Arial"/>
                          <a:ea typeface="Arial"/>
                          <a:cs typeface="Arial"/>
                          <a:sym typeface="Arial"/>
                        </a:rPr>
                        <a:t>87,997 </a:t>
                      </a:r>
                    </a:p>
                    <a:p>
                      <a:pPr marL="0" marR="0" lvl="0" indent="0" algn="ctr" rtl="0">
                        <a:lnSpc>
                          <a:spcPct val="150000"/>
                        </a:lnSpc>
                        <a:spcBef>
                          <a:spcPts val="0"/>
                        </a:spcBef>
                        <a:spcAft>
                          <a:spcPts val="0"/>
                        </a:spcAft>
                        <a:buSzPct val="25000"/>
                        <a:buNone/>
                      </a:pPr>
                      <a:r>
                        <a:rPr lang="zh-TW" sz="1400" u="none" strike="noStrike" cap="none">
                          <a:latin typeface="Arial"/>
                          <a:ea typeface="Arial"/>
                          <a:cs typeface="Arial"/>
                          <a:sym typeface="Arial"/>
                        </a:rPr>
                        <a:t>1,116,642 </a:t>
                      </a:r>
                    </a:p>
                    <a:p>
                      <a:pPr marL="0" marR="0" lvl="0" indent="0" algn="ctr" rtl="0">
                        <a:lnSpc>
                          <a:spcPct val="150000"/>
                        </a:lnSpc>
                        <a:spcBef>
                          <a:spcPts val="0"/>
                        </a:spcBef>
                        <a:spcAft>
                          <a:spcPts val="0"/>
                        </a:spcAft>
                        <a:buSzPct val="25000"/>
                        <a:buNone/>
                      </a:pPr>
                      <a:r>
                        <a:rPr lang="zh-TW" sz="1400" u="none" strike="noStrike" cap="none">
                          <a:latin typeface="Arial"/>
                          <a:ea typeface="Arial"/>
                          <a:cs typeface="Arial"/>
                          <a:sym typeface="Arial"/>
                        </a:rPr>
                        <a:t>353,422 </a:t>
                      </a:r>
                    </a:p>
                  </a:txBody>
                  <a:tcPr marL="6350" marR="6350" marT="0" marB="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hMerge="1">
                  <a:txBody>
                    <a:bodyPr/>
                    <a:lstStyle/>
                    <a:p>
                      <a:endParaRPr lang="zh-TW"/>
                    </a:p>
                  </a:txBody>
                  <a:tcPr/>
                </a:tc>
                <a:tc>
                  <a:txBody>
                    <a:bodyPr/>
                    <a:lstStyle/>
                    <a:p>
                      <a:pPr marL="0" marR="0" lvl="0" indent="0" algn="ctr" rtl="0">
                        <a:lnSpc>
                          <a:spcPct val="150000"/>
                        </a:lnSpc>
                        <a:spcBef>
                          <a:spcPts val="0"/>
                        </a:spcBef>
                        <a:spcAft>
                          <a:spcPts val="0"/>
                        </a:spcAft>
                        <a:buSzPct val="25000"/>
                        <a:buNone/>
                      </a:pPr>
                      <a:r>
                        <a:rPr lang="zh-TW" sz="1400" u="none" strike="noStrike" cap="none">
                          <a:latin typeface="Arial"/>
                          <a:ea typeface="Arial"/>
                          <a:cs typeface="Arial"/>
                          <a:sym typeface="Arial"/>
                        </a:rPr>
                        <a:t>8,191,640 </a:t>
                      </a:r>
                    </a:p>
                    <a:p>
                      <a:pPr marL="0" marR="0" lvl="0" indent="0" algn="ctr" rtl="0">
                        <a:lnSpc>
                          <a:spcPct val="150000"/>
                        </a:lnSpc>
                        <a:spcBef>
                          <a:spcPts val="0"/>
                        </a:spcBef>
                        <a:spcAft>
                          <a:spcPts val="0"/>
                        </a:spcAft>
                        <a:buSzPct val="25000"/>
                        <a:buNone/>
                      </a:pPr>
                      <a:r>
                        <a:rPr lang="zh-TW" sz="1400" u="none" strike="noStrike" cap="none">
                          <a:latin typeface="Arial"/>
                          <a:ea typeface="Arial"/>
                          <a:cs typeface="Arial"/>
                          <a:sym typeface="Arial"/>
                        </a:rPr>
                        <a:t>908,008 </a:t>
                      </a:r>
                    </a:p>
                    <a:p>
                      <a:pPr marL="0" marR="0" lvl="0" indent="0" algn="ctr" rtl="0">
                        <a:lnSpc>
                          <a:spcPct val="150000"/>
                        </a:lnSpc>
                        <a:spcBef>
                          <a:spcPts val="0"/>
                        </a:spcBef>
                        <a:spcAft>
                          <a:spcPts val="0"/>
                        </a:spcAft>
                        <a:buSzPct val="25000"/>
                        <a:buNone/>
                      </a:pPr>
                      <a:r>
                        <a:rPr lang="zh-TW" sz="1400" u="none" strike="noStrike" cap="none">
                          <a:latin typeface="Arial"/>
                          <a:ea typeface="Arial"/>
                          <a:cs typeface="Arial"/>
                          <a:sym typeface="Arial"/>
                        </a:rPr>
                        <a:t>1,380,434 </a:t>
                      </a:r>
                    </a:p>
                    <a:p>
                      <a:pPr marL="0" marR="0" lvl="0" indent="0" algn="ctr" rtl="0">
                        <a:lnSpc>
                          <a:spcPct val="150000"/>
                        </a:lnSpc>
                        <a:spcBef>
                          <a:spcPts val="0"/>
                        </a:spcBef>
                        <a:spcAft>
                          <a:spcPts val="0"/>
                        </a:spcAft>
                        <a:buSzPct val="25000"/>
                        <a:buNone/>
                      </a:pPr>
                      <a:r>
                        <a:rPr lang="zh-TW" sz="1400" u="none" strike="noStrike" cap="none">
                          <a:latin typeface="Arial"/>
                          <a:ea typeface="Arial"/>
                          <a:cs typeface="Arial"/>
                          <a:sym typeface="Arial"/>
                        </a:rPr>
                        <a:t>782,617 </a:t>
                      </a:r>
                    </a:p>
                    <a:p>
                      <a:pPr marL="0" marR="0" lvl="0" indent="0" algn="ctr" rtl="0">
                        <a:lnSpc>
                          <a:spcPct val="150000"/>
                        </a:lnSpc>
                        <a:spcBef>
                          <a:spcPts val="0"/>
                        </a:spcBef>
                        <a:spcAft>
                          <a:spcPts val="0"/>
                        </a:spcAft>
                        <a:buSzPct val="25000"/>
                        <a:buNone/>
                      </a:pPr>
                      <a:r>
                        <a:rPr lang="zh-TW" sz="1400" u="none" strike="noStrike" cap="none">
                          <a:latin typeface="Arial"/>
                          <a:ea typeface="Arial"/>
                          <a:cs typeface="Arial"/>
                          <a:sym typeface="Arial"/>
                        </a:rPr>
                        <a:t>3,105,381 </a:t>
                      </a:r>
                    </a:p>
                    <a:p>
                      <a:pPr marL="0" marR="0" lvl="0" indent="0" algn="ctr" rtl="0">
                        <a:lnSpc>
                          <a:spcPct val="150000"/>
                        </a:lnSpc>
                        <a:spcBef>
                          <a:spcPts val="0"/>
                        </a:spcBef>
                        <a:spcAft>
                          <a:spcPts val="0"/>
                        </a:spcAft>
                        <a:buSzPct val="25000"/>
                        <a:buNone/>
                      </a:pPr>
                      <a:r>
                        <a:rPr lang="zh-TW" sz="1400" u="none" strike="noStrike" cap="none">
                          <a:latin typeface="Arial"/>
                          <a:ea typeface="Arial"/>
                          <a:cs typeface="Arial"/>
                          <a:sym typeface="Arial"/>
                        </a:rPr>
                        <a:t>103,638 </a:t>
                      </a:r>
                    </a:p>
                    <a:p>
                      <a:pPr marL="0" marR="0" lvl="0" indent="0" algn="ctr" rtl="0">
                        <a:lnSpc>
                          <a:spcPct val="150000"/>
                        </a:lnSpc>
                        <a:spcBef>
                          <a:spcPts val="0"/>
                        </a:spcBef>
                        <a:spcAft>
                          <a:spcPts val="0"/>
                        </a:spcAft>
                        <a:buSzPct val="25000"/>
                        <a:buNone/>
                      </a:pPr>
                      <a:r>
                        <a:rPr lang="zh-TW" sz="1400" u="none" strike="noStrike" cap="none">
                          <a:latin typeface="Arial"/>
                          <a:ea typeface="Arial"/>
                          <a:cs typeface="Arial"/>
                          <a:sym typeface="Arial"/>
                        </a:rPr>
                        <a:t>1,248,508 </a:t>
                      </a:r>
                    </a:p>
                    <a:p>
                      <a:pPr marL="0" marR="0" lvl="0" indent="0" algn="ctr" rtl="0">
                        <a:lnSpc>
                          <a:spcPct val="150000"/>
                        </a:lnSpc>
                        <a:spcBef>
                          <a:spcPts val="0"/>
                        </a:spcBef>
                        <a:spcAft>
                          <a:spcPts val="0"/>
                        </a:spcAft>
                        <a:buSzPct val="25000"/>
                        <a:buNone/>
                      </a:pPr>
                      <a:r>
                        <a:rPr lang="zh-TW" sz="1400" u="none" strike="noStrike" cap="none">
                          <a:latin typeface="Arial"/>
                          <a:ea typeface="Arial"/>
                          <a:cs typeface="Arial"/>
                          <a:sym typeface="Arial"/>
                        </a:rPr>
                        <a:t>663,053 </a:t>
                      </a:r>
                    </a:p>
                  </a:txBody>
                  <a:tcPr marL="6350" marR="6350" marT="0" marB="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lnSpc>
                          <a:spcPct val="150000"/>
                        </a:lnSpc>
                        <a:spcBef>
                          <a:spcPts val="0"/>
                        </a:spcBef>
                        <a:spcAft>
                          <a:spcPts val="0"/>
                        </a:spcAft>
                        <a:buSzPct val="25000"/>
                        <a:buNone/>
                      </a:pPr>
                      <a:r>
                        <a:rPr lang="zh-TW" sz="1400" u="none" strike="noStrike" cap="none">
                          <a:latin typeface="Arial"/>
                          <a:ea typeface="Arial"/>
                          <a:cs typeface="Arial"/>
                          <a:sym typeface="Arial"/>
                        </a:rPr>
                        <a:t>8,290,000 </a:t>
                      </a:r>
                    </a:p>
                    <a:p>
                      <a:pPr marL="0" marR="0" lvl="0" indent="0" algn="ctr" rtl="0">
                        <a:lnSpc>
                          <a:spcPct val="150000"/>
                        </a:lnSpc>
                        <a:spcBef>
                          <a:spcPts val="0"/>
                        </a:spcBef>
                        <a:spcAft>
                          <a:spcPts val="0"/>
                        </a:spcAft>
                        <a:buSzPct val="25000"/>
                        <a:buNone/>
                      </a:pPr>
                      <a:r>
                        <a:rPr lang="zh-TW" sz="1400" u="none" strike="noStrike" cap="none">
                          <a:latin typeface="Arial"/>
                          <a:ea typeface="Arial"/>
                          <a:cs typeface="Arial"/>
                          <a:sym typeface="Arial"/>
                        </a:rPr>
                        <a:t>982,582 </a:t>
                      </a:r>
                    </a:p>
                    <a:p>
                      <a:pPr marL="0" marR="0" lvl="0" indent="0" algn="ctr" rtl="0">
                        <a:lnSpc>
                          <a:spcPct val="150000"/>
                        </a:lnSpc>
                        <a:spcBef>
                          <a:spcPts val="0"/>
                        </a:spcBef>
                        <a:spcAft>
                          <a:spcPts val="0"/>
                        </a:spcAft>
                        <a:buSzPct val="25000"/>
                        <a:buNone/>
                      </a:pPr>
                      <a:r>
                        <a:rPr lang="zh-TW" sz="1400" u="none" strike="noStrike" cap="none">
                          <a:latin typeface="Arial"/>
                          <a:ea typeface="Arial"/>
                          <a:cs typeface="Arial"/>
                          <a:sym typeface="Arial"/>
                        </a:rPr>
                        <a:t>1,486,267 </a:t>
                      </a:r>
                    </a:p>
                    <a:p>
                      <a:pPr marL="0" marR="0" lvl="0" indent="0" algn="ctr" rtl="0">
                        <a:lnSpc>
                          <a:spcPct val="150000"/>
                        </a:lnSpc>
                        <a:spcBef>
                          <a:spcPts val="0"/>
                        </a:spcBef>
                        <a:spcAft>
                          <a:spcPts val="0"/>
                        </a:spcAft>
                        <a:buSzPct val="25000"/>
                        <a:buNone/>
                      </a:pPr>
                      <a:r>
                        <a:rPr lang="zh-TW" sz="1400" u="none" strike="noStrike" cap="none">
                          <a:latin typeface="Arial"/>
                          <a:ea typeface="Arial"/>
                          <a:cs typeface="Arial"/>
                          <a:sym typeface="Arial"/>
                        </a:rPr>
                        <a:t>801,614 </a:t>
                      </a:r>
                    </a:p>
                    <a:p>
                      <a:pPr marL="0" marR="0" lvl="0" indent="0" algn="ctr" rtl="0">
                        <a:lnSpc>
                          <a:spcPct val="150000"/>
                        </a:lnSpc>
                        <a:spcBef>
                          <a:spcPts val="0"/>
                        </a:spcBef>
                        <a:spcAft>
                          <a:spcPts val="0"/>
                        </a:spcAft>
                        <a:buSzPct val="25000"/>
                        <a:buNone/>
                      </a:pPr>
                      <a:r>
                        <a:rPr lang="zh-TW" sz="1400" u="none" strike="noStrike" cap="none">
                          <a:latin typeface="Arial"/>
                          <a:ea typeface="Arial"/>
                          <a:cs typeface="Arial"/>
                          <a:sym typeface="Arial"/>
                        </a:rPr>
                        <a:t>3,095,327 </a:t>
                      </a:r>
                    </a:p>
                    <a:p>
                      <a:pPr marL="0" marR="0" lvl="0" indent="0" algn="ctr" rtl="0">
                        <a:lnSpc>
                          <a:spcPct val="150000"/>
                        </a:lnSpc>
                        <a:spcBef>
                          <a:spcPts val="0"/>
                        </a:spcBef>
                        <a:spcAft>
                          <a:spcPts val="0"/>
                        </a:spcAft>
                        <a:buSzPct val="25000"/>
                        <a:buNone/>
                      </a:pPr>
                      <a:r>
                        <a:rPr lang="zh-TW" sz="1400" u="none" strike="noStrike" cap="none">
                          <a:latin typeface="Arial"/>
                          <a:ea typeface="Arial"/>
                          <a:cs typeface="Arial"/>
                          <a:sym typeface="Arial"/>
                        </a:rPr>
                        <a:t>91,508 </a:t>
                      </a:r>
                    </a:p>
                    <a:p>
                      <a:pPr marL="0" marR="0" lvl="0" indent="0" algn="ctr" rtl="0">
                        <a:lnSpc>
                          <a:spcPct val="150000"/>
                        </a:lnSpc>
                        <a:spcBef>
                          <a:spcPts val="0"/>
                        </a:spcBef>
                        <a:spcAft>
                          <a:spcPts val="0"/>
                        </a:spcAft>
                        <a:buSzPct val="25000"/>
                        <a:buNone/>
                      </a:pPr>
                      <a:r>
                        <a:rPr lang="zh-TW" sz="1400" u="none" strike="noStrike" cap="none">
                          <a:latin typeface="Arial"/>
                          <a:ea typeface="Arial"/>
                          <a:cs typeface="Arial"/>
                          <a:sym typeface="Arial"/>
                        </a:rPr>
                        <a:t>1,164,754 </a:t>
                      </a:r>
                    </a:p>
                    <a:p>
                      <a:pPr marL="0" marR="0" lvl="0" indent="0" algn="ctr" rtl="0">
                        <a:lnSpc>
                          <a:spcPct val="150000"/>
                        </a:lnSpc>
                        <a:spcBef>
                          <a:spcPts val="0"/>
                        </a:spcBef>
                        <a:spcAft>
                          <a:spcPts val="0"/>
                        </a:spcAft>
                        <a:buSzPct val="25000"/>
                        <a:buNone/>
                      </a:pPr>
                      <a:r>
                        <a:rPr lang="zh-TW" sz="1400" u="none" strike="noStrike" cap="none">
                          <a:latin typeface="Arial"/>
                          <a:ea typeface="Arial"/>
                          <a:cs typeface="Arial"/>
                          <a:sym typeface="Arial"/>
                        </a:rPr>
                        <a:t>667,948 </a:t>
                      </a:r>
                    </a:p>
                  </a:txBody>
                  <a:tcPr marL="6350" marR="6350" marT="0" marB="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212200">
                <a:tc gridSpan="2">
                  <a:txBody>
                    <a:bodyPr/>
                    <a:lstStyle/>
                    <a:p>
                      <a:pPr marL="0" marR="0" lvl="0" indent="0" algn="l" rtl="0">
                        <a:spcBef>
                          <a:spcPts val="0"/>
                        </a:spcBef>
                        <a:spcAft>
                          <a:spcPts val="0"/>
                        </a:spcAft>
                        <a:buSzPct val="25000"/>
                        <a:buNone/>
                      </a:pPr>
                      <a:endParaRPr sz="1400" u="none" strike="noStrike" cap="none">
                        <a:latin typeface="Arial"/>
                        <a:ea typeface="Arial"/>
                        <a:cs typeface="Arial"/>
                        <a:sym typeface="Arial"/>
                      </a:endParaRPr>
                    </a:p>
                  </a:txBody>
                  <a:tcPr marL="6350" marR="6350" marT="0" marB="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rgbClr val="000000"/>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hMerge="1">
                  <a:txBody>
                    <a:bodyPr/>
                    <a:lstStyle/>
                    <a:p>
                      <a:endParaRPr lang="zh-TW"/>
                    </a:p>
                  </a:txBody>
                  <a:tcPr/>
                </a:tc>
                <a:tc gridSpan="3">
                  <a:txBody>
                    <a:bodyPr/>
                    <a:lstStyle/>
                    <a:p>
                      <a:pPr marL="0" marR="0" lvl="0" indent="0" algn="l" rtl="0">
                        <a:spcBef>
                          <a:spcPts val="0"/>
                        </a:spcBef>
                        <a:spcAft>
                          <a:spcPts val="0"/>
                        </a:spcAft>
                        <a:buSzPct val="25000"/>
                        <a:buNone/>
                      </a:pPr>
                      <a:r>
                        <a:rPr lang="zh-TW" sz="1400" u="none" strike="noStrike" cap="none">
                          <a:latin typeface="Arial"/>
                          <a:ea typeface="Arial"/>
                          <a:cs typeface="Arial"/>
                          <a:sym typeface="Arial"/>
                        </a:rPr>
                        <a:t>資料來源：行政院主計總處「家庭收支調查」。</a:t>
                      </a:r>
                    </a:p>
                  </a:txBody>
                  <a:tcPr marL="6350" marR="6350" marT="0" marB="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rgbClr val="000000"/>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hMerge="1">
                  <a:txBody>
                    <a:bodyPr/>
                    <a:lstStyle/>
                    <a:p>
                      <a:endParaRPr lang="zh-TW"/>
                    </a:p>
                  </a:txBody>
                  <a:tcPr/>
                </a:tc>
                <a:tc hMerge="1">
                  <a:txBody>
                    <a:bodyPr/>
                    <a:lstStyle/>
                    <a:p>
                      <a:endParaRPr lang="zh-TW"/>
                    </a:p>
                  </a:txBody>
                  <a:tcPr/>
                </a:tc>
              </a:tr>
              <a:tr h="401675">
                <a:tc gridSpan="5">
                  <a:txBody>
                    <a:bodyPr/>
                    <a:lstStyle/>
                    <a:p>
                      <a:pPr marL="0" marR="0" lvl="0" indent="0" algn="l" rtl="0">
                        <a:spcBef>
                          <a:spcPts val="0"/>
                        </a:spcBef>
                        <a:spcAft>
                          <a:spcPts val="0"/>
                        </a:spcAft>
                        <a:buSzPct val="25000"/>
                        <a:buNone/>
                      </a:pPr>
                      <a:endParaRPr sz="1400" u="none" strike="noStrike" cap="none">
                        <a:latin typeface="Arial"/>
                        <a:ea typeface="Arial"/>
                        <a:cs typeface="Arial"/>
                        <a:sym typeface="Arial"/>
                      </a:endParaRPr>
                    </a:p>
                  </a:txBody>
                  <a:tcPr marL="6350" marR="6350" marT="0" marB="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r>
            </a:tbl>
          </a:graphicData>
        </a:graphic>
      </p:graphicFrame>
      <p:sp>
        <p:nvSpPr>
          <p:cNvPr id="121" name="Shape 121"/>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zh-TW" sz="1200">
                <a:solidFill>
                  <a:srgbClr val="888888"/>
                </a:solidFill>
                <a:latin typeface="Calibri"/>
                <a:ea typeface="Calibri"/>
                <a:cs typeface="Calibri"/>
                <a:sym typeface="Calibri"/>
              </a:rPr>
              <a:t>2016/1/11</a:t>
            </a:r>
          </a:p>
        </p:txBody>
      </p:sp>
      <p:sp>
        <p:nvSpPr>
          <p:cNvPr id="122" name="Shape 122"/>
          <p:cNvSpPr txBox="1"/>
          <p:nvPr/>
        </p:nvSpPr>
        <p:spPr>
          <a:xfrm>
            <a:off x="1223825" y="1603975"/>
            <a:ext cx="5859599" cy="523200"/>
          </a:xfrm>
          <a:prstGeom prst="rect">
            <a:avLst/>
          </a:prstGeom>
          <a:noFill/>
          <a:ln>
            <a:noFill/>
          </a:ln>
        </p:spPr>
        <p:txBody>
          <a:bodyPr lIns="91425" tIns="45700" rIns="91425" bIns="45700" anchor="t" anchorCtr="0">
            <a:noAutofit/>
          </a:bodyPr>
          <a:lstStyle/>
          <a:p>
            <a:pPr marR="0" lvl="0" algn="l" rtl="0">
              <a:spcBef>
                <a:spcPts val="0"/>
              </a:spcBef>
              <a:buNone/>
            </a:pPr>
            <a:r>
              <a:rPr lang="zh-TW" sz="2800" b="1" dirty="0">
                <a:solidFill>
                  <a:schemeClr val="dk1"/>
                </a:solidFill>
                <a:latin typeface="標楷體" panose="03000509000000000000" pitchFamily="65" charset="-120"/>
                <a:ea typeface="標楷體" panose="03000509000000000000" pitchFamily="65" charset="-120"/>
                <a:sym typeface="Arial"/>
              </a:rPr>
              <a:t>離婚對於幼兒的發展是否造成影響? </a:t>
            </a:r>
          </a:p>
        </p:txBody>
      </p:sp>
      <p:cxnSp>
        <p:nvCxnSpPr>
          <p:cNvPr id="123" name="Shape 123"/>
          <p:cNvCxnSpPr/>
          <p:nvPr/>
        </p:nvCxnSpPr>
        <p:spPr>
          <a:xfrm rot="10800000" flipH="1">
            <a:off x="-1500" y="1775199"/>
            <a:ext cx="9147000" cy="576900"/>
          </a:xfrm>
          <a:prstGeom prst="bentConnector3">
            <a:avLst>
              <a:gd name="adj1" fmla="val 82168"/>
            </a:avLst>
          </a:prstGeom>
          <a:noFill/>
          <a:ln w="76200" cap="flat" cmpd="sng">
            <a:solidFill>
              <a:srgbClr val="FF0000"/>
            </a:solidFill>
            <a:prstDash val="solid"/>
            <a:round/>
            <a:headEnd type="none" w="lg" len="lg"/>
            <a:tailEnd type="none" w="lg" len="lg"/>
          </a:ln>
        </p:spPr>
      </p:cxnSp>
      <p:cxnSp>
        <p:nvCxnSpPr>
          <p:cNvPr id="124" name="Shape 124"/>
          <p:cNvCxnSpPr/>
          <p:nvPr/>
        </p:nvCxnSpPr>
        <p:spPr>
          <a:xfrm rot="-5400000" flipH="1">
            <a:off x="-2189750" y="2892750"/>
            <a:ext cx="6903000" cy="1027500"/>
          </a:xfrm>
          <a:prstGeom prst="bentConnector3">
            <a:avLst>
              <a:gd name="adj1" fmla="val 50000"/>
            </a:avLst>
          </a:prstGeom>
          <a:noFill/>
          <a:ln w="38100" cap="flat" cmpd="sng">
            <a:solidFill>
              <a:srgbClr val="FF9900"/>
            </a:solidFill>
            <a:prstDash val="solid"/>
            <a:round/>
            <a:headEnd type="none" w="lg" len="lg"/>
            <a:tailEnd type="none" w="lg" len="lg"/>
          </a:ln>
        </p:spPr>
      </p:cxnSp>
    </p:spTree>
  </p:cSld>
  <p:clrMapOvr>
    <a:masterClrMapping/>
  </p:clrMapOvr>
  <p:transition spd="slow">
    <p:cu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Shape 507"/>
          <p:cNvSpPr txBox="1">
            <a:spLocks noGrp="1"/>
          </p:cNvSpPr>
          <p:nvPr>
            <p:ph type="title"/>
          </p:nvPr>
        </p:nvSpPr>
        <p:spPr>
          <a:xfrm>
            <a:off x="-252536" y="269776"/>
            <a:ext cx="8229600" cy="1143000"/>
          </a:xfrm>
          <a:prstGeom prst="rect">
            <a:avLst/>
          </a:prstGeom>
          <a:noFill/>
          <a:ln>
            <a:noFill/>
          </a:ln>
        </p:spPr>
        <p:txBody>
          <a:bodyPr lIns="91425" tIns="45700" rIns="91425" bIns="45700" anchor="ctr" anchorCtr="0">
            <a:noAutofit/>
          </a:bodyPr>
          <a:lstStyle/>
          <a:p>
            <a:pPr>
              <a:buSzPct val="25000"/>
              <a:buFont typeface="Arial"/>
            </a:pPr>
            <a:r>
              <a:rPr lang="zh-TW" altLang="en-US" dirty="0">
                <a:latin typeface="Segoe UI Symbol" panose="020B0502040204020203" pitchFamily="34" charset="0"/>
                <a:ea typeface="文鼎海報體" panose="02010609010101010101" pitchFamily="49" charset="-120"/>
                <a:cs typeface="Arial"/>
                <a:sym typeface="Arial"/>
              </a:rPr>
              <a:t>三</a:t>
            </a:r>
            <a:r>
              <a:rPr lang="zh-TW" dirty="0" smtClean="0">
                <a:latin typeface="Segoe UI Symbol" panose="020B0502040204020203" pitchFamily="34" charset="0"/>
                <a:ea typeface="文鼎海報體" panose="02010609010101010101" pitchFamily="49" charset="-120"/>
                <a:cs typeface="Arial"/>
                <a:sym typeface="Arial"/>
              </a:rPr>
              <a:t>、</a:t>
            </a:r>
            <a:r>
              <a:rPr lang="zh-TW" dirty="0">
                <a:latin typeface="Segoe UI Symbol" panose="020B0502040204020203" pitchFamily="34" charset="0"/>
                <a:ea typeface="文鼎海報體" panose="02010609010101010101" pitchFamily="49" charset="-120"/>
                <a:cs typeface="Arial"/>
                <a:sym typeface="Arial"/>
              </a:rPr>
              <a:t>與家人間之互動關係</a:t>
            </a:r>
          </a:p>
        </p:txBody>
      </p:sp>
      <p:sp>
        <p:nvSpPr>
          <p:cNvPr id="508" name="Shape 508"/>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0" indent="0">
              <a:buNone/>
            </a:pPr>
            <a:r>
              <a:rPr lang="en-US" altLang="zh-TW" dirty="0" smtClean="0"/>
              <a:t>(</a:t>
            </a:r>
            <a:r>
              <a:rPr lang="zh-TW" altLang="en-US" dirty="0" smtClean="0"/>
              <a:t>一</a:t>
            </a:r>
            <a:r>
              <a:rPr lang="en-US" altLang="zh-TW" dirty="0" smtClean="0"/>
              <a:t>)</a:t>
            </a:r>
            <a:r>
              <a:rPr lang="zh-TW" altLang="en-US" dirty="0" smtClean="0"/>
              <a:t> </a:t>
            </a:r>
            <a:r>
              <a:rPr lang="zh-TW" altLang="zh-TW" dirty="0" smtClean="0"/>
              <a:t>家長</a:t>
            </a:r>
            <a:r>
              <a:rPr lang="zh-TW" altLang="zh-TW" dirty="0"/>
              <a:t>之配合度不高</a:t>
            </a:r>
          </a:p>
          <a:p>
            <a:pPr marL="0" marR="0" lvl="0" indent="0" algn="l" rtl="0">
              <a:spcBef>
                <a:spcPts val="640"/>
              </a:spcBef>
              <a:spcAft>
                <a:spcPts val="0"/>
              </a:spcAft>
              <a:buClr>
                <a:schemeClr val="dk1"/>
              </a:buClr>
              <a:buSzPct val="100000"/>
              <a:buNone/>
            </a:pPr>
            <a:r>
              <a:rPr lang="zh-TW" sz="2800" b="0" i="1" u="none" strike="noStrike" cap="none" dirty="0" smtClean="0">
                <a:solidFill>
                  <a:schemeClr val="dk1"/>
                </a:solidFill>
                <a:latin typeface="Arial"/>
                <a:ea typeface="Arial"/>
                <a:cs typeface="Arial"/>
                <a:sym typeface="Arial"/>
              </a:rPr>
              <a:t>「</a:t>
            </a:r>
            <a:r>
              <a:rPr lang="zh-TW" sz="2800" b="0" i="1" u="none" strike="noStrike" cap="none" dirty="0">
                <a:solidFill>
                  <a:schemeClr val="dk1"/>
                </a:solidFill>
                <a:latin typeface="Arial"/>
                <a:ea typeface="Arial"/>
                <a:cs typeface="Arial"/>
                <a:sym typeface="Arial"/>
              </a:rPr>
              <a:t>通常是消極的；如果對方願意配合才會是積極的解決，幼兒若能了解以及家長的配合度高的話，隨著時間會自然形成一個模式，使大家都能接受，有時也無可奈何。」(T1,2015/12/08</a:t>
            </a:r>
            <a:r>
              <a:rPr lang="zh-TW" sz="2800" b="0" i="1" u="none" strike="noStrike" cap="none" dirty="0" smtClean="0">
                <a:solidFill>
                  <a:schemeClr val="dk1"/>
                </a:solidFill>
                <a:latin typeface="Arial"/>
                <a:ea typeface="Arial"/>
                <a:cs typeface="Arial"/>
                <a:sym typeface="Arial"/>
              </a:rPr>
              <a:t>)</a:t>
            </a:r>
            <a:endParaRPr lang="en-US" altLang="zh-TW" sz="2800" b="0" i="1" u="none" strike="noStrike" cap="none" dirty="0" smtClean="0">
              <a:solidFill>
                <a:schemeClr val="dk1"/>
              </a:solidFill>
              <a:latin typeface="Arial"/>
              <a:ea typeface="Arial"/>
              <a:cs typeface="Arial"/>
              <a:sym typeface="Arial"/>
            </a:endParaRPr>
          </a:p>
          <a:p>
            <a:pPr marL="0" marR="0" lvl="0" indent="0" algn="l" rtl="0">
              <a:spcBef>
                <a:spcPts val="640"/>
              </a:spcBef>
              <a:spcAft>
                <a:spcPts val="0"/>
              </a:spcAft>
              <a:buClr>
                <a:schemeClr val="dk1"/>
              </a:buClr>
              <a:buSzPct val="100000"/>
              <a:buNone/>
            </a:pPr>
            <a:endParaRPr lang="zh-TW" sz="2800" b="0" i="1" u="none" strike="noStrike" cap="none" dirty="0">
              <a:solidFill>
                <a:schemeClr val="dk1"/>
              </a:solidFill>
              <a:latin typeface="Arial"/>
              <a:ea typeface="Arial"/>
              <a:cs typeface="Arial"/>
              <a:sym typeface="Arial"/>
            </a:endParaRPr>
          </a:p>
          <a:p>
            <a:pPr indent="-342900">
              <a:buNone/>
            </a:pPr>
            <a:r>
              <a:rPr lang="zh-TW" altLang="zh-TW" sz="2800" i="1" dirty="0"/>
              <a:t>「孩子和家人間的互動，第一已</a:t>
            </a:r>
            <a:r>
              <a:rPr lang="zh-TW" altLang="zh-TW" sz="2800" i="1" dirty="0" smtClean="0"/>
              <a:t>經歷時</a:t>
            </a:r>
            <a:r>
              <a:rPr lang="zh-TW" altLang="zh-TW" sz="2800" i="1" dirty="0"/>
              <a:t>很久了，第二老師是外人，通常是無法介入輔導。」</a:t>
            </a:r>
            <a:r>
              <a:rPr lang="en-US" altLang="zh-TW" sz="2800" i="1" dirty="0"/>
              <a:t>(T2,2015/12/28)</a:t>
            </a:r>
            <a:endParaRPr lang="zh-TW" altLang="zh-TW" sz="2800" dirty="0"/>
          </a:p>
          <a:p>
            <a:pPr marL="342900" marR="0" lvl="0" indent="-342900" algn="l" rtl="0">
              <a:spcBef>
                <a:spcPts val="640"/>
              </a:spcBef>
              <a:spcAft>
                <a:spcPts val="0"/>
              </a:spcAft>
              <a:buClr>
                <a:schemeClr val="dk1"/>
              </a:buClr>
              <a:buSzPct val="100000"/>
              <a:buFont typeface="Arial"/>
              <a:buNone/>
            </a:pPr>
            <a:endParaRPr sz="3200" b="0" i="0" u="none" strike="noStrike" cap="none" dirty="0">
              <a:solidFill>
                <a:schemeClr val="dk1"/>
              </a:solidFill>
              <a:latin typeface="Arial"/>
              <a:ea typeface="Arial"/>
              <a:cs typeface="Arial"/>
              <a:sym typeface="Arial"/>
            </a:endParaRPr>
          </a:p>
          <a:p>
            <a:pPr marL="342900" marR="0" lvl="0" indent="-342900" algn="l" rtl="0">
              <a:spcBef>
                <a:spcPts val="640"/>
              </a:spcBef>
              <a:buClr>
                <a:schemeClr val="dk1"/>
              </a:buClr>
              <a:buSzPct val="100000"/>
              <a:buFont typeface="Arial"/>
              <a:buNone/>
            </a:pPr>
            <a:endParaRPr sz="3200" b="0" i="0" u="none" strike="noStrike" cap="none" dirty="0">
              <a:solidFill>
                <a:schemeClr val="dk1"/>
              </a:solidFill>
              <a:latin typeface="Arial"/>
              <a:ea typeface="Arial"/>
              <a:cs typeface="Arial"/>
              <a:sym typeface="Arial"/>
            </a:endParaRPr>
          </a:p>
        </p:txBody>
      </p:sp>
      <p:sp>
        <p:nvSpPr>
          <p:cNvPr id="509" name="Shape 509"/>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zh-TW" sz="1200">
                <a:solidFill>
                  <a:srgbClr val="888888"/>
                </a:solidFill>
                <a:latin typeface="Calibri"/>
                <a:ea typeface="Calibri"/>
                <a:cs typeface="Calibri"/>
                <a:sym typeface="Calibri"/>
              </a:rPr>
              <a:t>2016/1/11</a:t>
            </a:r>
          </a:p>
        </p:txBody>
      </p:sp>
      <p:sp>
        <p:nvSpPr>
          <p:cNvPr id="6" name="矩形 5"/>
          <p:cNvSpPr/>
          <p:nvPr/>
        </p:nvSpPr>
        <p:spPr>
          <a:xfrm>
            <a:off x="1763688" y="1340768"/>
            <a:ext cx="8352928" cy="144016"/>
          </a:xfrm>
          <a:prstGeom prst="rect">
            <a:avLst/>
          </a:prstGeom>
          <a:solidFill>
            <a:srgbClr val="FF0066"/>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p:cNvSpPr/>
          <p:nvPr/>
        </p:nvSpPr>
        <p:spPr>
          <a:xfrm rot="3260248">
            <a:off x="6499547" y="1192990"/>
            <a:ext cx="3777356" cy="125080"/>
          </a:xfrm>
          <a:prstGeom prst="rect">
            <a:avLst/>
          </a:prstGeom>
          <a:solidFill>
            <a:srgbClr val="0070C0"/>
          </a:solidFill>
          <a:ln>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4" name="矩形 13"/>
          <p:cNvSpPr/>
          <p:nvPr/>
        </p:nvSpPr>
        <p:spPr>
          <a:xfrm rot="19230097">
            <a:off x="5093090" y="5479421"/>
            <a:ext cx="5377201" cy="172724"/>
          </a:xfrm>
          <a:prstGeom prst="rect">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14"/>
          <p:cNvSpPr/>
          <p:nvPr/>
        </p:nvSpPr>
        <p:spPr>
          <a:xfrm rot="2317119" flipV="1">
            <a:off x="-818845" y="5921105"/>
            <a:ext cx="3657348" cy="158989"/>
          </a:xfrm>
          <a:prstGeom prst="rect">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ransition spd="slow">
    <p:cu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9" name="矩形 8"/>
          <p:cNvSpPr/>
          <p:nvPr/>
        </p:nvSpPr>
        <p:spPr>
          <a:xfrm>
            <a:off x="7380312" y="5085184"/>
            <a:ext cx="504056" cy="1772816"/>
          </a:xfrm>
          <a:prstGeom prst="rect">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p:cNvSpPr/>
          <p:nvPr/>
        </p:nvSpPr>
        <p:spPr>
          <a:xfrm>
            <a:off x="8388424" y="3645024"/>
            <a:ext cx="504056" cy="3235288"/>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15" name="Shape 515"/>
          <p:cNvSpPr txBox="1">
            <a:spLocks noGrp="1"/>
          </p:cNvSpPr>
          <p:nvPr>
            <p:ph type="body" idx="1"/>
          </p:nvPr>
        </p:nvSpPr>
        <p:spPr>
          <a:xfrm>
            <a:off x="323528" y="332656"/>
            <a:ext cx="7931224" cy="5073427"/>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100000"/>
              <a:buNone/>
            </a:pPr>
            <a:r>
              <a:rPr lang="zh-TW" sz="3200" b="0" i="0" u="none" strike="noStrike" cap="none" dirty="0">
                <a:solidFill>
                  <a:schemeClr val="dk1"/>
                </a:solidFill>
                <a:latin typeface="Arial"/>
                <a:ea typeface="Arial"/>
                <a:cs typeface="Arial"/>
                <a:sym typeface="Arial"/>
              </a:rPr>
              <a:t>（一）老師</a:t>
            </a:r>
            <a:r>
              <a:rPr lang="zh-TW" sz="3200" b="0" i="0" u="none" strike="noStrike" cap="none" dirty="0" smtClean="0">
                <a:solidFill>
                  <a:schemeClr val="dk1"/>
                </a:solidFill>
                <a:latin typeface="Arial"/>
                <a:ea typeface="Arial"/>
                <a:cs typeface="Arial"/>
                <a:sym typeface="Arial"/>
              </a:rPr>
              <a:t>解決</a:t>
            </a:r>
            <a:endParaRPr lang="en-US" altLang="zh-TW" sz="3200" b="0" i="0" u="none" strike="noStrike" cap="none" dirty="0" smtClean="0">
              <a:solidFill>
                <a:schemeClr val="dk1"/>
              </a:solidFill>
              <a:latin typeface="Arial"/>
              <a:ea typeface="Arial"/>
              <a:cs typeface="Arial"/>
              <a:sym typeface="Arial"/>
            </a:endParaRPr>
          </a:p>
          <a:p>
            <a:pPr marL="0" indent="0">
              <a:spcBef>
                <a:spcPts val="0"/>
              </a:spcBef>
              <a:buNone/>
            </a:pPr>
            <a:r>
              <a:rPr lang="zh-TW" altLang="zh-TW" sz="2800" i="1" dirty="0"/>
              <a:t>「自行解決，或者會找他們的家人幫忙或者是專家來協助老師，因為這方面的變因較多，關於到老人家</a:t>
            </a:r>
            <a:r>
              <a:rPr lang="en-US" altLang="zh-TW" sz="2800" i="1" dirty="0"/>
              <a:t>(</a:t>
            </a:r>
            <a:r>
              <a:rPr lang="zh-TW" altLang="zh-TW" sz="2800" i="1" dirty="0"/>
              <a:t>阿公阿嬤為主要照顧者的想法</a:t>
            </a:r>
            <a:r>
              <a:rPr lang="en-US" altLang="zh-TW" sz="2800" i="1" dirty="0"/>
              <a:t>)</a:t>
            </a:r>
            <a:r>
              <a:rPr lang="zh-TW" altLang="zh-TW" sz="2800" i="1" dirty="0" smtClean="0"/>
              <a:t>。</a:t>
            </a:r>
            <a:r>
              <a:rPr lang="en-US" altLang="zh-TW" sz="2800" i="1" dirty="0" smtClean="0"/>
              <a:t>(</a:t>
            </a:r>
            <a:r>
              <a:rPr lang="en-US" altLang="zh-TW" sz="2800" i="1" dirty="0"/>
              <a:t>T1,2015/12/08</a:t>
            </a:r>
            <a:r>
              <a:rPr lang="en-US" altLang="zh-TW" sz="2800" i="1" dirty="0" smtClean="0"/>
              <a:t>)</a:t>
            </a:r>
          </a:p>
          <a:p>
            <a:pPr marL="0" indent="0">
              <a:spcBef>
                <a:spcPts val="0"/>
              </a:spcBef>
              <a:buNone/>
            </a:pPr>
            <a:endParaRPr lang="zh-TW" sz="2800" b="0" i="0" u="none" strike="noStrike" cap="none" dirty="0">
              <a:solidFill>
                <a:schemeClr val="dk1"/>
              </a:solidFill>
              <a:latin typeface="Arial"/>
              <a:ea typeface="Arial"/>
              <a:cs typeface="Arial"/>
              <a:sym typeface="Arial"/>
            </a:endParaRPr>
          </a:p>
          <a:p>
            <a:pPr marL="0" marR="0" lvl="0" indent="0" algn="l" rtl="0">
              <a:spcBef>
                <a:spcPts val="640"/>
              </a:spcBef>
              <a:spcAft>
                <a:spcPts val="0"/>
              </a:spcAft>
              <a:buClr>
                <a:schemeClr val="dk1"/>
              </a:buClr>
              <a:buSzPct val="100000"/>
              <a:buNone/>
            </a:pPr>
            <a:r>
              <a:rPr lang="zh-TW" sz="3200" b="0" i="0" u="none" strike="noStrike" cap="none" dirty="0">
                <a:solidFill>
                  <a:schemeClr val="dk1"/>
                </a:solidFill>
                <a:latin typeface="Arial"/>
                <a:ea typeface="Arial"/>
                <a:cs typeface="Arial"/>
                <a:sym typeface="Arial"/>
              </a:rPr>
              <a:t>（二）社工介入</a:t>
            </a:r>
          </a:p>
          <a:p>
            <a:pPr marL="0" marR="0" lvl="0" indent="0" algn="l" rtl="0">
              <a:spcBef>
                <a:spcPts val="640"/>
              </a:spcBef>
              <a:spcAft>
                <a:spcPts val="0"/>
              </a:spcAft>
              <a:buClr>
                <a:schemeClr val="dk1"/>
              </a:buClr>
              <a:buSzPct val="100000"/>
              <a:buNone/>
            </a:pPr>
            <a:r>
              <a:rPr lang="zh-TW" sz="3200" b="0" i="1" u="none" strike="noStrike" cap="none" dirty="0">
                <a:solidFill>
                  <a:schemeClr val="dk1"/>
                </a:solidFill>
                <a:latin typeface="Arial"/>
                <a:ea typeface="Arial"/>
                <a:cs typeface="Arial"/>
                <a:sym typeface="Arial"/>
              </a:rPr>
              <a:t>「</a:t>
            </a:r>
            <a:r>
              <a:rPr lang="zh-TW" sz="2800" b="0" i="1" u="none" strike="noStrike" cap="none" dirty="0">
                <a:solidFill>
                  <a:schemeClr val="dk1"/>
                </a:solidFill>
                <a:latin typeface="Arial"/>
                <a:ea typeface="Arial"/>
                <a:cs typeface="Arial"/>
                <a:sym typeface="Arial"/>
              </a:rPr>
              <a:t>最多社工介入幫忙，社工會先進行家庭學校訪視，接著進入家中介入輔導，他們輔導有自己的流程，老師不會介入，因為這一塊就是社工專業的領域。」(T2,2015/12/28)</a:t>
            </a:r>
          </a:p>
          <a:p>
            <a:pPr marL="342900" marR="0" lvl="0" indent="-342900" algn="l" rtl="0">
              <a:spcBef>
                <a:spcPts val="640"/>
              </a:spcBef>
              <a:buClr>
                <a:schemeClr val="dk1"/>
              </a:buClr>
              <a:buSzPct val="100000"/>
              <a:buFont typeface="Arial"/>
              <a:buNone/>
            </a:pPr>
            <a:endParaRPr sz="2800" b="0" i="0" u="none" strike="noStrike" cap="none" dirty="0">
              <a:solidFill>
                <a:schemeClr val="dk1"/>
              </a:solidFill>
              <a:latin typeface="Arial"/>
              <a:ea typeface="Arial"/>
              <a:cs typeface="Arial"/>
              <a:sym typeface="Arial"/>
            </a:endParaRPr>
          </a:p>
        </p:txBody>
      </p:sp>
      <p:sp>
        <p:nvSpPr>
          <p:cNvPr id="516" name="Shape 516"/>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zh-TW" sz="1200">
                <a:solidFill>
                  <a:srgbClr val="888888"/>
                </a:solidFill>
                <a:latin typeface="Calibri"/>
                <a:ea typeface="Calibri"/>
                <a:cs typeface="Calibri"/>
                <a:sym typeface="Calibri"/>
              </a:rPr>
              <a:t>2016/1/11</a:t>
            </a:r>
          </a:p>
        </p:txBody>
      </p:sp>
      <p:sp>
        <p:nvSpPr>
          <p:cNvPr id="4" name="矩形 3"/>
          <p:cNvSpPr/>
          <p:nvPr/>
        </p:nvSpPr>
        <p:spPr>
          <a:xfrm>
            <a:off x="5292080" y="5949280"/>
            <a:ext cx="504056" cy="90872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6300192" y="5517232"/>
            <a:ext cx="504056" cy="1340768"/>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p:cNvSpPr/>
          <p:nvPr/>
        </p:nvSpPr>
        <p:spPr>
          <a:xfrm>
            <a:off x="4211960" y="6403640"/>
            <a:ext cx="432048" cy="476672"/>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p:cNvSpPr/>
          <p:nvPr/>
        </p:nvSpPr>
        <p:spPr>
          <a:xfrm>
            <a:off x="3131840" y="6641976"/>
            <a:ext cx="432048"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ransition spd="slow">
    <p:cu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Shape 521"/>
          <p:cNvSpPr/>
          <p:nvPr/>
        </p:nvSpPr>
        <p:spPr>
          <a:xfrm>
            <a:off x="467543" y="4653135"/>
            <a:ext cx="6192687" cy="936103"/>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522" name="Shape 522"/>
          <p:cNvSpPr txBox="1">
            <a:spLocks noGrp="1"/>
          </p:cNvSpPr>
          <p:nvPr>
            <p:ph type="ctrTitle"/>
          </p:nvPr>
        </p:nvSpPr>
        <p:spPr>
          <a:xfrm>
            <a:off x="251520" y="4293096"/>
            <a:ext cx="6190456" cy="1470024"/>
          </a:xfrm>
          <a:prstGeom prst="rect">
            <a:avLst/>
          </a:prstGeom>
          <a:noFill/>
          <a:ln>
            <a:noFill/>
          </a:ln>
        </p:spPr>
        <p:txBody>
          <a:bodyPr lIns="91425" tIns="45700" rIns="91425" bIns="45700" anchor="ctr" anchorCtr="0">
            <a:noAutofit/>
          </a:bodyPr>
          <a:lstStyle/>
          <a:p>
            <a:pPr>
              <a:buSzPct val="25000"/>
              <a:buFont typeface="Arial"/>
            </a:pPr>
            <a:r>
              <a:rPr lang="zh-TW" dirty="0">
                <a:latin typeface="Segoe UI Symbol" panose="020B0502040204020203" pitchFamily="34" charset="0"/>
                <a:ea typeface="文鼎海報體" panose="02010609010101010101" pitchFamily="49" charset="-120"/>
                <a:cs typeface="Arial"/>
                <a:sym typeface="Arial"/>
              </a:rPr>
              <a:t>第五章 研究結論與建議</a:t>
            </a:r>
          </a:p>
        </p:txBody>
      </p:sp>
      <p:sp>
        <p:nvSpPr>
          <p:cNvPr id="524" name="Shape 524"/>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zh-TW" sz="1200">
                <a:solidFill>
                  <a:srgbClr val="888888"/>
                </a:solidFill>
                <a:latin typeface="Calibri"/>
                <a:ea typeface="Calibri"/>
                <a:cs typeface="Calibri"/>
                <a:sym typeface="Calibri"/>
              </a:rPr>
              <a:t>2016/1/11</a:t>
            </a:r>
          </a:p>
        </p:txBody>
      </p:sp>
      <p:graphicFrame>
        <p:nvGraphicFramePr>
          <p:cNvPr id="2" name="資料庫圖表 1"/>
          <p:cNvGraphicFramePr/>
          <p:nvPr>
            <p:extLst>
              <p:ext uri="{D42A27DB-BD31-4B8C-83A1-F6EECF244321}">
                <p14:modId xmlns:p14="http://schemas.microsoft.com/office/powerpoint/2010/main" xmlns="" val="3925537012"/>
              </p:ext>
            </p:extLst>
          </p:nvPr>
        </p:nvGraphicFramePr>
        <p:xfrm>
          <a:off x="4355976" y="2780928"/>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cu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Shape 52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a:buSzPct val="25000"/>
              <a:buFont typeface="Arial"/>
            </a:pPr>
            <a:r>
              <a:rPr lang="zh-TW" dirty="0">
                <a:latin typeface="Segoe UI Symbol" panose="020B0502040204020203" pitchFamily="34" charset="0"/>
                <a:ea typeface="文鼎海報體" panose="02010609010101010101" pitchFamily="49" charset="-120"/>
                <a:cs typeface="Arial"/>
                <a:sym typeface="Arial"/>
              </a:rPr>
              <a:t>第一節 研究結論</a:t>
            </a:r>
            <a:br>
              <a:rPr lang="zh-TW" dirty="0">
                <a:latin typeface="Segoe UI Symbol" panose="020B0502040204020203" pitchFamily="34" charset="0"/>
                <a:ea typeface="文鼎海報體" panose="02010609010101010101" pitchFamily="49" charset="-120"/>
                <a:cs typeface="Arial"/>
                <a:sym typeface="Arial"/>
              </a:rPr>
            </a:br>
            <a:endParaRPr lang="zh-TW" dirty="0">
              <a:latin typeface="Segoe UI Symbol" panose="020B0502040204020203" pitchFamily="34" charset="0"/>
              <a:ea typeface="文鼎海報體" panose="02010609010101010101" pitchFamily="49" charset="-120"/>
              <a:cs typeface="Arial"/>
              <a:sym typeface="Arial"/>
            </a:endParaRPr>
          </a:p>
        </p:txBody>
      </p:sp>
      <p:sp>
        <p:nvSpPr>
          <p:cNvPr id="530" name="Shape 530"/>
          <p:cNvSpPr txBox="1">
            <a:spLocks noGrp="1"/>
          </p:cNvSpPr>
          <p:nvPr>
            <p:ph type="body" idx="1"/>
          </p:nvPr>
        </p:nvSpPr>
        <p:spPr>
          <a:xfrm>
            <a:off x="467544" y="908720"/>
            <a:ext cx="8229600" cy="5001419"/>
          </a:xfrm>
          <a:prstGeom prst="rect">
            <a:avLst/>
          </a:prstGeom>
          <a:noFill/>
          <a:ln>
            <a:noFill/>
          </a:ln>
        </p:spPr>
        <p:txBody>
          <a:bodyPr lIns="91425" tIns="45700" rIns="91425" bIns="45700" anchor="t" anchorCtr="0">
            <a:noAutofit/>
          </a:bodyPr>
          <a:lstStyle/>
          <a:p>
            <a:pPr marL="0" marR="0" lvl="0" indent="457200" algn="l" rtl="0">
              <a:lnSpc>
                <a:spcPct val="150000"/>
              </a:lnSpc>
              <a:spcBef>
                <a:spcPts val="0"/>
              </a:spcBef>
              <a:buClr>
                <a:schemeClr val="dk1"/>
              </a:buClr>
              <a:buSzPct val="98666"/>
              <a:buNone/>
            </a:pPr>
            <a:r>
              <a:rPr lang="zh-TW" sz="2400" b="0" i="0" u="none" strike="noStrike" cap="none" dirty="0" smtClean="0">
                <a:solidFill>
                  <a:schemeClr val="dk1"/>
                </a:solidFill>
                <a:latin typeface="Arial"/>
                <a:ea typeface="Arial"/>
                <a:cs typeface="Arial"/>
                <a:sym typeface="Arial"/>
              </a:rPr>
              <a:t>整體</a:t>
            </a:r>
            <a:r>
              <a:rPr lang="zh-TW" sz="2400" b="0" i="0" u="none" strike="noStrike" cap="none" dirty="0">
                <a:solidFill>
                  <a:schemeClr val="dk1"/>
                </a:solidFill>
                <a:latin typeface="Arial"/>
                <a:ea typeface="Arial"/>
                <a:cs typeface="Arial"/>
                <a:sym typeface="Arial"/>
              </a:rPr>
              <a:t>研究結果得知，在家長及幼兒的配合度上是有困難度的。而幼兒會因為父母離異而</a:t>
            </a:r>
            <a:r>
              <a:rPr lang="zh-TW" sz="2400" b="0" i="0" u="none" strike="noStrike" cap="none" dirty="0" smtClean="0">
                <a:solidFill>
                  <a:schemeClr val="dk1"/>
                </a:solidFill>
                <a:latin typeface="Arial"/>
                <a:ea typeface="Arial"/>
                <a:cs typeface="Arial"/>
                <a:sym typeface="Arial"/>
              </a:rPr>
              <a:t>造成易</a:t>
            </a:r>
            <a:r>
              <a:rPr lang="zh-TW" sz="2400" b="0" i="0" u="none" strike="noStrike" cap="none" dirty="0">
                <a:solidFill>
                  <a:schemeClr val="dk1"/>
                </a:solidFill>
                <a:latin typeface="Arial"/>
                <a:ea typeface="Arial"/>
                <a:cs typeface="Arial"/>
                <a:sym typeface="Arial"/>
              </a:rPr>
              <a:t>有負面的情緒，身為一名教保人員會應用各種輔導方式來協助幼兒，</a:t>
            </a:r>
            <a:r>
              <a:rPr lang="zh-TW" sz="2400" b="0" i="0" u="none" strike="noStrike" cap="none" dirty="0" smtClean="0">
                <a:solidFill>
                  <a:schemeClr val="dk1"/>
                </a:solidFill>
                <a:latin typeface="Arial"/>
                <a:ea typeface="Arial"/>
                <a:cs typeface="Arial"/>
                <a:sym typeface="Arial"/>
              </a:rPr>
              <a:t>如</a:t>
            </a:r>
            <a:r>
              <a:rPr lang="zh-TW" altLang="en-US" sz="2400" b="0" i="0" u="none" strike="noStrike" cap="none" dirty="0" smtClean="0">
                <a:solidFill>
                  <a:schemeClr val="dk1"/>
                </a:solidFill>
                <a:latin typeface="Arial"/>
                <a:ea typeface="Arial"/>
                <a:cs typeface="Arial"/>
                <a:sym typeface="Arial"/>
              </a:rPr>
              <a:t>正</a:t>
            </a:r>
            <a:r>
              <a:rPr lang="zh-TW" sz="2400" b="0" i="0" u="none" strike="noStrike" cap="none" dirty="0" smtClean="0">
                <a:solidFill>
                  <a:schemeClr val="dk1"/>
                </a:solidFill>
                <a:latin typeface="Arial"/>
                <a:ea typeface="Arial"/>
                <a:cs typeface="Arial"/>
                <a:sym typeface="Arial"/>
              </a:rPr>
              <a:t>增強</a:t>
            </a:r>
            <a:r>
              <a:rPr lang="zh-TW" sz="2400" b="0" i="0" u="none" strike="noStrike" cap="none" dirty="0">
                <a:solidFill>
                  <a:schemeClr val="dk1"/>
                </a:solidFill>
                <a:latin typeface="Arial"/>
                <a:ea typeface="Arial"/>
                <a:cs typeface="Arial"/>
                <a:sym typeface="Arial"/>
              </a:rPr>
              <a:t>等輔導</a:t>
            </a:r>
            <a:r>
              <a:rPr lang="zh-TW" sz="2400" b="0" i="0" u="none" strike="noStrike" cap="none" dirty="0" smtClean="0">
                <a:solidFill>
                  <a:schemeClr val="dk1"/>
                </a:solidFill>
                <a:latin typeface="Arial"/>
                <a:ea typeface="Arial"/>
                <a:cs typeface="Arial"/>
                <a:sym typeface="Arial"/>
              </a:rPr>
              <a:t>方式</a:t>
            </a:r>
            <a:r>
              <a:rPr lang="zh-TW" altLang="en-US" sz="2400" b="0" i="0" u="none" strike="noStrike" cap="none" dirty="0" smtClean="0">
                <a:solidFill>
                  <a:schemeClr val="dk1"/>
                </a:solidFill>
                <a:latin typeface="Arial"/>
                <a:ea typeface="Arial"/>
                <a:cs typeface="Arial"/>
                <a:sym typeface="Arial"/>
              </a:rPr>
              <a:t>。</a:t>
            </a:r>
            <a:endParaRPr lang="en-US" altLang="zh-TW" sz="2400" b="0" i="0" u="none" strike="noStrike" cap="none" dirty="0" smtClean="0">
              <a:solidFill>
                <a:schemeClr val="dk1"/>
              </a:solidFill>
              <a:latin typeface="Arial"/>
              <a:ea typeface="Arial"/>
              <a:cs typeface="Arial"/>
              <a:sym typeface="Arial"/>
            </a:endParaRPr>
          </a:p>
          <a:p>
            <a:pPr marL="0" marR="0" lvl="0" indent="457200" algn="l" rtl="0">
              <a:lnSpc>
                <a:spcPct val="150000"/>
              </a:lnSpc>
              <a:spcBef>
                <a:spcPts val="0"/>
              </a:spcBef>
              <a:buClr>
                <a:schemeClr val="dk1"/>
              </a:buClr>
              <a:buSzPct val="98666"/>
              <a:buNone/>
            </a:pPr>
            <a:r>
              <a:rPr lang="zh-TW" sz="2400" b="0" i="0" u="none" strike="noStrike" cap="none" dirty="0" smtClean="0">
                <a:solidFill>
                  <a:schemeClr val="dk1"/>
                </a:solidFill>
                <a:latin typeface="Arial"/>
                <a:ea typeface="Arial"/>
                <a:cs typeface="Arial"/>
                <a:sym typeface="Arial"/>
              </a:rPr>
              <a:t>但是</a:t>
            </a:r>
            <a:r>
              <a:rPr lang="zh-TW" sz="2400" b="0" i="0" u="none" strike="noStrike" cap="none" dirty="0">
                <a:solidFill>
                  <a:schemeClr val="dk1"/>
                </a:solidFill>
                <a:latin typeface="Arial"/>
                <a:ea typeface="Arial"/>
                <a:cs typeface="Arial"/>
                <a:sym typeface="Arial"/>
              </a:rPr>
              <a:t>整體而言，家人間的關係仍是最大的影響因素，對幼兒的影響不只是身心理層面，更是深層影響成人後的人格正面思維、對社會的信任與關懷及自我的價值觀等</a:t>
            </a:r>
            <a:r>
              <a:rPr lang="zh-TW" sz="2400" b="0" i="0" u="none" strike="noStrike" cap="none" dirty="0" smtClean="0">
                <a:solidFill>
                  <a:schemeClr val="dk1"/>
                </a:solidFill>
                <a:latin typeface="Arial"/>
                <a:ea typeface="Arial"/>
                <a:cs typeface="Arial"/>
                <a:sym typeface="Arial"/>
              </a:rPr>
              <a:t>。</a:t>
            </a:r>
            <a:endParaRPr lang="en-US" altLang="zh-TW" sz="2400" b="0" i="0" u="none" strike="noStrike" cap="none" dirty="0" smtClean="0">
              <a:solidFill>
                <a:schemeClr val="dk1"/>
              </a:solidFill>
              <a:latin typeface="Arial"/>
              <a:ea typeface="Arial"/>
              <a:cs typeface="Arial"/>
              <a:sym typeface="Arial"/>
            </a:endParaRPr>
          </a:p>
          <a:p>
            <a:pPr marL="0" marR="0" lvl="0" indent="457200" algn="l" rtl="0">
              <a:lnSpc>
                <a:spcPct val="150000"/>
              </a:lnSpc>
              <a:spcBef>
                <a:spcPts val="0"/>
              </a:spcBef>
              <a:buClr>
                <a:schemeClr val="dk1"/>
              </a:buClr>
              <a:buSzPct val="98666"/>
              <a:buNone/>
            </a:pPr>
            <a:r>
              <a:rPr lang="zh-TW" sz="2400" b="0" i="0" u="none" strike="noStrike" cap="none" dirty="0" smtClean="0">
                <a:solidFill>
                  <a:schemeClr val="dk1"/>
                </a:solidFill>
                <a:latin typeface="Arial"/>
                <a:ea typeface="Arial"/>
                <a:cs typeface="Arial"/>
                <a:sym typeface="Arial"/>
              </a:rPr>
              <a:t>由此</a:t>
            </a:r>
            <a:r>
              <a:rPr lang="zh-TW" sz="2400" b="0" i="0" u="none" strike="noStrike" cap="none" dirty="0">
                <a:solidFill>
                  <a:schemeClr val="dk1"/>
                </a:solidFill>
                <a:latin typeface="Arial"/>
                <a:ea typeface="Arial"/>
                <a:cs typeface="Arial"/>
                <a:sym typeface="Arial"/>
              </a:rPr>
              <a:t>可知，父母離異對幼兒而言，最大的因素在於家人間的關係，所以在幼兒、家長及教保人員之間的關係應互相配合，建立彼此的夥伴關係，亦能給予幼兒健康快樂的成長。</a:t>
            </a:r>
          </a:p>
        </p:txBody>
      </p:sp>
      <p:sp>
        <p:nvSpPr>
          <p:cNvPr id="531" name="Shape 531"/>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zh-TW" sz="1200">
                <a:solidFill>
                  <a:srgbClr val="888888"/>
                </a:solidFill>
                <a:latin typeface="Calibri"/>
                <a:ea typeface="Calibri"/>
                <a:cs typeface="Calibri"/>
                <a:sym typeface="Calibri"/>
              </a:rPr>
              <a:t>2016/1/11</a:t>
            </a:r>
          </a:p>
        </p:txBody>
      </p:sp>
      <p:cxnSp>
        <p:nvCxnSpPr>
          <p:cNvPr id="3" name="肘形接點 2"/>
          <p:cNvCxnSpPr/>
          <p:nvPr/>
        </p:nvCxnSpPr>
        <p:spPr>
          <a:xfrm rot="5400000" flipH="1" flipV="1">
            <a:off x="-1066936" y="1390464"/>
            <a:ext cx="3140968" cy="360041"/>
          </a:xfrm>
          <a:prstGeom prst="bentConnector3">
            <a:avLst/>
          </a:prstGeom>
          <a:ln w="76200">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 name="肘形接點 6"/>
          <p:cNvCxnSpPr/>
          <p:nvPr/>
        </p:nvCxnSpPr>
        <p:spPr>
          <a:xfrm rot="16200000" flipV="1">
            <a:off x="6170686" y="4111526"/>
            <a:ext cx="5253484" cy="288032"/>
          </a:xfrm>
          <a:prstGeom prst="bentConnector3">
            <a:avLst>
              <a:gd name="adj1" fmla="val 43231"/>
            </a:avLst>
          </a:prstGeom>
          <a:ln w="76200">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cu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Shape 536"/>
          <p:cNvSpPr txBox="1">
            <a:spLocks noGrp="1"/>
          </p:cNvSpPr>
          <p:nvPr>
            <p:ph type="title"/>
          </p:nvPr>
        </p:nvSpPr>
        <p:spPr>
          <a:xfrm>
            <a:off x="0" y="332656"/>
            <a:ext cx="4968552" cy="1143000"/>
          </a:xfrm>
          <a:prstGeom prst="rect">
            <a:avLst/>
          </a:prstGeom>
          <a:noFill/>
          <a:ln>
            <a:noFill/>
          </a:ln>
        </p:spPr>
        <p:txBody>
          <a:bodyPr lIns="91425" tIns="45700" rIns="91425" bIns="45700" anchor="ctr" anchorCtr="0">
            <a:noAutofit/>
          </a:bodyPr>
          <a:lstStyle/>
          <a:p>
            <a:pPr>
              <a:buSzPct val="25000"/>
              <a:buFont typeface="Arial"/>
            </a:pPr>
            <a:r>
              <a:rPr lang="zh-TW" dirty="0">
                <a:latin typeface="Segoe UI Symbol" panose="020B0502040204020203" pitchFamily="34" charset="0"/>
                <a:ea typeface="文鼎海報體" panose="02010609010101010101" pitchFamily="49" charset="-120"/>
                <a:cs typeface="Arial"/>
                <a:sym typeface="Arial"/>
              </a:rPr>
              <a:t>第二節 研究限制</a:t>
            </a:r>
          </a:p>
        </p:txBody>
      </p:sp>
      <p:sp>
        <p:nvSpPr>
          <p:cNvPr id="537" name="Shape 537"/>
          <p:cNvSpPr txBox="1">
            <a:spLocks noGrp="1"/>
          </p:cNvSpPr>
          <p:nvPr>
            <p:ph type="body" idx="1"/>
          </p:nvPr>
        </p:nvSpPr>
        <p:spPr>
          <a:xfrm>
            <a:off x="2051720" y="2060848"/>
            <a:ext cx="4906888" cy="3312368"/>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zh-TW" sz="3200" b="0" i="0" u="none" strike="noStrike" cap="none" dirty="0">
                <a:solidFill>
                  <a:schemeClr val="dk1"/>
                </a:solidFill>
                <a:latin typeface="Arial"/>
                <a:ea typeface="Arial"/>
                <a:cs typeface="Arial"/>
                <a:sym typeface="Arial"/>
              </a:rPr>
              <a:t>需要更多時間蒐集資料</a:t>
            </a:r>
          </a:p>
          <a:p>
            <a:pPr marL="342900" marR="0" lvl="0" indent="-342900" algn="l" rtl="0">
              <a:spcBef>
                <a:spcPts val="640"/>
              </a:spcBef>
              <a:spcAft>
                <a:spcPts val="0"/>
              </a:spcAft>
              <a:buClr>
                <a:schemeClr val="dk1"/>
              </a:buClr>
              <a:buSzPct val="100000"/>
              <a:buFont typeface="Arial"/>
              <a:buNone/>
            </a:pPr>
            <a:endParaRPr sz="3200" b="0" i="0" u="none" strike="noStrike" cap="none" dirty="0">
              <a:solidFill>
                <a:schemeClr val="dk1"/>
              </a:solidFill>
              <a:latin typeface="Arial"/>
              <a:ea typeface="Arial"/>
              <a:cs typeface="Arial"/>
              <a:sym typeface="Arial"/>
            </a:endParaRPr>
          </a:p>
          <a:p>
            <a:pPr marL="342900" marR="0" lvl="0" indent="-342900" algn="l" rtl="0">
              <a:spcBef>
                <a:spcPts val="640"/>
              </a:spcBef>
              <a:spcAft>
                <a:spcPts val="0"/>
              </a:spcAft>
              <a:buClr>
                <a:schemeClr val="dk1"/>
              </a:buClr>
              <a:buSzPct val="100000"/>
              <a:buFont typeface="Arial"/>
              <a:buChar char="•"/>
            </a:pPr>
            <a:r>
              <a:rPr lang="zh-TW" sz="3200" b="0" i="0" u="none" strike="noStrike" cap="none" dirty="0">
                <a:solidFill>
                  <a:schemeClr val="dk1"/>
                </a:solidFill>
                <a:latin typeface="Arial"/>
                <a:ea typeface="Arial"/>
                <a:cs typeface="Arial"/>
                <a:sym typeface="Arial"/>
              </a:rPr>
              <a:t>個案研究難以全面推論</a:t>
            </a:r>
          </a:p>
          <a:p>
            <a:pPr marL="342900" marR="0" lvl="0" indent="-342900" algn="l" rtl="0">
              <a:spcBef>
                <a:spcPts val="640"/>
              </a:spcBef>
              <a:spcAft>
                <a:spcPts val="0"/>
              </a:spcAft>
              <a:buClr>
                <a:schemeClr val="dk1"/>
              </a:buClr>
              <a:buSzPct val="100000"/>
              <a:buFont typeface="Arial"/>
              <a:buNone/>
            </a:pPr>
            <a:endParaRPr sz="3200" b="0" i="0" u="none" strike="noStrike" cap="none" dirty="0">
              <a:solidFill>
                <a:schemeClr val="dk1"/>
              </a:solidFill>
              <a:latin typeface="Arial"/>
              <a:ea typeface="Arial"/>
              <a:cs typeface="Arial"/>
              <a:sym typeface="Arial"/>
            </a:endParaRPr>
          </a:p>
          <a:p>
            <a:pPr marL="342900" marR="0" lvl="0" indent="-342900" algn="l" rtl="0">
              <a:spcBef>
                <a:spcPts val="640"/>
              </a:spcBef>
              <a:spcAft>
                <a:spcPts val="0"/>
              </a:spcAft>
              <a:buClr>
                <a:schemeClr val="dk1"/>
              </a:buClr>
              <a:buSzPct val="100000"/>
              <a:buFont typeface="Arial"/>
              <a:buChar char="•"/>
            </a:pPr>
            <a:r>
              <a:rPr lang="zh-TW" sz="3200" b="0" i="0" u="none" strike="noStrike" cap="none" dirty="0">
                <a:solidFill>
                  <a:schemeClr val="dk1"/>
                </a:solidFill>
                <a:latin typeface="Arial"/>
                <a:ea typeface="Arial"/>
                <a:cs typeface="Arial"/>
                <a:sym typeface="Arial"/>
              </a:rPr>
              <a:t>研究易有主觀偏差</a:t>
            </a:r>
          </a:p>
          <a:p>
            <a:pPr marL="342900" marR="0" lvl="0" indent="-342900" algn="l" rtl="0">
              <a:spcBef>
                <a:spcPts val="640"/>
              </a:spcBef>
              <a:buClr>
                <a:schemeClr val="dk1"/>
              </a:buClr>
              <a:buSzPct val="100000"/>
              <a:buFont typeface="Arial"/>
              <a:buNone/>
            </a:pPr>
            <a:endParaRPr sz="3200" b="0" i="0" u="none" strike="noStrike" cap="none" dirty="0">
              <a:solidFill>
                <a:schemeClr val="dk1"/>
              </a:solidFill>
              <a:latin typeface="Arial"/>
              <a:ea typeface="Arial"/>
              <a:cs typeface="Arial"/>
              <a:sym typeface="Arial"/>
            </a:endParaRPr>
          </a:p>
        </p:txBody>
      </p:sp>
      <p:sp>
        <p:nvSpPr>
          <p:cNvPr id="538" name="Shape 538"/>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zh-TW" sz="1200">
                <a:solidFill>
                  <a:srgbClr val="888888"/>
                </a:solidFill>
                <a:latin typeface="Calibri"/>
                <a:ea typeface="Calibri"/>
                <a:cs typeface="Calibri"/>
                <a:sym typeface="Calibri"/>
              </a:rPr>
              <a:t>2016/1/11</a:t>
            </a:r>
          </a:p>
        </p:txBody>
      </p:sp>
      <p:cxnSp>
        <p:nvCxnSpPr>
          <p:cNvPr id="6" name="肘形接點 5"/>
          <p:cNvCxnSpPr/>
          <p:nvPr/>
        </p:nvCxnSpPr>
        <p:spPr>
          <a:xfrm>
            <a:off x="0" y="5517232"/>
            <a:ext cx="7092280" cy="792088"/>
          </a:xfrm>
          <a:prstGeom prst="bentConnector3">
            <a:avLst>
              <a:gd name="adj1" fmla="val 50000"/>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8" name="肘形接點 7"/>
          <p:cNvCxnSpPr/>
          <p:nvPr/>
        </p:nvCxnSpPr>
        <p:spPr>
          <a:xfrm rot="10800000" flipV="1">
            <a:off x="1043608" y="476672"/>
            <a:ext cx="8100392" cy="1080120"/>
          </a:xfrm>
          <a:prstGeom prst="bentConnector3">
            <a:avLst>
              <a:gd name="adj1" fmla="val 50000"/>
            </a:avLst>
          </a:prstGeom>
          <a:ln w="38100">
            <a:tailEnd type="arrow"/>
          </a:ln>
        </p:spPr>
        <p:style>
          <a:lnRef idx="2">
            <a:schemeClr val="accent2"/>
          </a:lnRef>
          <a:fillRef idx="0">
            <a:schemeClr val="accent2"/>
          </a:fillRef>
          <a:effectRef idx="1">
            <a:schemeClr val="accent2"/>
          </a:effectRef>
          <a:fontRef idx="minor">
            <a:schemeClr val="tx1"/>
          </a:fontRef>
        </p:style>
      </p:cxnSp>
      <p:cxnSp>
        <p:nvCxnSpPr>
          <p:cNvPr id="10" name="肘形接點 9"/>
          <p:cNvCxnSpPr/>
          <p:nvPr/>
        </p:nvCxnSpPr>
        <p:spPr>
          <a:xfrm rot="16200000" flipH="1">
            <a:off x="4419364" y="2888940"/>
            <a:ext cx="6858000" cy="1080120"/>
          </a:xfrm>
          <a:prstGeom prst="bentConnector3">
            <a:avLst>
              <a:gd name="adj1" fmla="val 50000"/>
            </a:avLst>
          </a:prstGeom>
          <a:ln w="76200">
            <a:tailEnd type="arrow"/>
          </a:ln>
        </p:spPr>
        <p:style>
          <a:lnRef idx="2">
            <a:schemeClr val="accent6"/>
          </a:lnRef>
          <a:fillRef idx="0">
            <a:schemeClr val="accent6"/>
          </a:fillRef>
          <a:effectRef idx="1">
            <a:schemeClr val="accent6"/>
          </a:effectRef>
          <a:fontRef idx="minor">
            <a:schemeClr val="tx1"/>
          </a:fontRef>
        </p:style>
      </p:cxnSp>
    </p:spTree>
  </p:cSld>
  <p:clrMapOvr>
    <a:masterClrMapping/>
  </p:clrMapOvr>
  <p:transition spd="slow">
    <p:cu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Shape 543"/>
          <p:cNvSpPr txBox="1">
            <a:spLocks noGrp="1"/>
          </p:cNvSpPr>
          <p:nvPr>
            <p:ph type="title"/>
          </p:nvPr>
        </p:nvSpPr>
        <p:spPr>
          <a:xfrm>
            <a:off x="3275856" y="1772816"/>
            <a:ext cx="5544616" cy="1143000"/>
          </a:xfrm>
          <a:prstGeom prst="rect">
            <a:avLst/>
          </a:prstGeom>
          <a:noFill/>
          <a:ln>
            <a:noFill/>
          </a:ln>
        </p:spPr>
        <p:txBody>
          <a:bodyPr lIns="91425" tIns="45700" rIns="91425" bIns="45700" anchor="ctr" anchorCtr="0">
            <a:noAutofit/>
          </a:bodyPr>
          <a:lstStyle/>
          <a:p>
            <a:pPr>
              <a:buSzPct val="25000"/>
              <a:buFont typeface="Arial"/>
            </a:pPr>
            <a:r>
              <a:rPr lang="zh-TW" dirty="0">
                <a:latin typeface="Segoe UI Symbol" panose="020B0502040204020203" pitchFamily="34" charset="0"/>
                <a:ea typeface="文鼎海報體" panose="02010609010101010101" pitchFamily="49" charset="-120"/>
                <a:cs typeface="Arial"/>
                <a:sym typeface="Arial"/>
              </a:rPr>
              <a:t>第三節 研究建議</a:t>
            </a:r>
          </a:p>
        </p:txBody>
      </p:sp>
      <p:sp>
        <p:nvSpPr>
          <p:cNvPr id="544" name="Shape 544"/>
          <p:cNvSpPr txBox="1">
            <a:spLocks noGrp="1"/>
          </p:cNvSpPr>
          <p:nvPr>
            <p:ph type="body" idx="1"/>
          </p:nvPr>
        </p:nvSpPr>
        <p:spPr>
          <a:xfrm>
            <a:off x="467544" y="2996952"/>
            <a:ext cx="8229600" cy="3168351"/>
          </a:xfrm>
          <a:prstGeom prst="rect">
            <a:avLst/>
          </a:prstGeom>
          <a:noFill/>
          <a:ln>
            <a:noFill/>
          </a:ln>
        </p:spPr>
        <p:txBody>
          <a:bodyPr lIns="91425" tIns="45700" rIns="91425" bIns="45700" anchor="t" anchorCtr="0">
            <a:noAutofit/>
          </a:bodyPr>
          <a:lstStyle/>
          <a:p>
            <a:pPr marL="0" marR="0" lvl="0" indent="0" algn="l" rtl="0">
              <a:lnSpc>
                <a:spcPct val="150000"/>
              </a:lnSpc>
              <a:spcBef>
                <a:spcPts val="0"/>
              </a:spcBef>
              <a:spcAft>
                <a:spcPts val="0"/>
              </a:spcAft>
              <a:buClr>
                <a:schemeClr val="dk1"/>
              </a:buClr>
              <a:buSzPct val="98666"/>
              <a:buNone/>
            </a:pPr>
            <a:r>
              <a:rPr lang="zh-TW" altLang="en-US" sz="2400" dirty="0" smtClean="0">
                <a:latin typeface="Arial"/>
                <a:ea typeface="Arial"/>
                <a:cs typeface="Arial"/>
                <a:sym typeface="Arial"/>
              </a:rPr>
              <a:t>對教</a:t>
            </a:r>
            <a:r>
              <a:rPr lang="zh-TW" altLang="en-US" sz="2400" b="0" i="0" u="none" strike="noStrike" cap="none" dirty="0" smtClean="0">
                <a:solidFill>
                  <a:schemeClr val="dk1"/>
                </a:solidFill>
                <a:latin typeface="Arial"/>
                <a:ea typeface="Arial"/>
                <a:cs typeface="Arial"/>
                <a:sym typeface="Arial"/>
              </a:rPr>
              <a:t>保服務人員建議</a:t>
            </a:r>
            <a:endParaRPr lang="en-US" altLang="zh-TW" sz="2400" b="0" i="0" u="none" strike="noStrike" cap="none" dirty="0" smtClean="0">
              <a:solidFill>
                <a:schemeClr val="dk1"/>
              </a:solidFill>
              <a:latin typeface="Arial"/>
              <a:ea typeface="Arial"/>
              <a:cs typeface="Arial"/>
              <a:sym typeface="Arial"/>
            </a:endParaRPr>
          </a:p>
          <a:p>
            <a:pPr marL="342900" marR="0" lvl="0" indent="-342900" algn="l" rtl="0">
              <a:lnSpc>
                <a:spcPct val="150000"/>
              </a:lnSpc>
              <a:spcBef>
                <a:spcPts val="0"/>
              </a:spcBef>
              <a:spcAft>
                <a:spcPts val="0"/>
              </a:spcAft>
              <a:buClr>
                <a:schemeClr val="dk1"/>
              </a:buClr>
              <a:buSzPct val="98666"/>
              <a:buFont typeface="Arial"/>
              <a:buChar char="•"/>
            </a:pPr>
            <a:r>
              <a:rPr lang="zh-TW" sz="2400" b="0" i="0" u="none" strike="noStrike" cap="none" dirty="0" smtClean="0">
                <a:solidFill>
                  <a:schemeClr val="dk1"/>
                </a:solidFill>
                <a:latin typeface="Arial"/>
                <a:ea typeface="Arial"/>
                <a:cs typeface="Arial"/>
                <a:sym typeface="Arial"/>
              </a:rPr>
              <a:t>應</a:t>
            </a:r>
            <a:r>
              <a:rPr lang="zh-TW" sz="2400" b="0" i="0" u="none" strike="noStrike" cap="none" dirty="0">
                <a:solidFill>
                  <a:schemeClr val="dk1"/>
                </a:solidFill>
                <a:latin typeface="Arial"/>
                <a:ea typeface="Arial"/>
                <a:cs typeface="Arial"/>
                <a:sym typeface="Arial"/>
              </a:rPr>
              <a:t>多以正向的態度面對離婚單親幼兒及其家人</a:t>
            </a:r>
            <a:r>
              <a:rPr lang="zh-TW" sz="2400" b="0" i="0" u="none" strike="noStrike" cap="none" dirty="0" smtClean="0">
                <a:solidFill>
                  <a:schemeClr val="dk1"/>
                </a:solidFill>
                <a:latin typeface="Arial"/>
                <a:ea typeface="Arial"/>
                <a:cs typeface="Arial"/>
                <a:sym typeface="Arial"/>
              </a:rPr>
              <a:t>。</a:t>
            </a:r>
            <a:endParaRPr lang="en-US" altLang="zh-TW" sz="2400" b="0" i="0" u="none" strike="noStrike" cap="none" dirty="0" smtClean="0">
              <a:solidFill>
                <a:schemeClr val="dk1"/>
              </a:solidFill>
              <a:latin typeface="Arial"/>
              <a:ea typeface="Arial"/>
              <a:cs typeface="Arial"/>
              <a:sym typeface="Arial"/>
            </a:endParaRPr>
          </a:p>
          <a:p>
            <a:pPr marL="0" marR="0" lvl="0" indent="0" algn="l" rtl="0">
              <a:lnSpc>
                <a:spcPct val="150000"/>
              </a:lnSpc>
              <a:spcBef>
                <a:spcPts val="0"/>
              </a:spcBef>
              <a:spcAft>
                <a:spcPts val="0"/>
              </a:spcAft>
              <a:buClr>
                <a:schemeClr val="dk1"/>
              </a:buClr>
              <a:buSzPct val="98666"/>
              <a:buNone/>
            </a:pPr>
            <a:r>
              <a:rPr lang="zh-TW" altLang="en-US" sz="2400" dirty="0" smtClean="0">
                <a:latin typeface="Arial"/>
                <a:ea typeface="Arial"/>
                <a:cs typeface="Arial"/>
                <a:sym typeface="Arial"/>
              </a:rPr>
              <a:t>對家長建議</a:t>
            </a:r>
            <a:endParaRPr lang="zh-TW" sz="2400" b="0" i="0" u="none" strike="noStrike" cap="none" dirty="0">
              <a:solidFill>
                <a:schemeClr val="dk1"/>
              </a:solidFill>
              <a:latin typeface="Arial"/>
              <a:ea typeface="Arial"/>
              <a:cs typeface="Arial"/>
              <a:sym typeface="Arial"/>
            </a:endParaRPr>
          </a:p>
          <a:p>
            <a:pPr marL="342900" marR="0" lvl="0" indent="-342900" algn="l" rtl="0">
              <a:lnSpc>
                <a:spcPct val="150000"/>
              </a:lnSpc>
              <a:spcBef>
                <a:spcPts val="592"/>
              </a:spcBef>
              <a:spcAft>
                <a:spcPts val="0"/>
              </a:spcAft>
              <a:buClr>
                <a:schemeClr val="dk1"/>
              </a:buClr>
              <a:buSzPct val="98666"/>
              <a:buFont typeface="Arial"/>
              <a:buChar char="•"/>
            </a:pPr>
            <a:r>
              <a:rPr lang="zh-TW" sz="2400" b="0" i="0" u="none" strike="noStrike" cap="none" dirty="0">
                <a:solidFill>
                  <a:schemeClr val="dk1"/>
                </a:solidFill>
                <a:latin typeface="Arial"/>
                <a:ea typeface="Arial"/>
                <a:cs typeface="Arial"/>
                <a:sym typeface="Arial"/>
              </a:rPr>
              <a:t>離婚家長應多注意幼兒的發展及心理狀態，以及配合園所的協助</a:t>
            </a:r>
            <a:r>
              <a:rPr lang="zh-TW" sz="2400" b="0" i="0" u="none" strike="noStrike" cap="none" dirty="0" smtClean="0">
                <a:solidFill>
                  <a:schemeClr val="dk1"/>
                </a:solidFill>
                <a:latin typeface="Arial"/>
                <a:ea typeface="Arial"/>
                <a:cs typeface="Arial"/>
                <a:sym typeface="Arial"/>
              </a:rPr>
              <a:t>。</a:t>
            </a:r>
            <a:endParaRPr lang="en-US" altLang="zh-TW" sz="2400" b="0" i="0" u="none" strike="noStrike" cap="none" dirty="0" smtClean="0">
              <a:solidFill>
                <a:schemeClr val="dk1"/>
              </a:solidFill>
              <a:latin typeface="Arial"/>
              <a:ea typeface="Arial"/>
              <a:cs typeface="Arial"/>
              <a:sym typeface="Arial"/>
            </a:endParaRPr>
          </a:p>
        </p:txBody>
      </p:sp>
      <p:sp>
        <p:nvSpPr>
          <p:cNvPr id="545" name="Shape 545"/>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zh-TW" sz="1200">
                <a:solidFill>
                  <a:srgbClr val="888888"/>
                </a:solidFill>
                <a:latin typeface="Calibri"/>
                <a:ea typeface="Calibri"/>
                <a:cs typeface="Calibri"/>
                <a:sym typeface="Calibri"/>
              </a:rPr>
              <a:t>2016/1/11</a:t>
            </a:r>
          </a:p>
        </p:txBody>
      </p:sp>
      <p:sp>
        <p:nvSpPr>
          <p:cNvPr id="18" name="矩形 17"/>
          <p:cNvSpPr/>
          <p:nvPr/>
        </p:nvSpPr>
        <p:spPr>
          <a:xfrm>
            <a:off x="755576" y="0"/>
            <a:ext cx="144016" cy="2060848"/>
          </a:xfrm>
          <a:prstGeom prst="rect">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rgbClr val="FF0066"/>
              </a:solidFill>
            </a:endParaRPr>
          </a:p>
        </p:txBody>
      </p:sp>
      <p:sp>
        <p:nvSpPr>
          <p:cNvPr id="19" name="矩形 18"/>
          <p:cNvSpPr/>
          <p:nvPr/>
        </p:nvSpPr>
        <p:spPr>
          <a:xfrm>
            <a:off x="1547664" y="0"/>
            <a:ext cx="216024" cy="2924944"/>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矩形 19"/>
          <p:cNvSpPr/>
          <p:nvPr/>
        </p:nvSpPr>
        <p:spPr>
          <a:xfrm>
            <a:off x="2339752" y="0"/>
            <a:ext cx="216024" cy="1700808"/>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矩形 20"/>
          <p:cNvSpPr/>
          <p:nvPr/>
        </p:nvSpPr>
        <p:spPr>
          <a:xfrm rot="5400000">
            <a:off x="7578080" y="4167336"/>
            <a:ext cx="144016" cy="298782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矩形 21"/>
          <p:cNvSpPr/>
          <p:nvPr/>
        </p:nvSpPr>
        <p:spPr>
          <a:xfrm rot="5400000">
            <a:off x="7398060" y="4779404"/>
            <a:ext cx="144016" cy="3347864"/>
          </a:xfrm>
          <a:prstGeom prst="rect">
            <a:avLst/>
          </a:pr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矩形 22"/>
          <p:cNvSpPr/>
          <p:nvPr/>
        </p:nvSpPr>
        <p:spPr>
          <a:xfrm rot="5400000" flipH="1">
            <a:off x="7974124" y="4923420"/>
            <a:ext cx="72008" cy="226774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ransition spd="slow">
    <p:cu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467544" y="1124744"/>
            <a:ext cx="7571184" cy="4525963"/>
          </a:xfrm>
        </p:spPr>
        <p:txBody>
          <a:bodyPr/>
          <a:lstStyle/>
          <a:p>
            <a:pPr marL="0" lvl="0" indent="0">
              <a:lnSpc>
                <a:spcPct val="150000"/>
              </a:lnSpc>
              <a:spcBef>
                <a:spcPts val="592"/>
              </a:spcBef>
              <a:buClr>
                <a:srgbClr val="000000"/>
              </a:buClr>
              <a:buSzPct val="98666"/>
              <a:buNone/>
            </a:pPr>
            <a:r>
              <a:rPr lang="zh-TW" altLang="en-US" sz="2400" dirty="0">
                <a:solidFill>
                  <a:srgbClr val="000000"/>
                </a:solidFill>
                <a:latin typeface="Arial"/>
                <a:ea typeface="Arial"/>
                <a:cs typeface="Arial"/>
                <a:sym typeface="Arial"/>
              </a:rPr>
              <a:t>對未來研究者建議</a:t>
            </a:r>
          </a:p>
          <a:p>
            <a:pPr lvl="0" indent="-342900">
              <a:lnSpc>
                <a:spcPct val="150000"/>
              </a:lnSpc>
              <a:spcBef>
                <a:spcPts val="592"/>
              </a:spcBef>
              <a:buClr>
                <a:srgbClr val="000000"/>
              </a:buClr>
              <a:buSzPct val="98666"/>
            </a:pPr>
            <a:r>
              <a:rPr lang="zh-TW" altLang="en-US" sz="2400" dirty="0">
                <a:solidFill>
                  <a:srgbClr val="000000"/>
                </a:solidFill>
                <a:latin typeface="Arial"/>
                <a:ea typeface="Arial"/>
                <a:cs typeface="Arial"/>
                <a:sym typeface="Arial"/>
              </a:rPr>
              <a:t>進行訪談時應多以開放式方式詢問，另以封閉式方式做深入確定及了解。</a:t>
            </a:r>
          </a:p>
          <a:p>
            <a:pPr lvl="0" indent="-342900">
              <a:lnSpc>
                <a:spcPct val="150000"/>
              </a:lnSpc>
              <a:spcBef>
                <a:spcPts val="592"/>
              </a:spcBef>
              <a:buClr>
                <a:srgbClr val="000000"/>
              </a:buClr>
              <a:buSzPct val="98666"/>
            </a:pPr>
            <a:r>
              <a:rPr lang="zh-TW" altLang="en-US" sz="2400" dirty="0">
                <a:solidFill>
                  <a:srgbClr val="000000"/>
                </a:solidFill>
                <a:latin typeface="Arial"/>
                <a:ea typeface="Arial"/>
                <a:cs typeface="Arial"/>
                <a:sym typeface="Arial"/>
              </a:rPr>
              <a:t>在尋找訪談對象時應提早做好聯絡及訪談過程中應注意時間的掌控。</a:t>
            </a:r>
          </a:p>
          <a:p>
            <a:pPr lvl="0" indent="-342900">
              <a:lnSpc>
                <a:spcPct val="150000"/>
              </a:lnSpc>
              <a:spcBef>
                <a:spcPts val="592"/>
              </a:spcBef>
              <a:buClr>
                <a:srgbClr val="000000"/>
              </a:buClr>
              <a:buSzPct val="98666"/>
            </a:pPr>
            <a:r>
              <a:rPr lang="zh-TW" altLang="en-US" sz="2400" dirty="0">
                <a:solidFill>
                  <a:srgbClr val="000000"/>
                </a:solidFill>
                <a:latin typeface="Arial"/>
                <a:ea typeface="Arial"/>
                <a:cs typeface="Arial"/>
                <a:sym typeface="Arial"/>
              </a:rPr>
              <a:t>此研究結果多以負向層面居多，故未來研究方向可往單親家庭的新優勢的方向繼續研究。</a:t>
            </a:r>
          </a:p>
          <a:p>
            <a:endParaRPr lang="zh-TW" altLang="en-US" dirty="0"/>
          </a:p>
        </p:txBody>
      </p:sp>
      <p:sp>
        <p:nvSpPr>
          <p:cNvPr id="4" name="流程圖: 自動分頁 3"/>
          <p:cNvSpPr/>
          <p:nvPr/>
        </p:nvSpPr>
        <p:spPr>
          <a:xfrm>
            <a:off x="8135888" y="332656"/>
            <a:ext cx="1008112" cy="6120680"/>
          </a:xfrm>
          <a:prstGeom prst="flowChartCollat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Tree>
    <p:extLst>
      <p:ext uri="{BB962C8B-B14F-4D97-AF65-F5344CB8AC3E}">
        <p14:creationId xmlns:p14="http://schemas.microsoft.com/office/powerpoint/2010/main" xmlns="" val="115423821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Shape 550"/>
          <p:cNvSpPr txBox="1">
            <a:spLocks noGrp="1"/>
          </p:cNvSpPr>
          <p:nvPr>
            <p:ph type="title"/>
          </p:nvPr>
        </p:nvSpPr>
        <p:spPr>
          <a:xfrm>
            <a:off x="395536" y="764704"/>
            <a:ext cx="8229600" cy="1143000"/>
          </a:xfrm>
          <a:prstGeom prst="rect">
            <a:avLst/>
          </a:prstGeom>
          <a:noFill/>
          <a:ln>
            <a:noFill/>
          </a:ln>
        </p:spPr>
        <p:txBody>
          <a:bodyPr lIns="91425" tIns="45700" rIns="91425" bIns="45700" anchor="ctr" anchorCtr="0">
            <a:noAutofit/>
          </a:bodyPr>
          <a:lstStyle/>
          <a:p>
            <a:pPr>
              <a:buSzPct val="25000"/>
              <a:buFont typeface="Arial"/>
            </a:pPr>
            <a:r>
              <a:rPr lang="zh-TW" dirty="0">
                <a:latin typeface="Segoe UI Symbol" panose="020B0502040204020203" pitchFamily="34" charset="0"/>
                <a:ea typeface="文鼎海報體" panose="02010609010101010101" pitchFamily="49" charset="-120"/>
                <a:cs typeface="Arial"/>
                <a:sym typeface="Arial"/>
              </a:rPr>
              <a:t>附件</a:t>
            </a:r>
          </a:p>
        </p:txBody>
      </p:sp>
      <p:sp>
        <p:nvSpPr>
          <p:cNvPr id="551" name="Shape 551"/>
          <p:cNvSpPr txBox="1">
            <a:spLocks noGrp="1"/>
          </p:cNvSpPr>
          <p:nvPr>
            <p:ph type="body" idx="1"/>
          </p:nvPr>
        </p:nvSpPr>
        <p:spPr>
          <a:xfrm>
            <a:off x="2339752" y="2276872"/>
            <a:ext cx="4762872" cy="1396752"/>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zh-TW" sz="3200" b="1" i="0" u="none" strike="noStrike" cap="none" dirty="0">
                <a:solidFill>
                  <a:schemeClr val="dk1"/>
                </a:solidFill>
                <a:latin typeface="Arial"/>
                <a:ea typeface="Arial"/>
                <a:cs typeface="Arial"/>
                <a:sym typeface="Arial"/>
              </a:rPr>
              <a:t>附件一  訪談提綱</a:t>
            </a:r>
          </a:p>
          <a:p>
            <a:pPr marL="342900" marR="0" lvl="0" indent="-342900" algn="l" rtl="0">
              <a:spcBef>
                <a:spcPts val="640"/>
              </a:spcBef>
              <a:buClr>
                <a:schemeClr val="dk1"/>
              </a:buClr>
              <a:buSzPct val="100000"/>
              <a:buFont typeface="Arial"/>
              <a:buChar char="•"/>
            </a:pPr>
            <a:r>
              <a:rPr lang="zh-TW" sz="3200" b="1" i="0" u="none" strike="noStrike" cap="none" dirty="0">
                <a:solidFill>
                  <a:schemeClr val="dk1"/>
                </a:solidFill>
                <a:latin typeface="Arial"/>
                <a:ea typeface="Arial"/>
                <a:cs typeface="Arial"/>
                <a:sym typeface="Arial"/>
              </a:rPr>
              <a:t>附件二  個案訪談分析</a:t>
            </a:r>
          </a:p>
        </p:txBody>
      </p:sp>
      <p:sp>
        <p:nvSpPr>
          <p:cNvPr id="552" name="Shape 552"/>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zh-TW" sz="1200">
                <a:solidFill>
                  <a:srgbClr val="888888"/>
                </a:solidFill>
                <a:latin typeface="Calibri"/>
                <a:ea typeface="Calibri"/>
                <a:cs typeface="Calibri"/>
                <a:sym typeface="Calibri"/>
              </a:rPr>
              <a:t>2016/1/11</a:t>
            </a:r>
          </a:p>
        </p:txBody>
      </p:sp>
      <p:cxnSp>
        <p:nvCxnSpPr>
          <p:cNvPr id="6" name="直線接點 5"/>
          <p:cNvCxnSpPr/>
          <p:nvPr/>
        </p:nvCxnSpPr>
        <p:spPr>
          <a:xfrm flipV="1">
            <a:off x="2339752" y="3545632"/>
            <a:ext cx="7632848" cy="3312368"/>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7" name="直線接點 6"/>
          <p:cNvCxnSpPr/>
          <p:nvPr/>
        </p:nvCxnSpPr>
        <p:spPr>
          <a:xfrm flipV="1">
            <a:off x="0" y="-891480"/>
            <a:ext cx="3203848" cy="774948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直線接點 7"/>
          <p:cNvCxnSpPr/>
          <p:nvPr/>
        </p:nvCxnSpPr>
        <p:spPr>
          <a:xfrm flipH="1" flipV="1">
            <a:off x="-540568" y="908720"/>
            <a:ext cx="4680520" cy="594928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flipH="1" flipV="1">
            <a:off x="-396552" y="1628800"/>
            <a:ext cx="1907704" cy="5832648"/>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a:xfrm flipV="1">
            <a:off x="3635896" y="764704"/>
            <a:ext cx="6040288" cy="663312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a:xfrm flipV="1">
            <a:off x="-900608" y="-1035496"/>
            <a:ext cx="7632848" cy="3312368"/>
          </a:xfrm>
          <a:prstGeom prst="line">
            <a:avLst/>
          </a:prstGeom>
          <a:ln w="3810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16" name="直線接點 15"/>
          <p:cNvCxnSpPr/>
          <p:nvPr/>
        </p:nvCxnSpPr>
        <p:spPr>
          <a:xfrm>
            <a:off x="3995936" y="-747464"/>
            <a:ext cx="6273080" cy="4212232"/>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 name="直線接點 22"/>
          <p:cNvCxnSpPr/>
          <p:nvPr/>
        </p:nvCxnSpPr>
        <p:spPr>
          <a:xfrm flipV="1">
            <a:off x="5292080" y="-315416"/>
            <a:ext cx="3203848" cy="774948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直線接點 23"/>
          <p:cNvCxnSpPr/>
          <p:nvPr/>
        </p:nvCxnSpPr>
        <p:spPr>
          <a:xfrm flipH="1" flipV="1">
            <a:off x="755576" y="-531440"/>
            <a:ext cx="2520280" cy="806489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8" name="直線接點 27"/>
          <p:cNvCxnSpPr/>
          <p:nvPr/>
        </p:nvCxnSpPr>
        <p:spPr>
          <a:xfrm flipV="1">
            <a:off x="7596336" y="-531440"/>
            <a:ext cx="1224136" cy="7992888"/>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cu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Shape 55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a:buSzPct val="25000"/>
              <a:buFont typeface="Arial"/>
            </a:pPr>
            <a:r>
              <a:rPr lang="zh-TW">
                <a:latin typeface="Segoe UI Symbol" panose="020B0502040204020203" pitchFamily="34" charset="0"/>
                <a:ea typeface="文鼎海報體" panose="02010609010101010101" pitchFamily="49" charset="-120"/>
                <a:cs typeface="Arial"/>
                <a:sym typeface="Arial"/>
              </a:rPr>
              <a:t>參考資料</a:t>
            </a:r>
          </a:p>
        </p:txBody>
      </p:sp>
      <p:sp>
        <p:nvSpPr>
          <p:cNvPr id="558" name="Shape 558"/>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dk1"/>
              </a:buClr>
              <a:buSzPct val="101333"/>
              <a:buFont typeface="Arial"/>
              <a:buChar char="•"/>
            </a:pPr>
            <a:r>
              <a:rPr lang="zh-TW" sz="1520" b="1" i="0" u="none" strike="noStrike" cap="none">
                <a:solidFill>
                  <a:schemeClr val="dk1"/>
                </a:solidFill>
                <a:latin typeface="Arial"/>
                <a:ea typeface="Arial"/>
                <a:cs typeface="Arial"/>
                <a:sym typeface="Arial"/>
              </a:rPr>
              <a:t>中文部分</a:t>
            </a:r>
          </a:p>
          <a:p>
            <a:pPr marL="342900" marR="0" lvl="0" indent="-342900" algn="l" rtl="0">
              <a:lnSpc>
                <a:spcPct val="80000"/>
              </a:lnSpc>
              <a:spcBef>
                <a:spcPts val="304"/>
              </a:spcBef>
              <a:spcAft>
                <a:spcPts val="0"/>
              </a:spcAft>
              <a:buClr>
                <a:schemeClr val="dk1"/>
              </a:buClr>
              <a:buSzPct val="101333"/>
              <a:buFont typeface="Arial"/>
              <a:buChar char="•"/>
            </a:pPr>
            <a:r>
              <a:rPr lang="zh-TW" sz="1520" b="0" i="0" u="none" strike="noStrike" cap="none">
                <a:solidFill>
                  <a:schemeClr val="dk1"/>
                </a:solidFill>
                <a:latin typeface="Arial"/>
                <a:ea typeface="Arial"/>
                <a:cs typeface="Arial"/>
                <a:sym typeface="Arial"/>
              </a:rPr>
              <a:t>朱貽莊（2001）。父母離異兒童的輔導策略。空大學訊，280，84－89。</a:t>
            </a:r>
          </a:p>
          <a:p>
            <a:pPr marL="342900" marR="0" lvl="0" indent="-342900" algn="l" rtl="0">
              <a:lnSpc>
                <a:spcPct val="80000"/>
              </a:lnSpc>
              <a:spcBef>
                <a:spcPts val="304"/>
              </a:spcBef>
              <a:spcAft>
                <a:spcPts val="0"/>
              </a:spcAft>
              <a:buClr>
                <a:schemeClr val="dk1"/>
              </a:buClr>
              <a:buSzPct val="101333"/>
              <a:buFont typeface="Arial"/>
              <a:buChar char="•"/>
            </a:pPr>
            <a:r>
              <a:rPr lang="zh-TW" sz="1520" b="0" i="0" u="none" strike="noStrike" cap="none">
                <a:solidFill>
                  <a:schemeClr val="dk1"/>
                </a:solidFill>
                <a:latin typeface="Arial"/>
                <a:ea typeface="Arial"/>
                <a:cs typeface="Arial"/>
                <a:sym typeface="Arial"/>
              </a:rPr>
              <a:t>吳秀敏（2003）。離婚家庭的親職教育。諮商與輔導，211，14－18。</a:t>
            </a:r>
          </a:p>
          <a:p>
            <a:pPr marL="342900" marR="0" lvl="0" indent="-342900" algn="l" rtl="0">
              <a:lnSpc>
                <a:spcPct val="80000"/>
              </a:lnSpc>
              <a:spcBef>
                <a:spcPts val="304"/>
              </a:spcBef>
              <a:spcAft>
                <a:spcPts val="0"/>
              </a:spcAft>
              <a:buClr>
                <a:schemeClr val="dk1"/>
              </a:buClr>
              <a:buSzPct val="101333"/>
              <a:buFont typeface="Arial"/>
              <a:buChar char="•"/>
            </a:pPr>
            <a:r>
              <a:rPr lang="zh-TW" sz="1520" b="0" i="0" u="none" strike="noStrike" cap="none">
                <a:solidFill>
                  <a:schemeClr val="dk1"/>
                </a:solidFill>
                <a:latin typeface="Arial"/>
                <a:ea typeface="Arial"/>
                <a:cs typeface="Arial"/>
                <a:sym typeface="Arial"/>
              </a:rPr>
              <a:t>郭靜晃校閱，邱書璇譯（2000）。親職教育。台北：揚智。</a:t>
            </a:r>
          </a:p>
          <a:p>
            <a:pPr marL="342900" marR="0" lvl="0" indent="-342900" algn="l" rtl="0">
              <a:lnSpc>
                <a:spcPct val="80000"/>
              </a:lnSpc>
              <a:spcBef>
                <a:spcPts val="304"/>
              </a:spcBef>
              <a:spcAft>
                <a:spcPts val="0"/>
              </a:spcAft>
              <a:buClr>
                <a:schemeClr val="dk1"/>
              </a:buClr>
              <a:buSzPct val="101333"/>
              <a:buFont typeface="Arial"/>
              <a:buChar char="•"/>
            </a:pPr>
            <a:r>
              <a:rPr lang="zh-TW" sz="1520" b="0" i="0" u="none" strike="noStrike" cap="none">
                <a:solidFill>
                  <a:schemeClr val="dk1"/>
                </a:solidFill>
                <a:latin typeface="Arial"/>
                <a:ea typeface="Arial"/>
                <a:cs typeface="Arial"/>
                <a:sym typeface="Arial"/>
              </a:rPr>
              <a:t>郭靜晃（2008）。兒童少年與家庭社會工作。臺北：揚智文化。</a:t>
            </a:r>
          </a:p>
          <a:p>
            <a:pPr marL="342900" marR="0" lvl="0" indent="-342900" algn="l" rtl="0">
              <a:lnSpc>
                <a:spcPct val="80000"/>
              </a:lnSpc>
              <a:spcBef>
                <a:spcPts val="304"/>
              </a:spcBef>
              <a:spcAft>
                <a:spcPts val="0"/>
              </a:spcAft>
              <a:buClr>
                <a:schemeClr val="dk1"/>
              </a:buClr>
              <a:buSzPct val="101333"/>
              <a:buFont typeface="Arial"/>
              <a:buChar char="•"/>
            </a:pPr>
            <a:r>
              <a:rPr lang="zh-TW" sz="1520" b="0" i="0" u="none" strike="noStrike" cap="none">
                <a:solidFill>
                  <a:schemeClr val="dk1"/>
                </a:solidFill>
                <a:latin typeface="Arial"/>
                <a:ea typeface="Arial"/>
                <a:cs typeface="Arial"/>
                <a:sym typeface="Arial"/>
              </a:rPr>
              <a:t>張斐雲，從「媽媽爸爸不住一起了」探討離婚單親家庭現況、困境及教師策略， 嘉義大學家庭教育研究所 （線上索取日期：2015/10/08。《網路社會學通訊期刊》第55期。2006/05/15）</a:t>
            </a:r>
          </a:p>
          <a:p>
            <a:pPr marL="342900" marR="0" lvl="0" indent="-342900" algn="l" rtl="0">
              <a:lnSpc>
                <a:spcPct val="80000"/>
              </a:lnSpc>
              <a:spcBef>
                <a:spcPts val="304"/>
              </a:spcBef>
              <a:spcAft>
                <a:spcPts val="0"/>
              </a:spcAft>
              <a:buClr>
                <a:schemeClr val="dk1"/>
              </a:buClr>
              <a:buSzPct val="101333"/>
              <a:buFont typeface="Arial"/>
              <a:buChar char="•"/>
            </a:pPr>
            <a:r>
              <a:rPr lang="zh-TW" sz="1520" b="0" i="0" u="none" strike="noStrike" cap="none">
                <a:solidFill>
                  <a:schemeClr val="dk1"/>
                </a:solidFill>
                <a:latin typeface="Arial"/>
                <a:ea typeface="Arial"/>
                <a:cs typeface="Arial"/>
                <a:sym typeface="Arial"/>
              </a:rPr>
              <a:t>陳淑婷（2012. 07）。「公立幼兒園教師對弱勢幼兒之教保服務需求研究」，國立臺北教育大學教育學院幼兒與家庭教育學系碩士論文</a:t>
            </a:r>
          </a:p>
          <a:p>
            <a:pPr marL="342900" marR="0" lvl="0" indent="-342900" algn="l" rtl="0">
              <a:lnSpc>
                <a:spcPct val="80000"/>
              </a:lnSpc>
              <a:spcBef>
                <a:spcPts val="304"/>
              </a:spcBef>
              <a:spcAft>
                <a:spcPts val="0"/>
              </a:spcAft>
              <a:buClr>
                <a:schemeClr val="dk1"/>
              </a:buClr>
              <a:buSzPct val="101333"/>
              <a:buFont typeface="Arial"/>
              <a:buChar char="•"/>
            </a:pPr>
            <a:r>
              <a:rPr lang="zh-TW" sz="1520" b="0" i="0" u="none" strike="noStrike" cap="none">
                <a:solidFill>
                  <a:schemeClr val="dk1"/>
                </a:solidFill>
                <a:latin typeface="Arial"/>
                <a:ea typeface="Arial"/>
                <a:cs typeface="Arial"/>
                <a:sym typeface="Arial"/>
              </a:rPr>
              <a:t>蘇玲媛（2006/11/15）。父母離婚對孩子的影響之探討，嘉義大學家庭教育研究所，資料來源：http：//www.nhu.edu.tw/~society/e－j/58/58－28.htm</a:t>
            </a:r>
          </a:p>
          <a:p>
            <a:pPr marL="342900" marR="0" lvl="0" indent="-342900" algn="l" rtl="0">
              <a:lnSpc>
                <a:spcPct val="80000"/>
              </a:lnSpc>
              <a:spcBef>
                <a:spcPts val="304"/>
              </a:spcBef>
              <a:spcAft>
                <a:spcPts val="0"/>
              </a:spcAft>
              <a:buClr>
                <a:schemeClr val="dk1"/>
              </a:buClr>
              <a:buSzPct val="101333"/>
              <a:buFont typeface="Arial"/>
              <a:buChar char="•"/>
            </a:pPr>
            <a:r>
              <a:rPr lang="zh-TW" sz="1520" b="0" i="0" u="none" strike="noStrike" cap="none">
                <a:solidFill>
                  <a:schemeClr val="dk1"/>
                </a:solidFill>
                <a:latin typeface="Arial"/>
                <a:ea typeface="Arial"/>
                <a:cs typeface="Arial"/>
                <a:sym typeface="Arial"/>
              </a:rPr>
              <a:t>。線上索取日期：2015/09/29。《網路社會學通訊期刊》第58期</a:t>
            </a:r>
          </a:p>
          <a:p>
            <a:pPr marL="342900" marR="0" lvl="0" indent="-342900" algn="l" rtl="0">
              <a:lnSpc>
                <a:spcPct val="80000"/>
              </a:lnSpc>
              <a:spcBef>
                <a:spcPts val="304"/>
              </a:spcBef>
              <a:spcAft>
                <a:spcPts val="0"/>
              </a:spcAft>
              <a:buClr>
                <a:schemeClr val="dk1"/>
              </a:buClr>
              <a:buSzPct val="101333"/>
              <a:buFont typeface="Arial"/>
              <a:buChar char="•"/>
            </a:pPr>
            <a:r>
              <a:rPr lang="zh-TW" sz="1520" b="0" i="0" u="none" strike="noStrike" cap="none">
                <a:solidFill>
                  <a:schemeClr val="dk1"/>
                </a:solidFill>
                <a:latin typeface="Arial"/>
                <a:ea typeface="Arial"/>
                <a:cs typeface="Arial"/>
                <a:sym typeface="Arial"/>
              </a:rPr>
              <a:t>王友正、 吳思賢、許嘉雯。單親家庭對子女之影響及班級教師所能扮演的角色。資料來源： </a:t>
            </a:r>
            <a:r>
              <a:rPr lang="zh-TW" sz="1520" b="0" i="0" u="sng" strike="noStrike" cap="none">
                <a:solidFill>
                  <a:schemeClr val="hlink"/>
                </a:solidFill>
                <a:latin typeface="Arial"/>
                <a:ea typeface="Arial"/>
                <a:cs typeface="Arial"/>
                <a:sym typeface="Arial"/>
                <a:hlinkClick r:id="rId3"/>
              </a:rPr>
              <a:t>http：//class.heart.net.tw/article89.shtml</a:t>
            </a:r>
            <a:r>
              <a:rPr lang="zh-TW" sz="1520" b="0" i="0" u="sng" strike="noStrike" cap="none">
                <a:solidFill>
                  <a:schemeClr val="dk1"/>
                </a:solidFill>
                <a:latin typeface="Arial"/>
                <a:ea typeface="Arial"/>
                <a:cs typeface="Arial"/>
                <a:sym typeface="Arial"/>
              </a:rPr>
              <a:t>（</a:t>
            </a:r>
            <a:r>
              <a:rPr lang="zh-TW" sz="1520" b="0" i="0" u="none" strike="noStrike" cap="none">
                <a:solidFill>
                  <a:schemeClr val="dk1"/>
                </a:solidFill>
                <a:latin typeface="Arial"/>
                <a:ea typeface="Arial"/>
                <a:cs typeface="Arial"/>
                <a:sym typeface="Arial"/>
              </a:rPr>
              <a:t>線上索取日期：2015/09/29）</a:t>
            </a:r>
          </a:p>
          <a:p>
            <a:pPr marL="342900" marR="0" lvl="0" indent="-342900" algn="l" rtl="0">
              <a:lnSpc>
                <a:spcPct val="80000"/>
              </a:lnSpc>
              <a:spcBef>
                <a:spcPts val="304"/>
              </a:spcBef>
              <a:buClr>
                <a:schemeClr val="dk1"/>
              </a:buClr>
              <a:buSzPct val="101333"/>
              <a:buFont typeface="Arial"/>
              <a:buChar char="•"/>
            </a:pPr>
            <a:r>
              <a:rPr lang="zh-TW" sz="1520" b="0" i="0" u="none" strike="noStrike" cap="none">
                <a:solidFill>
                  <a:schemeClr val="dk1"/>
                </a:solidFill>
                <a:latin typeface="Arial"/>
                <a:ea typeface="Arial"/>
                <a:cs typeface="Arial"/>
                <a:sym typeface="Arial"/>
              </a:rPr>
              <a:t>洪毓璟（2002）。離婚對家庭的挑戰、改變與心契機。教育社會學通訊，39，15－23。</a:t>
            </a:r>
          </a:p>
        </p:txBody>
      </p:sp>
      <p:sp>
        <p:nvSpPr>
          <p:cNvPr id="559" name="Shape 559"/>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zh-TW" sz="1200">
                <a:solidFill>
                  <a:srgbClr val="888888"/>
                </a:solidFill>
                <a:latin typeface="Calibri"/>
                <a:ea typeface="Calibri"/>
                <a:cs typeface="Calibri"/>
                <a:sym typeface="Calibri"/>
              </a:rPr>
              <a:t>2016/1/11</a:t>
            </a:r>
          </a:p>
        </p:txBody>
      </p:sp>
      <p:cxnSp>
        <p:nvCxnSpPr>
          <p:cNvPr id="3" name="肘形接點 2"/>
          <p:cNvCxnSpPr/>
          <p:nvPr/>
        </p:nvCxnSpPr>
        <p:spPr>
          <a:xfrm>
            <a:off x="467544" y="980728"/>
            <a:ext cx="5472608" cy="576064"/>
          </a:xfrm>
          <a:prstGeom prst="bentConnector3">
            <a:avLst/>
          </a:prstGeom>
          <a:ln w="76200">
            <a:tailEnd type="arrow"/>
          </a:ln>
        </p:spPr>
        <p:style>
          <a:lnRef idx="3">
            <a:schemeClr val="accent2"/>
          </a:lnRef>
          <a:fillRef idx="0">
            <a:schemeClr val="accent2"/>
          </a:fillRef>
          <a:effectRef idx="2">
            <a:schemeClr val="accent2"/>
          </a:effectRef>
          <a:fontRef idx="minor">
            <a:schemeClr val="tx1"/>
          </a:fontRef>
        </p:style>
      </p:cxnSp>
      <p:sp>
        <p:nvSpPr>
          <p:cNvPr id="6" name="矩形 5"/>
          <p:cNvSpPr/>
          <p:nvPr/>
        </p:nvSpPr>
        <p:spPr>
          <a:xfrm>
            <a:off x="0" y="5949280"/>
            <a:ext cx="9144000" cy="14401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spTree>
  </p:cSld>
  <p:clrMapOvr>
    <a:masterClrMapping/>
  </p:clrMapOvr>
  <p:transition spd="slow">
    <p:cu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Shape 56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a:buSzPct val="25000"/>
              <a:buFont typeface="Arial"/>
            </a:pPr>
            <a:r>
              <a:rPr lang="zh-TW">
                <a:latin typeface="Segoe UI Symbol" panose="020B0502040204020203" pitchFamily="34" charset="0"/>
                <a:ea typeface="文鼎海報體" panose="02010609010101010101" pitchFamily="49" charset="-120"/>
                <a:cs typeface="Arial"/>
                <a:sym typeface="Arial"/>
              </a:rPr>
              <a:t>參考資料</a:t>
            </a:r>
          </a:p>
        </p:txBody>
      </p:sp>
      <p:sp>
        <p:nvSpPr>
          <p:cNvPr id="565" name="Shape 565"/>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dk1"/>
              </a:buClr>
              <a:buSzPct val="101333"/>
              <a:buFont typeface="Arial"/>
              <a:buChar char="•"/>
            </a:pPr>
            <a:r>
              <a:rPr lang="zh-TW" sz="1520" b="0" i="0" u="none" strike="noStrike" cap="none">
                <a:solidFill>
                  <a:schemeClr val="dk1"/>
                </a:solidFill>
                <a:latin typeface="Arial"/>
                <a:ea typeface="Arial"/>
                <a:cs typeface="Arial"/>
                <a:sym typeface="Arial"/>
              </a:rPr>
              <a:t>新華網（2004）。教師坦言單親孩子五大欠缺。2005年5月5日，取自： http：//big5.xinhuanet.com/gate/big5/news.xinhuanet.com/newscenter/2004－03/31/content_1393846.htm </a:t>
            </a:r>
          </a:p>
          <a:p>
            <a:pPr marL="342900" marR="0" lvl="0" indent="-342900" algn="l" rtl="0">
              <a:lnSpc>
                <a:spcPct val="80000"/>
              </a:lnSpc>
              <a:spcBef>
                <a:spcPts val="304"/>
              </a:spcBef>
              <a:spcAft>
                <a:spcPts val="0"/>
              </a:spcAft>
              <a:buClr>
                <a:schemeClr val="dk1"/>
              </a:buClr>
              <a:buSzPct val="101333"/>
              <a:buFont typeface="Arial"/>
              <a:buChar char="•"/>
            </a:pPr>
            <a:r>
              <a:rPr lang="zh-TW" sz="1520" b="0" i="0" u="none" strike="noStrike" cap="none">
                <a:solidFill>
                  <a:schemeClr val="dk1"/>
                </a:solidFill>
                <a:latin typeface="Arial"/>
                <a:ea typeface="Arial"/>
                <a:cs typeface="Arial"/>
                <a:sym typeface="Arial"/>
              </a:rPr>
              <a:t>謝美娥（1998）。台灣女性單親家庭的類型、人力資源與居住安排之初探。國立政治大學學報。28：117－152。</a:t>
            </a:r>
          </a:p>
          <a:p>
            <a:pPr marL="342900" marR="0" lvl="0" indent="-342900" algn="l" rtl="0">
              <a:lnSpc>
                <a:spcPct val="80000"/>
              </a:lnSpc>
              <a:spcBef>
                <a:spcPts val="304"/>
              </a:spcBef>
              <a:spcAft>
                <a:spcPts val="0"/>
              </a:spcAft>
              <a:buClr>
                <a:schemeClr val="dk1"/>
              </a:buClr>
              <a:buSzPct val="101333"/>
              <a:buFont typeface="Arial"/>
              <a:buChar char="•"/>
            </a:pPr>
            <a:r>
              <a:rPr lang="zh-TW" sz="1520" b="0" i="0" u="none" strike="noStrike" cap="none">
                <a:solidFill>
                  <a:schemeClr val="dk1"/>
                </a:solidFill>
                <a:latin typeface="Arial"/>
                <a:ea typeface="Arial"/>
                <a:cs typeface="Arial"/>
                <a:sym typeface="Arial"/>
              </a:rPr>
              <a:t>薛承泰、劉美惠（1998）。單親家庭研究在臺灣。社區發展季刊,第84期。</a:t>
            </a:r>
          </a:p>
          <a:p>
            <a:pPr marL="342900" marR="0" lvl="0" indent="-342900" algn="l" rtl="0">
              <a:lnSpc>
                <a:spcPct val="80000"/>
              </a:lnSpc>
              <a:spcBef>
                <a:spcPts val="304"/>
              </a:spcBef>
              <a:spcAft>
                <a:spcPts val="0"/>
              </a:spcAft>
              <a:buClr>
                <a:schemeClr val="dk1"/>
              </a:buClr>
              <a:buSzPct val="101333"/>
              <a:buFont typeface="Arial"/>
              <a:buChar char="•"/>
            </a:pPr>
            <a:r>
              <a:rPr lang="zh-TW" sz="1520" b="0" i="0" u="none" strike="noStrike" cap="none">
                <a:solidFill>
                  <a:schemeClr val="dk1"/>
                </a:solidFill>
                <a:latin typeface="Arial"/>
                <a:ea typeface="Arial"/>
                <a:cs typeface="Arial"/>
                <a:sym typeface="Arial"/>
              </a:rPr>
              <a:t>楊瑞珠、林秀娟、李玉卿（2000）。單親家庭之教育與輔導。臺北：心理。</a:t>
            </a:r>
          </a:p>
          <a:p>
            <a:pPr marL="342900" marR="0" lvl="0" indent="-342900" algn="l" rtl="0">
              <a:lnSpc>
                <a:spcPct val="80000"/>
              </a:lnSpc>
              <a:spcBef>
                <a:spcPts val="304"/>
              </a:spcBef>
              <a:spcAft>
                <a:spcPts val="0"/>
              </a:spcAft>
              <a:buClr>
                <a:schemeClr val="dk1"/>
              </a:buClr>
              <a:buSzPct val="101333"/>
              <a:buFont typeface="Arial"/>
              <a:buChar char="•"/>
            </a:pPr>
            <a:r>
              <a:rPr lang="zh-TW" sz="1520" b="0" i="0" u="none" strike="noStrike" cap="none">
                <a:solidFill>
                  <a:schemeClr val="dk1"/>
                </a:solidFill>
                <a:latin typeface="Arial"/>
                <a:ea typeface="Arial"/>
                <a:cs typeface="Arial"/>
                <a:sym typeface="Arial"/>
              </a:rPr>
              <a:t>徐良熙、林忠正（1984）。家庭結構與社會變遷：中美單親家庭之比較，中國社會學刊，8：1－22。</a:t>
            </a:r>
          </a:p>
          <a:p>
            <a:pPr marL="342900" marR="0" lvl="0" indent="-342900" algn="l" rtl="0">
              <a:lnSpc>
                <a:spcPct val="80000"/>
              </a:lnSpc>
              <a:spcBef>
                <a:spcPts val="304"/>
              </a:spcBef>
              <a:spcAft>
                <a:spcPts val="0"/>
              </a:spcAft>
              <a:buClr>
                <a:schemeClr val="dk1"/>
              </a:buClr>
              <a:buSzPct val="101333"/>
              <a:buFont typeface="Arial"/>
              <a:buChar char="•"/>
            </a:pPr>
            <a:r>
              <a:rPr lang="zh-TW" sz="1520" b="0" i="0" u="none" strike="noStrike" cap="none">
                <a:solidFill>
                  <a:schemeClr val="dk1"/>
                </a:solidFill>
                <a:latin typeface="Arial"/>
                <a:ea typeface="Arial"/>
                <a:cs typeface="Arial"/>
                <a:sym typeface="Arial"/>
              </a:rPr>
              <a:t>奇摩知識提供</a:t>
            </a:r>
            <a:r>
              <a:rPr lang="zh-TW" sz="1520" b="0" i="0" u="sng" strike="noStrike" cap="none">
                <a:solidFill>
                  <a:schemeClr val="hlink"/>
                </a:solidFill>
                <a:latin typeface="Arial"/>
                <a:ea typeface="Arial"/>
                <a:cs typeface="Arial"/>
                <a:sym typeface="Arial"/>
                <a:hlinkClick r:id="rId3"/>
              </a:rPr>
              <a:t>https：//tw.answers.yahoo.com/question/index?qid=20100405000015KK09289</a:t>
            </a:r>
            <a:r>
              <a:rPr lang="zh-TW" sz="1520" b="0" i="0" u="none" strike="noStrike" cap="none">
                <a:solidFill>
                  <a:schemeClr val="dk1"/>
                </a:solidFill>
                <a:latin typeface="Arial"/>
                <a:ea typeface="Arial"/>
                <a:cs typeface="Arial"/>
                <a:sym typeface="Arial"/>
              </a:rPr>
              <a:t> </a:t>
            </a:r>
            <a:r>
              <a:rPr lang="zh-TW" sz="1520" b="0" i="0" u="sng" strike="noStrike" cap="none">
                <a:solidFill>
                  <a:schemeClr val="hlink"/>
                </a:solidFill>
                <a:latin typeface="Arial"/>
                <a:ea typeface="Arial"/>
                <a:cs typeface="Arial"/>
                <a:sym typeface="Arial"/>
                <a:hlinkClick r:id="rId4"/>
              </a:rPr>
              <a:t>http：//etds.ncl.edu.tw/theabs/site/sh/detail_result.jsp?id=091SCU00201007</a:t>
            </a:r>
          </a:p>
          <a:p>
            <a:pPr marL="342900" marR="0" lvl="0" indent="-342900" algn="l" rtl="0">
              <a:lnSpc>
                <a:spcPct val="80000"/>
              </a:lnSpc>
              <a:spcBef>
                <a:spcPts val="304"/>
              </a:spcBef>
              <a:spcAft>
                <a:spcPts val="0"/>
              </a:spcAft>
              <a:buClr>
                <a:schemeClr val="dk1"/>
              </a:buClr>
              <a:buSzPct val="101333"/>
              <a:buFont typeface="Arial"/>
              <a:buChar char="•"/>
            </a:pPr>
            <a:r>
              <a:rPr lang="zh-TW" sz="1520" b="0" i="0" u="none" strike="noStrike" cap="none">
                <a:solidFill>
                  <a:schemeClr val="dk1"/>
                </a:solidFill>
                <a:latin typeface="Arial"/>
                <a:ea typeface="Arial"/>
                <a:cs typeface="Arial"/>
                <a:sym typeface="Arial"/>
              </a:rPr>
              <a:t>（線上索取日期：2015/10/16）</a:t>
            </a:r>
          </a:p>
          <a:p>
            <a:pPr marL="342900" marR="0" lvl="0" indent="-342900" algn="l" rtl="0">
              <a:lnSpc>
                <a:spcPct val="80000"/>
              </a:lnSpc>
              <a:spcBef>
                <a:spcPts val="304"/>
              </a:spcBef>
              <a:spcAft>
                <a:spcPts val="0"/>
              </a:spcAft>
              <a:buClr>
                <a:schemeClr val="dk1"/>
              </a:buClr>
              <a:buSzPct val="101333"/>
              <a:buFont typeface="Arial"/>
              <a:buChar char="•"/>
            </a:pPr>
            <a:r>
              <a:rPr lang="zh-TW" sz="1520" b="0" i="0" u="none" strike="noStrike" cap="none">
                <a:solidFill>
                  <a:schemeClr val="dk1"/>
                </a:solidFill>
                <a:latin typeface="Arial"/>
                <a:ea typeface="Arial"/>
                <a:cs typeface="Arial"/>
                <a:sym typeface="Arial"/>
              </a:rPr>
              <a:t>媽媽育兒百科。單親家庭9大潛在優勢。</a:t>
            </a:r>
            <a:r>
              <a:rPr lang="zh-TW" sz="1520" b="0" i="0" u="sng" strike="noStrike" cap="none">
                <a:solidFill>
                  <a:schemeClr val="hlink"/>
                </a:solidFill>
                <a:latin typeface="Arial"/>
                <a:ea typeface="Arial"/>
                <a:cs typeface="Arial"/>
                <a:sym typeface="Arial"/>
                <a:hlinkClick r:id="rId5"/>
              </a:rPr>
              <a:t>http：//mombaby.tw/article2778.html</a:t>
            </a:r>
            <a:r>
              <a:rPr lang="zh-TW" sz="1520" b="0" i="0" u="none" strike="noStrike" cap="none">
                <a:solidFill>
                  <a:schemeClr val="dk1"/>
                </a:solidFill>
                <a:latin typeface="Arial"/>
                <a:ea typeface="Arial"/>
                <a:cs typeface="Arial"/>
                <a:sym typeface="Arial"/>
              </a:rPr>
              <a:t>。文章來源：單親媽媽、中國早教網、嘉義大學家庭教育研究所</a:t>
            </a:r>
          </a:p>
          <a:p>
            <a:pPr marL="342900" marR="0" lvl="0" indent="-342900" algn="l" rtl="0">
              <a:lnSpc>
                <a:spcPct val="80000"/>
              </a:lnSpc>
              <a:spcBef>
                <a:spcPts val="304"/>
              </a:spcBef>
              <a:spcAft>
                <a:spcPts val="0"/>
              </a:spcAft>
              <a:buClr>
                <a:schemeClr val="dk1"/>
              </a:buClr>
              <a:buSzPct val="101333"/>
              <a:buFont typeface="Arial"/>
              <a:buChar char="•"/>
            </a:pPr>
            <a:r>
              <a:rPr lang="zh-TW" sz="1520" b="0" i="0" u="none" strike="noStrike" cap="none">
                <a:solidFill>
                  <a:schemeClr val="dk1"/>
                </a:solidFill>
                <a:latin typeface="Arial"/>
                <a:ea typeface="Arial"/>
                <a:cs typeface="Arial"/>
                <a:sym typeface="Arial"/>
              </a:rPr>
              <a:t>王鍾和（2000）。單親家庭之教育與輔導。台北：心理。</a:t>
            </a:r>
          </a:p>
          <a:p>
            <a:pPr marL="342900" marR="0" lvl="0" indent="-342900" algn="l" rtl="0">
              <a:lnSpc>
                <a:spcPct val="80000"/>
              </a:lnSpc>
              <a:spcBef>
                <a:spcPts val="304"/>
              </a:spcBef>
              <a:spcAft>
                <a:spcPts val="0"/>
              </a:spcAft>
              <a:buClr>
                <a:schemeClr val="dk1"/>
              </a:buClr>
              <a:buSzPct val="101333"/>
              <a:buFont typeface="Arial"/>
              <a:buChar char="•"/>
            </a:pPr>
            <a:r>
              <a:rPr lang="zh-TW" sz="1520" b="0" i="0" u="none" strike="noStrike" cap="none">
                <a:solidFill>
                  <a:schemeClr val="dk1"/>
                </a:solidFill>
                <a:latin typeface="Arial"/>
                <a:ea typeface="Arial"/>
                <a:cs typeface="Arial"/>
                <a:sym typeface="Arial"/>
              </a:rPr>
              <a:t>薛承泰（2000.03.04）。台灣單親戶及其貧窮之趨勢分析。</a:t>
            </a:r>
            <a:r>
              <a:rPr lang="zh-TW" sz="1520" b="0" i="0" u="sng" strike="noStrike" cap="none">
                <a:solidFill>
                  <a:schemeClr val="hlink"/>
                </a:solidFill>
                <a:latin typeface="Arial"/>
                <a:ea typeface="Arial"/>
                <a:cs typeface="Arial"/>
                <a:sym typeface="Arial"/>
                <a:hlinkClick r:id="rId6"/>
              </a:rPr>
              <a:t>http：//old.npf.org.tw/Symposium/900304－SD－01.htm</a:t>
            </a:r>
            <a:r>
              <a:rPr lang="zh-TW" sz="1520" b="0" i="0" u="none" strike="noStrike" cap="none">
                <a:solidFill>
                  <a:schemeClr val="dk1"/>
                </a:solidFill>
                <a:latin typeface="Arial"/>
                <a:ea typeface="Arial"/>
                <a:cs typeface="Arial"/>
                <a:sym typeface="Arial"/>
              </a:rPr>
              <a:t>。</a:t>
            </a:r>
          </a:p>
          <a:p>
            <a:pPr marL="342900" marR="0" lvl="0" indent="-342900" algn="l" rtl="0">
              <a:lnSpc>
                <a:spcPct val="80000"/>
              </a:lnSpc>
              <a:spcBef>
                <a:spcPts val="304"/>
              </a:spcBef>
              <a:spcAft>
                <a:spcPts val="0"/>
              </a:spcAft>
              <a:buClr>
                <a:schemeClr val="dk1"/>
              </a:buClr>
              <a:buSzPct val="101333"/>
              <a:buFont typeface="Arial"/>
              <a:buChar char="•"/>
            </a:pPr>
            <a:r>
              <a:rPr lang="zh-TW" sz="1520" b="0" i="0" u="none" strike="noStrike" cap="none">
                <a:solidFill>
                  <a:schemeClr val="dk1"/>
                </a:solidFill>
                <a:latin typeface="Arial"/>
                <a:ea typeface="Arial"/>
                <a:cs typeface="Arial"/>
                <a:sym typeface="Arial"/>
              </a:rPr>
              <a:t>柯文生（2002） 繼親家庭兒童的適應困擾與輔導策略。諮商與輔導。</a:t>
            </a:r>
          </a:p>
          <a:p>
            <a:pPr marL="342900" marR="0" lvl="0" indent="-342900" algn="l" rtl="0">
              <a:lnSpc>
                <a:spcPct val="80000"/>
              </a:lnSpc>
              <a:spcBef>
                <a:spcPts val="304"/>
              </a:spcBef>
              <a:buClr>
                <a:schemeClr val="dk1"/>
              </a:buClr>
              <a:buSzPct val="101333"/>
              <a:buFont typeface="Arial"/>
              <a:buChar char="•"/>
            </a:pPr>
            <a:r>
              <a:rPr lang="zh-TW" sz="1520" b="0" i="0" u="none" strike="noStrike" cap="none">
                <a:solidFill>
                  <a:schemeClr val="dk1"/>
                </a:solidFill>
                <a:latin typeface="Arial"/>
                <a:ea typeface="Arial"/>
                <a:cs typeface="Arial"/>
                <a:sym typeface="Arial"/>
              </a:rPr>
              <a:t>黃千芬（2012）。單親家庭兒童之生活壓力、社會支持與生活適應之研究 。玄奘大學碩士論文。</a:t>
            </a:r>
          </a:p>
        </p:txBody>
      </p:sp>
      <p:sp>
        <p:nvSpPr>
          <p:cNvPr id="566" name="Shape 566"/>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zh-TW" sz="1200">
                <a:solidFill>
                  <a:srgbClr val="888888"/>
                </a:solidFill>
                <a:latin typeface="Calibri"/>
                <a:ea typeface="Calibri"/>
                <a:cs typeface="Calibri"/>
                <a:sym typeface="Calibri"/>
              </a:rPr>
              <a:t>2016/1/11</a:t>
            </a:r>
          </a:p>
        </p:txBody>
      </p:sp>
      <p:cxnSp>
        <p:nvCxnSpPr>
          <p:cNvPr id="5" name="肘形接點 4"/>
          <p:cNvCxnSpPr/>
          <p:nvPr/>
        </p:nvCxnSpPr>
        <p:spPr>
          <a:xfrm>
            <a:off x="467544" y="692696"/>
            <a:ext cx="5472608" cy="576064"/>
          </a:xfrm>
          <a:prstGeom prst="bentConnector3">
            <a:avLst/>
          </a:prstGeom>
          <a:ln w="76200">
            <a:solidFill>
              <a:srgbClr val="FFFF00"/>
            </a:solidFill>
            <a:tailEnd type="arrow"/>
          </a:ln>
        </p:spPr>
        <p:style>
          <a:lnRef idx="3">
            <a:schemeClr val="accent2"/>
          </a:lnRef>
          <a:fillRef idx="0">
            <a:schemeClr val="accent2"/>
          </a:fillRef>
          <a:effectRef idx="2">
            <a:schemeClr val="accent2"/>
          </a:effectRef>
          <a:fontRef idx="minor">
            <a:schemeClr val="tx1"/>
          </a:fontRef>
        </p:style>
      </p:cxnSp>
      <p:sp>
        <p:nvSpPr>
          <p:cNvPr id="6" name="矩形 5"/>
          <p:cNvSpPr/>
          <p:nvPr/>
        </p:nvSpPr>
        <p:spPr>
          <a:xfrm>
            <a:off x="0" y="6093296"/>
            <a:ext cx="9144000" cy="14401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395536" y="0"/>
            <a:ext cx="8229600" cy="1143000"/>
          </a:xfrm>
          <a:prstGeom prst="rect">
            <a:avLst/>
          </a:prstGeom>
          <a:noFill/>
          <a:ln>
            <a:noFill/>
          </a:ln>
        </p:spPr>
        <p:txBody>
          <a:bodyPr lIns="91425" tIns="45700" rIns="91425" bIns="45700" anchor="ctr" anchorCtr="0">
            <a:noAutofit/>
          </a:bodyPr>
          <a:lstStyle/>
          <a:p>
            <a:pPr>
              <a:buSzPct val="25000"/>
              <a:buFont typeface="Arial"/>
            </a:pPr>
            <a:r>
              <a:rPr lang="zh-TW" sz="3959" dirty="0">
                <a:latin typeface="標楷體" panose="03000509000000000000" pitchFamily="65" charset="-120"/>
                <a:ea typeface="文鼎海報體" panose="02010609010101010101" pitchFamily="49" charset="-120"/>
                <a:cs typeface="Arial"/>
                <a:sym typeface="Arial"/>
              </a:rPr>
              <a:t>研究動機二</a:t>
            </a:r>
          </a:p>
        </p:txBody>
      </p:sp>
      <p:sp>
        <p:nvSpPr>
          <p:cNvPr id="130" name="Shape 130"/>
          <p:cNvSpPr txBox="1">
            <a:spLocks noGrp="1"/>
          </p:cNvSpPr>
          <p:nvPr>
            <p:ph type="body" idx="1"/>
          </p:nvPr>
        </p:nvSpPr>
        <p:spPr>
          <a:xfrm>
            <a:off x="4698723" y="4509119"/>
            <a:ext cx="4283999" cy="20163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r>
              <a:rPr lang="zh-TW" sz="2400" b="0" i="0" u="none" strike="noStrike" cap="none" dirty="0">
                <a:solidFill>
                  <a:schemeClr val="dk1"/>
                </a:solidFill>
                <a:latin typeface="Arial"/>
                <a:ea typeface="Arial"/>
                <a:cs typeface="Arial"/>
                <a:sym typeface="Arial"/>
              </a:rPr>
              <a:t>幼兒一天將近有2/3的時間在幼兒園中，若父母離婚事件本身對幼兒是具影響力，而其受影響的程度很有可能在幼兒園中反映出。</a:t>
            </a:r>
          </a:p>
        </p:txBody>
      </p:sp>
      <p:sp>
        <p:nvSpPr>
          <p:cNvPr id="131" name="Shape 131"/>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zh-TW" sz="1200">
                <a:solidFill>
                  <a:srgbClr val="888888"/>
                </a:solidFill>
                <a:latin typeface="Calibri"/>
                <a:ea typeface="Calibri"/>
                <a:cs typeface="Calibri"/>
                <a:sym typeface="Calibri"/>
              </a:rPr>
              <a:t>2016/1/11</a:t>
            </a:r>
          </a:p>
        </p:txBody>
      </p:sp>
      <p:sp>
        <p:nvSpPr>
          <p:cNvPr id="132" name="Shape 132"/>
          <p:cNvSpPr txBox="1"/>
          <p:nvPr/>
        </p:nvSpPr>
        <p:spPr>
          <a:xfrm>
            <a:off x="457210" y="1924089"/>
            <a:ext cx="3528300" cy="1569599"/>
          </a:xfrm>
          <a:prstGeom prst="rect">
            <a:avLst/>
          </a:prstGeom>
          <a:noFill/>
          <a:ln>
            <a:noFill/>
          </a:ln>
        </p:spPr>
        <p:txBody>
          <a:bodyPr lIns="91425" tIns="45700" rIns="91425" bIns="45700" anchor="t" anchorCtr="0">
            <a:noAutofit/>
          </a:bodyPr>
          <a:lstStyle/>
          <a:p>
            <a:pPr marR="0" lvl="0" algn="l" rtl="0">
              <a:spcBef>
                <a:spcPts val="0"/>
              </a:spcBef>
              <a:buNone/>
            </a:pPr>
            <a:r>
              <a:rPr lang="zh-TW" sz="3200" b="1" dirty="0">
                <a:solidFill>
                  <a:schemeClr val="dk1"/>
                </a:solidFill>
                <a:latin typeface="標楷體" panose="03000509000000000000" pitchFamily="65" charset="-120"/>
                <a:ea typeface="標楷體" panose="03000509000000000000" pitchFamily="65" charset="-120"/>
                <a:sym typeface="Arial"/>
              </a:rPr>
              <a:t>離婚單親幼兒在人際關係中與他人的互動關係。</a:t>
            </a:r>
          </a:p>
        </p:txBody>
      </p:sp>
      <p:sp>
        <p:nvSpPr>
          <p:cNvPr id="133" name="Shape 133"/>
          <p:cNvSpPr/>
          <p:nvPr/>
        </p:nvSpPr>
        <p:spPr>
          <a:xfrm>
            <a:off x="0" y="4509119"/>
            <a:ext cx="4643999" cy="431999"/>
          </a:xfrm>
          <a:prstGeom prst="rect">
            <a:avLst/>
          </a:prstGeom>
          <a:solidFill>
            <a:srgbClr val="FF0000"/>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34" name="Shape 134"/>
          <p:cNvSpPr/>
          <p:nvPr/>
        </p:nvSpPr>
        <p:spPr>
          <a:xfrm>
            <a:off x="4499992" y="1772816"/>
            <a:ext cx="4643999" cy="357365"/>
          </a:xfrm>
          <a:prstGeom prst="rect">
            <a:avLst/>
          </a:prstGeom>
          <a:solidFill>
            <a:srgbClr val="FF0000"/>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35" name="Shape 135"/>
          <p:cNvSpPr/>
          <p:nvPr/>
        </p:nvSpPr>
        <p:spPr>
          <a:xfrm>
            <a:off x="4283967" y="1772816"/>
            <a:ext cx="359999" cy="3096299"/>
          </a:xfrm>
          <a:prstGeom prst="rect">
            <a:avLst/>
          </a:prstGeom>
          <a:solidFill>
            <a:srgbClr val="FF0000"/>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36" name="Shape 136"/>
          <p:cNvSpPr/>
          <p:nvPr/>
        </p:nvSpPr>
        <p:spPr>
          <a:xfrm>
            <a:off x="683571" y="4005075"/>
            <a:ext cx="235500" cy="2852999"/>
          </a:xfrm>
          <a:prstGeom prst="rect">
            <a:avLst/>
          </a:prstGeom>
          <a:solidFill>
            <a:srgbClr val="FFC000"/>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37" name="Shape 137"/>
          <p:cNvSpPr/>
          <p:nvPr/>
        </p:nvSpPr>
        <p:spPr>
          <a:xfrm>
            <a:off x="7596325" y="1394660"/>
            <a:ext cx="359999" cy="2685299"/>
          </a:xfrm>
          <a:prstGeom prst="rect">
            <a:avLst/>
          </a:prstGeom>
          <a:solidFill>
            <a:srgbClr val="FFC000"/>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38" name="Shape 138"/>
          <p:cNvSpPr/>
          <p:nvPr/>
        </p:nvSpPr>
        <p:spPr>
          <a:xfrm>
            <a:off x="683575" y="4005075"/>
            <a:ext cx="7272600" cy="288000"/>
          </a:xfrm>
          <a:prstGeom prst="rect">
            <a:avLst/>
          </a:prstGeom>
          <a:solidFill>
            <a:srgbClr val="FFC000"/>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39" name="Shape 139"/>
          <p:cNvSpPr/>
          <p:nvPr/>
        </p:nvSpPr>
        <p:spPr>
          <a:xfrm>
            <a:off x="7596325" y="1243622"/>
            <a:ext cx="1547700" cy="313200"/>
          </a:xfrm>
          <a:prstGeom prst="rect">
            <a:avLst/>
          </a:prstGeom>
          <a:solidFill>
            <a:srgbClr val="FFC000"/>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Shape 57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a:buSzPct val="25000"/>
              <a:buFont typeface="Arial"/>
            </a:pPr>
            <a:r>
              <a:rPr lang="zh-TW">
                <a:latin typeface="Segoe UI Symbol" panose="020B0502040204020203" pitchFamily="34" charset="0"/>
                <a:ea typeface="文鼎海報體" panose="02010609010101010101" pitchFamily="49" charset="-120"/>
                <a:cs typeface="Arial"/>
                <a:sym typeface="Arial"/>
              </a:rPr>
              <a:t>參考資料</a:t>
            </a:r>
          </a:p>
        </p:txBody>
      </p:sp>
      <p:sp>
        <p:nvSpPr>
          <p:cNvPr id="572" name="Shape 572"/>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dk1"/>
              </a:buClr>
              <a:buSzPct val="101333"/>
              <a:buFont typeface="Arial"/>
              <a:buChar char="•"/>
            </a:pPr>
            <a:r>
              <a:rPr lang="zh-TW" sz="1520" b="0" i="0" u="none" strike="noStrike" cap="none">
                <a:solidFill>
                  <a:schemeClr val="dk1"/>
                </a:solidFill>
                <a:latin typeface="Arial"/>
                <a:ea typeface="Arial"/>
                <a:cs typeface="Arial"/>
                <a:sym typeface="Arial"/>
              </a:rPr>
              <a:t>王覺興（2002）。單親家庭子女生涯發展與抉擇歷程之質性研究。成功大學教育研究所碩士論文。</a:t>
            </a:r>
          </a:p>
          <a:p>
            <a:pPr marL="342900" marR="0" lvl="0" indent="-342900" algn="l" rtl="0">
              <a:lnSpc>
                <a:spcPct val="80000"/>
              </a:lnSpc>
              <a:spcBef>
                <a:spcPts val="304"/>
              </a:spcBef>
              <a:spcAft>
                <a:spcPts val="0"/>
              </a:spcAft>
              <a:buClr>
                <a:schemeClr val="dk1"/>
              </a:buClr>
              <a:buSzPct val="101333"/>
              <a:buFont typeface="Arial"/>
              <a:buChar char="•"/>
            </a:pPr>
            <a:r>
              <a:rPr lang="zh-TW" sz="1520" b="0" i="0" u="none" strike="noStrike" cap="none">
                <a:solidFill>
                  <a:schemeClr val="dk1"/>
                </a:solidFill>
                <a:latin typeface="Arial"/>
                <a:ea typeface="Arial"/>
                <a:cs typeface="Arial"/>
                <a:sym typeface="Arial"/>
              </a:rPr>
              <a:t>吳慧玲（2004）。單親學生親子關係、自我概念與生活適應關係之研究。屏東教育大學教育行政所博碩士論文。</a:t>
            </a:r>
          </a:p>
          <a:p>
            <a:pPr marL="342900" marR="0" lvl="0" indent="-342900" algn="l" rtl="0">
              <a:lnSpc>
                <a:spcPct val="80000"/>
              </a:lnSpc>
              <a:spcBef>
                <a:spcPts val="304"/>
              </a:spcBef>
              <a:spcAft>
                <a:spcPts val="0"/>
              </a:spcAft>
              <a:buClr>
                <a:schemeClr val="dk1"/>
              </a:buClr>
              <a:buSzPct val="101333"/>
              <a:buFont typeface="Arial"/>
              <a:buChar char="•"/>
            </a:pPr>
            <a:r>
              <a:rPr lang="zh-TW" sz="1520" b="0" i="0" u="none" strike="noStrike" cap="none">
                <a:solidFill>
                  <a:schemeClr val="dk1"/>
                </a:solidFill>
                <a:latin typeface="Arial"/>
                <a:ea typeface="Arial"/>
                <a:cs typeface="Arial"/>
                <a:sym typeface="Arial"/>
              </a:rPr>
              <a:t>何福田（2000）。單親家庭之教育與輔導。心理出版社。頁 142</a:t>
            </a:r>
          </a:p>
          <a:p>
            <a:pPr marL="342900" marR="0" lvl="0" indent="-342900" algn="l" rtl="0">
              <a:lnSpc>
                <a:spcPct val="80000"/>
              </a:lnSpc>
              <a:spcBef>
                <a:spcPts val="304"/>
              </a:spcBef>
              <a:spcAft>
                <a:spcPts val="0"/>
              </a:spcAft>
              <a:buClr>
                <a:schemeClr val="dk1"/>
              </a:buClr>
              <a:buSzPct val="101333"/>
              <a:buFont typeface="Arial"/>
              <a:buChar char="•"/>
            </a:pPr>
            <a:r>
              <a:rPr lang="zh-TW" sz="1520" b="0" i="0" u="none" strike="noStrike" cap="none">
                <a:solidFill>
                  <a:schemeClr val="dk1"/>
                </a:solidFill>
                <a:latin typeface="Arial"/>
                <a:ea typeface="Arial"/>
                <a:cs typeface="Arial"/>
                <a:sym typeface="Arial"/>
              </a:rPr>
              <a:t>李文欽（2003）。國民小學單親兒童與雙親兒童行為困擾及生活適應之比較研究 。屏東師範學院國民教育研究所博碩士論文。</a:t>
            </a:r>
          </a:p>
          <a:p>
            <a:pPr marL="342900" marR="0" lvl="0" indent="-342900" algn="l" rtl="0">
              <a:lnSpc>
                <a:spcPct val="80000"/>
              </a:lnSpc>
              <a:spcBef>
                <a:spcPts val="304"/>
              </a:spcBef>
              <a:spcAft>
                <a:spcPts val="0"/>
              </a:spcAft>
              <a:buClr>
                <a:schemeClr val="dk1"/>
              </a:buClr>
              <a:buSzPct val="101333"/>
              <a:buFont typeface="Arial"/>
              <a:buChar char="•"/>
            </a:pPr>
            <a:r>
              <a:rPr lang="zh-TW" sz="1520" b="0" i="0" u="none" strike="noStrike" cap="none">
                <a:solidFill>
                  <a:schemeClr val="dk1"/>
                </a:solidFill>
                <a:latin typeface="Arial"/>
                <a:ea typeface="Arial"/>
                <a:cs typeface="Arial"/>
                <a:sym typeface="Arial"/>
              </a:rPr>
              <a:t>施智婕（2010）。離婚單親幼兒的學校適應與自我概念之研究。國立臺南大學碩士論文。</a:t>
            </a:r>
          </a:p>
          <a:p>
            <a:pPr marL="342900" marR="0" lvl="0" indent="-342900" algn="l" rtl="0">
              <a:lnSpc>
                <a:spcPct val="80000"/>
              </a:lnSpc>
              <a:spcBef>
                <a:spcPts val="304"/>
              </a:spcBef>
              <a:spcAft>
                <a:spcPts val="0"/>
              </a:spcAft>
              <a:buClr>
                <a:schemeClr val="dk1"/>
              </a:buClr>
              <a:buSzPct val="101333"/>
              <a:buFont typeface="Arial"/>
              <a:buChar char="•"/>
            </a:pPr>
            <a:r>
              <a:rPr lang="zh-TW" sz="1520" b="0" i="0" u="none" strike="noStrike" cap="none">
                <a:solidFill>
                  <a:schemeClr val="dk1"/>
                </a:solidFill>
                <a:latin typeface="Arial"/>
                <a:ea typeface="Arial"/>
                <a:cs typeface="Arial"/>
                <a:sym typeface="Arial"/>
              </a:rPr>
              <a:t>王鍾和（1993）。家庭結構、父母管教方式與子女行為表現。政治大學教育研究所博士論文。</a:t>
            </a:r>
          </a:p>
          <a:p>
            <a:pPr marL="342900" marR="0" lvl="0" indent="-342900" algn="l" rtl="0">
              <a:lnSpc>
                <a:spcPct val="80000"/>
              </a:lnSpc>
              <a:spcBef>
                <a:spcPts val="304"/>
              </a:spcBef>
              <a:spcAft>
                <a:spcPts val="0"/>
              </a:spcAft>
              <a:buClr>
                <a:schemeClr val="dk1"/>
              </a:buClr>
              <a:buSzPct val="101333"/>
              <a:buFont typeface="Arial"/>
              <a:buChar char="•"/>
            </a:pPr>
            <a:r>
              <a:rPr lang="zh-TW" sz="1520" b="0" i="0" u="none" strike="noStrike" cap="none">
                <a:solidFill>
                  <a:schemeClr val="dk1"/>
                </a:solidFill>
                <a:latin typeface="Arial"/>
                <a:ea typeface="Arial"/>
                <a:cs typeface="Arial"/>
                <a:sym typeface="Arial"/>
              </a:rPr>
              <a:t>陳靜儀（2006）。國小高年級單親兒童的自我概念、依附關係、情緒智力與行為困擾之關係研究。</a:t>
            </a:r>
          </a:p>
          <a:p>
            <a:pPr marL="342900" marR="0" lvl="0" indent="-342900" algn="l" rtl="0">
              <a:lnSpc>
                <a:spcPct val="80000"/>
              </a:lnSpc>
              <a:spcBef>
                <a:spcPts val="304"/>
              </a:spcBef>
              <a:spcAft>
                <a:spcPts val="0"/>
              </a:spcAft>
              <a:buClr>
                <a:schemeClr val="dk1"/>
              </a:buClr>
              <a:buSzPct val="101333"/>
              <a:buFont typeface="Arial"/>
              <a:buChar char="•"/>
            </a:pPr>
            <a:r>
              <a:rPr lang="zh-TW" sz="1520" b="0" i="0" u="none" strike="noStrike" cap="none">
                <a:solidFill>
                  <a:schemeClr val="dk1"/>
                </a:solidFill>
                <a:latin typeface="Arial"/>
                <a:ea typeface="Arial"/>
                <a:cs typeface="Arial"/>
                <a:sym typeface="Arial"/>
              </a:rPr>
              <a:t>何詠俞（1993）。不同家庭結構中父母管教方式對子女自尊心與偏差行為之影響研究。。中國文化大學家政研究所碩士論文。</a:t>
            </a:r>
          </a:p>
          <a:p>
            <a:pPr marL="342900" marR="0" lvl="0" indent="-342900" algn="l" rtl="0">
              <a:lnSpc>
                <a:spcPct val="80000"/>
              </a:lnSpc>
              <a:spcBef>
                <a:spcPts val="304"/>
              </a:spcBef>
              <a:spcAft>
                <a:spcPts val="0"/>
              </a:spcAft>
              <a:buClr>
                <a:schemeClr val="dk1"/>
              </a:buClr>
              <a:buSzPct val="101333"/>
              <a:buFont typeface="Arial"/>
              <a:buChar char="•"/>
            </a:pPr>
            <a:r>
              <a:rPr lang="zh-TW" sz="1520" b="0" i="0" u="none" strike="noStrike" cap="none">
                <a:solidFill>
                  <a:schemeClr val="dk1"/>
                </a:solidFill>
                <a:latin typeface="Arial"/>
                <a:ea typeface="Arial"/>
                <a:cs typeface="Arial"/>
                <a:sym typeface="Arial"/>
              </a:rPr>
              <a:t>王德琳（1994）。繼親家庭父母管教方式對國中生自我概念與偏差行為影響之比較研究。文化大學家政研究所碩士論文。</a:t>
            </a:r>
          </a:p>
          <a:p>
            <a:pPr marL="342900" marR="0" lvl="0" indent="-342900" algn="l" rtl="0">
              <a:lnSpc>
                <a:spcPct val="80000"/>
              </a:lnSpc>
              <a:spcBef>
                <a:spcPts val="304"/>
              </a:spcBef>
              <a:spcAft>
                <a:spcPts val="0"/>
              </a:spcAft>
              <a:buClr>
                <a:schemeClr val="dk1"/>
              </a:buClr>
              <a:buSzPct val="101333"/>
              <a:buFont typeface="Arial"/>
              <a:buChar char="•"/>
            </a:pPr>
            <a:r>
              <a:rPr lang="zh-TW" sz="1520" b="0" i="0" u="none" strike="noStrike" cap="none">
                <a:solidFill>
                  <a:schemeClr val="dk1"/>
                </a:solidFill>
                <a:latin typeface="Arial"/>
                <a:ea typeface="Arial"/>
                <a:cs typeface="Arial"/>
                <a:sym typeface="Arial"/>
              </a:rPr>
              <a:t>陳宏宓（2008）。單親家庭教養未成年子女經驗與福利探究~以新竹市香山中學之單親家庭為例，玄奘大學社會福利學系 。</a:t>
            </a:r>
          </a:p>
          <a:p>
            <a:pPr marL="342900" marR="0" lvl="0" indent="-342900" algn="l" rtl="0">
              <a:lnSpc>
                <a:spcPct val="80000"/>
              </a:lnSpc>
              <a:spcBef>
                <a:spcPts val="304"/>
              </a:spcBef>
              <a:buClr>
                <a:schemeClr val="dk1"/>
              </a:buClr>
              <a:buSzPct val="101333"/>
              <a:buFont typeface="Arial"/>
              <a:buChar char="•"/>
            </a:pPr>
            <a:r>
              <a:rPr lang="zh-TW" sz="1520" b="0" i="0" u="none" strike="noStrike" cap="none">
                <a:solidFill>
                  <a:schemeClr val="dk1"/>
                </a:solidFill>
                <a:latin typeface="Arial"/>
                <a:ea typeface="Arial"/>
                <a:cs typeface="Arial"/>
                <a:sym typeface="Arial"/>
              </a:rPr>
              <a:t>廖永靜（2000）。家庭人際互動與家庭和諧、幸福感之相關研究。屏東師範學院教育心理與輔導研究所碩士論文。</a:t>
            </a:r>
          </a:p>
        </p:txBody>
      </p:sp>
      <p:sp>
        <p:nvSpPr>
          <p:cNvPr id="573" name="Shape 573"/>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zh-TW" sz="1200">
                <a:solidFill>
                  <a:srgbClr val="888888"/>
                </a:solidFill>
                <a:latin typeface="Calibri"/>
                <a:ea typeface="Calibri"/>
                <a:cs typeface="Calibri"/>
                <a:sym typeface="Calibri"/>
              </a:rPr>
              <a:t>2016/1/11</a:t>
            </a:r>
          </a:p>
        </p:txBody>
      </p:sp>
      <p:cxnSp>
        <p:nvCxnSpPr>
          <p:cNvPr id="5" name="肘形接點 4"/>
          <p:cNvCxnSpPr/>
          <p:nvPr/>
        </p:nvCxnSpPr>
        <p:spPr>
          <a:xfrm>
            <a:off x="251520" y="692696"/>
            <a:ext cx="5472608" cy="576064"/>
          </a:xfrm>
          <a:prstGeom prst="bentConnector3">
            <a:avLst/>
          </a:prstGeom>
          <a:ln w="76200">
            <a:solidFill>
              <a:srgbClr val="00B050"/>
            </a:solidFill>
            <a:tailEnd type="arrow"/>
          </a:ln>
        </p:spPr>
        <p:style>
          <a:lnRef idx="3">
            <a:schemeClr val="accent2"/>
          </a:lnRef>
          <a:fillRef idx="0">
            <a:schemeClr val="accent2"/>
          </a:fillRef>
          <a:effectRef idx="2">
            <a:schemeClr val="accent2"/>
          </a:effectRef>
          <a:fontRef idx="minor">
            <a:schemeClr val="tx1"/>
          </a:fontRef>
        </p:style>
      </p:cxnSp>
      <p:sp>
        <p:nvSpPr>
          <p:cNvPr id="6" name="矩形 5"/>
          <p:cNvSpPr/>
          <p:nvPr/>
        </p:nvSpPr>
        <p:spPr>
          <a:xfrm>
            <a:off x="0" y="5949280"/>
            <a:ext cx="9144000"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ransition spd="slow">
    <p:cu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Shape 57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a:buSzPct val="25000"/>
              <a:buFont typeface="Arial"/>
            </a:pPr>
            <a:r>
              <a:rPr lang="zh-TW">
                <a:latin typeface="Segoe UI Symbol" panose="020B0502040204020203" pitchFamily="34" charset="0"/>
                <a:ea typeface="文鼎海報體" panose="02010609010101010101" pitchFamily="49" charset="-120"/>
                <a:cs typeface="Arial"/>
                <a:sym typeface="Arial"/>
              </a:rPr>
              <a:t>參考資料</a:t>
            </a:r>
          </a:p>
        </p:txBody>
      </p:sp>
      <p:sp>
        <p:nvSpPr>
          <p:cNvPr id="579" name="Shape 579"/>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dk1"/>
              </a:buClr>
              <a:buSzPct val="98461"/>
              <a:buFont typeface="Arial"/>
              <a:buChar char="•"/>
            </a:pPr>
            <a:r>
              <a:rPr lang="zh-TW" sz="1280" b="0" i="0" u="none" strike="noStrike" cap="none">
                <a:solidFill>
                  <a:schemeClr val="dk1"/>
                </a:solidFill>
                <a:latin typeface="Arial"/>
                <a:ea typeface="Arial"/>
                <a:cs typeface="Arial"/>
                <a:sym typeface="Arial"/>
              </a:rPr>
              <a:t>張耐（2002）。老少配祖孫情－祖父母家庭親職教育方案。師友月刊。422期。41－44頁。</a:t>
            </a:r>
          </a:p>
          <a:p>
            <a:pPr marL="342900" marR="0" lvl="0" indent="-342900" algn="l" rtl="0">
              <a:lnSpc>
                <a:spcPct val="80000"/>
              </a:lnSpc>
              <a:spcBef>
                <a:spcPts val="256"/>
              </a:spcBef>
              <a:spcAft>
                <a:spcPts val="0"/>
              </a:spcAft>
              <a:buClr>
                <a:schemeClr val="dk1"/>
              </a:buClr>
              <a:buSzPct val="98461"/>
              <a:buFont typeface="Arial"/>
              <a:buChar char="•"/>
            </a:pPr>
            <a:r>
              <a:rPr lang="zh-TW" sz="1280" b="0" i="0" u="none" strike="noStrike" cap="none">
                <a:solidFill>
                  <a:schemeClr val="dk1"/>
                </a:solidFill>
                <a:latin typeface="Arial"/>
                <a:ea typeface="Arial"/>
                <a:cs typeface="Arial"/>
                <a:sym typeface="Arial"/>
              </a:rPr>
              <a:t>翁毓秀（2004）。外籍配偶家庭服務。社區發展季刊，105，109－115。</a:t>
            </a:r>
          </a:p>
          <a:p>
            <a:pPr marL="342900" marR="0" lvl="0" indent="-342900" algn="l" rtl="0">
              <a:lnSpc>
                <a:spcPct val="80000"/>
              </a:lnSpc>
              <a:spcBef>
                <a:spcPts val="256"/>
              </a:spcBef>
              <a:spcAft>
                <a:spcPts val="0"/>
              </a:spcAft>
              <a:buClr>
                <a:schemeClr val="dk1"/>
              </a:buClr>
              <a:buSzPct val="98461"/>
              <a:buFont typeface="Arial"/>
              <a:buChar char="•"/>
            </a:pPr>
            <a:r>
              <a:rPr lang="zh-TW" sz="1280" b="0" i="0" u="none" strike="noStrike" cap="none">
                <a:solidFill>
                  <a:schemeClr val="dk1"/>
                </a:solidFill>
                <a:latin typeface="Arial"/>
                <a:ea typeface="Arial"/>
                <a:cs typeface="Arial"/>
                <a:sym typeface="Arial"/>
              </a:rPr>
              <a:t>楊靜齡（2000）。低收入家庭兒童生活與工作境況。人本教育札記，134，14－16。</a:t>
            </a:r>
          </a:p>
          <a:p>
            <a:pPr marL="342900" marR="0" lvl="0" indent="-342900" algn="l" rtl="0">
              <a:lnSpc>
                <a:spcPct val="80000"/>
              </a:lnSpc>
              <a:spcBef>
                <a:spcPts val="256"/>
              </a:spcBef>
              <a:spcAft>
                <a:spcPts val="0"/>
              </a:spcAft>
              <a:buClr>
                <a:schemeClr val="dk1"/>
              </a:buClr>
              <a:buSzPct val="98461"/>
              <a:buFont typeface="Arial"/>
              <a:buChar char="•"/>
            </a:pPr>
            <a:r>
              <a:rPr lang="zh-TW" sz="1280" b="0" i="0" u="none" strike="noStrike" cap="none">
                <a:solidFill>
                  <a:schemeClr val="dk1"/>
                </a:solidFill>
                <a:latin typeface="Arial"/>
                <a:ea typeface="Arial"/>
                <a:cs typeface="Arial"/>
                <a:sym typeface="Arial"/>
              </a:rPr>
              <a:t>林麗芬（2004）。單親家庭與青少年偏差行為之相關探討。取自</a:t>
            </a:r>
          </a:p>
          <a:p>
            <a:pPr marL="342900" marR="0" lvl="0" indent="-342900" algn="l" rtl="0">
              <a:lnSpc>
                <a:spcPct val="80000"/>
              </a:lnSpc>
              <a:spcBef>
                <a:spcPts val="256"/>
              </a:spcBef>
              <a:spcAft>
                <a:spcPts val="0"/>
              </a:spcAft>
              <a:buClr>
                <a:schemeClr val="dk1"/>
              </a:buClr>
              <a:buSzPct val="98461"/>
              <a:buFont typeface="Arial"/>
              <a:buChar char="•"/>
            </a:pPr>
            <a:r>
              <a:rPr lang="zh-TW" sz="1280" b="0" i="0" u="none" strike="noStrike" cap="none">
                <a:solidFill>
                  <a:schemeClr val="dk1"/>
                </a:solidFill>
                <a:latin typeface="Arial"/>
                <a:ea typeface="Arial"/>
                <a:cs typeface="Arial"/>
                <a:sym typeface="Arial"/>
              </a:rPr>
              <a:t>洪儷瑜（2001）。義務教育階段之弱勢學生的補救教育之調查研究。師大學報，46（1），45－64。</a:t>
            </a:r>
          </a:p>
          <a:p>
            <a:pPr marL="342900" marR="0" lvl="0" indent="-342900" algn="l" rtl="0">
              <a:lnSpc>
                <a:spcPct val="80000"/>
              </a:lnSpc>
              <a:spcBef>
                <a:spcPts val="256"/>
              </a:spcBef>
              <a:spcAft>
                <a:spcPts val="0"/>
              </a:spcAft>
              <a:buClr>
                <a:schemeClr val="dk1"/>
              </a:buClr>
              <a:buSzPct val="98461"/>
              <a:buFont typeface="Arial"/>
              <a:buChar char="•"/>
            </a:pPr>
            <a:r>
              <a:rPr lang="zh-TW" sz="1280" b="0" i="0" u="none" strike="noStrike" cap="none">
                <a:solidFill>
                  <a:schemeClr val="dk1"/>
                </a:solidFill>
                <a:latin typeface="Arial"/>
                <a:ea typeface="Arial"/>
                <a:cs typeface="Arial"/>
                <a:sym typeface="Arial"/>
              </a:rPr>
              <a:t>白位傑（2009）。啟蒙教育計畫對弱勢家庭學前幼兒發展之成效研究（未出版之碩士論文）。國立臺中教育大學，臺北。</a:t>
            </a:r>
          </a:p>
          <a:p>
            <a:pPr marL="342900" marR="0" lvl="0" indent="-342900" algn="l" rtl="0">
              <a:lnSpc>
                <a:spcPct val="80000"/>
              </a:lnSpc>
              <a:spcBef>
                <a:spcPts val="256"/>
              </a:spcBef>
              <a:spcAft>
                <a:spcPts val="0"/>
              </a:spcAft>
              <a:buClr>
                <a:schemeClr val="dk1"/>
              </a:buClr>
              <a:buSzPct val="98461"/>
              <a:buFont typeface="Arial"/>
              <a:buChar char="•"/>
            </a:pPr>
            <a:r>
              <a:rPr lang="zh-TW" sz="1280" b="0" i="0" u="none" strike="noStrike" cap="none">
                <a:solidFill>
                  <a:schemeClr val="dk1"/>
                </a:solidFill>
                <a:latin typeface="Arial"/>
                <a:ea typeface="Arial"/>
                <a:cs typeface="Arial"/>
                <a:sym typeface="Arial"/>
              </a:rPr>
              <a:t>陳雅鈴（2006）。貧窮如何影響兒童。教育研究月刊，146，87－101。</a:t>
            </a:r>
          </a:p>
          <a:p>
            <a:pPr marL="342900" marR="0" lvl="0" indent="-342900" algn="l" rtl="0">
              <a:lnSpc>
                <a:spcPct val="80000"/>
              </a:lnSpc>
              <a:spcBef>
                <a:spcPts val="256"/>
              </a:spcBef>
              <a:spcAft>
                <a:spcPts val="0"/>
              </a:spcAft>
              <a:buClr>
                <a:schemeClr val="dk1"/>
              </a:buClr>
              <a:buSzPct val="98461"/>
              <a:buFont typeface="Arial"/>
              <a:buChar char="•"/>
            </a:pPr>
            <a:r>
              <a:rPr lang="zh-TW" sz="1280" b="0" i="0" u="none" strike="noStrike" cap="none">
                <a:solidFill>
                  <a:schemeClr val="dk1"/>
                </a:solidFill>
                <a:latin typeface="Arial"/>
                <a:ea typeface="Arial"/>
                <a:cs typeface="Arial"/>
                <a:sym typeface="Arial"/>
              </a:rPr>
              <a:t>楊雅棻（2006.04.15）。談離婚對家庭的影響。嘉義大學家庭教育研究所。資料來源： http：//mail.nhu.edu.tw/~society/e－j/54/54－44.htm。線上索取日期：2015/09/29。《網路社會學通訊期刊》第54期</a:t>
            </a:r>
          </a:p>
          <a:p>
            <a:pPr marL="342900" marR="0" lvl="0" indent="-342900" algn="l" rtl="0">
              <a:lnSpc>
                <a:spcPct val="80000"/>
              </a:lnSpc>
              <a:spcBef>
                <a:spcPts val="256"/>
              </a:spcBef>
              <a:spcAft>
                <a:spcPts val="0"/>
              </a:spcAft>
              <a:buClr>
                <a:schemeClr val="dk1"/>
              </a:buClr>
              <a:buSzPct val="98461"/>
              <a:buFont typeface="Arial"/>
              <a:buChar char="•"/>
            </a:pPr>
            <a:r>
              <a:rPr lang="zh-TW" sz="1280" b="0" i="0" u="none" strike="noStrike" cap="none">
                <a:solidFill>
                  <a:schemeClr val="dk1"/>
                </a:solidFill>
                <a:latin typeface="Arial"/>
                <a:ea typeface="Arial"/>
                <a:cs typeface="Arial"/>
                <a:sym typeface="Arial"/>
              </a:rPr>
              <a:t>蔣莉蓁（2012.08.30）。單親家庭9大潛在優勢。媽媽育兒百科。</a:t>
            </a:r>
            <a:r>
              <a:rPr lang="zh-TW" sz="1280" b="0" i="0" u="sng" strike="noStrike" cap="none">
                <a:solidFill>
                  <a:schemeClr val="hlink"/>
                </a:solidFill>
                <a:latin typeface="Arial"/>
                <a:ea typeface="Arial"/>
                <a:cs typeface="Arial"/>
                <a:sym typeface="Arial"/>
                <a:hlinkClick r:id="rId3"/>
              </a:rPr>
              <a:t>http：//mombaby.tw/article2778.html</a:t>
            </a:r>
          </a:p>
          <a:p>
            <a:pPr marL="342900" marR="0" lvl="0" indent="-342900" algn="l" rtl="0">
              <a:lnSpc>
                <a:spcPct val="80000"/>
              </a:lnSpc>
              <a:spcBef>
                <a:spcPts val="256"/>
              </a:spcBef>
              <a:spcAft>
                <a:spcPts val="0"/>
              </a:spcAft>
              <a:buClr>
                <a:schemeClr val="dk1"/>
              </a:buClr>
              <a:buSzPct val="98461"/>
              <a:buFont typeface="Arial"/>
              <a:buChar char="•"/>
            </a:pPr>
            <a:r>
              <a:rPr lang="zh-TW" sz="1280" b="0" i="0" u="none" strike="noStrike" cap="none">
                <a:solidFill>
                  <a:schemeClr val="dk1"/>
                </a:solidFill>
                <a:latin typeface="Arial"/>
                <a:ea typeface="Arial"/>
                <a:cs typeface="Arial"/>
                <a:sym typeface="Arial"/>
              </a:rPr>
              <a:t>張華甄，家庭教育雙月刊第 35 期 101 年 1 月29號淺談父母離異對其子女的影響http：//140.130.196.175/family/uploads/tadnews/file/nsn_11_3.pdf</a:t>
            </a:r>
          </a:p>
          <a:p>
            <a:pPr marL="342900" marR="0" lvl="0" indent="-342900" algn="l" rtl="0">
              <a:lnSpc>
                <a:spcPct val="80000"/>
              </a:lnSpc>
              <a:spcBef>
                <a:spcPts val="256"/>
              </a:spcBef>
              <a:spcAft>
                <a:spcPts val="0"/>
              </a:spcAft>
              <a:buClr>
                <a:schemeClr val="dk1"/>
              </a:buClr>
              <a:buSzPct val="98461"/>
              <a:buFont typeface="Arial"/>
              <a:buChar char="•"/>
            </a:pPr>
            <a:r>
              <a:rPr lang="zh-TW" sz="1280" b="0" i="0" u="none" strike="noStrike" cap="none">
                <a:solidFill>
                  <a:schemeClr val="dk1"/>
                </a:solidFill>
                <a:latin typeface="Arial"/>
                <a:ea typeface="Arial"/>
                <a:cs typeface="Arial"/>
                <a:sym typeface="Arial"/>
              </a:rPr>
              <a:t>蕭世慧，單親家庭問題之探討國立嘉義大學家庭教育研究所</a:t>
            </a:r>
            <a:r>
              <a:rPr lang="zh-TW" sz="1280" b="0" i="0" u="sng" strike="noStrike" cap="none">
                <a:solidFill>
                  <a:schemeClr val="hlink"/>
                </a:solidFill>
                <a:latin typeface="Arial"/>
                <a:ea typeface="Arial"/>
                <a:cs typeface="Arial"/>
                <a:sym typeface="Arial"/>
                <a:hlinkClick r:id="rId4"/>
              </a:rPr>
              <a:t>http：//mail.nhu.edu.tw/~society/e－j/46/46－33.htm，2005年4月15</a:t>
            </a:r>
            <a:r>
              <a:rPr lang="zh-TW" sz="1280" b="0" i="0" u="none" strike="noStrike" cap="none">
                <a:solidFill>
                  <a:schemeClr val="dk1"/>
                </a:solidFill>
                <a:latin typeface="Arial"/>
                <a:ea typeface="Arial"/>
                <a:cs typeface="Arial"/>
                <a:sym typeface="Arial"/>
              </a:rPr>
              <a:t>日</a:t>
            </a:r>
          </a:p>
          <a:p>
            <a:pPr marL="342900" marR="0" lvl="0" indent="-342900" algn="l" rtl="0">
              <a:lnSpc>
                <a:spcPct val="80000"/>
              </a:lnSpc>
              <a:spcBef>
                <a:spcPts val="256"/>
              </a:spcBef>
              <a:spcAft>
                <a:spcPts val="0"/>
              </a:spcAft>
              <a:buClr>
                <a:schemeClr val="dk1"/>
              </a:buClr>
              <a:buSzPct val="98461"/>
              <a:buFont typeface="Arial"/>
              <a:buChar char="•"/>
            </a:pPr>
            <a:r>
              <a:rPr lang="zh-TW" sz="1280" b="0" i="0" u="none" strike="noStrike" cap="none">
                <a:solidFill>
                  <a:schemeClr val="dk1"/>
                </a:solidFill>
                <a:latin typeface="Arial"/>
                <a:ea typeface="Arial"/>
                <a:cs typeface="Arial"/>
                <a:sym typeface="Arial"/>
              </a:rPr>
              <a:t>葉明芬，2008/07。家庭脈絡對大學生心理福祉的影響。國立台灣師範大學人類發展與家庭學系博士論文。http：//ir.lib.ntnu.edu.tw/retrieve/46251/metadata_01_05_s_05_0104.pdf</a:t>
            </a:r>
          </a:p>
          <a:p>
            <a:pPr marL="342900" marR="0" lvl="0" indent="-342900" algn="l" rtl="0">
              <a:lnSpc>
                <a:spcPct val="80000"/>
              </a:lnSpc>
              <a:spcBef>
                <a:spcPts val="256"/>
              </a:spcBef>
              <a:spcAft>
                <a:spcPts val="0"/>
              </a:spcAft>
              <a:buClr>
                <a:schemeClr val="dk1"/>
              </a:buClr>
              <a:buSzPct val="98461"/>
              <a:buFont typeface="Arial"/>
              <a:buChar char="•"/>
            </a:pPr>
            <a:r>
              <a:rPr lang="zh-TW" sz="1280" b="1" i="0" u="none" strike="noStrike" cap="none">
                <a:solidFill>
                  <a:schemeClr val="dk1"/>
                </a:solidFill>
                <a:latin typeface="Arial"/>
                <a:ea typeface="Arial"/>
                <a:cs typeface="Arial"/>
                <a:sym typeface="Arial"/>
              </a:rPr>
              <a:t>二、英文部分</a:t>
            </a:r>
          </a:p>
          <a:p>
            <a:pPr marL="342900" marR="0" lvl="0" indent="-342900" algn="l" rtl="0">
              <a:lnSpc>
                <a:spcPct val="80000"/>
              </a:lnSpc>
              <a:spcBef>
                <a:spcPts val="256"/>
              </a:spcBef>
              <a:spcAft>
                <a:spcPts val="0"/>
              </a:spcAft>
              <a:buClr>
                <a:schemeClr val="dk1"/>
              </a:buClr>
              <a:buSzPct val="98461"/>
              <a:buFont typeface="Arial"/>
              <a:buChar char="•"/>
            </a:pPr>
            <a:r>
              <a:rPr lang="zh-TW" sz="1280" b="0" i="0" u="none" strike="noStrike" cap="none">
                <a:solidFill>
                  <a:schemeClr val="dk1"/>
                </a:solidFill>
                <a:latin typeface="Arial"/>
                <a:ea typeface="Arial"/>
                <a:cs typeface="Arial"/>
                <a:sym typeface="Arial"/>
              </a:rPr>
              <a:t>Norris, J.E., Pratt, M.W., &amp;Kuiack , S.L.（2003）.Parent－child relations in adulthood. In L. Kuczynski（Ed.）,Handbook of dynamics in parent－child relations（pp.325－344）.London： Sage.</a:t>
            </a:r>
          </a:p>
          <a:p>
            <a:pPr marL="342900" marR="0" lvl="0" indent="-342900" algn="l" rtl="0">
              <a:lnSpc>
                <a:spcPct val="80000"/>
              </a:lnSpc>
              <a:spcBef>
                <a:spcPts val="256"/>
              </a:spcBef>
              <a:buClr>
                <a:schemeClr val="dk1"/>
              </a:buClr>
              <a:buSzPct val="25000"/>
              <a:buFont typeface="Arial"/>
              <a:buNone/>
            </a:pPr>
            <a:endParaRPr sz="1280" b="0" i="0" u="none" strike="noStrike" cap="none">
              <a:solidFill>
                <a:schemeClr val="dk1"/>
              </a:solidFill>
              <a:latin typeface="Arial"/>
              <a:ea typeface="Arial"/>
              <a:cs typeface="Arial"/>
              <a:sym typeface="Arial"/>
            </a:endParaRPr>
          </a:p>
        </p:txBody>
      </p:sp>
      <p:sp>
        <p:nvSpPr>
          <p:cNvPr id="580" name="Shape 580"/>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zh-TW" sz="1200">
                <a:solidFill>
                  <a:srgbClr val="888888"/>
                </a:solidFill>
                <a:latin typeface="Calibri"/>
                <a:ea typeface="Calibri"/>
                <a:cs typeface="Calibri"/>
                <a:sym typeface="Calibri"/>
              </a:rPr>
              <a:t>2016/1/11</a:t>
            </a:r>
          </a:p>
        </p:txBody>
      </p:sp>
      <p:cxnSp>
        <p:nvCxnSpPr>
          <p:cNvPr id="5" name="肘形接點 4"/>
          <p:cNvCxnSpPr/>
          <p:nvPr/>
        </p:nvCxnSpPr>
        <p:spPr>
          <a:xfrm>
            <a:off x="467544" y="709446"/>
            <a:ext cx="5472608" cy="576064"/>
          </a:xfrm>
          <a:prstGeom prst="bentConnector3">
            <a:avLst/>
          </a:prstGeom>
          <a:ln w="76200">
            <a:solidFill>
              <a:srgbClr val="0070C0"/>
            </a:solidFill>
            <a:tailEnd type="arrow"/>
          </a:ln>
        </p:spPr>
        <p:style>
          <a:lnRef idx="3">
            <a:schemeClr val="accent2"/>
          </a:lnRef>
          <a:fillRef idx="0">
            <a:schemeClr val="accent2"/>
          </a:fillRef>
          <a:effectRef idx="2">
            <a:schemeClr val="accent2"/>
          </a:effectRef>
          <a:fontRef idx="minor">
            <a:schemeClr val="tx1"/>
          </a:fontRef>
        </p:style>
      </p:cxnSp>
      <p:sp>
        <p:nvSpPr>
          <p:cNvPr id="6" name="矩形 5"/>
          <p:cNvSpPr/>
          <p:nvPr/>
        </p:nvSpPr>
        <p:spPr>
          <a:xfrm>
            <a:off x="0" y="5949280"/>
            <a:ext cx="9144000" cy="14401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Tree>
  </p:cSld>
  <p:clrMapOvr>
    <a:masterClrMapping/>
  </p:clrMapOvr>
  <p:transition spd="slow">
    <p:cu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4" name="雲朵形圖說文字 3"/>
          <p:cNvSpPr/>
          <p:nvPr/>
        </p:nvSpPr>
        <p:spPr>
          <a:xfrm>
            <a:off x="1259632" y="1052736"/>
            <a:ext cx="7344816" cy="5112568"/>
          </a:xfrm>
          <a:prstGeom prst="cloudCallout">
            <a:avLst>
              <a:gd name="adj1" fmla="val -65042"/>
              <a:gd name="adj2" fmla="val -62227"/>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zh-TW" altLang="en-US"/>
          </a:p>
        </p:txBody>
      </p:sp>
      <p:sp>
        <p:nvSpPr>
          <p:cNvPr id="585" name="Shape 585"/>
          <p:cNvSpPr txBox="1">
            <a:spLocks noGrp="1"/>
          </p:cNvSpPr>
          <p:nvPr>
            <p:ph type="body" idx="1"/>
          </p:nvPr>
        </p:nvSpPr>
        <p:spPr>
          <a:xfrm>
            <a:off x="1851684" y="1854609"/>
            <a:ext cx="6160712" cy="3508821"/>
          </a:xfrm>
          <a:prstGeom prst="rect">
            <a:avLst/>
          </a:prstGeom>
          <a:noFill/>
          <a:ln>
            <a:noFill/>
          </a:ln>
        </p:spPr>
        <p:txBody>
          <a:bodyPr lIns="91425" tIns="45700" rIns="91425" bIns="45700" anchor="ctr" anchorCtr="0">
            <a:noAutofit/>
          </a:bodyPr>
          <a:lstStyle/>
          <a:p>
            <a:pPr marL="0" indent="0" algn="ctr">
              <a:spcBef>
                <a:spcPts val="0"/>
              </a:spcBef>
              <a:buSzPct val="25000"/>
              <a:buNone/>
            </a:pPr>
            <a:r>
              <a:rPr lang="zh-TW" sz="9600" dirty="0">
                <a:solidFill>
                  <a:schemeClr val="bg1"/>
                </a:solidFill>
                <a:effectLst>
                  <a:outerShdw blurRad="38100" dist="38100" dir="2700000" algn="tl">
                    <a:srgbClr val="000000">
                      <a:alpha val="43137"/>
                    </a:srgbClr>
                  </a:outerShdw>
                </a:effectLst>
                <a:latin typeface="MV Boli" panose="02000500030200090000" pitchFamily="2" charset="0"/>
                <a:ea typeface="文鼎花瓣體" panose="02010609010101010101" pitchFamily="49" charset="-120"/>
                <a:cs typeface="MV Boli" panose="02000500030200090000" pitchFamily="2" charset="0"/>
                <a:sym typeface="Arial"/>
              </a:rPr>
              <a:t>The end</a:t>
            </a:r>
          </a:p>
        </p:txBody>
      </p:sp>
      <p:sp>
        <p:nvSpPr>
          <p:cNvPr id="586" name="Shape 586"/>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zh-TW" sz="1200">
                <a:solidFill>
                  <a:srgbClr val="888888"/>
                </a:solidFill>
                <a:latin typeface="Calibri"/>
                <a:ea typeface="Calibri"/>
                <a:cs typeface="Calibri"/>
                <a:sym typeface="Calibri"/>
              </a:rPr>
              <a:t>2016/1/11</a:t>
            </a: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xmlns="" val="0"/>
              </a:ext>
            </a:extLst>
          </a:blip>
          <a:srcRect b="49510"/>
          <a:stretch/>
        </p:blipFill>
        <p:spPr bwMode="auto">
          <a:xfrm>
            <a:off x="-1003822" y="2671736"/>
            <a:ext cx="11120438" cy="42136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1000"/>
                                        <p:tgtEl>
                                          <p:spTgt spid="1027"/>
                                        </p:tgtEl>
                                      </p:cBhvr>
                                    </p:animEffect>
                                    <p:anim calcmode="lin" valueType="num">
                                      <p:cBhvr>
                                        <p:cTn id="8" dur="1000" fill="hold"/>
                                        <p:tgtEl>
                                          <p:spTgt spid="1027"/>
                                        </p:tgtEl>
                                        <p:attrNameLst>
                                          <p:attrName>ppt_x</p:attrName>
                                        </p:attrNameLst>
                                      </p:cBhvr>
                                      <p:tavLst>
                                        <p:tav tm="0">
                                          <p:val>
                                            <p:strVal val="#ppt_x"/>
                                          </p:val>
                                        </p:tav>
                                        <p:tav tm="100000">
                                          <p:val>
                                            <p:strVal val="#ppt_x"/>
                                          </p:val>
                                        </p:tav>
                                      </p:tavLst>
                                    </p:anim>
                                    <p:anim calcmode="lin" valueType="num">
                                      <p:cBhvr>
                                        <p:cTn id="9"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467543" y="188640"/>
            <a:ext cx="8229600" cy="1143000"/>
          </a:xfrm>
          <a:prstGeom prst="rect">
            <a:avLst/>
          </a:prstGeom>
          <a:noFill/>
          <a:ln>
            <a:noFill/>
          </a:ln>
        </p:spPr>
        <p:txBody>
          <a:bodyPr lIns="91425" tIns="45700" rIns="91425" bIns="45700" anchor="ctr" anchorCtr="0">
            <a:noAutofit/>
          </a:bodyPr>
          <a:lstStyle/>
          <a:p>
            <a:pPr>
              <a:buSzPct val="25000"/>
              <a:buFont typeface="Arial"/>
            </a:pPr>
            <a:r>
              <a:rPr lang="zh-TW" sz="3959">
                <a:latin typeface="標楷體" panose="03000509000000000000" pitchFamily="65" charset="-120"/>
                <a:ea typeface="文鼎海報體" panose="02010609010101010101" pitchFamily="49" charset="-120"/>
                <a:cs typeface="Arial"/>
                <a:sym typeface="Arial"/>
              </a:rPr>
              <a:t>研究動機三</a:t>
            </a:r>
          </a:p>
        </p:txBody>
      </p:sp>
      <p:sp>
        <p:nvSpPr>
          <p:cNvPr id="145" name="Shape 145"/>
          <p:cNvSpPr txBox="1">
            <a:spLocks noGrp="1"/>
          </p:cNvSpPr>
          <p:nvPr>
            <p:ph type="body" idx="1"/>
          </p:nvPr>
        </p:nvSpPr>
        <p:spPr>
          <a:xfrm>
            <a:off x="3275856" y="3645024"/>
            <a:ext cx="5563843" cy="1765176"/>
          </a:xfrm>
          <a:prstGeom prst="rect">
            <a:avLst/>
          </a:prstGeom>
          <a:noFill/>
          <a:ln>
            <a:noFill/>
          </a:ln>
        </p:spPr>
        <p:txBody>
          <a:bodyPr lIns="91425" tIns="45700" rIns="91425" bIns="45700" anchor="t" anchorCtr="0">
            <a:noAutofit/>
          </a:bodyPr>
          <a:lstStyle/>
          <a:p>
            <a:pPr marL="0" marR="0" lvl="0" indent="0" algn="l" rtl="0">
              <a:lnSpc>
                <a:spcPct val="150000"/>
              </a:lnSpc>
              <a:spcBef>
                <a:spcPts val="0"/>
              </a:spcBef>
              <a:buClr>
                <a:schemeClr val="dk1"/>
              </a:buClr>
              <a:buSzPct val="25000"/>
              <a:buFont typeface="Arial"/>
              <a:buNone/>
            </a:pPr>
            <a:r>
              <a:rPr lang="zh-TW" sz="2400" b="0" i="0" u="none" strike="noStrike" cap="none" dirty="0">
                <a:solidFill>
                  <a:schemeClr val="dk1"/>
                </a:solidFill>
                <a:latin typeface="Arial"/>
                <a:ea typeface="Arial"/>
                <a:cs typeface="Arial"/>
                <a:sym typeface="Arial"/>
              </a:rPr>
              <a:t>教保服務人員曾表示他們需要面對許多的輔導困難，包括人手不夠、親職教育的不足、學校的配套準備</a:t>
            </a:r>
            <a:r>
              <a:rPr lang="zh-TW" sz="2400" b="0" i="0" u="none" strike="noStrike" cap="none" dirty="0" smtClean="0">
                <a:solidFill>
                  <a:schemeClr val="dk1"/>
                </a:solidFill>
                <a:latin typeface="Arial"/>
                <a:ea typeface="Arial"/>
                <a:cs typeface="Arial"/>
                <a:sym typeface="Arial"/>
              </a:rPr>
              <a:t>不足</a:t>
            </a:r>
            <a:r>
              <a:rPr lang="zh-TW" altLang="en-US" sz="2400" b="0" i="0" u="none" strike="noStrike" cap="none" dirty="0" smtClean="0">
                <a:solidFill>
                  <a:schemeClr val="dk1"/>
                </a:solidFill>
                <a:latin typeface="Arial"/>
                <a:ea typeface="Arial"/>
                <a:cs typeface="Arial"/>
                <a:sym typeface="Arial"/>
              </a:rPr>
              <a:t>。</a:t>
            </a:r>
            <a:endParaRPr lang="zh-TW" sz="2400" b="0" i="0" u="none" strike="noStrike" cap="none" dirty="0">
              <a:solidFill>
                <a:schemeClr val="dk1"/>
              </a:solidFill>
              <a:latin typeface="Arial"/>
              <a:ea typeface="Arial"/>
              <a:cs typeface="Arial"/>
              <a:sym typeface="Arial"/>
            </a:endParaRPr>
          </a:p>
        </p:txBody>
      </p:sp>
      <p:sp>
        <p:nvSpPr>
          <p:cNvPr id="146" name="Shape 146"/>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zh-TW" sz="1200">
                <a:solidFill>
                  <a:srgbClr val="888888"/>
                </a:solidFill>
                <a:latin typeface="Calibri"/>
                <a:ea typeface="Calibri"/>
                <a:cs typeface="Calibri"/>
                <a:sym typeface="Calibri"/>
              </a:rPr>
              <a:t>2016/1/11</a:t>
            </a:r>
          </a:p>
        </p:txBody>
      </p:sp>
      <p:sp>
        <p:nvSpPr>
          <p:cNvPr id="147" name="Shape 147"/>
          <p:cNvSpPr txBox="1"/>
          <p:nvPr/>
        </p:nvSpPr>
        <p:spPr>
          <a:xfrm>
            <a:off x="1403825" y="1659175"/>
            <a:ext cx="7740300" cy="639300"/>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L="0" indent="0" algn="ctr">
              <a:buClr>
                <a:schemeClr val="dk1"/>
              </a:buClr>
              <a:buSzPct val="25000"/>
              <a:buFont typeface="Arial"/>
              <a:defRPr sz="3959" b="1">
                <a:solidFill>
                  <a:schemeClr val="dk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sym typeface="Calibri"/>
              </a:defRPr>
            </a:lvl1pPr>
            <a:lvl2pPr indent="0">
              <a:defRPr sz="1800"/>
            </a:lvl2pPr>
            <a:lvl3pPr indent="0">
              <a:defRPr sz="1800"/>
            </a:lvl3pPr>
            <a:lvl4pPr indent="0">
              <a:defRPr sz="1800"/>
            </a:lvl4pPr>
            <a:lvl5pPr indent="0">
              <a:defRPr sz="1800"/>
            </a:lvl5pPr>
            <a:lvl6pPr indent="0">
              <a:defRPr sz="1800"/>
            </a:lvl6pPr>
            <a:lvl7pPr indent="0">
              <a:defRPr sz="1800"/>
            </a:lvl7pPr>
            <a:lvl8pPr indent="0">
              <a:defRPr sz="1800"/>
            </a:lvl8pPr>
            <a:lvl9pPr indent="0">
              <a:defRPr sz="1800"/>
            </a:lvl9pPr>
          </a:lstStyle>
          <a:p>
            <a:r>
              <a:rPr lang="zh-TW" sz="3200" dirty="0">
                <a:effectLst/>
                <a:sym typeface="Arial"/>
              </a:rPr>
              <a:t>在輔導這些單親幼兒時會採用甚麼方法？</a:t>
            </a:r>
          </a:p>
        </p:txBody>
      </p:sp>
      <p:grpSp>
        <p:nvGrpSpPr>
          <p:cNvPr id="148" name="Shape 148"/>
          <p:cNvGrpSpPr/>
          <p:nvPr/>
        </p:nvGrpSpPr>
        <p:grpSpPr>
          <a:xfrm>
            <a:off x="2854151" y="38106"/>
            <a:ext cx="3456384" cy="1412776"/>
            <a:chOff x="3419871" y="0"/>
            <a:chExt cx="2520280" cy="1052736"/>
          </a:xfrm>
        </p:grpSpPr>
        <p:sp>
          <p:nvSpPr>
            <p:cNvPr id="149" name="Shape 149"/>
            <p:cNvSpPr/>
            <p:nvPr/>
          </p:nvSpPr>
          <p:spPr>
            <a:xfrm>
              <a:off x="3419871" y="0"/>
              <a:ext cx="144016" cy="980728"/>
            </a:xfrm>
            <a:prstGeom prst="rect">
              <a:avLst/>
            </a:prstGeom>
            <a:solidFill>
              <a:srgbClr val="FF0000"/>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50" name="Shape 150"/>
            <p:cNvSpPr/>
            <p:nvPr/>
          </p:nvSpPr>
          <p:spPr>
            <a:xfrm>
              <a:off x="5796135" y="0"/>
              <a:ext cx="144016" cy="980728"/>
            </a:xfrm>
            <a:prstGeom prst="rect">
              <a:avLst/>
            </a:prstGeom>
            <a:solidFill>
              <a:srgbClr val="FF0000"/>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51" name="Shape 151"/>
            <p:cNvSpPr/>
            <p:nvPr/>
          </p:nvSpPr>
          <p:spPr>
            <a:xfrm>
              <a:off x="3419871" y="908720"/>
              <a:ext cx="2520279" cy="144016"/>
            </a:xfrm>
            <a:prstGeom prst="rect">
              <a:avLst/>
            </a:prstGeom>
            <a:solidFill>
              <a:srgbClr val="FF0000"/>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grpSp>
      <p:sp>
        <p:nvSpPr>
          <p:cNvPr id="152" name="Shape 152"/>
          <p:cNvSpPr/>
          <p:nvPr/>
        </p:nvSpPr>
        <p:spPr>
          <a:xfrm>
            <a:off x="0" y="1052736"/>
            <a:ext cx="1043608" cy="216023"/>
          </a:xfrm>
          <a:prstGeom prst="rect">
            <a:avLst/>
          </a:prstGeom>
          <a:solidFill>
            <a:srgbClr val="FF0000"/>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53" name="Shape 153"/>
          <p:cNvSpPr/>
          <p:nvPr/>
        </p:nvSpPr>
        <p:spPr>
          <a:xfrm>
            <a:off x="899591" y="1052736"/>
            <a:ext cx="216023" cy="5184575"/>
          </a:xfrm>
          <a:prstGeom prst="rect">
            <a:avLst/>
          </a:prstGeom>
          <a:solidFill>
            <a:srgbClr val="FF0000"/>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54" name="Shape 154"/>
          <p:cNvSpPr/>
          <p:nvPr/>
        </p:nvSpPr>
        <p:spPr>
          <a:xfrm>
            <a:off x="899591" y="5949280"/>
            <a:ext cx="6984776" cy="288032"/>
          </a:xfrm>
          <a:prstGeom prst="rect">
            <a:avLst/>
          </a:prstGeom>
          <a:solidFill>
            <a:srgbClr val="FF0000"/>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55" name="Shape 155"/>
          <p:cNvSpPr/>
          <p:nvPr/>
        </p:nvSpPr>
        <p:spPr>
          <a:xfrm>
            <a:off x="7668343" y="6597352"/>
            <a:ext cx="1475656" cy="260647"/>
          </a:xfrm>
          <a:prstGeom prst="rect">
            <a:avLst/>
          </a:prstGeom>
          <a:solidFill>
            <a:srgbClr val="FF0000"/>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56" name="Shape 156"/>
          <p:cNvSpPr/>
          <p:nvPr/>
        </p:nvSpPr>
        <p:spPr>
          <a:xfrm>
            <a:off x="7596335" y="5949280"/>
            <a:ext cx="288032" cy="908719"/>
          </a:xfrm>
          <a:prstGeom prst="rect">
            <a:avLst/>
          </a:prstGeom>
          <a:solidFill>
            <a:srgbClr val="FF0000"/>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57" name="Shape 157"/>
          <p:cNvSpPr/>
          <p:nvPr/>
        </p:nvSpPr>
        <p:spPr>
          <a:xfrm>
            <a:off x="0" y="3816424"/>
            <a:ext cx="1619700" cy="260700"/>
          </a:xfrm>
          <a:prstGeom prst="rect">
            <a:avLst/>
          </a:prstGeom>
          <a:solidFill>
            <a:srgbClr val="FFC000"/>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58" name="Shape 158"/>
          <p:cNvSpPr/>
          <p:nvPr/>
        </p:nvSpPr>
        <p:spPr>
          <a:xfrm>
            <a:off x="1403700" y="2988275"/>
            <a:ext cx="215999" cy="908699"/>
          </a:xfrm>
          <a:prstGeom prst="rect">
            <a:avLst/>
          </a:prstGeom>
          <a:solidFill>
            <a:srgbClr val="FFC000"/>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59" name="Shape 159"/>
          <p:cNvSpPr/>
          <p:nvPr/>
        </p:nvSpPr>
        <p:spPr>
          <a:xfrm>
            <a:off x="1403700" y="2982900"/>
            <a:ext cx="7740300" cy="149099"/>
          </a:xfrm>
          <a:prstGeom prst="rect">
            <a:avLst/>
          </a:prstGeom>
          <a:solidFill>
            <a:srgbClr val="FFC000"/>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60" name="Shape 160"/>
          <p:cNvSpPr txBox="1"/>
          <p:nvPr/>
        </p:nvSpPr>
        <p:spPr>
          <a:xfrm>
            <a:off x="1973600" y="2270975"/>
            <a:ext cx="6326399" cy="639300"/>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L="0" indent="0" algn="ctr">
              <a:buClr>
                <a:schemeClr val="dk1"/>
              </a:buClr>
              <a:buSzPct val="25000"/>
              <a:buFont typeface="Arial"/>
              <a:defRPr sz="3959" b="1">
                <a:solidFill>
                  <a:schemeClr val="dk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sym typeface="Calibri"/>
              </a:defRPr>
            </a:lvl1pPr>
            <a:lvl2pPr indent="0">
              <a:defRPr sz="1800"/>
            </a:lvl2pPr>
            <a:lvl3pPr indent="0">
              <a:defRPr sz="1800"/>
            </a:lvl3pPr>
            <a:lvl4pPr indent="0">
              <a:defRPr sz="1800"/>
            </a:lvl4pPr>
            <a:lvl5pPr indent="0">
              <a:defRPr sz="1800"/>
            </a:lvl5pPr>
            <a:lvl6pPr indent="0">
              <a:defRPr sz="1800"/>
            </a:lvl6pPr>
            <a:lvl7pPr indent="0">
              <a:defRPr sz="1800"/>
            </a:lvl7pPr>
            <a:lvl8pPr indent="0">
              <a:defRPr sz="1800"/>
            </a:lvl8pPr>
            <a:lvl9pPr indent="0">
              <a:defRPr sz="1800"/>
            </a:lvl9pPr>
          </a:lstStyle>
          <a:p>
            <a:r>
              <a:rPr lang="zh-TW" sz="3200" dirty="0">
                <a:effectLst/>
              </a:rPr>
              <a:t>輔導過程中遇到甚麼挑戰或阻礙?</a:t>
            </a:r>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4644008" y="3278103"/>
            <a:ext cx="4354760" cy="750292"/>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r>
              <a:rPr lang="zh-TW" sz="4000" b="1" i="0" u="none" strike="noStrike" cap="none" dirty="0">
                <a:solidFill>
                  <a:schemeClr val="dk1"/>
                </a:solidFill>
                <a:latin typeface="Arial"/>
                <a:ea typeface="文鼎海報體" panose="02010609010101010101" pitchFamily="49" charset="-120"/>
                <a:cs typeface="Arial"/>
                <a:sym typeface="Arial"/>
              </a:rPr>
              <a:t>第二節  研究目的</a:t>
            </a:r>
          </a:p>
        </p:txBody>
      </p:sp>
      <p:sp>
        <p:nvSpPr>
          <p:cNvPr id="167" name="Shape 167"/>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zh-TW" sz="1200">
                <a:solidFill>
                  <a:srgbClr val="888888"/>
                </a:solidFill>
                <a:latin typeface="Calibri"/>
                <a:ea typeface="Calibri"/>
                <a:cs typeface="Calibri"/>
                <a:sym typeface="Calibri"/>
              </a:rPr>
              <a:t>2016/1/11</a:t>
            </a:r>
          </a:p>
        </p:txBody>
      </p:sp>
      <p:sp>
        <p:nvSpPr>
          <p:cNvPr id="168" name="Shape 168"/>
          <p:cNvSpPr/>
          <p:nvPr/>
        </p:nvSpPr>
        <p:spPr>
          <a:xfrm>
            <a:off x="72007" y="2492896"/>
            <a:ext cx="4139952" cy="216023"/>
          </a:xfrm>
          <a:prstGeom prst="rect">
            <a:avLst/>
          </a:prstGeom>
          <a:solidFill>
            <a:srgbClr val="FF0000"/>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69" name="Shape 169"/>
          <p:cNvSpPr/>
          <p:nvPr/>
        </p:nvSpPr>
        <p:spPr>
          <a:xfrm>
            <a:off x="4031939" y="4316611"/>
            <a:ext cx="5076055" cy="432047"/>
          </a:xfrm>
          <a:prstGeom prst="rect">
            <a:avLst/>
          </a:prstGeom>
          <a:solidFill>
            <a:srgbClr val="FF0000"/>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70" name="Shape 170"/>
          <p:cNvSpPr/>
          <p:nvPr/>
        </p:nvSpPr>
        <p:spPr>
          <a:xfrm>
            <a:off x="3851919" y="764705"/>
            <a:ext cx="360040" cy="5832648"/>
          </a:xfrm>
          <a:prstGeom prst="rect">
            <a:avLst/>
          </a:prstGeom>
          <a:solidFill>
            <a:srgbClr val="FF0000"/>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a:buSzPct val="25000"/>
            </a:pPr>
            <a:r>
              <a:rPr lang="zh-TW" dirty="0">
                <a:latin typeface="Arial"/>
                <a:ea typeface="文鼎海報體" panose="02010609010101010101" pitchFamily="49" charset="-120"/>
                <a:cs typeface="Arial"/>
                <a:sym typeface="Arial"/>
              </a:rPr>
              <a:t>研究目的</a:t>
            </a:r>
          </a:p>
        </p:txBody>
      </p:sp>
      <p:sp>
        <p:nvSpPr>
          <p:cNvPr id="176" name="Shape 176"/>
          <p:cNvSpPr txBox="1">
            <a:spLocks noGrp="1"/>
          </p:cNvSpPr>
          <p:nvPr>
            <p:ph type="body" idx="1"/>
          </p:nvPr>
        </p:nvSpPr>
        <p:spPr>
          <a:xfrm>
            <a:off x="1907703" y="1988840"/>
            <a:ext cx="6120680" cy="504056"/>
          </a:xfrm>
          <a:prstGeom prst="rect">
            <a:avLst/>
          </a:prstGeom>
          <a:noFill/>
          <a:ln>
            <a:noFill/>
          </a:ln>
        </p:spPr>
        <p:txBody>
          <a:bodyPr lIns="91425" tIns="45700" rIns="91425" bIns="45700" anchor="t" anchorCtr="0">
            <a:noAutofit/>
          </a:bodyPr>
          <a:lstStyle/>
          <a:p>
            <a:pPr marL="514350" marR="0" lvl="0" indent="-514350" algn="l" rtl="0">
              <a:lnSpc>
                <a:spcPct val="80000"/>
              </a:lnSpc>
              <a:spcBef>
                <a:spcPts val="0"/>
              </a:spcBef>
              <a:spcAft>
                <a:spcPts val="0"/>
              </a:spcAft>
              <a:buClr>
                <a:schemeClr val="dk1"/>
              </a:buClr>
              <a:buSzPct val="25000"/>
              <a:buFont typeface="Arial"/>
              <a:buNone/>
            </a:pPr>
            <a:r>
              <a:rPr lang="zh-TW" sz="2480" b="1" i="0" u="none" strike="noStrike" cap="none">
                <a:solidFill>
                  <a:schemeClr val="dk1"/>
                </a:solidFill>
                <a:latin typeface="Arial"/>
                <a:ea typeface="Arial"/>
                <a:cs typeface="Arial"/>
                <a:sym typeface="Arial"/>
              </a:rPr>
              <a:t>1.探討離婚單親家庭對幼兒之影響與問題</a:t>
            </a:r>
          </a:p>
          <a:p>
            <a:pPr marL="342900" marR="0" lvl="0" indent="-342900" algn="l" rtl="0">
              <a:lnSpc>
                <a:spcPct val="80000"/>
              </a:lnSpc>
              <a:spcBef>
                <a:spcPts val="496"/>
              </a:spcBef>
              <a:buClr>
                <a:schemeClr val="dk1"/>
              </a:buClr>
              <a:buSzPct val="99200"/>
              <a:buFont typeface="Arial"/>
              <a:buNone/>
            </a:pPr>
            <a:endParaRPr sz="2480" b="0" i="0" u="none" strike="noStrike" cap="none">
              <a:solidFill>
                <a:schemeClr val="dk1"/>
              </a:solidFill>
              <a:latin typeface="Arial"/>
              <a:ea typeface="Arial"/>
              <a:cs typeface="Arial"/>
              <a:sym typeface="Arial"/>
            </a:endParaRPr>
          </a:p>
        </p:txBody>
      </p:sp>
      <p:sp>
        <p:nvSpPr>
          <p:cNvPr id="177" name="Shape 177"/>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zh-TW" sz="1200">
                <a:solidFill>
                  <a:srgbClr val="888888"/>
                </a:solidFill>
                <a:latin typeface="Calibri"/>
                <a:ea typeface="Calibri"/>
                <a:cs typeface="Calibri"/>
                <a:sym typeface="Calibri"/>
              </a:rPr>
              <a:t>2016/1/11</a:t>
            </a:r>
          </a:p>
        </p:txBody>
      </p:sp>
      <p:grpSp>
        <p:nvGrpSpPr>
          <p:cNvPr id="178" name="Shape 178"/>
          <p:cNvGrpSpPr/>
          <p:nvPr/>
        </p:nvGrpSpPr>
        <p:grpSpPr>
          <a:xfrm>
            <a:off x="2771799" y="0"/>
            <a:ext cx="3456384" cy="1412776"/>
            <a:chOff x="3419871" y="0"/>
            <a:chExt cx="2520280" cy="1052736"/>
          </a:xfrm>
        </p:grpSpPr>
        <p:sp>
          <p:nvSpPr>
            <p:cNvPr id="179" name="Shape 179"/>
            <p:cNvSpPr/>
            <p:nvPr/>
          </p:nvSpPr>
          <p:spPr>
            <a:xfrm>
              <a:off x="3419871" y="0"/>
              <a:ext cx="144016" cy="980728"/>
            </a:xfrm>
            <a:prstGeom prst="rect">
              <a:avLst/>
            </a:prstGeom>
            <a:solidFill>
              <a:srgbClr val="FF0000"/>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80" name="Shape 180"/>
            <p:cNvSpPr/>
            <p:nvPr/>
          </p:nvSpPr>
          <p:spPr>
            <a:xfrm>
              <a:off x="5796135" y="0"/>
              <a:ext cx="144016" cy="980728"/>
            </a:xfrm>
            <a:prstGeom prst="rect">
              <a:avLst/>
            </a:prstGeom>
            <a:solidFill>
              <a:srgbClr val="FF0000"/>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81" name="Shape 181"/>
            <p:cNvSpPr/>
            <p:nvPr/>
          </p:nvSpPr>
          <p:spPr>
            <a:xfrm>
              <a:off x="3419871" y="908720"/>
              <a:ext cx="2520279" cy="144016"/>
            </a:xfrm>
            <a:prstGeom prst="rect">
              <a:avLst/>
            </a:prstGeom>
            <a:solidFill>
              <a:srgbClr val="FF0000"/>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grpSp>
      <p:sp>
        <p:nvSpPr>
          <p:cNvPr id="182" name="Shape 182"/>
          <p:cNvSpPr/>
          <p:nvPr/>
        </p:nvSpPr>
        <p:spPr>
          <a:xfrm>
            <a:off x="0" y="6237312"/>
            <a:ext cx="971599" cy="144016"/>
          </a:xfrm>
          <a:prstGeom prst="rect">
            <a:avLst/>
          </a:prstGeom>
          <a:solidFill>
            <a:srgbClr val="FF0000"/>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83" name="Shape 183"/>
          <p:cNvSpPr/>
          <p:nvPr/>
        </p:nvSpPr>
        <p:spPr>
          <a:xfrm>
            <a:off x="827583" y="3212975"/>
            <a:ext cx="144016" cy="3168351"/>
          </a:xfrm>
          <a:prstGeom prst="rect">
            <a:avLst/>
          </a:prstGeom>
          <a:solidFill>
            <a:srgbClr val="FF0000"/>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84" name="Shape 184"/>
          <p:cNvSpPr/>
          <p:nvPr/>
        </p:nvSpPr>
        <p:spPr>
          <a:xfrm>
            <a:off x="827583" y="3140967"/>
            <a:ext cx="7272808" cy="144016"/>
          </a:xfrm>
          <a:prstGeom prst="rect">
            <a:avLst/>
          </a:prstGeom>
          <a:solidFill>
            <a:srgbClr val="FF0000"/>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85" name="Shape 185"/>
          <p:cNvSpPr/>
          <p:nvPr/>
        </p:nvSpPr>
        <p:spPr>
          <a:xfrm>
            <a:off x="7956375" y="764704"/>
            <a:ext cx="216023" cy="2520279"/>
          </a:xfrm>
          <a:prstGeom prst="rect">
            <a:avLst/>
          </a:prstGeom>
          <a:solidFill>
            <a:srgbClr val="FF0000"/>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86" name="Shape 186"/>
          <p:cNvSpPr/>
          <p:nvPr/>
        </p:nvSpPr>
        <p:spPr>
          <a:xfrm>
            <a:off x="8172400" y="764704"/>
            <a:ext cx="971599" cy="144016"/>
          </a:xfrm>
          <a:prstGeom prst="rect">
            <a:avLst/>
          </a:prstGeom>
          <a:solidFill>
            <a:srgbClr val="FF0000"/>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87" name="Shape 187"/>
          <p:cNvSpPr/>
          <p:nvPr/>
        </p:nvSpPr>
        <p:spPr>
          <a:xfrm>
            <a:off x="0" y="1340767"/>
            <a:ext cx="1763687" cy="144016"/>
          </a:xfrm>
          <a:prstGeom prst="rect">
            <a:avLst/>
          </a:prstGeom>
          <a:solidFill>
            <a:srgbClr val="FFC000"/>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88" name="Shape 188"/>
          <p:cNvSpPr/>
          <p:nvPr/>
        </p:nvSpPr>
        <p:spPr>
          <a:xfrm>
            <a:off x="1619671" y="1340767"/>
            <a:ext cx="144016" cy="4032448"/>
          </a:xfrm>
          <a:prstGeom prst="rect">
            <a:avLst/>
          </a:prstGeom>
          <a:solidFill>
            <a:srgbClr val="FFC000"/>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89" name="Shape 189"/>
          <p:cNvSpPr/>
          <p:nvPr/>
        </p:nvSpPr>
        <p:spPr>
          <a:xfrm>
            <a:off x="1691680" y="5229200"/>
            <a:ext cx="7452320" cy="144016"/>
          </a:xfrm>
          <a:prstGeom prst="rect">
            <a:avLst/>
          </a:prstGeom>
          <a:solidFill>
            <a:srgbClr val="FFC000"/>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90" name="Shape 190"/>
          <p:cNvSpPr txBox="1"/>
          <p:nvPr/>
        </p:nvSpPr>
        <p:spPr>
          <a:xfrm>
            <a:off x="2051719" y="5661248"/>
            <a:ext cx="6032421" cy="83099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zh-TW" sz="2400" b="1">
                <a:solidFill>
                  <a:schemeClr val="dk1"/>
                </a:solidFill>
                <a:latin typeface="Arial"/>
                <a:ea typeface="Arial"/>
                <a:cs typeface="Arial"/>
                <a:sym typeface="Arial"/>
              </a:rPr>
              <a:t>3.了解教保人員在輔導離婚單親幼兒問題時</a:t>
            </a:r>
          </a:p>
          <a:p>
            <a:pPr marL="0" marR="0" lvl="0" indent="0" algn="ctr" rtl="0">
              <a:spcBef>
                <a:spcPts val="0"/>
              </a:spcBef>
              <a:buSzPct val="25000"/>
              <a:buNone/>
            </a:pPr>
            <a:r>
              <a:rPr lang="zh-TW" sz="2400" b="1">
                <a:solidFill>
                  <a:schemeClr val="dk1"/>
                </a:solidFill>
                <a:latin typeface="Arial"/>
                <a:ea typeface="Arial"/>
                <a:cs typeface="Arial"/>
                <a:sym typeface="Arial"/>
              </a:rPr>
              <a:t>面臨的困境及解決方法</a:t>
            </a:r>
          </a:p>
        </p:txBody>
      </p:sp>
      <p:sp>
        <p:nvSpPr>
          <p:cNvPr id="191" name="Shape 191"/>
          <p:cNvSpPr txBox="1"/>
          <p:nvPr/>
        </p:nvSpPr>
        <p:spPr>
          <a:xfrm>
            <a:off x="2051719" y="3789039"/>
            <a:ext cx="4801313" cy="83099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zh-TW" sz="2400" b="1">
                <a:solidFill>
                  <a:schemeClr val="dk1"/>
                </a:solidFill>
                <a:latin typeface="Arial"/>
                <a:ea typeface="Arial"/>
                <a:cs typeface="Arial"/>
                <a:sym typeface="Arial"/>
              </a:rPr>
              <a:t>2.探討教保人員輔導離婚單親幼兒</a:t>
            </a:r>
          </a:p>
          <a:p>
            <a:pPr marL="0" marR="0" lvl="0" indent="0" algn="ctr" rtl="0">
              <a:spcBef>
                <a:spcPts val="0"/>
              </a:spcBef>
              <a:buSzPct val="25000"/>
              <a:buNone/>
            </a:pPr>
            <a:r>
              <a:rPr lang="zh-TW" sz="2400" b="1">
                <a:solidFill>
                  <a:schemeClr val="dk1"/>
                </a:solidFill>
                <a:latin typeface="Arial"/>
                <a:ea typeface="Arial"/>
                <a:cs typeface="Arial"/>
                <a:sym typeface="Arial"/>
              </a:rPr>
              <a:t>出現問題時採行的輔導方式</a:t>
            </a:r>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title"/>
          </p:nvPr>
        </p:nvSpPr>
        <p:spPr>
          <a:xfrm>
            <a:off x="4139952" y="5085183"/>
            <a:ext cx="4354758" cy="683791"/>
          </a:xfrm>
          <a:prstGeom prst="rect">
            <a:avLst/>
          </a:prstGeom>
          <a:noFill/>
          <a:ln>
            <a:noFill/>
          </a:ln>
        </p:spPr>
        <p:txBody>
          <a:bodyPr lIns="91425" tIns="45700" rIns="91425" bIns="45700" anchor="ctr" anchorCtr="0">
            <a:noAutofit/>
          </a:bodyPr>
          <a:lstStyle/>
          <a:p>
            <a:pPr algn="ctr">
              <a:buSzPct val="25000"/>
              <a:buFont typeface="Arial"/>
            </a:pPr>
            <a:r>
              <a:rPr lang="zh-TW" sz="3959" dirty="0">
                <a:latin typeface="標楷體" panose="03000509000000000000" pitchFamily="65" charset="-120"/>
                <a:ea typeface="文鼎海報體" panose="02010609010101010101" pitchFamily="49" charset="-120"/>
                <a:cs typeface="Arial"/>
                <a:sym typeface="Arial"/>
              </a:rPr>
              <a:t>第三節 </a:t>
            </a:r>
            <a:r>
              <a:rPr lang="zh-TW" sz="3959" dirty="0" smtClean="0">
                <a:latin typeface="標楷體" panose="03000509000000000000" pitchFamily="65" charset="-120"/>
                <a:ea typeface="文鼎海報體" panose="02010609010101010101" pitchFamily="49" charset="-120"/>
                <a:cs typeface="Arial"/>
                <a:sym typeface="Arial"/>
              </a:rPr>
              <a:t>研究</a:t>
            </a:r>
            <a:r>
              <a:rPr lang="zh-TW" sz="3959" dirty="0">
                <a:latin typeface="標楷體" panose="03000509000000000000" pitchFamily="65" charset="-120"/>
                <a:ea typeface="文鼎海報體" panose="02010609010101010101" pitchFamily="49" charset="-120"/>
                <a:cs typeface="Arial"/>
                <a:sym typeface="Arial"/>
              </a:rPr>
              <a:t>問題</a:t>
            </a:r>
          </a:p>
        </p:txBody>
      </p:sp>
      <p:sp>
        <p:nvSpPr>
          <p:cNvPr id="198" name="Shape 198"/>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zh-TW" sz="1200">
                <a:solidFill>
                  <a:srgbClr val="888888"/>
                </a:solidFill>
                <a:latin typeface="Calibri"/>
                <a:ea typeface="Calibri"/>
                <a:cs typeface="Calibri"/>
                <a:sym typeface="Calibri"/>
              </a:rPr>
              <a:t>2016/1/11</a:t>
            </a:r>
          </a:p>
        </p:txBody>
      </p:sp>
      <p:sp>
        <p:nvSpPr>
          <p:cNvPr id="199" name="Shape 199"/>
          <p:cNvSpPr/>
          <p:nvPr/>
        </p:nvSpPr>
        <p:spPr>
          <a:xfrm>
            <a:off x="0" y="1340767"/>
            <a:ext cx="4139952" cy="216023"/>
          </a:xfrm>
          <a:prstGeom prst="rect">
            <a:avLst/>
          </a:prstGeom>
          <a:solidFill>
            <a:srgbClr val="FF0000"/>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00" name="Shape 200"/>
          <p:cNvSpPr/>
          <p:nvPr/>
        </p:nvSpPr>
        <p:spPr>
          <a:xfrm>
            <a:off x="3563888" y="5949280"/>
            <a:ext cx="5580111" cy="360038"/>
          </a:xfrm>
          <a:prstGeom prst="rect">
            <a:avLst/>
          </a:prstGeom>
          <a:solidFill>
            <a:srgbClr val="FF0000"/>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01" name="Shape 201"/>
          <p:cNvSpPr/>
          <p:nvPr/>
        </p:nvSpPr>
        <p:spPr>
          <a:xfrm>
            <a:off x="8494710" y="1889449"/>
            <a:ext cx="360040" cy="4968551"/>
          </a:xfrm>
          <a:prstGeom prst="rect">
            <a:avLst/>
          </a:prstGeom>
          <a:solidFill>
            <a:srgbClr val="FF0000"/>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Communications design template</Template>
  <TotalTime>363</TotalTime>
  <Words>4972</Words>
  <Application>Microsoft Office PowerPoint</Application>
  <PresentationFormat>如螢幕大小 (4:3)</PresentationFormat>
  <Paragraphs>407</Paragraphs>
  <Slides>52</Slides>
  <Notes>51</Notes>
  <HiddenSlides>0</HiddenSlides>
  <MMClips>0</MMClips>
  <ScaleCrop>false</ScaleCrop>
  <HeadingPairs>
    <vt:vector size="4" baseType="variant">
      <vt:variant>
        <vt:lpstr>佈景主題</vt:lpstr>
      </vt:variant>
      <vt:variant>
        <vt:i4>1</vt:i4>
      </vt:variant>
      <vt:variant>
        <vt:lpstr>投影片標題</vt:lpstr>
      </vt:variant>
      <vt:variant>
        <vt:i4>52</vt:i4>
      </vt:variant>
    </vt:vector>
  </HeadingPairs>
  <TitlesOfParts>
    <vt:vector size="53" baseType="lpstr">
      <vt:lpstr>Office 佈景主題</vt:lpstr>
      <vt:lpstr>投影片 1</vt:lpstr>
      <vt:lpstr>投影片 2</vt:lpstr>
      <vt:lpstr>投影片 3</vt:lpstr>
      <vt:lpstr>研究動機一</vt:lpstr>
      <vt:lpstr>研究動機二</vt:lpstr>
      <vt:lpstr>研究動機三</vt:lpstr>
      <vt:lpstr>第二節  研究目的</vt:lpstr>
      <vt:lpstr>研究目的</vt:lpstr>
      <vt:lpstr>第三節 研究問題</vt:lpstr>
      <vt:lpstr>研究問題</vt:lpstr>
      <vt:lpstr>第二章  文獻探討</vt:lpstr>
      <vt:lpstr>投影片 12</vt:lpstr>
      <vt:lpstr>第三章 研究方法</vt:lpstr>
      <vt:lpstr>第一節  研究架構</vt:lpstr>
      <vt:lpstr>第二節 研究方法</vt:lpstr>
      <vt:lpstr>第三節 研究對象</vt:lpstr>
      <vt:lpstr>第四節 研究流程</vt:lpstr>
      <vt:lpstr>第五節 研究工具</vt:lpstr>
      <vt:lpstr>第六節 研究收集及處理</vt:lpstr>
      <vt:lpstr>第四章 研究結果與討論</vt:lpstr>
      <vt:lpstr>第一節  受訪者基本資料</vt:lpstr>
      <vt:lpstr>第二節 離婚單親對幼兒的影響 </vt:lpstr>
      <vt:lpstr>學習表現</vt:lpstr>
      <vt:lpstr>(一) 學齡前幼兒較看不出</vt:lpstr>
      <vt:lpstr>(二) 會有負向情緒出現</vt:lpstr>
      <vt:lpstr>(三) 父母離婚對受虐兒有正向影響</vt:lpstr>
      <vt:lpstr>行為表現</vt:lpstr>
      <vt:lpstr>同儕之間互動關係</vt:lpstr>
      <vt:lpstr>與家人互動</vt:lpstr>
      <vt:lpstr>第三節　使用的輔導方法</vt:lpstr>
      <vt:lpstr>一、學習表現</vt:lpstr>
      <vt:lpstr>二、行為表現</vt:lpstr>
      <vt:lpstr>三、同儕間之互動關係</vt:lpstr>
      <vt:lpstr>四、與家人間之互動關係</vt:lpstr>
      <vt:lpstr>第四節  離婚單親幼兒曾經面對的問題及難處</vt:lpstr>
      <vt:lpstr>一、學習表現</vt:lpstr>
      <vt:lpstr>投影片 37</vt:lpstr>
      <vt:lpstr>二、行為表現與同儕互動</vt:lpstr>
      <vt:lpstr>投影片 39</vt:lpstr>
      <vt:lpstr>三、與家人間之互動關係</vt:lpstr>
      <vt:lpstr>投影片 41</vt:lpstr>
      <vt:lpstr>第五章 研究結論與建議</vt:lpstr>
      <vt:lpstr>第一節 研究結論 </vt:lpstr>
      <vt:lpstr>第二節 研究限制</vt:lpstr>
      <vt:lpstr>第三節 研究建議</vt:lpstr>
      <vt:lpstr>投影片 46</vt:lpstr>
      <vt:lpstr>附件</vt:lpstr>
      <vt:lpstr>參考資料</vt:lpstr>
      <vt:lpstr>參考資料</vt:lpstr>
      <vt:lpstr>參考資料</vt:lpstr>
      <vt:lpstr>參考資料</vt:lpstr>
      <vt:lpstr>投影片 52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ying zou</dc:creator>
  <cp:lastModifiedBy>ying zou</cp:lastModifiedBy>
  <cp:revision>45</cp:revision>
  <dcterms:modified xsi:type="dcterms:W3CDTF">2016-01-09T18:21:45Z</dcterms:modified>
</cp:coreProperties>
</file>