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57" r:id="rId3"/>
    <p:sldId id="304" r:id="rId4"/>
    <p:sldId id="258" r:id="rId5"/>
    <p:sldId id="305" r:id="rId6"/>
    <p:sldId id="259" r:id="rId7"/>
    <p:sldId id="306" r:id="rId8"/>
    <p:sldId id="260" r:id="rId9"/>
    <p:sldId id="261" r:id="rId10"/>
    <p:sldId id="307" r:id="rId11"/>
    <p:sldId id="262" r:id="rId12"/>
    <p:sldId id="308" r:id="rId13"/>
    <p:sldId id="263" r:id="rId14"/>
    <p:sldId id="309" r:id="rId15"/>
    <p:sldId id="264" r:id="rId16"/>
    <p:sldId id="265" r:id="rId17"/>
    <p:sldId id="310" r:id="rId18"/>
    <p:sldId id="266" r:id="rId19"/>
    <p:sldId id="312" r:id="rId20"/>
    <p:sldId id="267" r:id="rId21"/>
    <p:sldId id="268" r:id="rId22"/>
    <p:sldId id="313" r:id="rId23"/>
    <p:sldId id="269" r:id="rId24"/>
    <p:sldId id="314" r:id="rId25"/>
    <p:sldId id="270" r:id="rId26"/>
    <p:sldId id="271" r:id="rId27"/>
    <p:sldId id="315" r:id="rId28"/>
    <p:sldId id="272" r:id="rId29"/>
    <p:sldId id="316" r:id="rId30"/>
    <p:sldId id="273" r:id="rId31"/>
    <p:sldId id="274" r:id="rId32"/>
    <p:sldId id="317" r:id="rId33"/>
    <p:sldId id="275" r:id="rId34"/>
    <p:sldId id="318" r:id="rId35"/>
    <p:sldId id="276" r:id="rId36"/>
    <p:sldId id="278" r:id="rId37"/>
    <p:sldId id="277" r:id="rId38"/>
    <p:sldId id="319" r:id="rId39"/>
    <p:sldId id="279" r:id="rId40"/>
    <p:sldId id="280" r:id="rId41"/>
    <p:sldId id="281" r:id="rId42"/>
    <p:sldId id="282" r:id="rId43"/>
    <p:sldId id="283" r:id="rId44"/>
    <p:sldId id="284" r:id="rId45"/>
    <p:sldId id="320" r:id="rId46"/>
    <p:sldId id="285" r:id="rId47"/>
    <p:sldId id="286" r:id="rId48"/>
    <p:sldId id="287" r:id="rId49"/>
    <p:sldId id="321" r:id="rId50"/>
    <p:sldId id="288" r:id="rId51"/>
    <p:sldId id="322" r:id="rId52"/>
    <p:sldId id="289" r:id="rId53"/>
    <p:sldId id="323" r:id="rId54"/>
    <p:sldId id="290" r:id="rId55"/>
    <p:sldId id="291" r:id="rId56"/>
    <p:sldId id="324" r:id="rId57"/>
    <p:sldId id="292" r:id="rId58"/>
    <p:sldId id="293" r:id="rId59"/>
    <p:sldId id="325" r:id="rId60"/>
    <p:sldId id="294" r:id="rId61"/>
    <p:sldId id="295" r:id="rId62"/>
    <p:sldId id="296" r:id="rId63"/>
    <p:sldId id="297" r:id="rId64"/>
    <p:sldId id="298" r:id="rId65"/>
    <p:sldId id="299" r:id="rId66"/>
    <p:sldId id="326" r:id="rId67"/>
    <p:sldId id="300" r:id="rId68"/>
    <p:sldId id="301" r:id="rId69"/>
    <p:sldId id="302" r:id="rId70"/>
    <p:sldId id="303" r:id="rId7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7828-07FB-4516-BF09-1B1C9004D12C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355A7-CC23-4341-89A2-C884E851C6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92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014F82-F303-4DD6-9C10-BF579833A576}" type="slidenum">
              <a:rPr lang="zh-TW" altLang="en-US"/>
              <a:pPr eaLnBrk="1" hangingPunct="1"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6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A609062-7DAF-4D47-B88C-36C5697266CA}" type="slidenum">
              <a:rPr lang="zh-TW" altLang="en-US"/>
              <a:pPr eaLnBrk="1" hangingPunct="1"/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7677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014F82-F303-4DD6-9C10-BF579833A576}" type="slidenum">
              <a:rPr lang="zh-TW" altLang="en-US"/>
              <a:pPr eaLnBrk="1" hangingPunct="1"/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7054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08D1B5-18B6-44F6-BAFC-35011C71BCA8}" type="slidenum">
              <a:rPr lang="zh-TW" altLang="en-US" b="0" i="0"/>
              <a:pPr eaLnBrk="1" hangingPunct="1"/>
              <a:t>51</a:t>
            </a:fld>
            <a:endParaRPr lang="en-US" altLang="zh-TW" b="0" i="0"/>
          </a:p>
        </p:txBody>
      </p:sp>
    </p:spTree>
    <p:extLst>
      <p:ext uri="{BB962C8B-B14F-4D97-AF65-F5344CB8AC3E}">
        <p14:creationId xmlns:p14="http://schemas.microsoft.com/office/powerpoint/2010/main" val="296157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0B2E71-48CB-42BA-A646-2BE8EB3FE543}" type="slidenum">
              <a:rPr lang="zh-TW" altLang="en-US"/>
              <a:pPr eaLnBrk="1" hangingPunct="1"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73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0B2E71-48CB-42BA-A646-2BE8EB3FE543}" type="slidenum">
              <a:rPr lang="zh-TW" altLang="en-US"/>
              <a:pPr eaLnBrk="1" hangingPunct="1"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933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0B2E71-48CB-42BA-A646-2BE8EB3FE543}" type="slidenum">
              <a:rPr lang="zh-TW" altLang="en-US"/>
              <a:pPr eaLnBrk="1" hangingPunct="1"/>
              <a:t>66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267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6B6913-50E1-4931-85B4-EB34C1A1FF43}" type="slidenum">
              <a:rPr lang="zh-TW" altLang="en-US"/>
              <a:pPr eaLnBrk="1" hangingPunct="1"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286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014F82-F303-4DD6-9C10-BF579833A576}" type="slidenum">
              <a:rPr lang="zh-TW" altLang="en-US"/>
              <a:pPr eaLnBrk="1" hangingPunct="1"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4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0B2E71-48CB-42BA-A646-2BE8EB3FE543}" type="slidenum">
              <a:rPr lang="zh-TW" altLang="en-US"/>
              <a:pPr eaLnBrk="1" hangingPunct="1"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57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6B6913-50E1-4931-85B4-EB34C1A1FF43}" type="slidenum">
              <a:rPr lang="zh-TW" altLang="en-US"/>
              <a:pPr eaLnBrk="1" hangingPunct="1"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770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147729-E2C0-4B2E-A848-9FD9609C1040}" type="slidenum">
              <a:rPr lang="zh-TW" altLang="en-US"/>
              <a:pPr eaLnBrk="1" hangingPunct="1"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4020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014F82-F303-4DD6-9C10-BF579833A576}" type="slidenum">
              <a:rPr lang="zh-TW" altLang="en-US"/>
              <a:pPr eaLnBrk="1" hangingPunct="1"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0183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正常成年未孕女子子宮呈前傾前屈位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355A7-CC23-4341-89A2-C884E851C62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75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014F82-F303-4DD6-9C10-BF579833A576}" type="slidenum">
              <a:rPr lang="zh-TW" altLang="en-US"/>
              <a:pPr eaLnBrk="1" hangingPunct="1"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54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8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94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27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60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875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55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8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5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47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9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4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1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56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44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8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A60260-5FC0-488C-82C1-7D1050B7FD55}" type="datetimeFigureOut">
              <a:rPr lang="zh-TW" altLang="en-US" smtClean="0"/>
              <a:t>2015/1/5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9CBDAF-9105-4C3E-9405-6494721A5D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第二十七單元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579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73273" y="-1531994"/>
            <a:ext cx="5645453" cy="100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4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6(C)</a:t>
            </a:r>
            <a:r>
              <a:rPr lang="zh-TW" altLang="zh-TW" dirty="0"/>
              <a:t>腎臟緻密斑</a:t>
            </a:r>
            <a:r>
              <a:rPr lang="en-US" altLang="zh-TW" dirty="0"/>
              <a:t>(macula </a:t>
            </a:r>
            <a:r>
              <a:rPr lang="en-US" altLang="zh-TW" dirty="0" err="1"/>
              <a:t>densa</a:t>
            </a:r>
            <a:r>
              <a:rPr lang="en-US" altLang="zh-TW" dirty="0"/>
              <a:t> ) </a:t>
            </a:r>
            <a:r>
              <a:rPr lang="zh-TW" altLang="zh-TW" dirty="0"/>
              <a:t>是由下列何者特化形成？</a:t>
            </a:r>
            <a:r>
              <a:rPr lang="en-US" altLang="zh-TW" dirty="0"/>
              <a:t>  (A)</a:t>
            </a:r>
            <a:r>
              <a:rPr lang="zh-TW" altLang="zh-TW" dirty="0"/>
              <a:t>近曲小管</a:t>
            </a:r>
            <a:r>
              <a:rPr lang="en-US" altLang="zh-TW" dirty="0"/>
              <a:t>( proximal convoluted tubule )  (B)</a:t>
            </a:r>
            <a:r>
              <a:rPr lang="zh-TW" altLang="zh-TW" dirty="0"/>
              <a:t>亨利氏環</a:t>
            </a:r>
            <a:r>
              <a:rPr lang="en-US" altLang="zh-TW" dirty="0"/>
              <a:t>( loop of Henle)  (C)</a:t>
            </a:r>
            <a:r>
              <a:rPr lang="zh-TW" altLang="zh-TW" dirty="0"/>
              <a:t>遠曲小管</a:t>
            </a:r>
            <a:r>
              <a:rPr lang="en-US" altLang="zh-TW" dirty="0"/>
              <a:t>( distal convoluted tubule)  (D)</a:t>
            </a:r>
            <a:r>
              <a:rPr lang="zh-TW" altLang="zh-TW" dirty="0"/>
              <a:t>集尿管</a:t>
            </a:r>
            <a:r>
              <a:rPr lang="en-US" altLang="zh-TW" dirty="0"/>
              <a:t>( collecting duct)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079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57" y="552475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Renal Corpuscle</a:t>
            </a:r>
          </a:p>
        </p:txBody>
      </p:sp>
      <p:pic>
        <p:nvPicPr>
          <p:cNvPr id="32771" name="Picture 5" descr="slide0027_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2" y="1645491"/>
            <a:ext cx="7203871" cy="50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2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7(C)</a:t>
            </a:r>
            <a:r>
              <a:rPr lang="zh-TW" altLang="zh-TW" dirty="0"/>
              <a:t>下列何者會進入腎錐體？</a:t>
            </a:r>
            <a:r>
              <a:rPr lang="en-US" altLang="zh-TW" dirty="0"/>
              <a:t>  (A)</a:t>
            </a:r>
            <a:r>
              <a:rPr lang="zh-TW" altLang="zh-TW" dirty="0"/>
              <a:t>腎小體</a:t>
            </a:r>
            <a:r>
              <a:rPr lang="en-US" altLang="zh-TW" dirty="0"/>
              <a:t>  (B)</a:t>
            </a:r>
            <a:r>
              <a:rPr lang="zh-TW" altLang="zh-TW" dirty="0"/>
              <a:t>近曲小管</a:t>
            </a:r>
            <a:r>
              <a:rPr lang="en-US" altLang="zh-TW" dirty="0"/>
              <a:t>  (C)</a:t>
            </a:r>
            <a:r>
              <a:rPr lang="zh-TW" altLang="zh-TW" dirty="0"/>
              <a:t>亨利氏環</a:t>
            </a:r>
            <a:r>
              <a:rPr lang="en-US" altLang="zh-TW" dirty="0"/>
              <a:t>  (D)</a:t>
            </a:r>
            <a:r>
              <a:rPr lang="zh-TW" altLang="zh-TW" dirty="0"/>
              <a:t>遠曲小管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2425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838" y="1439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Components of the Nephron</a:t>
            </a:r>
          </a:p>
        </p:txBody>
      </p:sp>
      <p:pic>
        <p:nvPicPr>
          <p:cNvPr id="30723" name="Picture 5" descr="mck65495_2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2" y="1194411"/>
            <a:ext cx="6756821" cy="55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3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8(C)</a:t>
            </a:r>
            <a:r>
              <a:rPr lang="zh-TW" altLang="zh-TW" dirty="0"/>
              <a:t>下列何者不構成腎小球過濾膜的一部分？</a:t>
            </a:r>
            <a:r>
              <a:rPr lang="en-US" altLang="zh-TW" dirty="0"/>
              <a:t>  (A)</a:t>
            </a:r>
            <a:r>
              <a:rPr lang="zh-TW" altLang="zh-TW" dirty="0"/>
              <a:t>基底膜</a:t>
            </a:r>
            <a:r>
              <a:rPr lang="en-US" altLang="zh-TW" dirty="0"/>
              <a:t>  (B)</a:t>
            </a:r>
            <a:r>
              <a:rPr lang="zh-TW" altLang="zh-TW" dirty="0"/>
              <a:t>過濾間隙</a:t>
            </a:r>
            <a:r>
              <a:rPr lang="en-US" altLang="zh-TW" dirty="0"/>
              <a:t>  (C)</a:t>
            </a:r>
            <a:r>
              <a:rPr lang="zh-TW" altLang="zh-TW" dirty="0"/>
              <a:t>近腎絲球細胞</a:t>
            </a:r>
            <a:r>
              <a:rPr lang="en-US" altLang="zh-TW" dirty="0"/>
              <a:t>  (D)</a:t>
            </a:r>
            <a:r>
              <a:rPr lang="zh-TW" altLang="zh-TW" dirty="0"/>
              <a:t>微血管內皮細胞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8612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9(A)</a:t>
            </a:r>
            <a:r>
              <a:rPr lang="zh-TW" altLang="zh-TW" dirty="0"/>
              <a:t>腎錐體與腎錐體間的構造稱為：</a:t>
            </a:r>
            <a:r>
              <a:rPr lang="en-US" altLang="zh-TW" dirty="0"/>
              <a:t>  (A)</a:t>
            </a:r>
            <a:r>
              <a:rPr lang="zh-TW" altLang="zh-TW" dirty="0"/>
              <a:t>腎柱</a:t>
            </a:r>
            <a:r>
              <a:rPr lang="en-US" altLang="zh-TW" dirty="0"/>
              <a:t>  (B)</a:t>
            </a:r>
            <a:r>
              <a:rPr lang="zh-TW" altLang="zh-TW" dirty="0"/>
              <a:t>腎竇</a:t>
            </a:r>
            <a:r>
              <a:rPr lang="en-US" altLang="zh-TW" dirty="0"/>
              <a:t>  (C)</a:t>
            </a:r>
            <a:r>
              <a:rPr lang="zh-TW" altLang="zh-TW" dirty="0"/>
              <a:t>腎盂</a:t>
            </a:r>
            <a:r>
              <a:rPr lang="en-US" altLang="zh-TW" dirty="0"/>
              <a:t>  (D)</a:t>
            </a:r>
            <a:r>
              <a:rPr lang="zh-TW" altLang="zh-TW" dirty="0"/>
              <a:t>腎盞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0473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73368" y="133834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Regions of the Kidney</a:t>
            </a:r>
          </a:p>
        </p:txBody>
      </p:sp>
      <p:pic>
        <p:nvPicPr>
          <p:cNvPr id="17411" name="Picture 5" descr="mck65495_2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50" y="1219103"/>
            <a:ext cx="5438613" cy="550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9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10(D)</a:t>
            </a:r>
            <a:r>
              <a:rPr lang="zh-TW" altLang="zh-TW" dirty="0"/>
              <a:t>腎臟循環的直血管</a:t>
            </a:r>
            <a:r>
              <a:rPr lang="en-US" altLang="zh-TW" dirty="0"/>
              <a:t> ( vasa recta ) </a:t>
            </a:r>
            <a:r>
              <a:rPr lang="zh-TW" altLang="zh-TW" dirty="0"/>
              <a:t>血液會直接匯流到下列何處？</a:t>
            </a:r>
            <a:r>
              <a:rPr lang="en-US" altLang="zh-TW" dirty="0"/>
              <a:t>  (A)</a:t>
            </a:r>
            <a:r>
              <a:rPr lang="zh-TW" altLang="zh-TW" dirty="0"/>
              <a:t>入球小動脈</a:t>
            </a:r>
            <a:r>
              <a:rPr lang="en-US" altLang="zh-TW" dirty="0"/>
              <a:t>( afferent arteriole )  (B)</a:t>
            </a:r>
            <a:r>
              <a:rPr lang="zh-TW" altLang="zh-TW" dirty="0"/>
              <a:t>弓狀靜脈</a:t>
            </a:r>
            <a:r>
              <a:rPr lang="en-US" altLang="zh-TW" dirty="0"/>
              <a:t>( arcuate vein )  (C)</a:t>
            </a:r>
            <a:r>
              <a:rPr lang="zh-TW" altLang="zh-TW" dirty="0"/>
              <a:t>出球小動脈</a:t>
            </a:r>
            <a:r>
              <a:rPr lang="en-US" altLang="zh-TW" dirty="0"/>
              <a:t>( efferent arteriole )  (D)</a:t>
            </a:r>
            <a:r>
              <a:rPr lang="zh-TW" altLang="zh-TW" dirty="0"/>
              <a:t>小葉間靜脈</a:t>
            </a:r>
            <a:r>
              <a:rPr lang="en-US" altLang="zh-TW" dirty="0"/>
              <a:t>( interlobular vein )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8332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3200" y="232985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Blood Supply to the Kidney</a:t>
            </a:r>
          </a:p>
        </p:txBody>
      </p:sp>
      <p:pic>
        <p:nvPicPr>
          <p:cNvPr id="25603" name="Picture 5" descr="mck65495_27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30619"/>
            <a:ext cx="8681088" cy="562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1(A)</a:t>
            </a:r>
            <a:r>
              <a:rPr lang="zh-TW" altLang="zh-TW" dirty="0"/>
              <a:t>足細胞</a:t>
            </a:r>
            <a:r>
              <a:rPr lang="en-US" altLang="zh-TW" dirty="0"/>
              <a:t> ( </a:t>
            </a:r>
            <a:r>
              <a:rPr lang="en-US" altLang="zh-TW" dirty="0" err="1"/>
              <a:t>podocytes</a:t>
            </a:r>
            <a:r>
              <a:rPr lang="en-US" altLang="zh-TW" dirty="0"/>
              <a:t> ) </a:t>
            </a:r>
            <a:r>
              <a:rPr lang="zh-TW" altLang="zh-TW" dirty="0"/>
              <a:t>位於下列何處</a:t>
            </a:r>
            <a:r>
              <a:rPr lang="en-US" altLang="zh-TW" dirty="0"/>
              <a:t>?  (A)</a:t>
            </a:r>
            <a:r>
              <a:rPr lang="zh-TW" altLang="zh-TW" dirty="0"/>
              <a:t>腎絲球囊</a:t>
            </a:r>
            <a:r>
              <a:rPr lang="en-US" altLang="zh-TW" dirty="0"/>
              <a:t> ( glomerular capsule ) </a:t>
            </a:r>
            <a:r>
              <a:rPr lang="zh-TW" altLang="zh-TW" dirty="0"/>
              <a:t>臟層</a:t>
            </a:r>
            <a:r>
              <a:rPr lang="en-US" altLang="zh-TW" dirty="0"/>
              <a:t>  (B)</a:t>
            </a:r>
            <a:r>
              <a:rPr lang="zh-TW" altLang="zh-TW" dirty="0"/>
              <a:t>腎絲球囊壁層</a:t>
            </a:r>
            <a:r>
              <a:rPr lang="en-US" altLang="zh-TW" dirty="0"/>
              <a:t>  (C)</a:t>
            </a:r>
            <a:r>
              <a:rPr lang="zh-TW" altLang="zh-TW" dirty="0"/>
              <a:t>入球小動脈</a:t>
            </a:r>
            <a:r>
              <a:rPr lang="en-US" altLang="zh-TW" dirty="0"/>
              <a:t> ( afferent arteriole ) </a:t>
            </a:r>
            <a:r>
              <a:rPr lang="zh-TW" altLang="zh-TW" dirty="0"/>
              <a:t>中膜</a:t>
            </a:r>
            <a:r>
              <a:rPr lang="en-US" altLang="zh-TW" dirty="0"/>
              <a:t>  (D)</a:t>
            </a:r>
            <a:r>
              <a:rPr lang="zh-TW" altLang="zh-TW" dirty="0"/>
              <a:t>近腎絲球器</a:t>
            </a:r>
            <a:r>
              <a:rPr lang="en-US" altLang="zh-TW" dirty="0"/>
              <a:t> ( juxtaglomerular apparatus )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268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11(A)</a:t>
            </a:r>
            <a:r>
              <a:rPr lang="zh-TW" altLang="zh-TW" dirty="0"/>
              <a:t>緻密斑（</a:t>
            </a:r>
            <a:r>
              <a:rPr lang="en-US" altLang="zh-TW" dirty="0"/>
              <a:t>macula </a:t>
            </a:r>
            <a:r>
              <a:rPr lang="en-US" altLang="zh-TW" dirty="0" err="1"/>
              <a:t>densa</a:t>
            </a:r>
            <a:r>
              <a:rPr lang="zh-TW" altLang="zh-TW" dirty="0"/>
              <a:t>）由那一構造特化而來？</a:t>
            </a:r>
            <a:r>
              <a:rPr lang="en-US" altLang="zh-TW" dirty="0"/>
              <a:t>  (A)</a:t>
            </a:r>
            <a:r>
              <a:rPr lang="zh-TW" altLang="zh-TW" dirty="0"/>
              <a:t>遠曲小管</a:t>
            </a:r>
            <a:r>
              <a:rPr lang="en-US" altLang="zh-TW" dirty="0"/>
              <a:t>  (B)</a:t>
            </a:r>
            <a:r>
              <a:rPr lang="zh-TW" altLang="zh-TW" dirty="0"/>
              <a:t>近曲小管</a:t>
            </a:r>
            <a:r>
              <a:rPr lang="en-US" altLang="zh-TW" dirty="0"/>
              <a:t>  (C)</a:t>
            </a:r>
            <a:r>
              <a:rPr lang="zh-TW" altLang="zh-TW" dirty="0"/>
              <a:t>亨利氏環上行枝</a:t>
            </a:r>
            <a:r>
              <a:rPr lang="en-US" altLang="zh-TW" dirty="0"/>
              <a:t>  (D)</a:t>
            </a:r>
            <a:r>
              <a:rPr lang="zh-TW" altLang="zh-TW" dirty="0"/>
              <a:t>亨利氏環下行枝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176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12(B)</a:t>
            </a:r>
            <a:r>
              <a:rPr lang="zh-TW" altLang="zh-TW" dirty="0"/>
              <a:t>身體的體液經由腎元轉變為尿液的路徑，下列何者正確？</a:t>
            </a:r>
            <a:r>
              <a:rPr lang="en-US" altLang="zh-TW" dirty="0"/>
              <a:t>  (A)</a:t>
            </a:r>
            <a:r>
              <a:rPr lang="zh-TW" altLang="zh-TW" dirty="0"/>
              <a:t>腎絲球體→亨利氏環下行枝→近曲小管→亨利氏環上行枝→遠曲小管→集尿管</a:t>
            </a:r>
            <a:r>
              <a:rPr lang="en-US" altLang="zh-TW" dirty="0"/>
              <a:t>  (B)</a:t>
            </a:r>
            <a:r>
              <a:rPr lang="zh-TW" altLang="zh-TW" dirty="0"/>
              <a:t>腎絲球體→近曲小管→亨利氏環下行枝→亨利氏環上行枝→遠曲小管→集尿管</a:t>
            </a:r>
            <a:r>
              <a:rPr lang="en-US" altLang="zh-TW" dirty="0"/>
              <a:t>  (C)</a:t>
            </a:r>
            <a:r>
              <a:rPr lang="zh-TW" altLang="zh-TW" dirty="0"/>
              <a:t>腎絲球體→近曲小管→遠曲小管→亨利氏環下行枝→亨利氏環上行枝→集尿管</a:t>
            </a:r>
            <a:r>
              <a:rPr lang="en-US" altLang="zh-TW" dirty="0"/>
              <a:t>  (D)</a:t>
            </a:r>
            <a:r>
              <a:rPr lang="zh-TW" altLang="zh-TW" dirty="0"/>
              <a:t>腎絲球體→亨利氏環下行枝→亨利氏環上行枝→近曲小管→遠曲小管→集尿管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4652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P.823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3" b="12719"/>
          <a:stretch/>
        </p:blipFill>
        <p:spPr>
          <a:xfrm>
            <a:off x="4560982" y="263759"/>
            <a:ext cx="4814371" cy="63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13(B)</a:t>
            </a:r>
            <a:r>
              <a:rPr lang="zh-TW" altLang="zh-TW" dirty="0"/>
              <a:t>形成腎臟鮑曼氏囊</a:t>
            </a:r>
            <a:r>
              <a:rPr lang="en-US" altLang="zh-TW" dirty="0"/>
              <a:t>(Bowman</a:t>
            </a:r>
            <a:r>
              <a:rPr lang="zh-TW" altLang="zh-TW" dirty="0"/>
              <a:t>’</a:t>
            </a:r>
            <a:r>
              <a:rPr lang="en-US" altLang="zh-TW" dirty="0"/>
              <a:t>s capsule)</a:t>
            </a:r>
            <a:r>
              <a:rPr lang="zh-TW" altLang="zh-TW" dirty="0"/>
              <a:t>之臟層</a:t>
            </a:r>
            <a:r>
              <a:rPr lang="en-US" altLang="zh-TW" dirty="0"/>
              <a:t>(visceral layer)</a:t>
            </a:r>
            <a:r>
              <a:rPr lang="zh-TW" altLang="zh-TW" dirty="0"/>
              <a:t>細胞為：</a:t>
            </a:r>
            <a:r>
              <a:rPr lang="en-US" altLang="zh-TW" dirty="0"/>
              <a:t>  (A)</a:t>
            </a:r>
            <a:r>
              <a:rPr lang="zh-TW" altLang="zh-TW" dirty="0"/>
              <a:t>內皮細胞</a:t>
            </a:r>
            <a:r>
              <a:rPr lang="en-US" altLang="zh-TW" dirty="0"/>
              <a:t>(Endothelial cell)  (B)</a:t>
            </a:r>
            <a:r>
              <a:rPr lang="zh-TW" altLang="zh-TW" dirty="0"/>
              <a:t>足細胞</a:t>
            </a:r>
            <a:r>
              <a:rPr lang="en-US" altLang="zh-TW" dirty="0"/>
              <a:t>(</a:t>
            </a:r>
            <a:r>
              <a:rPr lang="en-US" altLang="zh-TW" dirty="0" err="1"/>
              <a:t>Podocyte</a:t>
            </a:r>
            <a:r>
              <a:rPr lang="en-US" altLang="zh-TW" dirty="0"/>
              <a:t>)  (C)</a:t>
            </a:r>
            <a:r>
              <a:rPr lang="zh-TW" altLang="zh-TW" dirty="0"/>
              <a:t>近腎絲球細胞</a:t>
            </a:r>
            <a:r>
              <a:rPr lang="en-US" altLang="zh-TW" dirty="0"/>
              <a:t>(Juxtaglomerular cell)  (D)</a:t>
            </a:r>
            <a:r>
              <a:rPr lang="zh-TW" altLang="zh-TW" dirty="0"/>
              <a:t>毛細胞</a:t>
            </a:r>
            <a:r>
              <a:rPr lang="en-US" altLang="zh-TW" dirty="0"/>
              <a:t>(Hair cell)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701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57" y="552475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Renal Corpuscle</a:t>
            </a:r>
          </a:p>
        </p:txBody>
      </p:sp>
      <p:pic>
        <p:nvPicPr>
          <p:cNvPr id="32771" name="Picture 5" descr="slide0027_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2" y="1612440"/>
            <a:ext cx="7203871" cy="50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2280492" y="4021157"/>
            <a:ext cx="1729648" cy="1189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179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14(B)</a:t>
            </a:r>
            <a:r>
              <a:rPr lang="zh-TW" altLang="zh-TW" dirty="0"/>
              <a:t>下列有關內臟的敘述，何者正確？</a:t>
            </a:r>
            <a:r>
              <a:rPr lang="en-US" altLang="zh-TW" dirty="0"/>
              <a:t>  (A)</a:t>
            </a:r>
            <a:r>
              <a:rPr lang="zh-TW" altLang="zh-TW" dirty="0"/>
              <a:t>左腎比右腎低</a:t>
            </a:r>
            <a:r>
              <a:rPr lang="en-US" altLang="zh-TW" dirty="0"/>
              <a:t>  (B)</a:t>
            </a:r>
            <a:r>
              <a:rPr lang="zh-TW" altLang="zh-TW" dirty="0"/>
              <a:t>腎臟位於腹膜腔後</a:t>
            </a:r>
            <a:r>
              <a:rPr lang="en-US" altLang="zh-TW" dirty="0"/>
              <a:t>  (C)</a:t>
            </a:r>
            <a:r>
              <a:rPr lang="zh-TW" altLang="zh-TW" dirty="0"/>
              <a:t>射精管直接注入陰莖中的尿道</a:t>
            </a:r>
            <a:r>
              <a:rPr lang="en-US" altLang="zh-TW" dirty="0"/>
              <a:t>  (D)</a:t>
            </a:r>
            <a:r>
              <a:rPr lang="zh-TW" altLang="zh-TW" dirty="0"/>
              <a:t>未懷孕的子宮是前傾，側屈</a:t>
            </a:r>
            <a:r>
              <a:rPr lang="en-US" altLang="zh-TW" dirty="0"/>
              <a:t>	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96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15(A)</a:t>
            </a:r>
            <a:r>
              <a:rPr lang="zh-TW" altLang="zh-TW" dirty="0"/>
              <a:t>尿道外括約肌（</a:t>
            </a:r>
            <a:r>
              <a:rPr lang="en-US" altLang="zh-TW" dirty="0"/>
              <a:t>external urethral sphincter</a:t>
            </a:r>
            <a:r>
              <a:rPr lang="zh-TW" altLang="zh-TW" dirty="0"/>
              <a:t>）屬於下列那一種構造？</a:t>
            </a:r>
            <a:r>
              <a:rPr lang="en-US" altLang="zh-TW" dirty="0"/>
              <a:t>  (A)</a:t>
            </a:r>
            <a:r>
              <a:rPr lang="zh-TW" altLang="zh-TW" dirty="0"/>
              <a:t>骨骼肌</a:t>
            </a:r>
            <a:r>
              <a:rPr lang="en-US" altLang="zh-TW" dirty="0"/>
              <a:t>  (B)</a:t>
            </a:r>
            <a:r>
              <a:rPr lang="zh-TW" altLang="zh-TW" dirty="0"/>
              <a:t>平滑肌</a:t>
            </a:r>
            <a:r>
              <a:rPr lang="en-US" altLang="zh-TW" dirty="0"/>
              <a:t>  (C)</a:t>
            </a:r>
            <a:r>
              <a:rPr lang="zh-TW" altLang="zh-TW" dirty="0"/>
              <a:t>筋膜（</a:t>
            </a:r>
            <a:r>
              <a:rPr lang="en-US" altLang="zh-TW" dirty="0"/>
              <a:t>fascia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肌腱（</a:t>
            </a:r>
            <a:r>
              <a:rPr lang="en-US" altLang="zh-TW" dirty="0"/>
              <a:t>tendon</a:t>
            </a:r>
            <a:r>
              <a:rPr lang="zh-TW" altLang="zh-TW" dirty="0"/>
              <a:t>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6853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尿道內括約肌 </a:t>
            </a:r>
            <a:r>
              <a:rPr lang="en-US" altLang="zh-TW" dirty="0" smtClean="0"/>
              <a:t>-- </a:t>
            </a:r>
            <a:r>
              <a:rPr lang="zh-TW" altLang="en-US" dirty="0" smtClean="0"/>
              <a:t>副交感興奮收縮，屬平滑肌</a:t>
            </a:r>
            <a:endParaRPr lang="en-US" altLang="zh-TW" dirty="0" smtClean="0"/>
          </a:p>
          <a:p>
            <a:r>
              <a:rPr lang="zh-TW" altLang="en-US" dirty="0" smtClean="0"/>
              <a:t>尿道外括約肌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體神經控制，屬骨骼肌</a:t>
            </a: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810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16(C)</a:t>
            </a:r>
            <a:r>
              <a:rPr lang="zh-TW" altLang="zh-TW" dirty="0"/>
              <a:t>近腎絲球細胞</a:t>
            </a:r>
            <a:r>
              <a:rPr lang="en-US" altLang="zh-TW" dirty="0"/>
              <a:t> (juxtaglomerular cell)</a:t>
            </a:r>
            <a:r>
              <a:rPr lang="zh-TW" altLang="zh-TW" dirty="0"/>
              <a:t>，主要由何種細胞轉變而成？</a:t>
            </a:r>
            <a:r>
              <a:rPr lang="en-US" altLang="zh-TW" dirty="0"/>
              <a:t>  (A)</a:t>
            </a:r>
            <a:r>
              <a:rPr lang="zh-TW" altLang="zh-TW" dirty="0"/>
              <a:t>近曲小管之管壁細胞</a:t>
            </a:r>
            <a:r>
              <a:rPr lang="en-US" altLang="zh-TW" dirty="0"/>
              <a:t>  (B)</a:t>
            </a:r>
            <a:r>
              <a:rPr lang="zh-TW" altLang="zh-TW" dirty="0"/>
              <a:t>亨利氏環之管壁細胞</a:t>
            </a:r>
            <a:r>
              <a:rPr lang="en-US" altLang="zh-TW" dirty="0"/>
              <a:t>  (C)</a:t>
            </a:r>
            <a:r>
              <a:rPr lang="zh-TW" altLang="zh-TW" dirty="0"/>
              <a:t>入球小動脈之平滑肌細胞</a:t>
            </a:r>
            <a:r>
              <a:rPr lang="en-US" altLang="zh-TW" dirty="0"/>
              <a:t>  (D)</a:t>
            </a:r>
            <a:r>
              <a:rPr lang="zh-TW" altLang="zh-TW" dirty="0"/>
              <a:t>鮑氏囊之足細胞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9493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近腎絲球器包刮：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zh-TW" dirty="0" smtClean="0"/>
              <a:t>近</a:t>
            </a:r>
            <a:r>
              <a:rPr lang="zh-TW" altLang="zh-TW" dirty="0"/>
              <a:t>腎絲球細胞</a:t>
            </a:r>
            <a:r>
              <a:rPr lang="en-US" altLang="zh-TW" dirty="0"/>
              <a:t> (juxtaglomerular cell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血管平滑肌特化而成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緻密斑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遠曲小管上皮細胞特化而成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406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57" y="552475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Renal Corpuscle</a:t>
            </a:r>
          </a:p>
        </p:txBody>
      </p:sp>
      <p:pic>
        <p:nvPicPr>
          <p:cNvPr id="32771" name="Picture 5" descr="slide0027_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2" y="1612440"/>
            <a:ext cx="7203871" cy="50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17(D)</a:t>
            </a:r>
            <a:r>
              <a:rPr lang="zh-TW" altLang="zh-TW" dirty="0"/>
              <a:t>下列關於膀胱與尿道的敘述，何者正確？</a:t>
            </a:r>
            <a:r>
              <a:rPr lang="en-US" altLang="zh-TW" dirty="0"/>
              <a:t>  (A)</a:t>
            </a:r>
            <a:r>
              <a:rPr lang="zh-TW" altLang="zh-TW" dirty="0"/>
              <a:t>男性的膀胱位於恥骨後方、前列腺的下方</a:t>
            </a:r>
            <a:r>
              <a:rPr lang="en-US" altLang="zh-TW" dirty="0"/>
              <a:t>  (B)</a:t>
            </a:r>
            <a:r>
              <a:rPr lang="zh-TW" altLang="zh-TW" dirty="0"/>
              <a:t>女性的膀胱位於陰道的後方、直腸的前方</a:t>
            </a:r>
            <a:r>
              <a:rPr lang="en-US" altLang="zh-TW" dirty="0"/>
              <a:t>  (C)</a:t>
            </a:r>
            <a:r>
              <a:rPr lang="zh-TW" altLang="zh-TW" dirty="0"/>
              <a:t>尿道內括約肌</a:t>
            </a:r>
            <a:r>
              <a:rPr lang="en-US" altLang="zh-TW" dirty="0"/>
              <a:t>(internal urethral sphincter) </a:t>
            </a:r>
            <a:r>
              <a:rPr lang="zh-TW" altLang="zh-TW" dirty="0"/>
              <a:t>為骨骼肌可隨意志控制</a:t>
            </a:r>
            <a:r>
              <a:rPr lang="en-US" altLang="zh-TW" dirty="0"/>
              <a:t>  (D)</a:t>
            </a:r>
            <a:r>
              <a:rPr lang="zh-TW" altLang="zh-TW" dirty="0"/>
              <a:t>膀胱三角</a:t>
            </a:r>
            <a:r>
              <a:rPr lang="en-US" altLang="zh-TW" dirty="0"/>
              <a:t> (</a:t>
            </a:r>
            <a:r>
              <a:rPr lang="en-US" altLang="zh-TW" dirty="0" err="1"/>
              <a:t>trigone</a:t>
            </a:r>
            <a:r>
              <a:rPr lang="en-US" altLang="zh-TW" dirty="0"/>
              <a:t>) </a:t>
            </a:r>
            <a:r>
              <a:rPr lang="zh-TW" altLang="zh-TW" dirty="0"/>
              <a:t>的構造位於膀胱後壁的下方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136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18(A)</a:t>
            </a:r>
            <a:r>
              <a:rPr lang="zh-TW" altLang="zh-TW" dirty="0"/>
              <a:t>下列哪一部位的腎小管，其上皮細胞之刷狀緣</a:t>
            </a:r>
            <a:r>
              <a:rPr lang="en-US" altLang="zh-TW" dirty="0"/>
              <a:t>(brush border)</a:t>
            </a:r>
            <a:r>
              <a:rPr lang="zh-TW" altLang="zh-TW" dirty="0"/>
              <a:t>最發達？</a:t>
            </a:r>
            <a:r>
              <a:rPr lang="en-US" altLang="zh-TW" dirty="0"/>
              <a:t>  (A)</a:t>
            </a:r>
            <a:r>
              <a:rPr lang="zh-TW" altLang="zh-TW" dirty="0"/>
              <a:t>近側腎小管</a:t>
            </a:r>
            <a:r>
              <a:rPr lang="en-US" altLang="zh-TW" dirty="0"/>
              <a:t>  (B)</a:t>
            </a:r>
            <a:r>
              <a:rPr lang="zh-TW" altLang="zh-TW" dirty="0"/>
              <a:t>亨氏環下行支</a:t>
            </a:r>
            <a:r>
              <a:rPr lang="en-US" altLang="zh-TW" dirty="0"/>
              <a:t>  (C)</a:t>
            </a:r>
            <a:r>
              <a:rPr lang="zh-TW" altLang="zh-TW" dirty="0"/>
              <a:t>亨氏環上行支</a:t>
            </a:r>
            <a:r>
              <a:rPr lang="en-US" altLang="zh-TW" dirty="0"/>
              <a:t>  (D)</a:t>
            </a:r>
            <a:r>
              <a:rPr lang="zh-TW" altLang="zh-TW" dirty="0"/>
              <a:t>遠側腎小管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5392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57" y="552475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Renal Corpuscle</a:t>
            </a:r>
          </a:p>
        </p:txBody>
      </p:sp>
      <p:pic>
        <p:nvPicPr>
          <p:cNvPr id="32771" name="Picture 5" descr="slide0027_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711" y="1579389"/>
            <a:ext cx="7203871" cy="50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2809301" y="2776251"/>
            <a:ext cx="1729648" cy="11898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3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19(D)</a:t>
            </a:r>
            <a:r>
              <a:rPr lang="zh-TW" altLang="zh-TW" dirty="0"/>
              <a:t>男性尿道球腺的導管開口於：</a:t>
            </a:r>
            <a:r>
              <a:rPr lang="en-US" altLang="zh-TW" dirty="0"/>
              <a:t>  (A)</a:t>
            </a:r>
            <a:r>
              <a:rPr lang="zh-TW" altLang="zh-TW" dirty="0"/>
              <a:t>舟狀窩</a:t>
            </a:r>
            <a:r>
              <a:rPr lang="en-US" altLang="zh-TW" dirty="0"/>
              <a:t>  (B)</a:t>
            </a:r>
            <a:r>
              <a:rPr lang="zh-TW" altLang="zh-TW" dirty="0"/>
              <a:t>前列腺尿道</a:t>
            </a:r>
            <a:r>
              <a:rPr lang="en-US" altLang="zh-TW" dirty="0"/>
              <a:t>  (C)</a:t>
            </a:r>
            <a:r>
              <a:rPr lang="zh-TW" altLang="zh-TW" dirty="0"/>
              <a:t>膜部尿道</a:t>
            </a:r>
            <a:r>
              <a:rPr lang="en-US" altLang="zh-TW" dirty="0"/>
              <a:t>  (D)</a:t>
            </a:r>
            <a:r>
              <a:rPr lang="zh-TW" altLang="zh-TW" dirty="0"/>
              <a:t>陰莖尿道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248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55" y="358048"/>
            <a:ext cx="9896463" cy="6285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1"/>
            <a:ext cx="4286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5486400" y="3500609"/>
            <a:ext cx="759986" cy="6307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5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20(B)</a:t>
            </a:r>
            <a:r>
              <a:rPr lang="zh-TW" altLang="zh-TW" dirty="0"/>
              <a:t>緻密斑</a:t>
            </a:r>
            <a:r>
              <a:rPr lang="en-US" altLang="zh-TW" dirty="0"/>
              <a:t> (macula </a:t>
            </a:r>
            <a:r>
              <a:rPr lang="en-US" altLang="zh-TW" dirty="0" err="1"/>
              <a:t>densa</a:t>
            </a:r>
            <a:r>
              <a:rPr lang="en-US" altLang="zh-TW" dirty="0"/>
              <a:t>) </a:t>
            </a:r>
            <a:r>
              <a:rPr lang="zh-TW" altLang="zh-TW" dirty="0"/>
              <a:t>可調節流經腎血管的血流，係由下列那一種構造的細胞變成？</a:t>
            </a:r>
            <a:r>
              <a:rPr lang="en-US" altLang="zh-TW" dirty="0"/>
              <a:t>  (A)</a:t>
            </a:r>
            <a:r>
              <a:rPr lang="zh-TW" altLang="zh-TW" dirty="0"/>
              <a:t>近曲小管</a:t>
            </a:r>
            <a:r>
              <a:rPr lang="en-US" altLang="zh-TW" dirty="0"/>
              <a:t> (proximal convoluted tubule)  (B)</a:t>
            </a:r>
            <a:r>
              <a:rPr lang="zh-TW" altLang="zh-TW" dirty="0"/>
              <a:t>遠曲小管</a:t>
            </a:r>
            <a:r>
              <a:rPr lang="en-US" altLang="zh-TW" dirty="0"/>
              <a:t> (distal convoluted tubule)  (C)</a:t>
            </a:r>
            <a:r>
              <a:rPr lang="zh-TW" altLang="zh-TW" dirty="0"/>
              <a:t>亨利氏環</a:t>
            </a:r>
            <a:r>
              <a:rPr lang="en-US" altLang="zh-TW" dirty="0"/>
              <a:t> (loop of Henle)  (D)</a:t>
            </a:r>
            <a:r>
              <a:rPr lang="zh-TW" altLang="zh-TW" dirty="0"/>
              <a:t>直血管</a:t>
            </a:r>
            <a:r>
              <a:rPr lang="en-US" altLang="zh-TW" dirty="0"/>
              <a:t> (vasa recta)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7086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21(#</a:t>
            </a:r>
            <a:r>
              <a:rPr lang="zh-TW" altLang="zh-TW" dirty="0">
                <a:solidFill>
                  <a:schemeClr val="tx1"/>
                </a:solidFill>
              </a:rPr>
              <a:t>送分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下列有關尿道的敘述，何者正確？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尿道內口的平滑肌形成尿道外括約肌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男性尿道中，前列腺尿道最短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女性尿道開口位於陰道開口的後方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尿道的上皮組織與膀胱的上皮組織相同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67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22(B)</a:t>
            </a:r>
            <a:r>
              <a:rPr lang="zh-TW" altLang="zh-TW" dirty="0"/>
              <a:t>集尿管收集到的尿液直接注入下列何結構？</a:t>
            </a:r>
            <a:r>
              <a:rPr lang="en-US" altLang="zh-TW" dirty="0"/>
              <a:t>  (A)</a:t>
            </a:r>
            <a:r>
              <a:rPr lang="zh-TW" altLang="zh-TW" dirty="0"/>
              <a:t>大腎盞</a:t>
            </a:r>
            <a:r>
              <a:rPr lang="en-US" altLang="zh-TW" dirty="0"/>
              <a:t>  (B)</a:t>
            </a:r>
            <a:r>
              <a:rPr lang="zh-TW" altLang="zh-TW" dirty="0"/>
              <a:t>小腎盞</a:t>
            </a:r>
            <a:r>
              <a:rPr lang="en-US" altLang="zh-TW" dirty="0"/>
              <a:t>  (C)</a:t>
            </a:r>
            <a:r>
              <a:rPr lang="zh-TW" altLang="zh-TW" dirty="0"/>
              <a:t>輸尿管</a:t>
            </a:r>
            <a:r>
              <a:rPr lang="en-US" altLang="zh-TW" dirty="0"/>
              <a:t>  (D)</a:t>
            </a:r>
            <a:r>
              <a:rPr lang="zh-TW" altLang="zh-TW" dirty="0"/>
              <a:t>腎盂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552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近曲小管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亨利氏環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遠曲小管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集尿管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小</a:t>
            </a:r>
            <a:r>
              <a:rPr lang="zh-TW" altLang="en-US" dirty="0">
                <a:sym typeface="Wingdings" panose="05000000000000000000" pitchFamily="2" charset="2"/>
              </a:rPr>
              <a:t>腎</a:t>
            </a:r>
            <a:r>
              <a:rPr lang="zh-TW" altLang="en-US" dirty="0" smtClean="0">
                <a:sym typeface="Wingdings" panose="05000000000000000000" pitchFamily="2" charset="2"/>
              </a:rPr>
              <a:t>盞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大</a:t>
            </a:r>
            <a:r>
              <a:rPr lang="zh-TW" altLang="en-US" dirty="0">
                <a:sym typeface="Wingdings" panose="05000000000000000000" pitchFamily="2" charset="2"/>
              </a:rPr>
              <a:t>腎</a:t>
            </a:r>
            <a:r>
              <a:rPr lang="zh-TW" altLang="en-US" dirty="0" smtClean="0">
                <a:sym typeface="Wingdings" panose="05000000000000000000" pitchFamily="2" charset="2"/>
              </a:rPr>
              <a:t>盞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腎盂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輸</a:t>
            </a:r>
            <a:r>
              <a:rPr lang="zh-TW" altLang="en-US" dirty="0">
                <a:sym typeface="Wingdings" panose="05000000000000000000" pitchFamily="2" charset="2"/>
              </a:rPr>
              <a:t>尿</a:t>
            </a:r>
            <a:r>
              <a:rPr lang="zh-TW" altLang="en-US" dirty="0" smtClean="0">
                <a:sym typeface="Wingdings" panose="05000000000000000000" pitchFamily="2" charset="2"/>
              </a:rPr>
              <a:t>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膀胱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尿道</a:t>
            </a:r>
            <a:r>
              <a:rPr lang="zh-TW" altLang="en-US" dirty="0">
                <a:sym typeface="Wingdings" panose="05000000000000000000" pitchFamily="2" charset="2"/>
              </a:rPr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9653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23(D)</a:t>
            </a:r>
            <a:r>
              <a:rPr lang="zh-TW" altLang="zh-TW" dirty="0"/>
              <a:t>下列何者屬於腎臟的皮質結構？</a:t>
            </a:r>
            <a:r>
              <a:rPr lang="en-US" altLang="zh-TW" dirty="0"/>
              <a:t>  (A)</a:t>
            </a:r>
            <a:r>
              <a:rPr lang="zh-TW" altLang="zh-TW" dirty="0"/>
              <a:t>腎錐</a:t>
            </a:r>
            <a:r>
              <a:rPr lang="en-US" altLang="zh-TW" dirty="0"/>
              <a:t>  (B)</a:t>
            </a:r>
            <a:r>
              <a:rPr lang="zh-TW" altLang="zh-TW" dirty="0"/>
              <a:t>腎乳頭</a:t>
            </a:r>
            <a:r>
              <a:rPr lang="en-US" altLang="zh-TW" dirty="0"/>
              <a:t>  (C)</a:t>
            </a:r>
            <a:r>
              <a:rPr lang="zh-TW" altLang="zh-TW" dirty="0"/>
              <a:t>腎盂</a:t>
            </a:r>
            <a:r>
              <a:rPr lang="en-US" altLang="zh-TW" dirty="0"/>
              <a:t>  (D)</a:t>
            </a:r>
            <a:r>
              <a:rPr lang="zh-TW" altLang="zh-TW" dirty="0"/>
              <a:t>腎柱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727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2(D)</a:t>
            </a:r>
            <a:r>
              <a:rPr lang="zh-TW" altLang="zh-TW" dirty="0"/>
              <a:t>依尿液流動方向，下列管道的排序為何</a:t>
            </a:r>
            <a:r>
              <a:rPr lang="zh-TW" altLang="zh-TW" dirty="0" smtClean="0"/>
              <a:t>？</a:t>
            </a:r>
            <a:r>
              <a:rPr lang="en-US" altLang="zh-TW" dirty="0" smtClean="0"/>
              <a:t>(</a:t>
            </a:r>
            <a:r>
              <a:rPr lang="en-US" altLang="zh-TW" dirty="0"/>
              <a:t>1)</a:t>
            </a:r>
            <a:r>
              <a:rPr lang="zh-TW" altLang="zh-TW" dirty="0"/>
              <a:t>腎小盞 </a:t>
            </a:r>
            <a:r>
              <a:rPr lang="en-US" altLang="zh-TW" dirty="0" smtClean="0"/>
              <a:t>(</a:t>
            </a:r>
            <a:r>
              <a:rPr lang="en-US" altLang="zh-TW" dirty="0"/>
              <a:t>2)</a:t>
            </a:r>
            <a:r>
              <a:rPr lang="zh-TW" altLang="zh-TW" dirty="0"/>
              <a:t>腎大盞 </a:t>
            </a:r>
            <a:r>
              <a:rPr lang="en-US" altLang="zh-TW" dirty="0" smtClean="0"/>
              <a:t>(</a:t>
            </a:r>
            <a:r>
              <a:rPr lang="en-US" altLang="zh-TW" dirty="0"/>
              <a:t>3)</a:t>
            </a:r>
            <a:r>
              <a:rPr lang="zh-TW" altLang="zh-TW" dirty="0"/>
              <a:t>腎盂 </a:t>
            </a:r>
            <a:r>
              <a:rPr lang="en-US" altLang="zh-TW" dirty="0" smtClean="0"/>
              <a:t>(</a:t>
            </a:r>
            <a:r>
              <a:rPr lang="en-US" altLang="zh-TW" dirty="0"/>
              <a:t>4)</a:t>
            </a:r>
            <a:r>
              <a:rPr lang="zh-TW" altLang="zh-TW" dirty="0"/>
              <a:t>集尿管</a:t>
            </a:r>
            <a:r>
              <a:rPr lang="en-US" altLang="zh-TW" dirty="0"/>
              <a:t>  (A)1</a:t>
            </a:r>
            <a:r>
              <a:rPr lang="zh-TW" altLang="zh-TW" dirty="0"/>
              <a:t>、</a:t>
            </a:r>
            <a:r>
              <a:rPr lang="en-US" altLang="zh-TW" dirty="0"/>
              <a:t>2</a:t>
            </a:r>
            <a:r>
              <a:rPr lang="zh-TW" altLang="zh-TW" dirty="0"/>
              <a:t>、</a:t>
            </a:r>
            <a:r>
              <a:rPr lang="en-US" altLang="zh-TW" dirty="0"/>
              <a:t>3</a:t>
            </a:r>
            <a:r>
              <a:rPr lang="zh-TW" altLang="zh-TW" dirty="0"/>
              <a:t>、</a:t>
            </a:r>
            <a:r>
              <a:rPr lang="en-US" altLang="zh-TW" dirty="0"/>
              <a:t>4  (B)2</a:t>
            </a:r>
            <a:r>
              <a:rPr lang="zh-TW" altLang="zh-TW" dirty="0"/>
              <a:t>、</a:t>
            </a:r>
            <a:r>
              <a:rPr lang="en-US" altLang="zh-TW" dirty="0"/>
              <a:t>1</a:t>
            </a:r>
            <a:r>
              <a:rPr lang="zh-TW" altLang="zh-TW" dirty="0"/>
              <a:t>、</a:t>
            </a:r>
            <a:r>
              <a:rPr lang="en-US" altLang="zh-TW" dirty="0"/>
              <a:t>3</a:t>
            </a:r>
            <a:r>
              <a:rPr lang="zh-TW" altLang="zh-TW" dirty="0"/>
              <a:t>、</a:t>
            </a:r>
            <a:r>
              <a:rPr lang="en-US" altLang="zh-TW" dirty="0"/>
              <a:t>4  (C)1</a:t>
            </a:r>
            <a:r>
              <a:rPr lang="zh-TW" altLang="zh-TW" dirty="0"/>
              <a:t>、</a:t>
            </a:r>
            <a:r>
              <a:rPr lang="en-US" altLang="zh-TW" dirty="0"/>
              <a:t>2</a:t>
            </a:r>
            <a:r>
              <a:rPr lang="zh-TW" altLang="zh-TW" dirty="0"/>
              <a:t>、</a:t>
            </a:r>
            <a:r>
              <a:rPr lang="en-US" altLang="zh-TW" dirty="0"/>
              <a:t>4</a:t>
            </a:r>
            <a:r>
              <a:rPr lang="zh-TW" altLang="zh-TW" dirty="0"/>
              <a:t>、</a:t>
            </a:r>
            <a:r>
              <a:rPr lang="en-US" altLang="zh-TW" dirty="0"/>
              <a:t>3  (D)4</a:t>
            </a:r>
            <a:r>
              <a:rPr lang="zh-TW" altLang="zh-TW" dirty="0"/>
              <a:t>、</a:t>
            </a:r>
            <a:r>
              <a:rPr lang="en-US" altLang="zh-TW" dirty="0"/>
              <a:t>1</a:t>
            </a:r>
            <a:r>
              <a:rPr lang="zh-TW" altLang="zh-TW" dirty="0"/>
              <a:t>、</a:t>
            </a:r>
            <a:r>
              <a:rPr lang="en-US" altLang="zh-TW" dirty="0"/>
              <a:t>2</a:t>
            </a:r>
            <a:r>
              <a:rPr lang="zh-TW" altLang="zh-TW" dirty="0"/>
              <a:t>、</a:t>
            </a:r>
            <a:r>
              <a:rPr lang="en-US" altLang="zh-TW" dirty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91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24(A)</a:t>
            </a:r>
            <a:r>
              <a:rPr lang="zh-TW" altLang="zh-TW" dirty="0"/>
              <a:t>近腎絲球細胞位於何處？</a:t>
            </a:r>
            <a:r>
              <a:rPr lang="en-US" altLang="zh-TW" dirty="0"/>
              <a:t>  (A)</a:t>
            </a:r>
            <a:r>
              <a:rPr lang="zh-TW" altLang="zh-TW" dirty="0"/>
              <a:t>輸入小動脈</a:t>
            </a:r>
            <a:r>
              <a:rPr lang="en-US" altLang="zh-TW" dirty="0"/>
              <a:t>  (B)</a:t>
            </a:r>
            <a:r>
              <a:rPr lang="zh-TW" altLang="zh-TW" dirty="0"/>
              <a:t>遠側曲小管</a:t>
            </a:r>
            <a:r>
              <a:rPr lang="en-US" altLang="zh-TW" dirty="0"/>
              <a:t>  (C)</a:t>
            </a:r>
            <a:r>
              <a:rPr lang="zh-TW" altLang="zh-TW" dirty="0"/>
              <a:t>腎絲球微血管</a:t>
            </a:r>
            <a:r>
              <a:rPr lang="en-US" altLang="zh-TW" dirty="0"/>
              <a:t>  (D)</a:t>
            </a:r>
            <a:r>
              <a:rPr lang="zh-TW" altLang="zh-TW" dirty="0"/>
              <a:t>輸出小動脈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71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25(D)</a:t>
            </a:r>
            <a:r>
              <a:rPr lang="zh-TW" altLang="zh-TW" dirty="0"/>
              <a:t>下列關於腎錐體的敘述，何者錯誤？</a:t>
            </a:r>
            <a:r>
              <a:rPr lang="en-US" altLang="zh-TW" dirty="0"/>
              <a:t>  (A)</a:t>
            </a:r>
            <a:r>
              <a:rPr lang="zh-TW" altLang="zh-TW" dirty="0"/>
              <a:t>位於腎髓質</a:t>
            </a:r>
            <a:r>
              <a:rPr lang="en-US" altLang="zh-TW" dirty="0"/>
              <a:t>  (B)</a:t>
            </a:r>
            <a:r>
              <a:rPr lang="zh-TW" altLang="zh-TW" dirty="0"/>
              <a:t>每個腎臟中約</a:t>
            </a:r>
            <a:r>
              <a:rPr lang="en-US" altLang="zh-TW" dirty="0"/>
              <a:t> 8-18 </a:t>
            </a:r>
            <a:r>
              <a:rPr lang="zh-TW" altLang="zh-TW" dirty="0"/>
              <a:t>個</a:t>
            </a:r>
            <a:r>
              <a:rPr lang="en-US" altLang="zh-TW" dirty="0"/>
              <a:t>  (C)</a:t>
            </a:r>
            <a:r>
              <a:rPr lang="zh-TW" altLang="zh-TW" dirty="0"/>
              <a:t>其尖端稱為腎乳頭</a:t>
            </a:r>
            <a:r>
              <a:rPr lang="en-US" altLang="zh-TW" dirty="0"/>
              <a:t>  (D)</a:t>
            </a:r>
            <a:r>
              <a:rPr lang="zh-TW" altLang="zh-TW" dirty="0"/>
              <a:t>腎乳頭伸入大腎盞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7571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26(C)</a:t>
            </a:r>
            <a:r>
              <a:rPr lang="zh-TW" altLang="zh-TW" dirty="0">
                <a:solidFill>
                  <a:schemeClr val="tx1"/>
                </a:solidFill>
              </a:rPr>
              <a:t>正常生理狀態下，供應腎臟血流之血管那一段阻力最大？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小葉間動脈（</a:t>
            </a:r>
            <a:r>
              <a:rPr lang="en-US" altLang="zh-TW" dirty="0">
                <a:solidFill>
                  <a:schemeClr val="tx1"/>
                </a:solidFill>
              </a:rPr>
              <a:t>interlobular artery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入球小動脈（</a:t>
            </a:r>
            <a:r>
              <a:rPr lang="en-US" altLang="zh-TW" dirty="0">
                <a:solidFill>
                  <a:schemeClr val="tx1"/>
                </a:solidFill>
              </a:rPr>
              <a:t>afferent arteriole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出球小動脈（</a:t>
            </a:r>
            <a:r>
              <a:rPr lang="en-US" altLang="zh-TW" dirty="0">
                <a:solidFill>
                  <a:schemeClr val="tx1"/>
                </a:solidFill>
              </a:rPr>
              <a:t>efferent arteriole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直血管（</a:t>
            </a:r>
            <a:r>
              <a:rPr lang="en-US" altLang="zh-TW" dirty="0">
                <a:solidFill>
                  <a:schemeClr val="tx1"/>
                </a:solidFill>
              </a:rPr>
              <a:t>vasa arteriole</a:t>
            </a:r>
            <a:r>
              <a:rPr lang="zh-TW" altLang="zh-TW" dirty="0">
                <a:solidFill>
                  <a:schemeClr val="tx1"/>
                </a:solidFill>
              </a:rPr>
              <a:t>）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69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27(D)</a:t>
            </a:r>
            <a:r>
              <a:rPr lang="zh-TW" altLang="zh-TW" dirty="0"/>
              <a:t>下列何者的開口不是位於尿道？</a:t>
            </a:r>
            <a:r>
              <a:rPr lang="en-US" altLang="zh-TW" dirty="0"/>
              <a:t>  (A)</a:t>
            </a:r>
            <a:r>
              <a:rPr lang="zh-TW" altLang="zh-TW" dirty="0"/>
              <a:t>前列腺</a:t>
            </a:r>
            <a:r>
              <a:rPr lang="en-US" altLang="zh-TW" dirty="0"/>
              <a:t> (</a:t>
            </a:r>
            <a:r>
              <a:rPr lang="zh-TW" altLang="zh-TW" dirty="0"/>
              <a:t>攝護腺</a:t>
            </a:r>
            <a:r>
              <a:rPr lang="en-US" altLang="zh-TW" dirty="0"/>
              <a:t>)  (B)</a:t>
            </a:r>
            <a:r>
              <a:rPr lang="zh-TW" altLang="zh-TW" dirty="0"/>
              <a:t>射精管</a:t>
            </a:r>
            <a:r>
              <a:rPr lang="en-US" altLang="zh-TW" dirty="0"/>
              <a:t>  (C)</a:t>
            </a:r>
            <a:r>
              <a:rPr lang="zh-TW" altLang="zh-TW" dirty="0"/>
              <a:t>尿道球腺</a:t>
            </a:r>
            <a:r>
              <a:rPr lang="en-US" altLang="zh-TW" dirty="0"/>
              <a:t> ( bulbourethral gland )  (D)</a:t>
            </a:r>
            <a:r>
              <a:rPr lang="zh-TW" altLang="zh-TW" dirty="0"/>
              <a:t>輸尿管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438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28(A)</a:t>
            </a:r>
            <a:r>
              <a:rPr lang="zh-TW" altLang="zh-TW" dirty="0"/>
              <a:t>有關腎元</a:t>
            </a:r>
            <a:r>
              <a:rPr lang="en-US" altLang="zh-TW" dirty="0"/>
              <a:t> ( nephron ) </a:t>
            </a:r>
            <a:r>
              <a:rPr lang="zh-TW" altLang="zh-TW" dirty="0"/>
              <a:t>的敘述，何者正確？</a:t>
            </a:r>
            <a:r>
              <a:rPr lang="en-US" altLang="zh-TW" dirty="0"/>
              <a:t>  (A)</a:t>
            </a:r>
            <a:r>
              <a:rPr lang="zh-TW" altLang="zh-TW" dirty="0"/>
              <a:t>腎絲球的血液直接流入動脈中</a:t>
            </a:r>
            <a:r>
              <a:rPr lang="en-US" altLang="zh-TW" dirty="0"/>
              <a:t>  (B)</a:t>
            </a:r>
            <a:r>
              <a:rPr lang="zh-TW" altLang="zh-TW" dirty="0"/>
              <a:t>腎絲球位於腎臟髓質</a:t>
            </a:r>
            <a:r>
              <a:rPr lang="en-US" altLang="zh-TW" dirty="0"/>
              <a:t>  (C)</a:t>
            </a:r>
            <a:r>
              <a:rPr lang="zh-TW" altLang="zh-TW" dirty="0"/>
              <a:t>集尿管</a:t>
            </a:r>
            <a:r>
              <a:rPr lang="en-US" altLang="zh-TW" dirty="0"/>
              <a:t> ( collecting duct ) </a:t>
            </a:r>
            <a:r>
              <a:rPr lang="zh-TW" altLang="zh-TW" dirty="0"/>
              <a:t>具有緻密斑</a:t>
            </a:r>
            <a:r>
              <a:rPr lang="en-US" altLang="zh-TW" dirty="0"/>
              <a:t> ( macula </a:t>
            </a:r>
            <a:r>
              <a:rPr lang="en-US" altLang="zh-TW" dirty="0" err="1"/>
              <a:t>densa</a:t>
            </a:r>
            <a:r>
              <a:rPr lang="en-US" altLang="zh-TW" dirty="0"/>
              <a:t> )  (D)</a:t>
            </a:r>
            <a:r>
              <a:rPr lang="zh-TW" altLang="zh-TW" dirty="0"/>
              <a:t>遠曲小管</a:t>
            </a:r>
            <a:r>
              <a:rPr lang="en-US" altLang="zh-TW" dirty="0"/>
              <a:t> ( distal convoluted tubule ) </a:t>
            </a:r>
            <a:r>
              <a:rPr lang="zh-TW" altLang="zh-TW" dirty="0"/>
              <a:t>具有豐富的微絨毛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9645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8457" y="552475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Renal Corpuscle</a:t>
            </a:r>
          </a:p>
        </p:txBody>
      </p:sp>
      <p:pic>
        <p:nvPicPr>
          <p:cNvPr id="32771" name="Picture 5" descr="slide0027_image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2" y="1645491"/>
            <a:ext cx="7203871" cy="50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29(A)</a:t>
            </a:r>
            <a:r>
              <a:rPr lang="zh-TW" altLang="zh-TW" dirty="0"/>
              <a:t>腎絲球微血管血壓與一般微血管比較：</a:t>
            </a:r>
            <a:r>
              <a:rPr lang="en-US" altLang="zh-TW" dirty="0"/>
              <a:t>  (A)</a:t>
            </a:r>
            <a:r>
              <a:rPr lang="zh-TW" altLang="zh-TW" dirty="0"/>
              <a:t>為高，有利過濾</a:t>
            </a:r>
            <a:r>
              <a:rPr lang="en-US" altLang="zh-TW" dirty="0"/>
              <a:t>  (B)</a:t>
            </a:r>
            <a:r>
              <a:rPr lang="zh-TW" altLang="zh-TW" dirty="0"/>
              <a:t>為高，有利分泌</a:t>
            </a:r>
            <a:r>
              <a:rPr lang="en-US" altLang="zh-TW" dirty="0"/>
              <a:t>  (C)</a:t>
            </a:r>
            <a:r>
              <a:rPr lang="zh-TW" altLang="zh-TW" dirty="0"/>
              <a:t>為低，有利再吸收</a:t>
            </a:r>
            <a:r>
              <a:rPr lang="en-US" altLang="zh-TW" dirty="0"/>
              <a:t>  (D)</a:t>
            </a:r>
            <a:r>
              <a:rPr lang="zh-TW" altLang="zh-TW" dirty="0"/>
              <a:t>為低，有利逆流交換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73085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30(B)</a:t>
            </a:r>
            <a:r>
              <a:rPr lang="zh-TW" altLang="zh-TW" dirty="0"/>
              <a:t>下列何種物質在正常情況下會被腎小管分泌？</a:t>
            </a:r>
            <a:r>
              <a:rPr lang="en-US" altLang="zh-TW" dirty="0"/>
              <a:t>  (A)</a:t>
            </a:r>
            <a:r>
              <a:rPr lang="zh-TW" altLang="zh-TW" dirty="0"/>
              <a:t>葡萄糖</a:t>
            </a:r>
            <a:r>
              <a:rPr lang="en-US" altLang="zh-TW" dirty="0"/>
              <a:t>  (B)</a:t>
            </a:r>
            <a:r>
              <a:rPr lang="zh-TW" altLang="zh-TW" dirty="0"/>
              <a:t>鉀離子</a:t>
            </a:r>
            <a:r>
              <a:rPr lang="en-US" altLang="zh-TW" dirty="0"/>
              <a:t>  (C)</a:t>
            </a:r>
            <a:r>
              <a:rPr lang="zh-TW" altLang="zh-TW" dirty="0"/>
              <a:t>鈉離子</a:t>
            </a:r>
            <a:r>
              <a:rPr lang="en-US" altLang="zh-TW" dirty="0"/>
              <a:t>  (D)</a:t>
            </a:r>
            <a:r>
              <a:rPr lang="zh-TW" altLang="zh-TW" dirty="0"/>
              <a:t>菊糖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650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31(D)</a:t>
            </a:r>
            <a:r>
              <a:rPr lang="zh-TW" altLang="zh-TW" dirty="0"/>
              <a:t>有關輸尿管的敘述，下列何者錯誤？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與腎盂在腎門處連通</a:t>
            </a:r>
            <a:r>
              <a:rPr lang="en-US" altLang="zh-TW" dirty="0"/>
              <a:t>  (B)</a:t>
            </a:r>
            <a:r>
              <a:rPr lang="zh-TW" altLang="zh-TW" dirty="0"/>
              <a:t>負責將尿液導流至膀胱</a:t>
            </a:r>
            <a:r>
              <a:rPr lang="en-US" altLang="zh-TW" dirty="0"/>
              <a:t>  (C)</a:t>
            </a:r>
            <a:r>
              <a:rPr lang="zh-TW" altLang="zh-TW" dirty="0"/>
              <a:t>延伸於腹腔與骨盆腔</a:t>
            </a:r>
            <a:r>
              <a:rPr lang="en-US" altLang="zh-TW" dirty="0"/>
              <a:t>  (D)</a:t>
            </a:r>
            <a:r>
              <a:rPr lang="zh-TW" altLang="zh-TW" dirty="0"/>
              <a:t>有括約肌以調控尿液的流動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6933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內縱外環肌</a:t>
            </a:r>
            <a:endParaRPr lang="en-US" altLang="zh-TW" dirty="0" smtClean="0"/>
          </a:p>
          <a:p>
            <a:r>
              <a:rPr lang="zh-TW" altLang="en-US" dirty="0" smtClean="0"/>
              <a:t>屬平滑肌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和腸胃道的肉相反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400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P.823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903" b="12719"/>
          <a:stretch/>
        </p:blipFill>
        <p:spPr>
          <a:xfrm>
            <a:off x="4560982" y="263759"/>
            <a:ext cx="4814371" cy="636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2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32(B)</a:t>
            </a:r>
            <a:r>
              <a:rPr lang="zh-TW" altLang="zh-TW" dirty="0"/>
              <a:t>腎絲球是一種：</a:t>
            </a:r>
            <a:r>
              <a:rPr lang="en-US" altLang="zh-TW" dirty="0"/>
              <a:t>  (A)</a:t>
            </a:r>
            <a:r>
              <a:rPr lang="zh-TW" altLang="zh-TW" dirty="0"/>
              <a:t>小動脈叢</a:t>
            </a:r>
            <a:r>
              <a:rPr lang="en-US" altLang="zh-TW" dirty="0"/>
              <a:t>  (B)</a:t>
            </a:r>
            <a:r>
              <a:rPr lang="zh-TW" altLang="zh-TW" dirty="0"/>
              <a:t>微血管叢</a:t>
            </a:r>
            <a:r>
              <a:rPr lang="en-US" altLang="zh-TW" dirty="0"/>
              <a:t>  (C)</a:t>
            </a:r>
            <a:r>
              <a:rPr lang="zh-TW" altLang="zh-TW" dirty="0"/>
              <a:t>小靜脈叢</a:t>
            </a:r>
            <a:r>
              <a:rPr lang="en-US" altLang="zh-TW" dirty="0"/>
              <a:t>  (D)</a:t>
            </a:r>
            <a:r>
              <a:rPr lang="zh-TW" altLang="zh-TW" dirty="0"/>
              <a:t>小神經叢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2484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Types of Capillaries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81200" y="1371601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</a:pPr>
            <a:endParaRPr lang="zh-TW" altLang="en-US" b="0" i="0">
              <a:ea typeface="新細明體" panose="02020500000000000000" pitchFamily="18" charset="-120"/>
            </a:endParaRPr>
          </a:p>
        </p:txBody>
      </p:sp>
      <p:pic>
        <p:nvPicPr>
          <p:cNvPr id="20484" name="Picture 5" descr="mck65495_23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7" y="2384234"/>
            <a:ext cx="10924285" cy="337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8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33(C)</a:t>
            </a:r>
            <a:r>
              <a:rPr lang="zh-TW" altLang="zh-TW" dirty="0"/>
              <a:t>下列何者位於腎錐體內？</a:t>
            </a:r>
            <a:r>
              <a:rPr lang="en-US" altLang="zh-TW" dirty="0"/>
              <a:t>  (A)</a:t>
            </a:r>
            <a:r>
              <a:rPr lang="zh-TW" altLang="zh-TW" dirty="0"/>
              <a:t>近曲小管</a:t>
            </a:r>
            <a:r>
              <a:rPr lang="en-US" altLang="zh-TW" dirty="0"/>
              <a:t>  (B)</a:t>
            </a:r>
            <a:r>
              <a:rPr lang="zh-TW" altLang="zh-TW" dirty="0"/>
              <a:t>遠曲小管</a:t>
            </a:r>
            <a:r>
              <a:rPr lang="en-US" altLang="zh-TW" dirty="0"/>
              <a:t>  (C)</a:t>
            </a:r>
            <a:r>
              <a:rPr lang="zh-TW" altLang="zh-TW" dirty="0"/>
              <a:t>集尿管</a:t>
            </a:r>
            <a:r>
              <a:rPr lang="en-US" altLang="zh-TW" dirty="0"/>
              <a:t>  (D)</a:t>
            </a:r>
            <a:r>
              <a:rPr lang="zh-TW" altLang="zh-TW" dirty="0"/>
              <a:t>腎小體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87583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838" y="1439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Components of the Nephron</a:t>
            </a:r>
          </a:p>
        </p:txBody>
      </p:sp>
      <p:pic>
        <p:nvPicPr>
          <p:cNvPr id="30723" name="Picture 5" descr="mck65495_2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2" y="1194411"/>
            <a:ext cx="6756821" cy="55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1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34(A)</a:t>
            </a:r>
            <a:r>
              <a:rPr lang="zh-TW" altLang="zh-TW" dirty="0"/>
              <a:t>依尿液形成方向，下列管道的排序為何？</a:t>
            </a:r>
            <a:r>
              <a:rPr lang="en-US" altLang="zh-TW" dirty="0"/>
              <a:t>1.</a:t>
            </a:r>
            <a:r>
              <a:rPr lang="zh-TW" altLang="zh-TW" dirty="0"/>
              <a:t>亨利氏環（</a:t>
            </a:r>
            <a:r>
              <a:rPr lang="en-US" altLang="zh-TW" dirty="0"/>
              <a:t>Henle's loop</a:t>
            </a:r>
            <a:r>
              <a:rPr lang="zh-TW" altLang="zh-TW" dirty="0"/>
              <a:t>）</a:t>
            </a:r>
            <a:r>
              <a:rPr lang="en-US" altLang="zh-TW" dirty="0"/>
              <a:t>2.</a:t>
            </a:r>
            <a:r>
              <a:rPr lang="zh-TW" altLang="zh-TW" dirty="0"/>
              <a:t>集尿管</a:t>
            </a:r>
            <a:r>
              <a:rPr lang="en-US" altLang="zh-TW" dirty="0"/>
              <a:t>3.</a:t>
            </a:r>
            <a:r>
              <a:rPr lang="zh-TW" altLang="zh-TW" dirty="0"/>
              <a:t>腎小盞</a:t>
            </a:r>
            <a:r>
              <a:rPr lang="en-US" altLang="zh-TW" dirty="0"/>
              <a:t> 4.</a:t>
            </a:r>
            <a:r>
              <a:rPr lang="zh-TW" altLang="zh-TW" dirty="0"/>
              <a:t>腎盂</a:t>
            </a:r>
            <a:r>
              <a:rPr lang="en-US" altLang="zh-TW" dirty="0"/>
              <a:t>  (A)1234  (B)1324  (C)2143  (D)2413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6637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35(D)</a:t>
            </a:r>
            <a:r>
              <a:rPr lang="zh-TW" altLang="zh-TW" dirty="0"/>
              <a:t>有關腎臟的構造，下列敘述何者正確？</a:t>
            </a:r>
            <a:r>
              <a:rPr lang="en-US" altLang="zh-TW" dirty="0"/>
              <a:t>  (A)</a:t>
            </a:r>
            <a:r>
              <a:rPr lang="zh-TW" altLang="zh-TW" dirty="0"/>
              <a:t>腎絲球</a:t>
            </a:r>
            <a:r>
              <a:rPr lang="en-US" altLang="zh-TW" dirty="0"/>
              <a:t> ( glomerulus ) </a:t>
            </a:r>
            <a:r>
              <a:rPr lang="zh-TW" altLang="zh-TW" dirty="0"/>
              <a:t>的微血管網匯合成一條出絲球小靜脈</a:t>
            </a:r>
            <a:r>
              <a:rPr lang="en-US" altLang="zh-TW" dirty="0"/>
              <a:t>  (B)</a:t>
            </a:r>
            <a:r>
              <a:rPr lang="zh-TW" altLang="zh-TW" dirty="0"/>
              <a:t>足細胞</a:t>
            </a:r>
            <a:r>
              <a:rPr lang="en-US" altLang="zh-TW" dirty="0"/>
              <a:t> ( </a:t>
            </a:r>
            <a:r>
              <a:rPr lang="en-US" altLang="zh-TW" dirty="0" err="1"/>
              <a:t>podocytes</a:t>
            </a:r>
            <a:r>
              <a:rPr lang="en-US" altLang="zh-TW" dirty="0"/>
              <a:t> ) </a:t>
            </a:r>
            <a:r>
              <a:rPr lang="zh-TW" altLang="zh-TW" dirty="0"/>
              <a:t>位於鮑氏囊</a:t>
            </a:r>
            <a:r>
              <a:rPr lang="en-US" altLang="zh-TW" dirty="0"/>
              <a:t> ( Bowman</a:t>
            </a:r>
            <a:r>
              <a:rPr lang="zh-TW" altLang="zh-TW" dirty="0"/>
              <a:t>’</a:t>
            </a:r>
            <a:r>
              <a:rPr lang="en-US" altLang="zh-TW" dirty="0"/>
              <a:t>s capsule ) </a:t>
            </a:r>
            <a:r>
              <a:rPr lang="zh-TW" altLang="zh-TW" dirty="0"/>
              <a:t>的壁層</a:t>
            </a:r>
            <a:r>
              <a:rPr lang="en-US" altLang="zh-TW" dirty="0"/>
              <a:t>  (C)</a:t>
            </a:r>
            <a:r>
              <a:rPr lang="zh-TW" altLang="zh-TW" dirty="0"/>
              <a:t>近腎絲球細胞</a:t>
            </a:r>
            <a:r>
              <a:rPr lang="en-US" altLang="zh-TW" dirty="0"/>
              <a:t> ( juxtaglomerular cells ) </a:t>
            </a:r>
            <a:r>
              <a:rPr lang="zh-TW" altLang="zh-TW" dirty="0"/>
              <a:t>是遠曲小管之管壁細胞特化而成</a:t>
            </a:r>
            <a:r>
              <a:rPr lang="en-US" altLang="zh-TW" dirty="0"/>
              <a:t>  (D)</a:t>
            </a:r>
            <a:r>
              <a:rPr lang="zh-TW" altLang="zh-TW" dirty="0"/>
              <a:t>腎元可分為皮質腎元</a:t>
            </a:r>
            <a:r>
              <a:rPr lang="en-US" altLang="zh-TW" dirty="0"/>
              <a:t> ( cortical nephron ) </a:t>
            </a:r>
            <a:r>
              <a:rPr lang="zh-TW" altLang="zh-TW" dirty="0"/>
              <a:t>及近髓質腎元</a:t>
            </a:r>
            <a:r>
              <a:rPr lang="en-US" altLang="zh-TW" dirty="0"/>
              <a:t> ( </a:t>
            </a:r>
            <a:r>
              <a:rPr lang="en-US" altLang="zh-TW" dirty="0" err="1"/>
              <a:t>juxtamedullary</a:t>
            </a:r>
            <a:r>
              <a:rPr lang="en-US" altLang="zh-TW" dirty="0"/>
              <a:t> nephron )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24038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838" y="1439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Components of the Nephron</a:t>
            </a:r>
          </a:p>
        </p:txBody>
      </p:sp>
      <p:pic>
        <p:nvPicPr>
          <p:cNvPr id="30723" name="Picture 5" descr="mck65495_2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2" y="1194411"/>
            <a:ext cx="6756821" cy="55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36(C)</a:t>
            </a:r>
            <a:r>
              <a:rPr lang="zh-TW" altLang="zh-TW" dirty="0"/>
              <a:t>有關男性尿道與女性尿道的敘述，下列何者錯誤？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前者比後者長</a:t>
            </a:r>
            <a:r>
              <a:rPr lang="en-US" altLang="zh-TW" dirty="0"/>
              <a:t>  (B)</a:t>
            </a:r>
            <a:r>
              <a:rPr lang="zh-TW" altLang="zh-TW" dirty="0"/>
              <a:t>後者走向較前者直</a:t>
            </a:r>
            <a:r>
              <a:rPr lang="en-US" altLang="zh-TW" dirty="0"/>
              <a:t>  (C)</a:t>
            </a:r>
            <a:r>
              <a:rPr lang="zh-TW" altLang="zh-TW" dirty="0"/>
              <a:t>前者開口於龜頭，後者開口於陰蒂</a:t>
            </a:r>
            <a:r>
              <a:rPr lang="en-US" altLang="zh-TW" dirty="0"/>
              <a:t>   (D)</a:t>
            </a:r>
            <a:r>
              <a:rPr lang="zh-TW" altLang="zh-TW" dirty="0"/>
              <a:t>前者兼具生殖道功能，後者則無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9243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37(C)</a:t>
            </a:r>
            <a:r>
              <a:rPr lang="zh-TW" altLang="zh-TW" dirty="0"/>
              <a:t>腎小球入球小動脈（</a:t>
            </a:r>
            <a:r>
              <a:rPr lang="en-US" altLang="zh-TW" dirty="0"/>
              <a:t>afferent arteriole</a:t>
            </a:r>
            <a:r>
              <a:rPr lang="zh-TW" altLang="zh-TW" dirty="0"/>
              <a:t>）為下列何者的分支？</a:t>
            </a:r>
            <a:r>
              <a:rPr lang="en-US" altLang="zh-TW" dirty="0"/>
              <a:t>  (A)</a:t>
            </a:r>
            <a:r>
              <a:rPr lang="zh-TW" altLang="zh-TW" dirty="0"/>
              <a:t>葉間動脈</a:t>
            </a:r>
            <a:r>
              <a:rPr lang="en-US" altLang="zh-TW" dirty="0"/>
              <a:t>  (B)</a:t>
            </a:r>
            <a:r>
              <a:rPr lang="zh-TW" altLang="zh-TW" dirty="0"/>
              <a:t>弓狀動脈</a:t>
            </a:r>
            <a:r>
              <a:rPr lang="en-US" altLang="zh-TW" dirty="0"/>
              <a:t>  (C)</a:t>
            </a:r>
            <a:r>
              <a:rPr lang="zh-TW" altLang="zh-TW" dirty="0"/>
              <a:t>小葉間動脈</a:t>
            </a:r>
            <a:r>
              <a:rPr lang="en-US" altLang="zh-TW" dirty="0"/>
              <a:t>  (D)</a:t>
            </a:r>
            <a:r>
              <a:rPr lang="zh-TW" altLang="zh-TW" dirty="0"/>
              <a:t>出球小動脈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62340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868497" y="680756"/>
            <a:ext cx="10455006" cy="588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95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3(B)</a:t>
            </a:r>
            <a:r>
              <a:rPr lang="zh-TW" altLang="zh-TW" dirty="0"/>
              <a:t>當尿液離開大腎盞，會進入下列何處？</a:t>
            </a:r>
            <a:r>
              <a:rPr lang="en-US" altLang="zh-TW" dirty="0"/>
              <a:t>  (A)</a:t>
            </a:r>
            <a:r>
              <a:rPr lang="zh-TW" altLang="zh-TW" dirty="0"/>
              <a:t>腎竇</a:t>
            </a:r>
            <a:r>
              <a:rPr lang="en-US" altLang="zh-TW" dirty="0"/>
              <a:t>  (B)</a:t>
            </a:r>
            <a:r>
              <a:rPr lang="zh-TW" altLang="zh-TW" dirty="0"/>
              <a:t>腎盂</a:t>
            </a:r>
            <a:r>
              <a:rPr lang="en-US" altLang="zh-TW" dirty="0"/>
              <a:t>  (C)</a:t>
            </a:r>
            <a:r>
              <a:rPr lang="zh-TW" altLang="zh-TW" dirty="0"/>
              <a:t>小腎盞</a:t>
            </a:r>
            <a:r>
              <a:rPr lang="en-US" altLang="zh-TW" dirty="0"/>
              <a:t>  (D)</a:t>
            </a:r>
            <a:r>
              <a:rPr lang="zh-TW" altLang="zh-TW" dirty="0"/>
              <a:t>集尿管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228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38(C)</a:t>
            </a:r>
            <a:r>
              <a:rPr lang="zh-TW" altLang="zh-TW" dirty="0"/>
              <a:t>下列何者之組織可區分為皮質與髓質？</a:t>
            </a:r>
            <a:r>
              <a:rPr lang="en-US" altLang="zh-TW" dirty="0"/>
              <a:t>  (A)</a:t>
            </a:r>
            <a:r>
              <a:rPr lang="zh-TW" altLang="zh-TW" dirty="0"/>
              <a:t>肝臟</a:t>
            </a:r>
            <a:r>
              <a:rPr lang="en-US" altLang="zh-TW" dirty="0"/>
              <a:t>  (B)</a:t>
            </a:r>
            <a:r>
              <a:rPr lang="zh-TW" altLang="zh-TW" dirty="0"/>
              <a:t>胰臟</a:t>
            </a:r>
            <a:r>
              <a:rPr lang="en-US" altLang="zh-TW" dirty="0"/>
              <a:t>  (C)</a:t>
            </a:r>
            <a:r>
              <a:rPr lang="zh-TW" altLang="zh-TW" dirty="0"/>
              <a:t>腎臟</a:t>
            </a:r>
            <a:r>
              <a:rPr lang="en-US" altLang="zh-TW" dirty="0"/>
              <a:t>  (D)</a:t>
            </a:r>
            <a:r>
              <a:rPr lang="zh-TW" altLang="zh-TW" dirty="0"/>
              <a:t>肺臟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69065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39(D)</a:t>
            </a:r>
            <a:r>
              <a:rPr lang="zh-TW" altLang="zh-TW" dirty="0"/>
              <a:t>腎小管的刷狀緣</a:t>
            </a:r>
            <a:r>
              <a:rPr lang="en-US" altLang="zh-TW" dirty="0"/>
              <a:t> ( brush border ) </a:t>
            </a:r>
            <a:r>
              <a:rPr lang="zh-TW" altLang="zh-TW" dirty="0"/>
              <a:t>主要位於何處？</a:t>
            </a:r>
            <a:r>
              <a:rPr lang="en-US" altLang="zh-TW" dirty="0"/>
              <a:t>  (A)</a:t>
            </a:r>
            <a:r>
              <a:rPr lang="zh-TW" altLang="zh-TW" dirty="0"/>
              <a:t>集尿管</a:t>
            </a:r>
            <a:r>
              <a:rPr lang="en-US" altLang="zh-TW" dirty="0"/>
              <a:t>( collecting duct )  (B)</a:t>
            </a:r>
            <a:r>
              <a:rPr lang="zh-TW" altLang="zh-TW" dirty="0"/>
              <a:t>遠曲小管</a:t>
            </a:r>
            <a:r>
              <a:rPr lang="en-US" altLang="zh-TW" dirty="0"/>
              <a:t>( distal convoluted tubule )  (C)</a:t>
            </a:r>
            <a:r>
              <a:rPr lang="zh-TW" altLang="zh-TW" dirty="0"/>
              <a:t>亨利氏環</a:t>
            </a:r>
            <a:r>
              <a:rPr lang="en-US" altLang="zh-TW" dirty="0"/>
              <a:t>( loop of Henle )  (D)</a:t>
            </a:r>
            <a:r>
              <a:rPr lang="zh-TW" altLang="zh-TW" dirty="0"/>
              <a:t>近曲小管</a:t>
            </a:r>
            <a:r>
              <a:rPr lang="en-US" altLang="zh-TW" dirty="0"/>
              <a:t>( proximal convoluted tubule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12017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40(C)</a:t>
            </a:r>
            <a:r>
              <a:rPr lang="zh-TW" altLang="zh-TW" dirty="0"/>
              <a:t>經由腎絲球濾出至鮑氏囊腔的液體，緊接著會流至：</a:t>
            </a:r>
            <a:r>
              <a:rPr lang="en-US" altLang="zh-TW" dirty="0"/>
              <a:t>  (A)</a:t>
            </a:r>
            <a:r>
              <a:rPr lang="zh-TW" altLang="zh-TW" dirty="0"/>
              <a:t>入球小動脈</a:t>
            </a:r>
            <a:r>
              <a:rPr lang="en-US" altLang="zh-TW" dirty="0"/>
              <a:t>  (B)</a:t>
            </a:r>
            <a:r>
              <a:rPr lang="zh-TW" altLang="zh-TW" dirty="0"/>
              <a:t>出球小動脈</a:t>
            </a:r>
            <a:r>
              <a:rPr lang="en-US" altLang="zh-TW" dirty="0"/>
              <a:t>  (C)</a:t>
            </a:r>
            <a:r>
              <a:rPr lang="zh-TW" altLang="zh-TW" dirty="0"/>
              <a:t>近曲小管</a:t>
            </a:r>
            <a:r>
              <a:rPr lang="en-US" altLang="zh-TW" dirty="0"/>
              <a:t>  (D)</a:t>
            </a:r>
            <a:r>
              <a:rPr lang="zh-TW" altLang="zh-TW" dirty="0"/>
              <a:t>遠曲小管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235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41(A)</a:t>
            </a:r>
            <a:r>
              <a:rPr lang="zh-TW" altLang="zh-TW" dirty="0">
                <a:solidFill>
                  <a:schemeClr val="tx1"/>
                </a:solidFill>
              </a:rPr>
              <a:t>有關男性尿道與女性尿道的敘述，下列何者錯誤？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皆含尿道嵴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皆從骨盆腔延伸至會陰部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皆貫穿泌尿生殖橫膈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皆含骨骼肌構成的括約肌</a:t>
            </a:r>
            <a:r>
              <a:rPr lang="en-US" altLang="zh-TW" dirty="0">
                <a:solidFill>
                  <a:schemeClr val="tx1"/>
                </a:solidFill>
              </a:rPr>
              <a:t>	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93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42(C)</a:t>
            </a:r>
            <a:r>
              <a:rPr lang="zh-TW" altLang="zh-TW" dirty="0"/>
              <a:t>有關男性與女性尿道的敘述，下列何者錯誤？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男性尿道較女性長</a:t>
            </a:r>
            <a:r>
              <a:rPr lang="en-US" altLang="zh-TW" dirty="0"/>
              <a:t>  (B)</a:t>
            </a:r>
            <a:r>
              <a:rPr lang="zh-TW" altLang="zh-TW" dirty="0"/>
              <a:t>男性尿道兼具生殖道的功能，女性則否</a:t>
            </a:r>
            <a:r>
              <a:rPr lang="en-US" altLang="zh-TW" dirty="0"/>
              <a:t>  (C)</a:t>
            </a:r>
            <a:r>
              <a:rPr lang="zh-TW" altLang="zh-TW" dirty="0"/>
              <a:t>男性尿道貫穿泌尿生殖橫膈，女性則否</a:t>
            </a:r>
            <a:r>
              <a:rPr lang="en-US" altLang="zh-TW" dirty="0"/>
              <a:t>  (D)</a:t>
            </a:r>
            <a:r>
              <a:rPr lang="zh-TW" altLang="zh-TW" dirty="0"/>
              <a:t>男性尿道開口於龜頭，女性則開口於陰道前庭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42413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43(B)</a:t>
            </a:r>
            <a:r>
              <a:rPr lang="zh-TW" altLang="zh-TW" dirty="0"/>
              <a:t>有關腎絲球與鮑氏囊的敘述，下列何者錯誤？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位於皮質</a:t>
            </a:r>
            <a:r>
              <a:rPr lang="en-US" altLang="zh-TW" dirty="0"/>
              <a:t>  (B)</a:t>
            </a:r>
            <a:r>
              <a:rPr lang="zh-TW" altLang="zh-TW" dirty="0"/>
              <a:t>二者合稱腎元</a:t>
            </a:r>
            <a:r>
              <a:rPr lang="en-US" altLang="zh-TW" dirty="0"/>
              <a:t>  (C)</a:t>
            </a:r>
            <a:r>
              <a:rPr lang="zh-TW" altLang="zh-TW" dirty="0"/>
              <a:t>腎絲球是由微血管所構成</a:t>
            </a:r>
            <a:r>
              <a:rPr lang="en-US" altLang="zh-TW" dirty="0"/>
              <a:t>  (D)</a:t>
            </a:r>
            <a:r>
              <a:rPr lang="zh-TW" altLang="zh-TW" dirty="0"/>
              <a:t>鮑氏囊包圍在腎絲球的外圍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52953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838" y="143933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Components of the Nephron</a:t>
            </a:r>
          </a:p>
        </p:txBody>
      </p:sp>
      <p:pic>
        <p:nvPicPr>
          <p:cNvPr id="30723" name="Picture 5" descr="mck65495_27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2" y="1194411"/>
            <a:ext cx="6756821" cy="55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7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44(B)</a:t>
            </a:r>
            <a:r>
              <a:rPr lang="zh-TW" altLang="zh-TW" dirty="0"/>
              <a:t>迫尿肌位於：</a:t>
            </a:r>
            <a:r>
              <a:rPr lang="en-US" altLang="zh-TW" dirty="0"/>
              <a:t>  (A)</a:t>
            </a:r>
            <a:r>
              <a:rPr lang="zh-TW" altLang="zh-TW" dirty="0"/>
              <a:t>輸尿管壁</a:t>
            </a:r>
            <a:r>
              <a:rPr lang="en-US" altLang="zh-TW" dirty="0"/>
              <a:t>  (B)</a:t>
            </a:r>
            <a:r>
              <a:rPr lang="zh-TW" altLang="zh-TW" dirty="0"/>
              <a:t>膀胱壁</a:t>
            </a:r>
            <a:r>
              <a:rPr lang="en-US" altLang="zh-TW" dirty="0"/>
              <a:t>  (C)</a:t>
            </a:r>
            <a:r>
              <a:rPr lang="zh-TW" altLang="zh-TW" dirty="0"/>
              <a:t>泌尿生殖橫膈</a:t>
            </a:r>
            <a:r>
              <a:rPr lang="en-US" altLang="zh-TW" dirty="0"/>
              <a:t>  (D)</a:t>
            </a:r>
            <a:r>
              <a:rPr lang="zh-TW" altLang="zh-TW" dirty="0"/>
              <a:t>尿道壁</a:t>
            </a:r>
            <a:r>
              <a:rPr lang="en-US" altLang="zh-TW" dirty="0"/>
              <a:t>	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6537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45(D)</a:t>
            </a:r>
            <a:r>
              <a:rPr lang="zh-TW" altLang="zh-TW" dirty="0"/>
              <a:t>腎臟內部的血管中，入球小動脈直接源自：</a:t>
            </a:r>
            <a:r>
              <a:rPr lang="en-US" altLang="zh-TW" dirty="0"/>
              <a:t>  (A)</a:t>
            </a:r>
            <a:r>
              <a:rPr lang="zh-TW" altLang="zh-TW" dirty="0"/>
              <a:t>弓狀動脈</a:t>
            </a:r>
            <a:r>
              <a:rPr lang="en-US" altLang="zh-TW" dirty="0"/>
              <a:t>  (B)</a:t>
            </a:r>
            <a:r>
              <a:rPr lang="zh-TW" altLang="zh-TW" dirty="0"/>
              <a:t>直血管</a:t>
            </a:r>
            <a:r>
              <a:rPr lang="en-US" altLang="zh-TW" dirty="0"/>
              <a:t>  (C)</a:t>
            </a:r>
            <a:r>
              <a:rPr lang="zh-TW" altLang="zh-TW" dirty="0"/>
              <a:t>葉間動脈</a:t>
            </a:r>
            <a:r>
              <a:rPr lang="en-US" altLang="zh-TW" dirty="0"/>
              <a:t>  (D)</a:t>
            </a:r>
            <a:r>
              <a:rPr lang="zh-TW" altLang="zh-TW" dirty="0"/>
              <a:t>小葉間動脈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73791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46(A)</a:t>
            </a:r>
            <a:r>
              <a:rPr lang="zh-TW" altLang="zh-TW" dirty="0"/>
              <a:t>近腎絲球細胞（</a:t>
            </a:r>
            <a:r>
              <a:rPr lang="en-US" altLang="zh-TW" dirty="0"/>
              <a:t>juxtaglomerular cell</a:t>
            </a:r>
            <a:r>
              <a:rPr lang="zh-TW" altLang="zh-TW" dirty="0"/>
              <a:t>）是由下列何者特化而成？</a:t>
            </a:r>
            <a:r>
              <a:rPr lang="en-US" altLang="zh-TW" dirty="0"/>
              <a:t>  (A)</a:t>
            </a:r>
            <a:r>
              <a:rPr lang="zh-TW" altLang="zh-TW" dirty="0"/>
              <a:t>入球小動脈的平滑肌細胞</a:t>
            </a:r>
            <a:r>
              <a:rPr lang="en-US" altLang="zh-TW" dirty="0"/>
              <a:t>  (B)</a:t>
            </a:r>
            <a:r>
              <a:rPr lang="zh-TW" altLang="zh-TW" dirty="0"/>
              <a:t>出球小動脈的平滑肌細胞</a:t>
            </a:r>
            <a:r>
              <a:rPr lang="en-US" altLang="zh-TW" dirty="0"/>
              <a:t>  (C)</a:t>
            </a:r>
            <a:r>
              <a:rPr lang="zh-TW" altLang="zh-TW" dirty="0"/>
              <a:t>遠曲小管的上皮細胞</a:t>
            </a:r>
            <a:r>
              <a:rPr lang="en-US" altLang="zh-TW" dirty="0"/>
              <a:t>  (D)</a:t>
            </a:r>
            <a:r>
              <a:rPr lang="zh-TW" altLang="zh-TW" dirty="0"/>
              <a:t>近曲小管的上皮細胞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05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912" y="330198"/>
            <a:ext cx="9601196" cy="1303867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Regions of the Kidney</a:t>
            </a:r>
          </a:p>
        </p:txBody>
      </p:sp>
      <p:pic>
        <p:nvPicPr>
          <p:cNvPr id="17411" name="Picture 5" descr="mck65495_2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35" y="1379983"/>
            <a:ext cx="5415709" cy="547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47(D)</a:t>
            </a:r>
            <a:r>
              <a:rPr lang="zh-TW" altLang="zh-TW" dirty="0"/>
              <a:t>腎小體過濾物質至鮑氏囊腔時，須通過三層構造，依濾液流動方向，其順序為何？①足細胞的過濾縫隙②基底膜 ③內皮細胞的孔洞</a:t>
            </a:r>
            <a:r>
              <a:rPr lang="en-US" altLang="zh-TW" dirty="0"/>
              <a:t>  (A)</a:t>
            </a:r>
            <a:r>
              <a:rPr lang="zh-TW" altLang="zh-TW" dirty="0"/>
              <a:t>①②③</a:t>
            </a:r>
            <a:r>
              <a:rPr lang="en-US" altLang="zh-TW" dirty="0"/>
              <a:t>  (B)</a:t>
            </a:r>
            <a:r>
              <a:rPr lang="zh-TW" altLang="zh-TW" dirty="0"/>
              <a:t>②①③</a:t>
            </a:r>
            <a:r>
              <a:rPr lang="en-US" altLang="zh-TW" dirty="0"/>
              <a:t>  (C)</a:t>
            </a:r>
            <a:r>
              <a:rPr lang="zh-TW" altLang="zh-TW" dirty="0"/>
              <a:t>①③②</a:t>
            </a:r>
            <a:r>
              <a:rPr lang="en-US" altLang="zh-TW" dirty="0"/>
              <a:t>  (D)</a:t>
            </a:r>
            <a:r>
              <a:rPr lang="zh-TW" altLang="zh-TW" dirty="0"/>
              <a:t>③②①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355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4(A)</a:t>
            </a:r>
            <a:r>
              <a:rPr lang="zh-TW" altLang="zh-TW" dirty="0">
                <a:solidFill>
                  <a:schemeClr val="tx1"/>
                </a:solidFill>
              </a:rPr>
              <a:t>腎上腺那一個部分分泌的激素，會促進腎小管對鈉離子的再吸收？</a:t>
            </a:r>
            <a:r>
              <a:rPr lang="en-US" altLang="zh-TW" dirty="0">
                <a:solidFill>
                  <a:schemeClr val="tx1"/>
                </a:solidFill>
              </a:rPr>
              <a:t>  (A)</a:t>
            </a:r>
            <a:r>
              <a:rPr lang="zh-TW" altLang="zh-TW" dirty="0">
                <a:solidFill>
                  <a:schemeClr val="tx1"/>
                </a:solidFill>
              </a:rPr>
              <a:t>絲球帶</a:t>
            </a:r>
            <a:r>
              <a:rPr lang="en-US" altLang="zh-TW" dirty="0">
                <a:solidFill>
                  <a:schemeClr val="tx1"/>
                </a:solidFill>
              </a:rPr>
              <a:t>  (B)</a:t>
            </a:r>
            <a:r>
              <a:rPr lang="zh-TW" altLang="zh-TW" dirty="0">
                <a:solidFill>
                  <a:schemeClr val="tx1"/>
                </a:solidFill>
              </a:rPr>
              <a:t>束狀帶</a:t>
            </a:r>
            <a:r>
              <a:rPr lang="en-US" altLang="zh-TW" dirty="0">
                <a:solidFill>
                  <a:schemeClr val="tx1"/>
                </a:solidFill>
              </a:rPr>
              <a:t>  (C)</a:t>
            </a:r>
            <a:r>
              <a:rPr lang="zh-TW" altLang="zh-TW" dirty="0">
                <a:solidFill>
                  <a:schemeClr val="tx1"/>
                </a:solidFill>
              </a:rPr>
              <a:t>網狀帶</a:t>
            </a:r>
            <a:r>
              <a:rPr lang="en-US" altLang="zh-TW" dirty="0">
                <a:solidFill>
                  <a:schemeClr val="tx1"/>
                </a:solidFill>
              </a:rPr>
              <a:t>  (D)</a:t>
            </a:r>
            <a:r>
              <a:rPr lang="zh-TW" altLang="zh-TW" dirty="0">
                <a:solidFill>
                  <a:schemeClr val="tx1"/>
                </a:solidFill>
              </a:rPr>
              <a:t>嗜鉻細胞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5(D)</a:t>
            </a:r>
            <a:r>
              <a:rPr lang="zh-TW" altLang="zh-TW" dirty="0"/>
              <a:t>下列各種腎臟外圍組織：</a:t>
            </a:r>
            <a:r>
              <a:rPr lang="en-US" altLang="zh-TW" dirty="0"/>
              <a:t>a - </a:t>
            </a:r>
            <a:r>
              <a:rPr lang="zh-TW" altLang="zh-TW" dirty="0"/>
              <a:t>脂肪囊</a:t>
            </a:r>
            <a:r>
              <a:rPr lang="en-US" altLang="zh-TW" dirty="0"/>
              <a:t> ( adipose capsule )b - </a:t>
            </a:r>
            <a:r>
              <a:rPr lang="zh-TW" altLang="zh-TW" dirty="0"/>
              <a:t>腎筋膜</a:t>
            </a:r>
            <a:r>
              <a:rPr lang="en-US" altLang="zh-TW" dirty="0"/>
              <a:t> ( renal fascia )c - </a:t>
            </a:r>
            <a:r>
              <a:rPr lang="zh-TW" altLang="zh-TW" dirty="0"/>
              <a:t>腹膜</a:t>
            </a:r>
            <a:r>
              <a:rPr lang="en-US" altLang="zh-TW" dirty="0"/>
              <a:t> ( peritoneum )d - </a:t>
            </a:r>
            <a:r>
              <a:rPr lang="zh-TW" altLang="zh-TW" dirty="0"/>
              <a:t>腎被膜</a:t>
            </a:r>
            <a:r>
              <a:rPr lang="en-US" altLang="zh-TW" dirty="0"/>
              <a:t> ( renal capsule )</a:t>
            </a:r>
            <a:r>
              <a:rPr lang="zh-TW" altLang="zh-TW" dirty="0"/>
              <a:t>由內而外的正確順序為何？</a:t>
            </a:r>
            <a:r>
              <a:rPr lang="en-US" altLang="zh-TW" dirty="0"/>
              <a:t>  (A)</a:t>
            </a:r>
            <a:r>
              <a:rPr lang="en-US" altLang="zh-TW" dirty="0" err="1"/>
              <a:t>abdc</a:t>
            </a:r>
            <a:r>
              <a:rPr lang="en-US" altLang="zh-TW" dirty="0"/>
              <a:t>  (B)</a:t>
            </a:r>
            <a:r>
              <a:rPr lang="en-US" altLang="zh-TW" dirty="0" err="1"/>
              <a:t>bdca</a:t>
            </a:r>
            <a:r>
              <a:rPr lang="en-US" altLang="zh-TW" dirty="0"/>
              <a:t>  (C)</a:t>
            </a:r>
            <a:r>
              <a:rPr lang="en-US" altLang="zh-TW" dirty="0" err="1"/>
              <a:t>dbac</a:t>
            </a:r>
            <a:r>
              <a:rPr lang="en-US" altLang="zh-TW" dirty="0"/>
              <a:t>  (D)</a:t>
            </a:r>
            <a:r>
              <a:rPr lang="en-US" altLang="zh-TW" dirty="0" err="1"/>
              <a:t>dabc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0848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1529</TotalTime>
  <Words>2777</Words>
  <Application>Microsoft Office PowerPoint</Application>
  <PresentationFormat>寬螢幕</PresentationFormat>
  <Paragraphs>101</Paragraphs>
  <Slides>70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7" baseType="lpstr">
      <vt:lpstr>微軟正黑體</vt:lpstr>
      <vt:lpstr>新細明體</vt:lpstr>
      <vt:lpstr>Arial</vt:lpstr>
      <vt:lpstr>Calibri</vt:lpstr>
      <vt:lpstr>Garamond</vt:lpstr>
      <vt:lpstr>Wingdings</vt:lpstr>
      <vt:lpstr>有機</vt:lpstr>
      <vt:lpstr>第二十七單元</vt:lpstr>
      <vt:lpstr>PowerPoint 簡報</vt:lpstr>
      <vt:lpstr>Renal Corpuscle</vt:lpstr>
      <vt:lpstr>PowerPoint 簡報</vt:lpstr>
      <vt:lpstr>P.823</vt:lpstr>
      <vt:lpstr>PowerPoint 簡報</vt:lpstr>
      <vt:lpstr>Regions of the Kidney</vt:lpstr>
      <vt:lpstr>PowerPoint 簡報</vt:lpstr>
      <vt:lpstr>PowerPoint 簡報</vt:lpstr>
      <vt:lpstr>PowerPoint 簡報</vt:lpstr>
      <vt:lpstr>PowerPoint 簡報</vt:lpstr>
      <vt:lpstr>Renal Corpuscle</vt:lpstr>
      <vt:lpstr>PowerPoint 簡報</vt:lpstr>
      <vt:lpstr>Components of the Nephron</vt:lpstr>
      <vt:lpstr>PowerPoint 簡報</vt:lpstr>
      <vt:lpstr>PowerPoint 簡報</vt:lpstr>
      <vt:lpstr>Regions of the Kidney</vt:lpstr>
      <vt:lpstr>PowerPoint 簡報</vt:lpstr>
      <vt:lpstr>Blood Supply to the Kidney</vt:lpstr>
      <vt:lpstr>PowerPoint 簡報</vt:lpstr>
      <vt:lpstr>PowerPoint 簡報</vt:lpstr>
      <vt:lpstr>P.823</vt:lpstr>
      <vt:lpstr>PowerPoint 簡報</vt:lpstr>
      <vt:lpstr>Renal Corpuscle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Renal Corpuscle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Renal Corpuscle</vt:lpstr>
      <vt:lpstr>PowerPoint 簡報</vt:lpstr>
      <vt:lpstr>PowerPoint 簡報</vt:lpstr>
      <vt:lpstr>PowerPoint 簡報</vt:lpstr>
      <vt:lpstr>PowerPoint 簡報</vt:lpstr>
      <vt:lpstr>PowerPoint 簡報</vt:lpstr>
      <vt:lpstr>Types of Capillaries</vt:lpstr>
      <vt:lpstr>PowerPoint 簡報</vt:lpstr>
      <vt:lpstr>Components of the Nephron</vt:lpstr>
      <vt:lpstr>PowerPoint 簡報</vt:lpstr>
      <vt:lpstr>PowerPoint 簡報</vt:lpstr>
      <vt:lpstr>Components of the Nephron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Components of the Nephron</vt:lpstr>
      <vt:lpstr>PowerPoint 簡報</vt:lpstr>
      <vt:lpstr>PowerPoint 簡報</vt:lpstr>
      <vt:lpstr>PowerPoint 簡報</vt:lpstr>
      <vt:lpstr>PowerPoint 簡報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第二十七單元</dc:title>
  <dc:creator>Aesculapius Peng</dc:creator>
  <cp:lastModifiedBy>Aesculapius Peng</cp:lastModifiedBy>
  <cp:revision>13</cp:revision>
  <dcterms:created xsi:type="dcterms:W3CDTF">2014-11-16T04:22:44Z</dcterms:created>
  <dcterms:modified xsi:type="dcterms:W3CDTF">2015-01-05T13:27:11Z</dcterms:modified>
</cp:coreProperties>
</file>