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63" r:id="rId3"/>
    <p:sldId id="257" r:id="rId4"/>
    <p:sldId id="264" r:id="rId5"/>
    <p:sldId id="265" r:id="rId6"/>
    <p:sldId id="258" r:id="rId7"/>
    <p:sldId id="259" r:id="rId8"/>
    <p:sldId id="260" r:id="rId9"/>
    <p:sldId id="266" r:id="rId10"/>
    <p:sldId id="262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544BD4-B314-4491-A699-1832BF8EA01B}" type="datetimeFigureOut">
              <a:rPr lang="zh-TW" altLang="en-US" smtClean="0"/>
              <a:t>2016/1/9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99E2AB-E330-49F2-8EE4-568BEB9D2BC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5"/>
          <p:cNvGrpSpPr>
            <a:grpSpLocks noChangeAspect="1"/>
          </p:cNvGrpSpPr>
          <p:nvPr/>
        </p:nvGrpSpPr>
        <p:grpSpPr bwMode="auto">
          <a:xfrm>
            <a:off x="7812088" y="5876925"/>
            <a:ext cx="881062" cy="779463"/>
            <a:chOff x="377" y="151"/>
            <a:chExt cx="1108" cy="980"/>
          </a:xfrm>
        </p:grpSpPr>
        <p:sp>
          <p:nvSpPr>
            <p:cNvPr id="5148" name="Freeform 28"/>
            <p:cNvSpPr>
              <a:spLocks noChangeAspect="1"/>
            </p:cNvSpPr>
            <p:nvPr userDrawn="1"/>
          </p:nvSpPr>
          <p:spPr bwMode="auto">
            <a:xfrm>
              <a:off x="377" y="794"/>
              <a:ext cx="456" cy="241"/>
            </a:xfrm>
            <a:custGeom>
              <a:avLst/>
              <a:gdLst/>
              <a:ahLst/>
              <a:cxnLst>
                <a:cxn ang="0">
                  <a:pos x="417" y="151"/>
                </a:cxn>
                <a:cxn ang="0">
                  <a:pos x="267" y="128"/>
                </a:cxn>
                <a:cxn ang="0">
                  <a:pos x="69" y="14"/>
                </a:cxn>
                <a:cxn ang="0">
                  <a:pos x="3" y="44"/>
                </a:cxn>
                <a:cxn ang="0">
                  <a:pos x="87" y="122"/>
                </a:cxn>
                <a:cxn ang="0">
                  <a:pos x="237" y="212"/>
                </a:cxn>
                <a:cxn ang="0">
                  <a:pos x="456" y="241"/>
                </a:cxn>
              </a:cxnLst>
              <a:rect l="0" t="0" r="r" b="b"/>
              <a:pathLst>
                <a:path w="456" h="241">
                  <a:moveTo>
                    <a:pt x="417" y="151"/>
                  </a:moveTo>
                  <a:cubicBezTo>
                    <a:pt x="391" y="148"/>
                    <a:pt x="325" y="151"/>
                    <a:pt x="267" y="128"/>
                  </a:cubicBezTo>
                  <a:cubicBezTo>
                    <a:pt x="209" y="105"/>
                    <a:pt x="113" y="28"/>
                    <a:pt x="69" y="14"/>
                  </a:cubicBezTo>
                  <a:cubicBezTo>
                    <a:pt x="25" y="0"/>
                    <a:pt x="0" y="26"/>
                    <a:pt x="3" y="44"/>
                  </a:cubicBezTo>
                  <a:cubicBezTo>
                    <a:pt x="6" y="62"/>
                    <a:pt x="48" y="94"/>
                    <a:pt x="87" y="122"/>
                  </a:cubicBezTo>
                  <a:cubicBezTo>
                    <a:pt x="126" y="150"/>
                    <a:pt x="176" y="192"/>
                    <a:pt x="237" y="212"/>
                  </a:cubicBezTo>
                  <a:cubicBezTo>
                    <a:pt x="298" y="232"/>
                    <a:pt x="411" y="235"/>
                    <a:pt x="456" y="241"/>
                  </a:cubicBezTo>
                </a:path>
              </a:pathLst>
            </a:custGeom>
            <a:noFill/>
            <a:ln w="28575" cap="flat" cmpd="sng">
              <a:solidFill>
                <a:srgbClr val="FF5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165" name="Freeform 45"/>
            <p:cNvSpPr>
              <a:spLocks noChangeAspect="1"/>
            </p:cNvSpPr>
            <p:nvPr userDrawn="1"/>
          </p:nvSpPr>
          <p:spPr bwMode="auto">
            <a:xfrm flipH="1">
              <a:off x="752" y="151"/>
              <a:ext cx="647" cy="937"/>
            </a:xfrm>
            <a:custGeom>
              <a:avLst/>
              <a:gdLst/>
              <a:ahLst/>
              <a:cxnLst>
                <a:cxn ang="0">
                  <a:pos x="31" y="23"/>
                </a:cxn>
                <a:cxn ang="0">
                  <a:pos x="47" y="128"/>
                </a:cxn>
                <a:cxn ang="0">
                  <a:pos x="11" y="240"/>
                </a:cxn>
                <a:cxn ang="0">
                  <a:pos x="7" y="329"/>
                </a:cxn>
                <a:cxn ang="0">
                  <a:pos x="55" y="394"/>
                </a:cxn>
                <a:cxn ang="0">
                  <a:pos x="66" y="483"/>
                </a:cxn>
                <a:cxn ang="0">
                  <a:pos x="29" y="669"/>
                </a:cxn>
                <a:cxn ang="0">
                  <a:pos x="11" y="783"/>
                </a:cxn>
                <a:cxn ang="0">
                  <a:pos x="66" y="875"/>
                </a:cxn>
                <a:cxn ang="0">
                  <a:pos x="269" y="931"/>
                </a:cxn>
                <a:cxn ang="0">
                  <a:pos x="490" y="913"/>
                </a:cxn>
                <a:cxn ang="0">
                  <a:pos x="600" y="838"/>
                </a:cxn>
                <a:cxn ang="0">
                  <a:pos x="637" y="669"/>
                </a:cxn>
                <a:cxn ang="0">
                  <a:pos x="545" y="446"/>
                </a:cxn>
                <a:cxn ang="0">
                  <a:pos x="435" y="166"/>
                </a:cxn>
                <a:cxn ang="0">
                  <a:pos x="409" y="95"/>
                </a:cxn>
                <a:cxn ang="0">
                  <a:pos x="403" y="11"/>
                </a:cxn>
                <a:cxn ang="0">
                  <a:pos x="349" y="29"/>
                </a:cxn>
                <a:cxn ang="0">
                  <a:pos x="306" y="72"/>
                </a:cxn>
                <a:cxn ang="0">
                  <a:pos x="250" y="90"/>
                </a:cxn>
                <a:cxn ang="0">
                  <a:pos x="169" y="89"/>
                </a:cxn>
                <a:cxn ang="0">
                  <a:pos x="103" y="41"/>
                </a:cxn>
                <a:cxn ang="0">
                  <a:pos x="31" y="23"/>
                </a:cxn>
              </a:cxnLst>
              <a:rect l="0" t="0" r="r" b="b"/>
              <a:pathLst>
                <a:path w="647" h="937">
                  <a:moveTo>
                    <a:pt x="31" y="23"/>
                  </a:moveTo>
                  <a:cubicBezTo>
                    <a:pt x="22" y="37"/>
                    <a:pt x="50" y="92"/>
                    <a:pt x="47" y="128"/>
                  </a:cubicBezTo>
                  <a:cubicBezTo>
                    <a:pt x="44" y="164"/>
                    <a:pt x="18" y="207"/>
                    <a:pt x="11" y="240"/>
                  </a:cubicBezTo>
                  <a:cubicBezTo>
                    <a:pt x="4" y="273"/>
                    <a:pt x="0" y="303"/>
                    <a:pt x="7" y="329"/>
                  </a:cubicBezTo>
                  <a:cubicBezTo>
                    <a:pt x="14" y="355"/>
                    <a:pt x="45" y="368"/>
                    <a:pt x="55" y="394"/>
                  </a:cubicBezTo>
                  <a:cubicBezTo>
                    <a:pt x="65" y="420"/>
                    <a:pt x="70" y="437"/>
                    <a:pt x="66" y="483"/>
                  </a:cubicBezTo>
                  <a:cubicBezTo>
                    <a:pt x="62" y="529"/>
                    <a:pt x="39" y="620"/>
                    <a:pt x="29" y="669"/>
                  </a:cubicBezTo>
                  <a:cubicBezTo>
                    <a:pt x="19" y="719"/>
                    <a:pt x="5" y="748"/>
                    <a:pt x="11" y="783"/>
                  </a:cubicBezTo>
                  <a:cubicBezTo>
                    <a:pt x="17" y="817"/>
                    <a:pt x="23" y="851"/>
                    <a:pt x="66" y="875"/>
                  </a:cubicBezTo>
                  <a:cubicBezTo>
                    <a:pt x="109" y="899"/>
                    <a:pt x="198" y="925"/>
                    <a:pt x="269" y="931"/>
                  </a:cubicBezTo>
                  <a:cubicBezTo>
                    <a:pt x="340" y="937"/>
                    <a:pt x="435" y="928"/>
                    <a:pt x="490" y="913"/>
                  </a:cubicBezTo>
                  <a:cubicBezTo>
                    <a:pt x="545" y="897"/>
                    <a:pt x="575" y="879"/>
                    <a:pt x="600" y="838"/>
                  </a:cubicBezTo>
                  <a:cubicBezTo>
                    <a:pt x="625" y="798"/>
                    <a:pt x="647" y="735"/>
                    <a:pt x="637" y="669"/>
                  </a:cubicBezTo>
                  <a:cubicBezTo>
                    <a:pt x="628" y="604"/>
                    <a:pt x="579" y="530"/>
                    <a:pt x="545" y="446"/>
                  </a:cubicBezTo>
                  <a:cubicBezTo>
                    <a:pt x="511" y="362"/>
                    <a:pt x="458" y="224"/>
                    <a:pt x="435" y="166"/>
                  </a:cubicBezTo>
                  <a:cubicBezTo>
                    <a:pt x="412" y="108"/>
                    <a:pt x="414" y="121"/>
                    <a:pt x="409" y="95"/>
                  </a:cubicBezTo>
                  <a:cubicBezTo>
                    <a:pt x="404" y="69"/>
                    <a:pt x="413" y="22"/>
                    <a:pt x="403" y="11"/>
                  </a:cubicBezTo>
                  <a:cubicBezTo>
                    <a:pt x="393" y="0"/>
                    <a:pt x="365" y="19"/>
                    <a:pt x="349" y="29"/>
                  </a:cubicBezTo>
                  <a:cubicBezTo>
                    <a:pt x="333" y="39"/>
                    <a:pt x="323" y="62"/>
                    <a:pt x="306" y="72"/>
                  </a:cubicBezTo>
                  <a:cubicBezTo>
                    <a:pt x="289" y="82"/>
                    <a:pt x="273" y="87"/>
                    <a:pt x="250" y="90"/>
                  </a:cubicBezTo>
                  <a:cubicBezTo>
                    <a:pt x="227" y="93"/>
                    <a:pt x="193" y="97"/>
                    <a:pt x="169" y="89"/>
                  </a:cubicBezTo>
                  <a:cubicBezTo>
                    <a:pt x="145" y="81"/>
                    <a:pt x="126" y="52"/>
                    <a:pt x="103" y="41"/>
                  </a:cubicBezTo>
                  <a:cubicBezTo>
                    <a:pt x="80" y="30"/>
                    <a:pt x="40" y="9"/>
                    <a:pt x="31" y="23"/>
                  </a:cubicBez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rgbClr val="FF505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156" name="Freeform 36"/>
            <p:cNvSpPr>
              <a:spLocks noChangeAspect="1"/>
            </p:cNvSpPr>
            <p:nvPr userDrawn="1"/>
          </p:nvSpPr>
          <p:spPr bwMode="auto">
            <a:xfrm flipH="1">
              <a:off x="1116" y="495"/>
              <a:ext cx="210" cy="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" y="39"/>
                </a:cxn>
                <a:cxn ang="0">
                  <a:pos x="66" y="45"/>
                </a:cxn>
                <a:cxn ang="0">
                  <a:pos x="102" y="15"/>
                </a:cxn>
                <a:cxn ang="0">
                  <a:pos x="156" y="48"/>
                </a:cxn>
                <a:cxn ang="0">
                  <a:pos x="210" y="24"/>
                </a:cxn>
              </a:cxnLst>
              <a:rect l="0" t="0" r="r" b="b"/>
              <a:pathLst>
                <a:path w="210" h="50">
                  <a:moveTo>
                    <a:pt x="0" y="0"/>
                  </a:moveTo>
                  <a:cubicBezTo>
                    <a:pt x="5" y="6"/>
                    <a:pt x="19" y="32"/>
                    <a:pt x="30" y="39"/>
                  </a:cubicBezTo>
                  <a:cubicBezTo>
                    <a:pt x="41" y="46"/>
                    <a:pt x="54" y="49"/>
                    <a:pt x="66" y="45"/>
                  </a:cubicBezTo>
                  <a:cubicBezTo>
                    <a:pt x="78" y="41"/>
                    <a:pt x="87" y="14"/>
                    <a:pt x="102" y="15"/>
                  </a:cubicBezTo>
                  <a:cubicBezTo>
                    <a:pt x="117" y="16"/>
                    <a:pt x="138" y="46"/>
                    <a:pt x="156" y="48"/>
                  </a:cubicBezTo>
                  <a:cubicBezTo>
                    <a:pt x="174" y="50"/>
                    <a:pt x="191" y="36"/>
                    <a:pt x="210" y="24"/>
                  </a:cubicBezTo>
                </a:path>
              </a:pathLst>
            </a:custGeom>
            <a:noFill/>
            <a:ln w="28575" cmpd="sng">
              <a:solidFill>
                <a:srgbClr val="FF505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157" name="Oval 37"/>
            <p:cNvSpPr>
              <a:spLocks noChangeAspect="1" noChangeArrowheads="1"/>
            </p:cNvSpPr>
            <p:nvPr userDrawn="1"/>
          </p:nvSpPr>
          <p:spPr bwMode="auto">
            <a:xfrm flipH="1">
              <a:off x="1080" y="351"/>
              <a:ext cx="27" cy="27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rgbClr val="FF505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158" name="Oval 38"/>
            <p:cNvSpPr>
              <a:spLocks noChangeAspect="1" noChangeArrowheads="1"/>
            </p:cNvSpPr>
            <p:nvPr userDrawn="1"/>
          </p:nvSpPr>
          <p:spPr bwMode="auto">
            <a:xfrm flipH="1">
              <a:off x="1323" y="354"/>
              <a:ext cx="27" cy="27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rgbClr val="FF505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166" name="Freeform 46"/>
            <p:cNvSpPr>
              <a:spLocks noChangeAspect="1"/>
            </p:cNvSpPr>
            <p:nvPr userDrawn="1"/>
          </p:nvSpPr>
          <p:spPr bwMode="auto">
            <a:xfrm flipH="1">
              <a:off x="1242" y="954"/>
              <a:ext cx="84" cy="14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126"/>
                </a:cxn>
                <a:cxn ang="0">
                  <a:pos x="54" y="132"/>
                </a:cxn>
                <a:cxn ang="0">
                  <a:pos x="72" y="78"/>
                </a:cxn>
                <a:cxn ang="0">
                  <a:pos x="84" y="12"/>
                </a:cxn>
              </a:cxnLst>
              <a:rect l="0" t="0" r="r" b="b"/>
              <a:pathLst>
                <a:path w="84" h="148">
                  <a:moveTo>
                    <a:pt x="0" y="0"/>
                  </a:moveTo>
                  <a:cubicBezTo>
                    <a:pt x="3" y="21"/>
                    <a:pt x="3" y="104"/>
                    <a:pt x="12" y="126"/>
                  </a:cubicBezTo>
                  <a:cubicBezTo>
                    <a:pt x="21" y="148"/>
                    <a:pt x="44" y="140"/>
                    <a:pt x="54" y="132"/>
                  </a:cubicBezTo>
                  <a:cubicBezTo>
                    <a:pt x="64" y="124"/>
                    <a:pt x="67" y="98"/>
                    <a:pt x="72" y="78"/>
                  </a:cubicBezTo>
                  <a:cubicBezTo>
                    <a:pt x="77" y="58"/>
                    <a:pt x="82" y="26"/>
                    <a:pt x="84" y="12"/>
                  </a:cubicBezTo>
                </a:path>
              </a:pathLst>
            </a:custGeom>
            <a:solidFill>
              <a:schemeClr val="bg1"/>
            </a:solidFill>
            <a:ln w="28575" cap="flat" cmpd="sng">
              <a:solidFill>
                <a:srgbClr val="FF5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168" name="Freeform 48"/>
            <p:cNvSpPr>
              <a:spLocks noChangeAspect="1"/>
            </p:cNvSpPr>
            <p:nvPr userDrawn="1"/>
          </p:nvSpPr>
          <p:spPr bwMode="auto">
            <a:xfrm flipH="1">
              <a:off x="1038" y="983"/>
              <a:ext cx="84" cy="14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126"/>
                </a:cxn>
                <a:cxn ang="0">
                  <a:pos x="54" y="132"/>
                </a:cxn>
                <a:cxn ang="0">
                  <a:pos x="72" y="78"/>
                </a:cxn>
                <a:cxn ang="0">
                  <a:pos x="84" y="12"/>
                </a:cxn>
              </a:cxnLst>
              <a:rect l="0" t="0" r="r" b="b"/>
              <a:pathLst>
                <a:path w="84" h="148">
                  <a:moveTo>
                    <a:pt x="0" y="0"/>
                  </a:moveTo>
                  <a:cubicBezTo>
                    <a:pt x="3" y="21"/>
                    <a:pt x="3" y="104"/>
                    <a:pt x="12" y="126"/>
                  </a:cubicBezTo>
                  <a:cubicBezTo>
                    <a:pt x="21" y="148"/>
                    <a:pt x="44" y="140"/>
                    <a:pt x="54" y="132"/>
                  </a:cubicBezTo>
                  <a:cubicBezTo>
                    <a:pt x="64" y="124"/>
                    <a:pt x="67" y="98"/>
                    <a:pt x="72" y="78"/>
                  </a:cubicBezTo>
                  <a:cubicBezTo>
                    <a:pt x="77" y="58"/>
                    <a:pt x="82" y="26"/>
                    <a:pt x="84" y="12"/>
                  </a:cubicBezTo>
                </a:path>
              </a:pathLst>
            </a:custGeom>
            <a:solidFill>
              <a:schemeClr val="bg1"/>
            </a:solidFill>
            <a:ln w="28575" cap="flat" cmpd="sng">
              <a:solidFill>
                <a:srgbClr val="FF5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170" name="Freeform 50"/>
            <p:cNvSpPr>
              <a:spLocks noChangeAspect="1"/>
            </p:cNvSpPr>
            <p:nvPr userDrawn="1"/>
          </p:nvSpPr>
          <p:spPr bwMode="auto">
            <a:xfrm flipH="1">
              <a:off x="939" y="507"/>
              <a:ext cx="114" cy="4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8" y="24"/>
                </a:cxn>
                <a:cxn ang="0">
                  <a:pos x="114" y="48"/>
                </a:cxn>
              </a:cxnLst>
              <a:rect l="0" t="0" r="r" b="b"/>
              <a:pathLst>
                <a:path w="114" h="48">
                  <a:moveTo>
                    <a:pt x="0" y="0"/>
                  </a:moveTo>
                  <a:cubicBezTo>
                    <a:pt x="29" y="8"/>
                    <a:pt x="59" y="16"/>
                    <a:pt x="78" y="24"/>
                  </a:cubicBezTo>
                  <a:cubicBezTo>
                    <a:pt x="97" y="32"/>
                    <a:pt x="105" y="40"/>
                    <a:pt x="114" y="48"/>
                  </a:cubicBezTo>
                </a:path>
              </a:pathLst>
            </a:custGeom>
            <a:noFill/>
            <a:ln w="28575" cmpd="sng">
              <a:solidFill>
                <a:srgbClr val="FF505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171" name="Freeform 51"/>
            <p:cNvSpPr>
              <a:spLocks noChangeAspect="1"/>
            </p:cNvSpPr>
            <p:nvPr userDrawn="1"/>
          </p:nvSpPr>
          <p:spPr bwMode="auto">
            <a:xfrm rot="1106097" flipH="1">
              <a:off x="924" y="462"/>
              <a:ext cx="120" cy="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4" y="24"/>
                </a:cxn>
                <a:cxn ang="0">
                  <a:pos x="120" y="42"/>
                </a:cxn>
              </a:cxnLst>
              <a:rect l="0" t="0" r="r" b="b"/>
              <a:pathLst>
                <a:path w="120" h="42">
                  <a:moveTo>
                    <a:pt x="0" y="0"/>
                  </a:moveTo>
                  <a:cubicBezTo>
                    <a:pt x="32" y="8"/>
                    <a:pt x="64" y="17"/>
                    <a:pt x="84" y="24"/>
                  </a:cubicBezTo>
                  <a:cubicBezTo>
                    <a:pt x="104" y="31"/>
                    <a:pt x="112" y="36"/>
                    <a:pt x="120" y="42"/>
                  </a:cubicBezTo>
                </a:path>
              </a:pathLst>
            </a:custGeom>
            <a:noFill/>
            <a:ln w="28575" cmpd="sng">
              <a:solidFill>
                <a:srgbClr val="FF505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173" name="Freeform 53"/>
            <p:cNvSpPr>
              <a:spLocks noChangeAspect="1"/>
            </p:cNvSpPr>
            <p:nvPr userDrawn="1"/>
          </p:nvSpPr>
          <p:spPr bwMode="auto">
            <a:xfrm>
              <a:off x="1371" y="507"/>
              <a:ext cx="114" cy="4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8" y="24"/>
                </a:cxn>
                <a:cxn ang="0">
                  <a:pos x="114" y="48"/>
                </a:cxn>
              </a:cxnLst>
              <a:rect l="0" t="0" r="r" b="b"/>
              <a:pathLst>
                <a:path w="114" h="48">
                  <a:moveTo>
                    <a:pt x="0" y="0"/>
                  </a:moveTo>
                  <a:cubicBezTo>
                    <a:pt x="29" y="8"/>
                    <a:pt x="59" y="16"/>
                    <a:pt x="78" y="24"/>
                  </a:cubicBezTo>
                  <a:cubicBezTo>
                    <a:pt x="97" y="32"/>
                    <a:pt x="105" y="40"/>
                    <a:pt x="114" y="48"/>
                  </a:cubicBezTo>
                </a:path>
              </a:pathLst>
            </a:custGeom>
            <a:noFill/>
            <a:ln w="28575" cmpd="sng">
              <a:solidFill>
                <a:srgbClr val="FF505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174" name="Freeform 54"/>
            <p:cNvSpPr>
              <a:spLocks noChangeAspect="1"/>
            </p:cNvSpPr>
            <p:nvPr userDrawn="1"/>
          </p:nvSpPr>
          <p:spPr bwMode="auto">
            <a:xfrm rot="-1106097">
              <a:off x="1356" y="462"/>
              <a:ext cx="120" cy="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4" y="24"/>
                </a:cxn>
                <a:cxn ang="0">
                  <a:pos x="120" y="42"/>
                </a:cxn>
              </a:cxnLst>
              <a:rect l="0" t="0" r="r" b="b"/>
              <a:pathLst>
                <a:path w="120" h="42">
                  <a:moveTo>
                    <a:pt x="0" y="0"/>
                  </a:moveTo>
                  <a:cubicBezTo>
                    <a:pt x="32" y="8"/>
                    <a:pt x="64" y="17"/>
                    <a:pt x="84" y="24"/>
                  </a:cubicBezTo>
                  <a:cubicBezTo>
                    <a:pt x="104" y="31"/>
                    <a:pt x="112" y="36"/>
                    <a:pt x="120" y="42"/>
                  </a:cubicBezTo>
                </a:path>
              </a:pathLst>
            </a:custGeom>
            <a:noFill/>
            <a:ln w="28575" cmpd="sng">
              <a:solidFill>
                <a:srgbClr val="FF505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ln/>
        </p:spPr>
        <p:txBody>
          <a:bodyPr/>
          <a:lstStyle>
            <a:lvl1pPr marL="0" indent="0" algn="r">
              <a:buFont typeface="あくあフォント" pitchFamily="1" charset="-128"/>
              <a:buNone/>
              <a:defRPr/>
            </a:lvl1pPr>
          </a:lstStyle>
          <a:p>
            <a:r>
              <a:rPr lang="zh-TW" altLang="en-US" smtClean="0"/>
              <a:t>按一下以編輯母片副標題樣式</a:t>
            </a:r>
            <a:endParaRPr lang="ja-JP" alt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589BEF0-E1EC-4EA6-A766-B39069FAC5CA}" type="datetime1">
              <a:rPr lang="zh-TW" altLang="en-US" smtClean="0"/>
              <a:t>2016/1/9</a:t>
            </a:fld>
            <a:endParaRPr lang="zh-TW" alt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172450" y="6245225"/>
            <a:ext cx="514350" cy="476250"/>
          </a:xfrm>
        </p:spPr>
        <p:txBody>
          <a:bodyPr/>
          <a:lstStyle>
            <a:lvl1pPr>
              <a:defRPr/>
            </a:lvl1pPr>
          </a:lstStyle>
          <a:p>
            <a:fld id="{FBABE729-F9A5-4410-B3D1-A17272FB347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5140" name="Freeform 20"/>
          <p:cNvSpPr>
            <a:spLocks/>
          </p:cNvSpPr>
          <p:nvPr/>
        </p:nvSpPr>
        <p:spPr bwMode="auto">
          <a:xfrm>
            <a:off x="144463" y="2684463"/>
            <a:ext cx="1068387" cy="815975"/>
          </a:xfrm>
          <a:custGeom>
            <a:avLst/>
            <a:gdLst/>
            <a:ahLst/>
            <a:cxnLst>
              <a:cxn ang="0">
                <a:pos x="219" y="295"/>
              </a:cxn>
              <a:cxn ang="0">
                <a:pos x="355" y="249"/>
              </a:cxn>
              <a:cxn ang="0">
                <a:pos x="446" y="431"/>
              </a:cxn>
              <a:cxn ang="0">
                <a:pos x="174" y="476"/>
              </a:cxn>
              <a:cxn ang="0">
                <a:pos x="15" y="205"/>
              </a:cxn>
              <a:cxn ang="0">
                <a:pos x="265" y="23"/>
              </a:cxn>
              <a:cxn ang="0">
                <a:pos x="491" y="68"/>
              </a:cxn>
              <a:cxn ang="0">
                <a:pos x="673" y="340"/>
              </a:cxn>
            </a:cxnLst>
            <a:rect l="0" t="0" r="r" b="b"/>
            <a:pathLst>
              <a:path w="673" h="514">
                <a:moveTo>
                  <a:pt x="219" y="295"/>
                </a:moveTo>
                <a:cubicBezTo>
                  <a:pt x="268" y="260"/>
                  <a:pt x="317" y="226"/>
                  <a:pt x="355" y="249"/>
                </a:cubicBezTo>
                <a:cubicBezTo>
                  <a:pt x="393" y="272"/>
                  <a:pt x="476" y="393"/>
                  <a:pt x="446" y="431"/>
                </a:cubicBezTo>
                <a:cubicBezTo>
                  <a:pt x="416" y="469"/>
                  <a:pt x="246" y="514"/>
                  <a:pt x="174" y="476"/>
                </a:cubicBezTo>
                <a:cubicBezTo>
                  <a:pt x="102" y="438"/>
                  <a:pt x="0" y="280"/>
                  <a:pt x="15" y="205"/>
                </a:cubicBezTo>
                <a:cubicBezTo>
                  <a:pt x="30" y="130"/>
                  <a:pt x="186" y="46"/>
                  <a:pt x="265" y="23"/>
                </a:cubicBezTo>
                <a:cubicBezTo>
                  <a:pt x="344" y="0"/>
                  <a:pt x="423" y="15"/>
                  <a:pt x="491" y="68"/>
                </a:cubicBezTo>
                <a:cubicBezTo>
                  <a:pt x="559" y="121"/>
                  <a:pt x="616" y="230"/>
                  <a:pt x="673" y="340"/>
                </a:cubicBezTo>
              </a:path>
            </a:pathLst>
          </a:custGeom>
          <a:noFill/>
          <a:ln w="38100" cmpd="sng">
            <a:solidFill>
              <a:srgbClr val="FF5050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5143" name="Freeform 23"/>
          <p:cNvSpPr>
            <a:spLocks/>
          </p:cNvSpPr>
          <p:nvPr/>
        </p:nvSpPr>
        <p:spPr bwMode="auto">
          <a:xfrm>
            <a:off x="611188" y="2133600"/>
            <a:ext cx="215900" cy="431800"/>
          </a:xfrm>
          <a:custGeom>
            <a:avLst/>
            <a:gdLst/>
            <a:ahLst/>
            <a:cxnLst>
              <a:cxn ang="0">
                <a:pos x="0" y="272"/>
              </a:cxn>
              <a:cxn ang="0">
                <a:pos x="45" y="136"/>
              </a:cxn>
              <a:cxn ang="0">
                <a:pos x="136" y="0"/>
              </a:cxn>
            </a:cxnLst>
            <a:rect l="0" t="0" r="r" b="b"/>
            <a:pathLst>
              <a:path w="136" h="272">
                <a:moveTo>
                  <a:pt x="0" y="272"/>
                </a:moveTo>
                <a:cubicBezTo>
                  <a:pt x="11" y="226"/>
                  <a:pt x="22" y="181"/>
                  <a:pt x="45" y="136"/>
                </a:cubicBezTo>
                <a:cubicBezTo>
                  <a:pt x="68" y="91"/>
                  <a:pt x="102" y="45"/>
                  <a:pt x="136" y="0"/>
                </a:cubicBezTo>
              </a:path>
            </a:pathLst>
          </a:custGeom>
          <a:noFill/>
          <a:ln w="38100" cmpd="sng">
            <a:solidFill>
              <a:srgbClr val="FF5050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5144" name="Freeform 24"/>
          <p:cNvSpPr>
            <a:spLocks/>
          </p:cNvSpPr>
          <p:nvPr/>
        </p:nvSpPr>
        <p:spPr bwMode="auto">
          <a:xfrm>
            <a:off x="900113" y="2276475"/>
            <a:ext cx="287337" cy="288925"/>
          </a:xfrm>
          <a:custGeom>
            <a:avLst/>
            <a:gdLst/>
            <a:ahLst/>
            <a:cxnLst>
              <a:cxn ang="0">
                <a:pos x="0" y="182"/>
              </a:cxn>
              <a:cxn ang="0">
                <a:pos x="90" y="46"/>
              </a:cxn>
              <a:cxn ang="0">
                <a:pos x="181" y="0"/>
              </a:cxn>
            </a:cxnLst>
            <a:rect l="0" t="0" r="r" b="b"/>
            <a:pathLst>
              <a:path w="181" h="182">
                <a:moveTo>
                  <a:pt x="0" y="182"/>
                </a:moveTo>
                <a:cubicBezTo>
                  <a:pt x="30" y="129"/>
                  <a:pt x="60" y="76"/>
                  <a:pt x="90" y="46"/>
                </a:cubicBezTo>
                <a:cubicBezTo>
                  <a:pt x="120" y="16"/>
                  <a:pt x="150" y="8"/>
                  <a:pt x="181" y="0"/>
                </a:cubicBezTo>
              </a:path>
            </a:pathLst>
          </a:custGeom>
          <a:noFill/>
          <a:ln w="38100" cmpd="sng">
            <a:solidFill>
              <a:srgbClr val="FF5050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5145" name="Freeform 25"/>
          <p:cNvSpPr>
            <a:spLocks/>
          </p:cNvSpPr>
          <p:nvPr/>
        </p:nvSpPr>
        <p:spPr bwMode="auto">
          <a:xfrm>
            <a:off x="1116013" y="2565400"/>
            <a:ext cx="287337" cy="215900"/>
          </a:xfrm>
          <a:custGeom>
            <a:avLst/>
            <a:gdLst/>
            <a:ahLst/>
            <a:cxnLst>
              <a:cxn ang="0">
                <a:pos x="0" y="136"/>
              </a:cxn>
              <a:cxn ang="0">
                <a:pos x="90" y="45"/>
              </a:cxn>
              <a:cxn ang="0">
                <a:pos x="181" y="0"/>
              </a:cxn>
            </a:cxnLst>
            <a:rect l="0" t="0" r="r" b="b"/>
            <a:pathLst>
              <a:path w="181" h="136">
                <a:moveTo>
                  <a:pt x="0" y="136"/>
                </a:moveTo>
                <a:cubicBezTo>
                  <a:pt x="30" y="102"/>
                  <a:pt x="60" y="68"/>
                  <a:pt x="90" y="45"/>
                </a:cubicBezTo>
                <a:cubicBezTo>
                  <a:pt x="120" y="22"/>
                  <a:pt x="150" y="11"/>
                  <a:pt x="181" y="0"/>
                </a:cubicBezTo>
              </a:path>
            </a:pathLst>
          </a:custGeom>
          <a:noFill/>
          <a:ln w="38100" cmpd="sng">
            <a:solidFill>
              <a:srgbClr val="FF5050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5146" name="Freeform 26"/>
          <p:cNvSpPr>
            <a:spLocks/>
          </p:cNvSpPr>
          <p:nvPr/>
        </p:nvSpPr>
        <p:spPr bwMode="auto">
          <a:xfrm>
            <a:off x="1476375" y="3535363"/>
            <a:ext cx="6911975" cy="180975"/>
          </a:xfrm>
          <a:custGeom>
            <a:avLst/>
            <a:gdLst/>
            <a:ahLst/>
            <a:cxnLst>
              <a:cxn ang="0">
                <a:pos x="0" y="65"/>
              </a:cxn>
              <a:cxn ang="0">
                <a:pos x="781" y="0"/>
              </a:cxn>
              <a:cxn ang="0">
                <a:pos x="1360" y="65"/>
              </a:cxn>
              <a:cxn ang="0">
                <a:pos x="1782" y="67"/>
              </a:cxn>
              <a:cxn ang="0">
                <a:pos x="2177" y="111"/>
              </a:cxn>
              <a:cxn ang="0">
                <a:pos x="2794" y="84"/>
              </a:cxn>
              <a:cxn ang="0">
                <a:pos x="3275" y="22"/>
              </a:cxn>
              <a:cxn ang="0">
                <a:pos x="3900" y="20"/>
              </a:cxn>
              <a:cxn ang="0">
                <a:pos x="4354" y="65"/>
              </a:cxn>
            </a:cxnLst>
            <a:rect l="0" t="0" r="r" b="b"/>
            <a:pathLst>
              <a:path w="4354" h="114">
                <a:moveTo>
                  <a:pt x="0" y="65"/>
                </a:moveTo>
                <a:cubicBezTo>
                  <a:pt x="130" y="54"/>
                  <a:pt x="554" y="0"/>
                  <a:pt x="781" y="0"/>
                </a:cubicBezTo>
                <a:cubicBezTo>
                  <a:pt x="1008" y="0"/>
                  <a:pt x="1193" y="54"/>
                  <a:pt x="1360" y="65"/>
                </a:cubicBezTo>
                <a:cubicBezTo>
                  <a:pt x="1527" y="76"/>
                  <a:pt x="1646" y="59"/>
                  <a:pt x="1782" y="67"/>
                </a:cubicBezTo>
                <a:cubicBezTo>
                  <a:pt x="1918" y="75"/>
                  <a:pt x="2008" y="108"/>
                  <a:pt x="2177" y="111"/>
                </a:cubicBezTo>
                <a:cubicBezTo>
                  <a:pt x="2346" y="114"/>
                  <a:pt x="2611" y="99"/>
                  <a:pt x="2794" y="84"/>
                </a:cubicBezTo>
                <a:cubicBezTo>
                  <a:pt x="2977" y="69"/>
                  <a:pt x="3091" y="33"/>
                  <a:pt x="3275" y="22"/>
                </a:cubicBezTo>
                <a:cubicBezTo>
                  <a:pt x="3459" y="11"/>
                  <a:pt x="3720" y="13"/>
                  <a:pt x="3900" y="20"/>
                </a:cubicBezTo>
                <a:cubicBezTo>
                  <a:pt x="4080" y="27"/>
                  <a:pt x="4251" y="38"/>
                  <a:pt x="4354" y="65"/>
                </a:cubicBezTo>
              </a:path>
            </a:pathLst>
          </a:custGeom>
          <a:noFill/>
          <a:ln w="38100" cmpd="sng">
            <a:solidFill>
              <a:srgbClr val="FF5050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31913" y="2130425"/>
            <a:ext cx="7126287" cy="1470025"/>
          </a:xfrm>
        </p:spPr>
        <p:txBody>
          <a:bodyPr/>
          <a:lstStyle>
            <a:lvl1pPr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4ABA05-99D9-40BC-9BAD-4ABF95BCADE5}" type="datetime1">
              <a:rPr lang="zh-TW" altLang="en-US" smtClean="0"/>
              <a:t>2016/1/9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ABE729-F9A5-4410-B3D1-A17272FB347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15100" y="390525"/>
            <a:ext cx="1943100" cy="570547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85800" y="390525"/>
            <a:ext cx="5676900" cy="570547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6ADA8B-F6EA-4E7F-BBD0-1BCF593052F3}" type="datetime1">
              <a:rPr lang="zh-TW" altLang="en-US" smtClean="0"/>
              <a:t>2016/1/9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ABE729-F9A5-4410-B3D1-A17272FB347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685800" y="390525"/>
            <a:ext cx="7772400" cy="570547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103BA9C-DC18-4788-B336-3B61C6AE0904}" type="datetime1">
              <a:rPr lang="zh-TW" altLang="en-US" smtClean="0"/>
              <a:t>2016/1/9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8172450" y="6248400"/>
            <a:ext cx="501650" cy="457200"/>
          </a:xfrm>
        </p:spPr>
        <p:txBody>
          <a:bodyPr/>
          <a:lstStyle>
            <a:lvl1pPr>
              <a:defRPr/>
            </a:lvl1pPr>
          </a:lstStyle>
          <a:p>
            <a:fld id="{FBABE729-F9A5-4410-B3D1-A17272FB347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04F671-0AB2-4AC7-AA2F-3ED322237668}" type="datetime1">
              <a:rPr lang="zh-TW" altLang="en-US" smtClean="0"/>
              <a:t>2016/1/9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ABE729-F9A5-4410-B3D1-A17272FB347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C790DA-B65A-4A0A-9B01-811F39EE5636}" type="datetime1">
              <a:rPr lang="zh-TW" altLang="en-US" smtClean="0"/>
              <a:t>2016/1/9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ABE729-F9A5-4410-B3D1-A17272FB347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85800" y="1700213"/>
            <a:ext cx="3810000" cy="4395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700213"/>
            <a:ext cx="3810000" cy="4395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DA66D1-2A00-4435-9A34-433D560ECC08}" type="datetime1">
              <a:rPr lang="zh-TW" altLang="en-US" smtClean="0"/>
              <a:t>2016/1/9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ABE729-F9A5-4410-B3D1-A17272FB347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CFD0B2-033B-43B1-A50E-888504862C08}" type="datetime1">
              <a:rPr lang="zh-TW" altLang="en-US" smtClean="0"/>
              <a:t>2016/1/9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ABE729-F9A5-4410-B3D1-A17272FB347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004135-78B3-4808-916F-454AEB9370AA}" type="datetime1">
              <a:rPr lang="zh-TW" altLang="en-US" smtClean="0"/>
              <a:t>2016/1/9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ABE729-F9A5-4410-B3D1-A17272FB347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E57AEA-09EA-4F6D-9428-B5BFF54D9EA3}" type="datetime1">
              <a:rPr lang="zh-TW" altLang="en-US" smtClean="0"/>
              <a:t>2016/1/9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ABE729-F9A5-4410-B3D1-A17272FB347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C99E0B-7D41-4F6A-94B9-88F12F0950CB}" type="datetime1">
              <a:rPr lang="zh-TW" altLang="en-US" smtClean="0"/>
              <a:t>2016/1/9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ABE729-F9A5-4410-B3D1-A17272FB347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A78C71-94D0-45A2-86B2-B9E8D1BE1B1B}" type="datetime1">
              <a:rPr lang="zh-TW" altLang="en-US" smtClean="0"/>
              <a:t>2016/1/9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ABE729-F9A5-4410-B3D1-A17272FB347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5"/>
          <p:cNvGrpSpPr>
            <a:grpSpLocks noChangeAspect="1"/>
          </p:cNvGrpSpPr>
          <p:nvPr/>
        </p:nvGrpSpPr>
        <p:grpSpPr bwMode="auto">
          <a:xfrm>
            <a:off x="7812088" y="5876925"/>
            <a:ext cx="881062" cy="779463"/>
            <a:chOff x="377" y="151"/>
            <a:chExt cx="1108" cy="980"/>
          </a:xfrm>
        </p:grpSpPr>
        <p:sp>
          <p:nvSpPr>
            <p:cNvPr id="1040" name="Freeform 16"/>
            <p:cNvSpPr>
              <a:spLocks noChangeAspect="1"/>
            </p:cNvSpPr>
            <p:nvPr userDrawn="1"/>
          </p:nvSpPr>
          <p:spPr bwMode="auto">
            <a:xfrm>
              <a:off x="377" y="794"/>
              <a:ext cx="456" cy="241"/>
            </a:xfrm>
            <a:custGeom>
              <a:avLst/>
              <a:gdLst/>
              <a:ahLst/>
              <a:cxnLst>
                <a:cxn ang="0">
                  <a:pos x="417" y="151"/>
                </a:cxn>
                <a:cxn ang="0">
                  <a:pos x="267" y="128"/>
                </a:cxn>
                <a:cxn ang="0">
                  <a:pos x="69" y="14"/>
                </a:cxn>
                <a:cxn ang="0">
                  <a:pos x="3" y="44"/>
                </a:cxn>
                <a:cxn ang="0">
                  <a:pos x="87" y="122"/>
                </a:cxn>
                <a:cxn ang="0">
                  <a:pos x="237" y="212"/>
                </a:cxn>
                <a:cxn ang="0">
                  <a:pos x="456" y="241"/>
                </a:cxn>
              </a:cxnLst>
              <a:rect l="0" t="0" r="r" b="b"/>
              <a:pathLst>
                <a:path w="456" h="241">
                  <a:moveTo>
                    <a:pt x="417" y="151"/>
                  </a:moveTo>
                  <a:cubicBezTo>
                    <a:pt x="391" y="148"/>
                    <a:pt x="325" y="151"/>
                    <a:pt x="267" y="128"/>
                  </a:cubicBezTo>
                  <a:cubicBezTo>
                    <a:pt x="209" y="105"/>
                    <a:pt x="113" y="28"/>
                    <a:pt x="69" y="14"/>
                  </a:cubicBezTo>
                  <a:cubicBezTo>
                    <a:pt x="25" y="0"/>
                    <a:pt x="0" y="26"/>
                    <a:pt x="3" y="44"/>
                  </a:cubicBezTo>
                  <a:cubicBezTo>
                    <a:pt x="6" y="62"/>
                    <a:pt x="48" y="94"/>
                    <a:pt x="87" y="122"/>
                  </a:cubicBezTo>
                  <a:cubicBezTo>
                    <a:pt x="126" y="150"/>
                    <a:pt x="176" y="192"/>
                    <a:pt x="237" y="212"/>
                  </a:cubicBezTo>
                  <a:cubicBezTo>
                    <a:pt x="298" y="232"/>
                    <a:pt x="411" y="235"/>
                    <a:pt x="456" y="241"/>
                  </a:cubicBezTo>
                </a:path>
              </a:pathLst>
            </a:custGeom>
            <a:noFill/>
            <a:ln w="28575" cap="flat" cmpd="sng">
              <a:solidFill>
                <a:srgbClr val="FF5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41" name="Freeform 17"/>
            <p:cNvSpPr>
              <a:spLocks noChangeAspect="1"/>
            </p:cNvSpPr>
            <p:nvPr userDrawn="1"/>
          </p:nvSpPr>
          <p:spPr bwMode="auto">
            <a:xfrm flipH="1">
              <a:off x="752" y="151"/>
              <a:ext cx="647" cy="937"/>
            </a:xfrm>
            <a:custGeom>
              <a:avLst/>
              <a:gdLst/>
              <a:ahLst/>
              <a:cxnLst>
                <a:cxn ang="0">
                  <a:pos x="31" y="23"/>
                </a:cxn>
                <a:cxn ang="0">
                  <a:pos x="47" y="128"/>
                </a:cxn>
                <a:cxn ang="0">
                  <a:pos x="11" y="240"/>
                </a:cxn>
                <a:cxn ang="0">
                  <a:pos x="7" y="329"/>
                </a:cxn>
                <a:cxn ang="0">
                  <a:pos x="55" y="394"/>
                </a:cxn>
                <a:cxn ang="0">
                  <a:pos x="66" y="483"/>
                </a:cxn>
                <a:cxn ang="0">
                  <a:pos x="29" y="669"/>
                </a:cxn>
                <a:cxn ang="0">
                  <a:pos x="11" y="783"/>
                </a:cxn>
                <a:cxn ang="0">
                  <a:pos x="66" y="875"/>
                </a:cxn>
                <a:cxn ang="0">
                  <a:pos x="269" y="931"/>
                </a:cxn>
                <a:cxn ang="0">
                  <a:pos x="490" y="913"/>
                </a:cxn>
                <a:cxn ang="0">
                  <a:pos x="600" y="838"/>
                </a:cxn>
                <a:cxn ang="0">
                  <a:pos x="637" y="669"/>
                </a:cxn>
                <a:cxn ang="0">
                  <a:pos x="545" y="446"/>
                </a:cxn>
                <a:cxn ang="0">
                  <a:pos x="435" y="166"/>
                </a:cxn>
                <a:cxn ang="0">
                  <a:pos x="409" y="95"/>
                </a:cxn>
                <a:cxn ang="0">
                  <a:pos x="403" y="11"/>
                </a:cxn>
                <a:cxn ang="0">
                  <a:pos x="349" y="29"/>
                </a:cxn>
                <a:cxn ang="0">
                  <a:pos x="306" y="72"/>
                </a:cxn>
                <a:cxn ang="0">
                  <a:pos x="250" y="90"/>
                </a:cxn>
                <a:cxn ang="0">
                  <a:pos x="169" y="89"/>
                </a:cxn>
                <a:cxn ang="0">
                  <a:pos x="103" y="41"/>
                </a:cxn>
                <a:cxn ang="0">
                  <a:pos x="31" y="23"/>
                </a:cxn>
              </a:cxnLst>
              <a:rect l="0" t="0" r="r" b="b"/>
              <a:pathLst>
                <a:path w="647" h="937">
                  <a:moveTo>
                    <a:pt x="31" y="23"/>
                  </a:moveTo>
                  <a:cubicBezTo>
                    <a:pt x="22" y="37"/>
                    <a:pt x="50" y="92"/>
                    <a:pt x="47" y="128"/>
                  </a:cubicBezTo>
                  <a:cubicBezTo>
                    <a:pt x="44" y="164"/>
                    <a:pt x="18" y="207"/>
                    <a:pt x="11" y="240"/>
                  </a:cubicBezTo>
                  <a:cubicBezTo>
                    <a:pt x="4" y="273"/>
                    <a:pt x="0" y="303"/>
                    <a:pt x="7" y="329"/>
                  </a:cubicBezTo>
                  <a:cubicBezTo>
                    <a:pt x="14" y="355"/>
                    <a:pt x="45" y="368"/>
                    <a:pt x="55" y="394"/>
                  </a:cubicBezTo>
                  <a:cubicBezTo>
                    <a:pt x="65" y="420"/>
                    <a:pt x="70" y="437"/>
                    <a:pt x="66" y="483"/>
                  </a:cubicBezTo>
                  <a:cubicBezTo>
                    <a:pt x="62" y="529"/>
                    <a:pt x="39" y="620"/>
                    <a:pt x="29" y="669"/>
                  </a:cubicBezTo>
                  <a:cubicBezTo>
                    <a:pt x="19" y="719"/>
                    <a:pt x="5" y="748"/>
                    <a:pt x="11" y="783"/>
                  </a:cubicBezTo>
                  <a:cubicBezTo>
                    <a:pt x="17" y="817"/>
                    <a:pt x="23" y="851"/>
                    <a:pt x="66" y="875"/>
                  </a:cubicBezTo>
                  <a:cubicBezTo>
                    <a:pt x="109" y="899"/>
                    <a:pt x="198" y="925"/>
                    <a:pt x="269" y="931"/>
                  </a:cubicBezTo>
                  <a:cubicBezTo>
                    <a:pt x="340" y="937"/>
                    <a:pt x="435" y="928"/>
                    <a:pt x="490" y="913"/>
                  </a:cubicBezTo>
                  <a:cubicBezTo>
                    <a:pt x="545" y="897"/>
                    <a:pt x="575" y="879"/>
                    <a:pt x="600" y="838"/>
                  </a:cubicBezTo>
                  <a:cubicBezTo>
                    <a:pt x="625" y="798"/>
                    <a:pt x="647" y="735"/>
                    <a:pt x="637" y="669"/>
                  </a:cubicBezTo>
                  <a:cubicBezTo>
                    <a:pt x="628" y="604"/>
                    <a:pt x="579" y="530"/>
                    <a:pt x="545" y="446"/>
                  </a:cubicBezTo>
                  <a:cubicBezTo>
                    <a:pt x="511" y="362"/>
                    <a:pt x="458" y="224"/>
                    <a:pt x="435" y="166"/>
                  </a:cubicBezTo>
                  <a:cubicBezTo>
                    <a:pt x="412" y="108"/>
                    <a:pt x="414" y="121"/>
                    <a:pt x="409" y="95"/>
                  </a:cubicBezTo>
                  <a:cubicBezTo>
                    <a:pt x="404" y="69"/>
                    <a:pt x="413" y="22"/>
                    <a:pt x="403" y="11"/>
                  </a:cubicBezTo>
                  <a:cubicBezTo>
                    <a:pt x="393" y="0"/>
                    <a:pt x="365" y="19"/>
                    <a:pt x="349" y="29"/>
                  </a:cubicBezTo>
                  <a:cubicBezTo>
                    <a:pt x="333" y="39"/>
                    <a:pt x="323" y="62"/>
                    <a:pt x="306" y="72"/>
                  </a:cubicBezTo>
                  <a:cubicBezTo>
                    <a:pt x="289" y="82"/>
                    <a:pt x="273" y="87"/>
                    <a:pt x="250" y="90"/>
                  </a:cubicBezTo>
                  <a:cubicBezTo>
                    <a:pt x="227" y="93"/>
                    <a:pt x="193" y="97"/>
                    <a:pt x="169" y="89"/>
                  </a:cubicBezTo>
                  <a:cubicBezTo>
                    <a:pt x="145" y="81"/>
                    <a:pt x="126" y="52"/>
                    <a:pt x="103" y="41"/>
                  </a:cubicBezTo>
                  <a:cubicBezTo>
                    <a:pt x="80" y="30"/>
                    <a:pt x="40" y="9"/>
                    <a:pt x="31" y="23"/>
                  </a:cubicBez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rgbClr val="FF505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42" name="Freeform 18"/>
            <p:cNvSpPr>
              <a:spLocks noChangeAspect="1"/>
            </p:cNvSpPr>
            <p:nvPr userDrawn="1"/>
          </p:nvSpPr>
          <p:spPr bwMode="auto">
            <a:xfrm flipH="1">
              <a:off x="1116" y="495"/>
              <a:ext cx="210" cy="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" y="39"/>
                </a:cxn>
                <a:cxn ang="0">
                  <a:pos x="66" y="45"/>
                </a:cxn>
                <a:cxn ang="0">
                  <a:pos x="102" y="15"/>
                </a:cxn>
                <a:cxn ang="0">
                  <a:pos x="156" y="48"/>
                </a:cxn>
                <a:cxn ang="0">
                  <a:pos x="210" y="24"/>
                </a:cxn>
              </a:cxnLst>
              <a:rect l="0" t="0" r="r" b="b"/>
              <a:pathLst>
                <a:path w="210" h="50">
                  <a:moveTo>
                    <a:pt x="0" y="0"/>
                  </a:moveTo>
                  <a:cubicBezTo>
                    <a:pt x="5" y="6"/>
                    <a:pt x="19" y="32"/>
                    <a:pt x="30" y="39"/>
                  </a:cubicBezTo>
                  <a:cubicBezTo>
                    <a:pt x="41" y="46"/>
                    <a:pt x="54" y="49"/>
                    <a:pt x="66" y="45"/>
                  </a:cubicBezTo>
                  <a:cubicBezTo>
                    <a:pt x="78" y="41"/>
                    <a:pt x="87" y="14"/>
                    <a:pt x="102" y="15"/>
                  </a:cubicBezTo>
                  <a:cubicBezTo>
                    <a:pt x="117" y="16"/>
                    <a:pt x="138" y="46"/>
                    <a:pt x="156" y="48"/>
                  </a:cubicBezTo>
                  <a:cubicBezTo>
                    <a:pt x="174" y="50"/>
                    <a:pt x="191" y="36"/>
                    <a:pt x="210" y="24"/>
                  </a:cubicBezTo>
                </a:path>
              </a:pathLst>
            </a:custGeom>
            <a:noFill/>
            <a:ln w="28575" cmpd="sng">
              <a:solidFill>
                <a:srgbClr val="FF505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43" name="Oval 19"/>
            <p:cNvSpPr>
              <a:spLocks noChangeAspect="1" noChangeArrowheads="1"/>
            </p:cNvSpPr>
            <p:nvPr userDrawn="1"/>
          </p:nvSpPr>
          <p:spPr bwMode="auto">
            <a:xfrm flipH="1">
              <a:off x="1080" y="351"/>
              <a:ext cx="27" cy="27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rgbClr val="FF505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44" name="Oval 20"/>
            <p:cNvSpPr>
              <a:spLocks noChangeAspect="1" noChangeArrowheads="1"/>
            </p:cNvSpPr>
            <p:nvPr userDrawn="1"/>
          </p:nvSpPr>
          <p:spPr bwMode="auto">
            <a:xfrm flipH="1">
              <a:off x="1323" y="354"/>
              <a:ext cx="27" cy="27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rgbClr val="FF505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45" name="Freeform 21"/>
            <p:cNvSpPr>
              <a:spLocks noChangeAspect="1"/>
            </p:cNvSpPr>
            <p:nvPr userDrawn="1"/>
          </p:nvSpPr>
          <p:spPr bwMode="auto">
            <a:xfrm flipH="1">
              <a:off x="1242" y="954"/>
              <a:ext cx="84" cy="14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126"/>
                </a:cxn>
                <a:cxn ang="0">
                  <a:pos x="54" y="132"/>
                </a:cxn>
                <a:cxn ang="0">
                  <a:pos x="72" y="78"/>
                </a:cxn>
                <a:cxn ang="0">
                  <a:pos x="84" y="12"/>
                </a:cxn>
              </a:cxnLst>
              <a:rect l="0" t="0" r="r" b="b"/>
              <a:pathLst>
                <a:path w="84" h="148">
                  <a:moveTo>
                    <a:pt x="0" y="0"/>
                  </a:moveTo>
                  <a:cubicBezTo>
                    <a:pt x="3" y="21"/>
                    <a:pt x="3" y="104"/>
                    <a:pt x="12" y="126"/>
                  </a:cubicBezTo>
                  <a:cubicBezTo>
                    <a:pt x="21" y="148"/>
                    <a:pt x="44" y="140"/>
                    <a:pt x="54" y="132"/>
                  </a:cubicBezTo>
                  <a:cubicBezTo>
                    <a:pt x="64" y="124"/>
                    <a:pt x="67" y="98"/>
                    <a:pt x="72" y="78"/>
                  </a:cubicBezTo>
                  <a:cubicBezTo>
                    <a:pt x="77" y="58"/>
                    <a:pt x="82" y="26"/>
                    <a:pt x="84" y="12"/>
                  </a:cubicBezTo>
                </a:path>
              </a:pathLst>
            </a:custGeom>
            <a:solidFill>
              <a:schemeClr val="bg1"/>
            </a:solidFill>
            <a:ln w="28575" cap="flat" cmpd="sng">
              <a:solidFill>
                <a:srgbClr val="FF5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46" name="Freeform 22"/>
            <p:cNvSpPr>
              <a:spLocks noChangeAspect="1"/>
            </p:cNvSpPr>
            <p:nvPr userDrawn="1"/>
          </p:nvSpPr>
          <p:spPr bwMode="auto">
            <a:xfrm flipH="1">
              <a:off x="1038" y="983"/>
              <a:ext cx="84" cy="14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126"/>
                </a:cxn>
                <a:cxn ang="0">
                  <a:pos x="54" y="132"/>
                </a:cxn>
                <a:cxn ang="0">
                  <a:pos x="72" y="78"/>
                </a:cxn>
                <a:cxn ang="0">
                  <a:pos x="84" y="12"/>
                </a:cxn>
              </a:cxnLst>
              <a:rect l="0" t="0" r="r" b="b"/>
              <a:pathLst>
                <a:path w="84" h="148">
                  <a:moveTo>
                    <a:pt x="0" y="0"/>
                  </a:moveTo>
                  <a:cubicBezTo>
                    <a:pt x="3" y="21"/>
                    <a:pt x="3" y="104"/>
                    <a:pt x="12" y="126"/>
                  </a:cubicBezTo>
                  <a:cubicBezTo>
                    <a:pt x="21" y="148"/>
                    <a:pt x="44" y="140"/>
                    <a:pt x="54" y="132"/>
                  </a:cubicBezTo>
                  <a:cubicBezTo>
                    <a:pt x="64" y="124"/>
                    <a:pt x="67" y="98"/>
                    <a:pt x="72" y="78"/>
                  </a:cubicBezTo>
                  <a:cubicBezTo>
                    <a:pt x="77" y="58"/>
                    <a:pt x="82" y="26"/>
                    <a:pt x="84" y="12"/>
                  </a:cubicBezTo>
                </a:path>
              </a:pathLst>
            </a:custGeom>
            <a:solidFill>
              <a:schemeClr val="bg1"/>
            </a:solidFill>
            <a:ln w="28575" cap="flat" cmpd="sng">
              <a:solidFill>
                <a:srgbClr val="FF5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47" name="Freeform 23"/>
            <p:cNvSpPr>
              <a:spLocks noChangeAspect="1"/>
            </p:cNvSpPr>
            <p:nvPr userDrawn="1"/>
          </p:nvSpPr>
          <p:spPr bwMode="auto">
            <a:xfrm flipH="1">
              <a:off x="939" y="507"/>
              <a:ext cx="114" cy="4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8" y="24"/>
                </a:cxn>
                <a:cxn ang="0">
                  <a:pos x="114" y="48"/>
                </a:cxn>
              </a:cxnLst>
              <a:rect l="0" t="0" r="r" b="b"/>
              <a:pathLst>
                <a:path w="114" h="48">
                  <a:moveTo>
                    <a:pt x="0" y="0"/>
                  </a:moveTo>
                  <a:cubicBezTo>
                    <a:pt x="29" y="8"/>
                    <a:pt x="59" y="16"/>
                    <a:pt x="78" y="24"/>
                  </a:cubicBezTo>
                  <a:cubicBezTo>
                    <a:pt x="97" y="32"/>
                    <a:pt x="105" y="40"/>
                    <a:pt x="114" y="48"/>
                  </a:cubicBezTo>
                </a:path>
              </a:pathLst>
            </a:custGeom>
            <a:noFill/>
            <a:ln w="28575" cmpd="sng">
              <a:solidFill>
                <a:srgbClr val="FF505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48" name="Freeform 24"/>
            <p:cNvSpPr>
              <a:spLocks noChangeAspect="1"/>
            </p:cNvSpPr>
            <p:nvPr userDrawn="1"/>
          </p:nvSpPr>
          <p:spPr bwMode="auto">
            <a:xfrm rot="1106097" flipH="1">
              <a:off x="924" y="462"/>
              <a:ext cx="120" cy="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4" y="24"/>
                </a:cxn>
                <a:cxn ang="0">
                  <a:pos x="120" y="42"/>
                </a:cxn>
              </a:cxnLst>
              <a:rect l="0" t="0" r="r" b="b"/>
              <a:pathLst>
                <a:path w="120" h="42">
                  <a:moveTo>
                    <a:pt x="0" y="0"/>
                  </a:moveTo>
                  <a:cubicBezTo>
                    <a:pt x="32" y="8"/>
                    <a:pt x="64" y="17"/>
                    <a:pt x="84" y="24"/>
                  </a:cubicBezTo>
                  <a:cubicBezTo>
                    <a:pt x="104" y="31"/>
                    <a:pt x="112" y="36"/>
                    <a:pt x="120" y="42"/>
                  </a:cubicBezTo>
                </a:path>
              </a:pathLst>
            </a:custGeom>
            <a:noFill/>
            <a:ln w="28575" cmpd="sng">
              <a:solidFill>
                <a:srgbClr val="FF505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49" name="Freeform 25"/>
            <p:cNvSpPr>
              <a:spLocks noChangeAspect="1"/>
            </p:cNvSpPr>
            <p:nvPr userDrawn="1"/>
          </p:nvSpPr>
          <p:spPr bwMode="auto">
            <a:xfrm>
              <a:off x="1371" y="507"/>
              <a:ext cx="114" cy="4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8" y="24"/>
                </a:cxn>
                <a:cxn ang="0">
                  <a:pos x="114" y="48"/>
                </a:cxn>
              </a:cxnLst>
              <a:rect l="0" t="0" r="r" b="b"/>
              <a:pathLst>
                <a:path w="114" h="48">
                  <a:moveTo>
                    <a:pt x="0" y="0"/>
                  </a:moveTo>
                  <a:cubicBezTo>
                    <a:pt x="29" y="8"/>
                    <a:pt x="59" y="16"/>
                    <a:pt x="78" y="24"/>
                  </a:cubicBezTo>
                  <a:cubicBezTo>
                    <a:pt x="97" y="32"/>
                    <a:pt x="105" y="40"/>
                    <a:pt x="114" y="48"/>
                  </a:cubicBezTo>
                </a:path>
              </a:pathLst>
            </a:custGeom>
            <a:noFill/>
            <a:ln w="28575" cmpd="sng">
              <a:solidFill>
                <a:srgbClr val="FF505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50" name="Freeform 26"/>
            <p:cNvSpPr>
              <a:spLocks noChangeAspect="1"/>
            </p:cNvSpPr>
            <p:nvPr userDrawn="1"/>
          </p:nvSpPr>
          <p:spPr bwMode="auto">
            <a:xfrm rot="-1106097">
              <a:off x="1356" y="462"/>
              <a:ext cx="120" cy="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4" y="24"/>
                </a:cxn>
                <a:cxn ang="0">
                  <a:pos x="120" y="42"/>
                </a:cxn>
              </a:cxnLst>
              <a:rect l="0" t="0" r="r" b="b"/>
              <a:pathLst>
                <a:path w="120" h="42">
                  <a:moveTo>
                    <a:pt x="0" y="0"/>
                  </a:moveTo>
                  <a:cubicBezTo>
                    <a:pt x="32" y="8"/>
                    <a:pt x="64" y="17"/>
                    <a:pt x="84" y="24"/>
                  </a:cubicBezTo>
                  <a:cubicBezTo>
                    <a:pt x="104" y="31"/>
                    <a:pt x="112" y="36"/>
                    <a:pt x="120" y="42"/>
                  </a:cubicBezTo>
                </a:path>
              </a:pathLst>
            </a:custGeom>
            <a:noFill/>
            <a:ln w="28575" cmpd="sng">
              <a:solidFill>
                <a:srgbClr val="FF505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00213"/>
            <a:ext cx="7772400" cy="43957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+mn-lt"/>
                <a:ea typeface="+mn-ea"/>
              </a:defRPr>
            </a:lvl1pPr>
          </a:lstStyle>
          <a:p>
            <a:fld id="{82FDCAB8-D458-4E2B-9B6C-F393BCCD9194}" type="datetime1">
              <a:rPr lang="zh-TW" altLang="en-US" smtClean="0"/>
              <a:t>2016/1/9</a:t>
            </a:fld>
            <a:endParaRPr lang="zh-TW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+mn-lt"/>
                <a:ea typeface="+mn-ea"/>
              </a:defRPr>
            </a:lvl1pPr>
          </a:lstStyle>
          <a:p>
            <a:endParaRPr lang="zh-TW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72450" y="6248400"/>
            <a:ext cx="501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+mn-lt"/>
                <a:ea typeface="+mn-ea"/>
              </a:defRPr>
            </a:lvl1pPr>
          </a:lstStyle>
          <a:p>
            <a:fld id="{FBABE729-F9A5-4410-B3D1-A17272FB347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51" name="Freeform 27"/>
          <p:cNvSpPr>
            <a:spLocks/>
          </p:cNvSpPr>
          <p:nvPr/>
        </p:nvSpPr>
        <p:spPr bwMode="auto">
          <a:xfrm>
            <a:off x="144463" y="666750"/>
            <a:ext cx="1068387" cy="815975"/>
          </a:xfrm>
          <a:custGeom>
            <a:avLst/>
            <a:gdLst/>
            <a:ahLst/>
            <a:cxnLst>
              <a:cxn ang="0">
                <a:pos x="219" y="295"/>
              </a:cxn>
              <a:cxn ang="0">
                <a:pos x="355" y="249"/>
              </a:cxn>
              <a:cxn ang="0">
                <a:pos x="446" y="431"/>
              </a:cxn>
              <a:cxn ang="0">
                <a:pos x="174" y="476"/>
              </a:cxn>
              <a:cxn ang="0">
                <a:pos x="15" y="205"/>
              </a:cxn>
              <a:cxn ang="0">
                <a:pos x="265" y="23"/>
              </a:cxn>
              <a:cxn ang="0">
                <a:pos x="491" y="68"/>
              </a:cxn>
              <a:cxn ang="0">
                <a:pos x="673" y="340"/>
              </a:cxn>
            </a:cxnLst>
            <a:rect l="0" t="0" r="r" b="b"/>
            <a:pathLst>
              <a:path w="673" h="514">
                <a:moveTo>
                  <a:pt x="219" y="295"/>
                </a:moveTo>
                <a:cubicBezTo>
                  <a:pt x="268" y="260"/>
                  <a:pt x="317" y="226"/>
                  <a:pt x="355" y="249"/>
                </a:cubicBezTo>
                <a:cubicBezTo>
                  <a:pt x="393" y="272"/>
                  <a:pt x="476" y="393"/>
                  <a:pt x="446" y="431"/>
                </a:cubicBezTo>
                <a:cubicBezTo>
                  <a:pt x="416" y="469"/>
                  <a:pt x="246" y="514"/>
                  <a:pt x="174" y="476"/>
                </a:cubicBezTo>
                <a:cubicBezTo>
                  <a:pt x="102" y="438"/>
                  <a:pt x="0" y="280"/>
                  <a:pt x="15" y="205"/>
                </a:cubicBezTo>
                <a:cubicBezTo>
                  <a:pt x="30" y="130"/>
                  <a:pt x="186" y="46"/>
                  <a:pt x="265" y="23"/>
                </a:cubicBezTo>
                <a:cubicBezTo>
                  <a:pt x="344" y="0"/>
                  <a:pt x="423" y="15"/>
                  <a:pt x="491" y="68"/>
                </a:cubicBezTo>
                <a:cubicBezTo>
                  <a:pt x="559" y="121"/>
                  <a:pt x="616" y="230"/>
                  <a:pt x="673" y="340"/>
                </a:cubicBezTo>
              </a:path>
            </a:pathLst>
          </a:custGeom>
          <a:noFill/>
          <a:ln w="38100" cmpd="sng">
            <a:solidFill>
              <a:srgbClr val="FF5050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1052" name="Freeform 28"/>
          <p:cNvSpPr>
            <a:spLocks/>
          </p:cNvSpPr>
          <p:nvPr/>
        </p:nvSpPr>
        <p:spPr bwMode="auto">
          <a:xfrm>
            <a:off x="611188" y="115888"/>
            <a:ext cx="215900" cy="431800"/>
          </a:xfrm>
          <a:custGeom>
            <a:avLst/>
            <a:gdLst/>
            <a:ahLst/>
            <a:cxnLst>
              <a:cxn ang="0">
                <a:pos x="0" y="272"/>
              </a:cxn>
              <a:cxn ang="0">
                <a:pos x="45" y="136"/>
              </a:cxn>
              <a:cxn ang="0">
                <a:pos x="136" y="0"/>
              </a:cxn>
            </a:cxnLst>
            <a:rect l="0" t="0" r="r" b="b"/>
            <a:pathLst>
              <a:path w="136" h="272">
                <a:moveTo>
                  <a:pt x="0" y="272"/>
                </a:moveTo>
                <a:cubicBezTo>
                  <a:pt x="11" y="226"/>
                  <a:pt x="22" y="181"/>
                  <a:pt x="45" y="136"/>
                </a:cubicBezTo>
                <a:cubicBezTo>
                  <a:pt x="68" y="91"/>
                  <a:pt x="102" y="45"/>
                  <a:pt x="136" y="0"/>
                </a:cubicBezTo>
              </a:path>
            </a:pathLst>
          </a:custGeom>
          <a:noFill/>
          <a:ln w="38100" cmpd="sng">
            <a:solidFill>
              <a:srgbClr val="FF5050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1053" name="Freeform 29"/>
          <p:cNvSpPr>
            <a:spLocks/>
          </p:cNvSpPr>
          <p:nvPr/>
        </p:nvSpPr>
        <p:spPr bwMode="auto">
          <a:xfrm>
            <a:off x="900113" y="258763"/>
            <a:ext cx="287337" cy="288925"/>
          </a:xfrm>
          <a:custGeom>
            <a:avLst/>
            <a:gdLst/>
            <a:ahLst/>
            <a:cxnLst>
              <a:cxn ang="0">
                <a:pos x="0" y="182"/>
              </a:cxn>
              <a:cxn ang="0">
                <a:pos x="90" y="46"/>
              </a:cxn>
              <a:cxn ang="0">
                <a:pos x="181" y="0"/>
              </a:cxn>
            </a:cxnLst>
            <a:rect l="0" t="0" r="r" b="b"/>
            <a:pathLst>
              <a:path w="181" h="182">
                <a:moveTo>
                  <a:pt x="0" y="182"/>
                </a:moveTo>
                <a:cubicBezTo>
                  <a:pt x="30" y="129"/>
                  <a:pt x="60" y="76"/>
                  <a:pt x="90" y="46"/>
                </a:cubicBezTo>
                <a:cubicBezTo>
                  <a:pt x="120" y="16"/>
                  <a:pt x="150" y="8"/>
                  <a:pt x="181" y="0"/>
                </a:cubicBezTo>
              </a:path>
            </a:pathLst>
          </a:custGeom>
          <a:noFill/>
          <a:ln w="38100" cmpd="sng">
            <a:solidFill>
              <a:srgbClr val="FF5050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1054" name="Freeform 30"/>
          <p:cNvSpPr>
            <a:spLocks/>
          </p:cNvSpPr>
          <p:nvPr/>
        </p:nvSpPr>
        <p:spPr bwMode="auto">
          <a:xfrm>
            <a:off x="1116013" y="547688"/>
            <a:ext cx="287337" cy="215900"/>
          </a:xfrm>
          <a:custGeom>
            <a:avLst/>
            <a:gdLst/>
            <a:ahLst/>
            <a:cxnLst>
              <a:cxn ang="0">
                <a:pos x="0" y="136"/>
              </a:cxn>
              <a:cxn ang="0">
                <a:pos x="90" y="45"/>
              </a:cxn>
              <a:cxn ang="0">
                <a:pos x="181" y="0"/>
              </a:cxn>
            </a:cxnLst>
            <a:rect l="0" t="0" r="r" b="b"/>
            <a:pathLst>
              <a:path w="181" h="136">
                <a:moveTo>
                  <a:pt x="0" y="136"/>
                </a:moveTo>
                <a:cubicBezTo>
                  <a:pt x="30" y="102"/>
                  <a:pt x="60" y="68"/>
                  <a:pt x="90" y="45"/>
                </a:cubicBezTo>
                <a:cubicBezTo>
                  <a:pt x="120" y="22"/>
                  <a:pt x="150" y="11"/>
                  <a:pt x="181" y="0"/>
                </a:cubicBezTo>
              </a:path>
            </a:pathLst>
          </a:custGeom>
          <a:noFill/>
          <a:ln w="38100" cmpd="sng">
            <a:solidFill>
              <a:srgbClr val="FF5050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1055" name="Freeform 31"/>
          <p:cNvSpPr>
            <a:spLocks/>
          </p:cNvSpPr>
          <p:nvPr/>
        </p:nvSpPr>
        <p:spPr bwMode="auto">
          <a:xfrm>
            <a:off x="1476375" y="1449388"/>
            <a:ext cx="6911975" cy="180975"/>
          </a:xfrm>
          <a:custGeom>
            <a:avLst/>
            <a:gdLst/>
            <a:ahLst/>
            <a:cxnLst>
              <a:cxn ang="0">
                <a:pos x="0" y="65"/>
              </a:cxn>
              <a:cxn ang="0">
                <a:pos x="781" y="0"/>
              </a:cxn>
              <a:cxn ang="0">
                <a:pos x="1360" y="65"/>
              </a:cxn>
              <a:cxn ang="0">
                <a:pos x="1782" y="67"/>
              </a:cxn>
              <a:cxn ang="0">
                <a:pos x="2177" y="111"/>
              </a:cxn>
              <a:cxn ang="0">
                <a:pos x="2794" y="84"/>
              </a:cxn>
              <a:cxn ang="0">
                <a:pos x="3275" y="22"/>
              </a:cxn>
              <a:cxn ang="0">
                <a:pos x="3900" y="20"/>
              </a:cxn>
              <a:cxn ang="0">
                <a:pos x="4354" y="65"/>
              </a:cxn>
            </a:cxnLst>
            <a:rect l="0" t="0" r="r" b="b"/>
            <a:pathLst>
              <a:path w="4354" h="114">
                <a:moveTo>
                  <a:pt x="0" y="65"/>
                </a:moveTo>
                <a:cubicBezTo>
                  <a:pt x="130" y="54"/>
                  <a:pt x="554" y="0"/>
                  <a:pt x="781" y="0"/>
                </a:cubicBezTo>
                <a:cubicBezTo>
                  <a:pt x="1008" y="0"/>
                  <a:pt x="1193" y="54"/>
                  <a:pt x="1360" y="65"/>
                </a:cubicBezTo>
                <a:cubicBezTo>
                  <a:pt x="1527" y="76"/>
                  <a:pt x="1646" y="59"/>
                  <a:pt x="1782" y="67"/>
                </a:cubicBezTo>
                <a:cubicBezTo>
                  <a:pt x="1918" y="75"/>
                  <a:pt x="2008" y="108"/>
                  <a:pt x="2177" y="111"/>
                </a:cubicBezTo>
                <a:cubicBezTo>
                  <a:pt x="2346" y="114"/>
                  <a:pt x="2611" y="99"/>
                  <a:pt x="2794" y="84"/>
                </a:cubicBezTo>
                <a:cubicBezTo>
                  <a:pt x="2977" y="69"/>
                  <a:pt x="3091" y="33"/>
                  <a:pt x="3275" y="22"/>
                </a:cubicBezTo>
                <a:cubicBezTo>
                  <a:pt x="3459" y="11"/>
                  <a:pt x="3720" y="13"/>
                  <a:pt x="3900" y="20"/>
                </a:cubicBezTo>
                <a:cubicBezTo>
                  <a:pt x="4080" y="27"/>
                  <a:pt x="4251" y="38"/>
                  <a:pt x="4354" y="65"/>
                </a:cubicBezTo>
              </a:path>
            </a:pathLst>
          </a:custGeom>
          <a:noFill/>
          <a:ln w="38100" cmpd="sng">
            <a:solidFill>
              <a:srgbClr val="FF5050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31913" y="390525"/>
            <a:ext cx="71262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あくあフォント" pitchFamily="1" charset="-128"/>
          <a:ea typeface="あくあフォント" pitchFamily="1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あくあフォント" pitchFamily="1" charset="-128"/>
          <a:ea typeface="あくあフォント" pitchFamily="1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あくあフォント" pitchFamily="1" charset="-128"/>
          <a:ea typeface="あくあフォント" pitchFamily="1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あくあフォント" pitchFamily="1" charset="-128"/>
          <a:ea typeface="あくあフォント" pitchFamily="1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あくあフォント" pitchFamily="1" charset="-128"/>
          <a:ea typeface="あくあフォント" pitchFamily="1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あくあフォント" pitchFamily="1" charset="-128"/>
          <a:ea typeface="あくあフォント" pitchFamily="1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あくあフォント" pitchFamily="1" charset="-128"/>
          <a:ea typeface="あくあフォント" pitchFamily="1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あくあフォント" pitchFamily="1" charset="-128"/>
          <a:ea typeface="あくあフォント" pitchFamily="1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70000"/>
        <a:buFont typeface="あくあフォント" pitchFamily="1" charset="-128"/>
        <a:buChar char="》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70000"/>
        <a:buFont typeface="あくあフォント" pitchFamily="1" charset="-128"/>
        <a:buChar char="×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70000"/>
        <a:buFont typeface="あくあフォント" pitchFamily="1" charset="-128"/>
        <a:buChar char="›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SzPct val="70000"/>
        <a:buFont typeface="あくあフォント" pitchFamily="1" charset="-128"/>
        <a:buChar char="○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SzPct val="70000"/>
        <a:buFont typeface="あくあフォント" pitchFamily="1" charset="-128"/>
        <a:buChar char="☆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SzPct val="70000"/>
        <a:buFont typeface="あくあフォント" pitchFamily="1" charset="-128"/>
        <a:buChar char="☆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SzPct val="70000"/>
        <a:buFont typeface="あくあフォント" pitchFamily="1" charset="-128"/>
        <a:buChar char="☆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SzPct val="70000"/>
        <a:buFont typeface="あくあフォント" pitchFamily="1" charset="-128"/>
        <a:buChar char="☆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SzPct val="70000"/>
        <a:buFont typeface="あくあフォント" pitchFamily="1" charset="-128"/>
        <a:buChar char="☆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214414" y="4000504"/>
            <a:ext cx="6786610" cy="2357454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班級：幼二二</a:t>
            </a:r>
            <a:r>
              <a:rPr lang="en-US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A</a:t>
            </a:r>
          </a:p>
          <a:p>
            <a:pPr algn="l"/>
            <a:r>
              <a:rPr lang="zh-TW" altLang="en-US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組</a:t>
            </a:r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別：</a:t>
            </a:r>
            <a:r>
              <a:rPr lang="zh-TW" altLang="en-US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第十</a:t>
            </a:r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組</a:t>
            </a:r>
            <a:endParaRPr lang="en-US" altLang="zh-TW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algn="l"/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組員：</a:t>
            </a:r>
            <a:r>
              <a:rPr lang="en-US" altLang="zh-TW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230030072 </a:t>
            </a:r>
            <a:r>
              <a:rPr lang="zh-TW" altLang="zh-TW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杜姍</a:t>
            </a:r>
            <a:r>
              <a:rPr lang="zh-TW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芳</a:t>
            </a:r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230030096 </a:t>
            </a:r>
            <a:r>
              <a:rPr lang="zh-TW" altLang="zh-TW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劉韋君</a:t>
            </a:r>
          </a:p>
          <a:p>
            <a:pPr algn="l"/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  </a:t>
            </a:r>
            <a:r>
              <a:rPr lang="en-US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230030162 </a:t>
            </a:r>
            <a:r>
              <a:rPr lang="zh-TW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柯佳廷</a:t>
            </a:r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230030245 </a:t>
            </a:r>
            <a:r>
              <a:rPr lang="zh-TW" altLang="zh-TW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黃韻靜</a:t>
            </a:r>
          </a:p>
          <a:p>
            <a:pPr algn="l"/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  </a:t>
            </a:r>
            <a:r>
              <a:rPr lang="en-US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230030252 </a:t>
            </a:r>
            <a:r>
              <a:rPr lang="zh-TW" altLang="zh-TW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劉穎</a:t>
            </a:r>
            <a:r>
              <a:rPr lang="zh-TW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綺</a:t>
            </a:r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230030470 </a:t>
            </a:r>
            <a:r>
              <a:rPr lang="zh-TW" altLang="zh-TW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鄭卉</a:t>
            </a:r>
            <a:r>
              <a:rPr lang="zh-TW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倫</a:t>
            </a:r>
            <a:endParaRPr lang="en-US" altLang="zh-TW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algn="l"/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指導教授：歐姿秀 教授</a:t>
            </a:r>
            <a:endParaRPr lang="en-US" altLang="zh-TW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algn="l"/>
            <a:r>
              <a:rPr lang="zh-TW" altLang="en-US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報告</a:t>
            </a:r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日期：</a:t>
            </a:r>
            <a:r>
              <a:rPr lang="en-US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2016</a:t>
            </a:r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01</a:t>
            </a:r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11</a:t>
            </a:r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日</a:t>
            </a:r>
            <a:endParaRPr lang="zh-TW" altLang="en-US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85786" y="2071678"/>
            <a:ext cx="7772400" cy="1470025"/>
          </a:xfrm>
        </p:spPr>
        <p:txBody>
          <a:bodyPr/>
          <a:lstStyle/>
          <a:p>
            <a:r>
              <a:rPr lang="zh-TW" altLang="zh-TW" sz="4400" b="1" dirty="0">
                <a:latin typeface="標楷體" pitchFamily="65" charset="-120"/>
                <a:ea typeface="標楷體" pitchFamily="65" charset="-120"/>
              </a:rPr>
              <a:t>教保服務人員如何增進</a:t>
            </a:r>
            <a:r>
              <a:rPr lang="zh-TW" altLang="zh-TW" sz="4400" b="1" dirty="0" smtClean="0">
                <a:latin typeface="標楷體" pitchFamily="65" charset="-120"/>
                <a:ea typeface="標楷體" pitchFamily="65" charset="-120"/>
              </a:rPr>
              <a:t>幼兒</a:t>
            </a:r>
            <a:r>
              <a:rPr lang="en-US" altLang="zh-TW" sz="4400" b="1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400" b="1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zh-TW" sz="4400" b="1" dirty="0" smtClean="0">
                <a:latin typeface="標楷體" pitchFamily="65" charset="-120"/>
                <a:ea typeface="標楷體" pitchFamily="65" charset="-120"/>
              </a:rPr>
              <a:t>正</a:t>
            </a:r>
            <a:r>
              <a:rPr lang="zh-TW" altLang="zh-TW" sz="4400" b="1" dirty="0">
                <a:latin typeface="標楷體" pitchFamily="65" charset="-120"/>
                <a:ea typeface="標楷體" pitchFamily="65" charset="-120"/>
              </a:rPr>
              <a:t>向的人際互動</a:t>
            </a:r>
            <a:endParaRPr lang="zh-TW" altLang="en-US" sz="4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BABE729-F9A5-4410-B3D1-A17272FB347A}" type="slidenum">
              <a:rPr lang="zh-TW" altLang="en-US" smtClean="0"/>
              <a:t>1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幼兒園之幼兒人際互動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BE729-F9A5-4410-B3D1-A17272FB347A}" type="slidenum">
              <a:rPr lang="zh-TW" altLang="en-US" smtClean="0"/>
              <a:t>10</a:t>
            </a:fld>
            <a:endParaRPr lang="zh-TW" altLang="en-US"/>
          </a:p>
        </p:txBody>
      </p:sp>
      <p:pic>
        <p:nvPicPr>
          <p:cNvPr id="2050" name="Picture 2" descr="D:\data\Desktop\在幼兒園中影響幼兒人際互動的因素為欠缺團體合作的學習，在共同使用教具或其他物品時較不願意輪流分享與合作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785926"/>
            <a:ext cx="7172325" cy="4295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幼兒園之幼兒人際互動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zh-TW" b="1" dirty="0">
                <a:latin typeface="標楷體" pitchFamily="65" charset="-120"/>
                <a:ea typeface="標楷體" pitchFamily="65" charset="-120"/>
              </a:rPr>
              <a:t>二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b="1" dirty="0">
                <a:latin typeface="標楷體" pitchFamily="65" charset="-120"/>
                <a:ea typeface="標楷體" pitchFamily="65" charset="-120"/>
              </a:rPr>
              <a:t>攻擊</a:t>
            </a:r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行為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肢體攻擊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2"/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根據問卷調查結果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發現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，統計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比例大約占</a:t>
            </a:r>
            <a:r>
              <a:rPr lang="en-US" altLang="zh-TW" sz="2800" u="sng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24</a:t>
            </a:r>
            <a:r>
              <a:rPr lang="en-US" altLang="zh-TW" sz="2800" u="sng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%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的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教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保服務人員認為在幼兒園常見的人際互動問題為「</a:t>
            </a:r>
            <a:r>
              <a:rPr lang="zh-TW" altLang="zh-TW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打架、肢體衝突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」方面的問題，其人際互動之發生因素有不小心碰撞引發衝突、不懂如何與同儕相處、故意搗蛋、動作大，卻不知碰到人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…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等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zh-TW" dirty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BE729-F9A5-4410-B3D1-A17272FB347A}" type="slidenum">
              <a:rPr lang="zh-TW" altLang="en-US" smtClean="0"/>
              <a:t>11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幼兒園之幼兒人際互動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二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攻擊行為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口語攻擊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2"/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根據問卷調查結果發現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，統計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比例大約占</a:t>
            </a:r>
            <a:r>
              <a:rPr lang="en-US" altLang="zh-TW" sz="2800" u="sng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13</a:t>
            </a:r>
            <a:r>
              <a:rPr lang="en-US" altLang="zh-TW" sz="2800" u="sng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%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的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教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保服務人員認為在幼兒園常見的人際互動問題為「</a:t>
            </a:r>
            <a:r>
              <a:rPr lang="zh-TW" altLang="zh-TW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言語上的嘲笑、語言傷害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」方面的問題，其人際互動之發生因素有缺乏同情心、脾氣不好、人格特質、教養方式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…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等。</a:t>
            </a:r>
            <a:endParaRPr lang="zh-TW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BE729-F9A5-4410-B3D1-A17272FB347A}" type="slidenum">
              <a:rPr lang="zh-TW" altLang="en-US" smtClean="0"/>
              <a:t>12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幼兒園之幼兒人際互動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zh-TW" b="1" dirty="0">
                <a:latin typeface="標楷體" pitchFamily="65" charset="-120"/>
                <a:ea typeface="標楷體" pitchFamily="65" charset="-120"/>
              </a:rPr>
              <a:t>三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告狀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zh-TW" dirty="0">
              <a:latin typeface="標楷體" pitchFamily="65" charset="-120"/>
              <a:ea typeface="標楷體" pitchFamily="65" charset="-120"/>
            </a:endParaRPr>
          </a:p>
          <a:p>
            <a:pPr lvl="2"/>
            <a:r>
              <a:rPr lang="zh-TW" altLang="zh-TW" i="1" dirty="0">
                <a:latin typeface="標楷體" pitchFamily="65" charset="-120"/>
                <a:ea typeface="標楷體" pitchFamily="65" charset="-120"/>
              </a:rPr>
              <a:t>幼兒在互動時，最常發生幼兒告狀的情形。例如：在玩鬧時有推擠碰撞，若碰撞到較敏感的幼兒，「老師，</a:t>
            </a:r>
            <a:r>
              <a:rPr lang="en-US" altLang="zh-TW" i="1" dirty="0">
                <a:latin typeface="標楷體" pitchFamily="65" charset="-120"/>
                <a:ea typeface="標楷體" pitchFamily="65" charset="-120"/>
              </a:rPr>
              <a:t>OO</a:t>
            </a:r>
            <a:r>
              <a:rPr lang="zh-TW" altLang="zh-TW" i="1" dirty="0">
                <a:latin typeface="標楷體" pitchFamily="65" charset="-120"/>
                <a:ea typeface="標楷體" pitchFamily="65" charset="-120"/>
              </a:rPr>
              <a:t>推我，都沒有跟我說對不起」「哪有，我明明有跟你說對不起」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BE729-F9A5-4410-B3D1-A17272FB347A}" type="slidenum">
              <a:rPr lang="zh-TW" altLang="en-US" smtClean="0"/>
              <a:t>13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幼兒園之幼兒人際互動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zh-TW" b="1" dirty="0">
                <a:latin typeface="標楷體" pitchFamily="65" charset="-120"/>
                <a:ea typeface="標楷體" pitchFamily="65" charset="-120"/>
              </a:rPr>
              <a:t>四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b="1" dirty="0">
                <a:latin typeface="標楷體" pitchFamily="65" charset="-120"/>
                <a:ea typeface="標楷體" pitchFamily="65" charset="-120"/>
              </a:rPr>
              <a:t>炫耀式</a:t>
            </a:r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分享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zh-TW" dirty="0">
              <a:latin typeface="標楷體" pitchFamily="65" charset="-120"/>
              <a:ea typeface="標楷體" pitchFamily="65" charset="-120"/>
            </a:endParaRPr>
          </a:p>
          <a:p>
            <a:pPr lvl="2"/>
            <a:r>
              <a:rPr lang="zh-TW" altLang="zh-TW" i="1" dirty="0">
                <a:latin typeface="標楷體" pitchFamily="65" charset="-120"/>
                <a:ea typeface="標楷體" pitchFamily="65" charset="-120"/>
              </a:rPr>
              <a:t>例如說：你說你家裡有什麼什麼什麼，有巧虎、有</a:t>
            </a:r>
            <a:r>
              <a:rPr lang="en-US" altLang="zh-TW" i="1" dirty="0">
                <a:latin typeface="標楷體" pitchFamily="65" charset="-120"/>
                <a:ea typeface="標楷體" pitchFamily="65" charset="-120"/>
              </a:rPr>
              <a:t>DVD…</a:t>
            </a:r>
            <a:r>
              <a:rPr lang="zh-TW" altLang="zh-TW" i="1" dirty="0">
                <a:latin typeface="標楷體" pitchFamily="65" charset="-120"/>
                <a:ea typeface="標楷體" pitchFamily="65" charset="-120"/>
              </a:rPr>
              <a:t>好了，另一個人就說，你沒有，我家有什麼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BE729-F9A5-4410-B3D1-A17272FB347A}" type="slidenum">
              <a:rPr lang="zh-TW" altLang="en-US" smtClean="0"/>
              <a:t>14</a:t>
            </a:fld>
            <a:endParaRPr lang="zh-TW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幼兒園之幼兒人際互動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zh-TW" b="1" dirty="0">
                <a:latin typeface="標楷體" pitchFamily="65" charset="-120"/>
                <a:ea typeface="標楷體" pitchFamily="65" charset="-120"/>
              </a:rPr>
              <a:t>五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b="1" dirty="0">
                <a:latin typeface="標楷體" pitchFamily="65" charset="-120"/>
                <a:ea typeface="標楷體" pitchFamily="65" charset="-120"/>
              </a:rPr>
              <a:t>家庭因素</a:t>
            </a:r>
            <a:endParaRPr lang="zh-TW" altLang="zh-TW" dirty="0"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單親家庭、缺乏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安全感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1"/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2"/>
            <a:r>
              <a:rPr lang="zh-TW" altLang="zh-TW" i="1" dirty="0">
                <a:latin typeface="標楷體" pitchFamily="65" charset="-120"/>
                <a:ea typeface="標楷體" pitchFamily="65" charset="-120"/>
              </a:rPr>
              <a:t>然後因素也有家庭因素的人際互動問題，像比如我們班上有單親的小朋友，然後因為他是沒有爸爸</a:t>
            </a:r>
            <a:r>
              <a:rPr lang="zh-TW" altLang="zh-TW" i="1" dirty="0" smtClean="0">
                <a:latin typeface="標楷體" pitchFamily="65" charset="-120"/>
                <a:ea typeface="標楷體" pitchFamily="65" charset="-120"/>
              </a:rPr>
              <a:t>，所以</a:t>
            </a:r>
            <a:r>
              <a:rPr lang="zh-TW" altLang="zh-TW" i="1" dirty="0">
                <a:latin typeface="標楷體" pitchFamily="65" charset="-120"/>
                <a:ea typeface="標楷體" pitchFamily="65" charset="-120"/>
              </a:rPr>
              <a:t>同學他們之間聊天有講過相關爸爸的事情，那位小朋友會特別的</a:t>
            </a:r>
            <a:r>
              <a:rPr lang="zh-TW" altLang="zh-TW" i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沒有安全感</a:t>
            </a:r>
            <a:r>
              <a:rPr lang="zh-TW" altLang="zh-TW" i="1" dirty="0">
                <a:latin typeface="標楷體" pitchFamily="65" charset="-120"/>
                <a:ea typeface="標楷體" pitchFamily="65" charset="-120"/>
              </a:rPr>
              <a:t>，然後</a:t>
            </a:r>
            <a:r>
              <a:rPr lang="zh-TW" altLang="zh-TW" i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心裡</a:t>
            </a:r>
            <a:r>
              <a:rPr lang="zh-TW" altLang="zh-TW" i="1" dirty="0">
                <a:latin typeface="標楷體" pitchFamily="65" charset="-120"/>
                <a:ea typeface="標楷體" pitchFamily="65" charset="-120"/>
              </a:rPr>
              <a:t>會覺得</a:t>
            </a:r>
            <a:r>
              <a:rPr lang="zh-TW" altLang="zh-TW" i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不平衡</a:t>
            </a:r>
            <a:r>
              <a:rPr lang="zh-TW" altLang="zh-TW" i="1" dirty="0">
                <a:latin typeface="標楷體" pitchFamily="65" charset="-120"/>
                <a:ea typeface="標楷體" pitchFamily="65" charset="-120"/>
              </a:rPr>
              <a:t>，然後會憤怒的情緒，甚至會去</a:t>
            </a:r>
            <a:r>
              <a:rPr lang="zh-TW" altLang="zh-TW" i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動手打同學</a:t>
            </a:r>
            <a:r>
              <a:rPr lang="zh-TW" altLang="zh-TW" i="1" dirty="0">
                <a:latin typeface="標楷體" pitchFamily="65" charset="-120"/>
                <a:ea typeface="標楷體" pitchFamily="65" charset="-120"/>
              </a:rPr>
              <a:t>、對方。</a:t>
            </a:r>
            <a:endParaRPr lang="zh-TW" altLang="zh-TW" sz="2800" dirty="0">
              <a:latin typeface="標楷體" pitchFamily="65" charset="-120"/>
              <a:ea typeface="標楷體" pitchFamily="65" charset="-120"/>
            </a:endParaRPr>
          </a:p>
          <a:p>
            <a:pPr lvl="1"/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BE729-F9A5-4410-B3D1-A17272FB347A}" type="slidenum">
              <a:rPr lang="zh-TW" altLang="en-US" smtClean="0"/>
              <a:t>15</a:t>
            </a:fld>
            <a:endParaRPr lang="zh-TW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>
                <a:latin typeface="標楷體" pitchFamily="65" charset="-120"/>
                <a:ea typeface="標楷體" pitchFamily="65" charset="-120"/>
              </a:rPr>
              <a:t>教保服務人員在幼兒人際互動之正向輔導策略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b="1" dirty="0">
                <a:latin typeface="標楷體" pitchFamily="65" charset="-120"/>
                <a:ea typeface="標楷體" pitchFamily="65" charset="-120"/>
              </a:rPr>
              <a:t>一、促進人際互動之輔導</a:t>
            </a:r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策略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稱讚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2"/>
            <a:r>
              <a:rPr lang="zh-TW" altLang="zh-TW" i="1" dirty="0" smtClean="0">
                <a:latin typeface="標楷體" pitchFamily="65" charset="-120"/>
                <a:ea typeface="標楷體" pitchFamily="65" charset="-120"/>
              </a:rPr>
              <a:t>當</a:t>
            </a:r>
            <a:r>
              <a:rPr lang="zh-TW" altLang="zh-TW" i="1" dirty="0">
                <a:latin typeface="標楷體" pitchFamily="65" charset="-120"/>
                <a:ea typeface="標楷體" pitchFamily="65" charset="-120"/>
              </a:rPr>
              <a:t>他們有好的事情、好的行為發生的時候，會分享、會輪流的時候，</a:t>
            </a:r>
            <a:r>
              <a:rPr lang="en-US" altLang="zh-TW" i="1" dirty="0">
                <a:latin typeface="標楷體" pitchFamily="65" charset="-120"/>
                <a:ea typeface="標楷體" pitchFamily="65" charset="-120"/>
              </a:rPr>
              <a:t>OOO</a:t>
            </a:r>
            <a:r>
              <a:rPr lang="zh-TW" altLang="zh-TW" i="1" dirty="0">
                <a:latin typeface="標楷體" pitchFamily="65" charset="-120"/>
                <a:ea typeface="標楷體" pitchFamily="65" charset="-120"/>
              </a:rPr>
              <a:t>很棒，他已經學會輪流了，很好！用稱讚的方式來讓他們覺得自己有得到老師的肯定，之後就會繼續</a:t>
            </a:r>
            <a:r>
              <a:rPr lang="zh-TW" altLang="zh-TW" i="1" dirty="0" smtClean="0">
                <a:latin typeface="標楷體" pitchFamily="65" charset="-120"/>
                <a:ea typeface="標楷體" pitchFamily="65" charset="-120"/>
              </a:rPr>
              <a:t>延續</a:t>
            </a:r>
            <a:endParaRPr lang="en-US" altLang="zh-TW" i="1" dirty="0" smtClean="0">
              <a:latin typeface="標楷體" pitchFamily="65" charset="-120"/>
              <a:ea typeface="標楷體" pitchFamily="65" charset="-120"/>
            </a:endParaRPr>
          </a:p>
          <a:p>
            <a:pPr lvl="2"/>
            <a:endParaRPr lang="en-US" altLang="zh-TW" i="1" dirty="0" smtClean="0">
              <a:latin typeface="標楷體" pitchFamily="65" charset="-120"/>
              <a:ea typeface="標楷體" pitchFamily="65" charset="-120"/>
            </a:endParaRPr>
          </a:p>
          <a:p>
            <a:pPr lvl="2"/>
            <a:r>
              <a:rPr lang="zh-TW" altLang="zh-TW" i="1" dirty="0">
                <a:latin typeface="標楷體" pitchFamily="65" charset="-120"/>
                <a:ea typeface="標楷體" pitchFamily="65" charset="-120"/>
              </a:rPr>
              <a:t>我們就會現場把</a:t>
            </a:r>
            <a:r>
              <a:rPr lang="en-US" altLang="zh-TW" i="1" dirty="0">
                <a:latin typeface="標楷體" pitchFamily="65" charset="-120"/>
                <a:ea typeface="標楷體" pitchFamily="65" charset="-120"/>
              </a:rPr>
              <a:t>XXX</a:t>
            </a:r>
            <a:r>
              <a:rPr lang="zh-TW" altLang="zh-TW" i="1" dirty="0">
                <a:latin typeface="標楷體" pitchFamily="65" charset="-120"/>
                <a:ea typeface="標楷體" pitchFamily="65" charset="-120"/>
              </a:rPr>
              <a:t>正向的行為，告訴全班</a:t>
            </a:r>
            <a:r>
              <a:rPr lang="en-US" altLang="zh-TW" i="1" dirty="0">
                <a:latin typeface="標楷體" pitchFamily="65" charset="-120"/>
                <a:ea typeface="標楷體" pitchFamily="65" charset="-120"/>
              </a:rPr>
              <a:t>XXX</a:t>
            </a:r>
            <a:r>
              <a:rPr lang="zh-TW" altLang="zh-TW" i="1" dirty="0">
                <a:latin typeface="標楷體" pitchFamily="65" charset="-120"/>
                <a:ea typeface="標楷體" pitchFamily="65" charset="-120"/>
              </a:rPr>
              <a:t>這個行為為什麼事對的、為什麼值得鼓勵，講給全班聽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BE729-F9A5-4410-B3D1-A17272FB347A}" type="slidenum">
              <a:rPr lang="zh-TW" altLang="en-US" smtClean="0"/>
              <a:t>16</a:t>
            </a:fld>
            <a:endParaRPr lang="zh-TW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教保服務人員在幼兒人際互動之正向輔導策略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b="1" dirty="0"/>
              <a:t>二、改善人際互動之輔導策略</a:t>
            </a:r>
            <a:endParaRPr lang="zh-TW" altLang="zh-TW" dirty="0"/>
          </a:p>
          <a:p>
            <a:pPr lvl="1"/>
            <a:r>
              <a:rPr lang="en-US" altLang="zh-TW" b="1" dirty="0"/>
              <a:t>(</a:t>
            </a:r>
            <a:r>
              <a:rPr lang="zh-TW" altLang="zh-TW" b="1" dirty="0"/>
              <a:t>一</a:t>
            </a:r>
            <a:r>
              <a:rPr lang="en-US" altLang="zh-TW" b="1" dirty="0"/>
              <a:t>)</a:t>
            </a:r>
            <a:r>
              <a:rPr lang="zh-TW" altLang="zh-TW" b="1" dirty="0"/>
              <a:t>輔導</a:t>
            </a:r>
            <a:r>
              <a:rPr lang="zh-TW" altLang="zh-TW" b="1" dirty="0" smtClean="0"/>
              <a:t>方式</a:t>
            </a:r>
            <a:endParaRPr lang="en-US" altLang="zh-TW" b="1" dirty="0" smtClean="0"/>
          </a:p>
          <a:p>
            <a:pPr lvl="1"/>
            <a:endParaRPr lang="zh-TW" altLang="zh-TW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BE729-F9A5-4410-B3D1-A17272FB347A}" type="slidenum">
              <a:rPr lang="zh-TW" altLang="en-US" smtClean="0"/>
              <a:t>17</a:t>
            </a:fld>
            <a:endParaRPr lang="zh-TW" altLang="en-US"/>
          </a:p>
        </p:txBody>
      </p:sp>
      <p:pic>
        <p:nvPicPr>
          <p:cNvPr id="3074" name="Picture 2" descr="D:\data\Desktop\幼兒發生人際互動問題時，教師會如何處理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2786058"/>
            <a:ext cx="6202236" cy="37147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教保服務人員在幼兒人際互動之正向輔導策略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zh-TW" b="1" dirty="0">
                <a:latin typeface="標楷體" pitchFamily="65" charset="-120"/>
                <a:ea typeface="標楷體" pitchFamily="65" charset="-120"/>
              </a:rPr>
              <a:t>二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b="1" dirty="0">
                <a:latin typeface="標楷體" pitchFamily="65" charset="-120"/>
                <a:ea typeface="標楷體" pitchFamily="65" charset="-120"/>
              </a:rPr>
              <a:t>機會教育</a:t>
            </a:r>
            <a:endParaRPr lang="zh-TW" altLang="zh-TW" dirty="0">
              <a:latin typeface="標楷體" pitchFamily="65" charset="-120"/>
              <a:ea typeface="標楷體" pitchFamily="65" charset="-120"/>
            </a:endParaRPr>
          </a:p>
          <a:p>
            <a:pPr lvl="2"/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當全班的面前機會教育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幼兒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3">
              <a:lnSpc>
                <a:spcPct val="150000"/>
              </a:lnSpc>
            </a:pPr>
            <a:r>
              <a:rPr lang="zh-TW" altLang="zh-TW" sz="1800" i="1" dirty="0">
                <a:latin typeface="標楷體" pitchFamily="65" charset="-120"/>
                <a:ea typeface="標楷體" pitchFamily="65" charset="-120"/>
              </a:rPr>
              <a:t>將吵架的幼兒帶到全班的面前，師：「小朋友你們知不知道為甚麼這兩位小朋友在前面？」幼：「因為他們做錯事、不乖」師：「那</a:t>
            </a:r>
            <a:r>
              <a:rPr lang="en-US" altLang="zh-TW" sz="1800" i="1" dirty="0">
                <a:latin typeface="標楷體" pitchFamily="65" charset="-120"/>
                <a:ea typeface="標楷體" pitchFamily="65" charset="-120"/>
              </a:rPr>
              <a:t>OO</a:t>
            </a:r>
            <a:r>
              <a:rPr lang="zh-TW" altLang="zh-TW" sz="1800" i="1" dirty="0">
                <a:latin typeface="標楷體" pitchFamily="65" charset="-120"/>
                <a:ea typeface="標楷體" pitchFamily="65" charset="-120"/>
              </a:rPr>
              <a:t>和</a:t>
            </a:r>
            <a:r>
              <a:rPr lang="en-US" altLang="zh-TW" sz="1800" i="1" dirty="0">
                <a:latin typeface="標楷體" pitchFamily="65" charset="-120"/>
                <a:ea typeface="標楷體" pitchFamily="65" charset="-120"/>
              </a:rPr>
              <a:t>XX</a:t>
            </a:r>
            <a:r>
              <a:rPr lang="zh-TW" altLang="zh-TW" sz="1800" i="1" dirty="0">
                <a:latin typeface="標楷體" pitchFamily="65" charset="-120"/>
                <a:ea typeface="標楷體" pitchFamily="65" charset="-120"/>
              </a:rPr>
              <a:t>你們兩個要不要自己說說看為什麼你們會在這裡？」幼：「</a:t>
            </a:r>
            <a:r>
              <a:rPr lang="en-US" altLang="zh-TW" sz="1800" i="1" dirty="0">
                <a:latin typeface="標楷體" pitchFamily="65" charset="-120"/>
                <a:ea typeface="標楷體" pitchFamily="65" charset="-120"/>
              </a:rPr>
              <a:t>…</a:t>
            </a:r>
            <a:r>
              <a:rPr lang="zh-TW" altLang="zh-TW" sz="1800" i="1" dirty="0">
                <a:latin typeface="標楷體" pitchFamily="65" charset="-120"/>
                <a:ea typeface="標楷體" pitchFamily="65" charset="-120"/>
              </a:rPr>
              <a:t>」師：「因為阿，剛剛</a:t>
            </a:r>
            <a:r>
              <a:rPr lang="en-US" altLang="zh-TW" sz="1800" i="1" dirty="0">
                <a:latin typeface="標楷體" pitchFamily="65" charset="-120"/>
                <a:ea typeface="標楷體" pitchFamily="65" charset="-120"/>
              </a:rPr>
              <a:t>OO</a:t>
            </a:r>
            <a:r>
              <a:rPr lang="zh-TW" altLang="zh-TW" sz="1800" i="1" dirty="0">
                <a:latin typeface="標楷體" pitchFamily="65" charset="-120"/>
                <a:ea typeface="標楷體" pitchFamily="65" charset="-120"/>
              </a:rPr>
              <a:t>去拉</a:t>
            </a:r>
            <a:r>
              <a:rPr lang="en-US" altLang="zh-TW" sz="1800" i="1" dirty="0">
                <a:latin typeface="標楷體" pitchFamily="65" charset="-120"/>
                <a:ea typeface="標楷體" pitchFamily="65" charset="-120"/>
              </a:rPr>
              <a:t>XX</a:t>
            </a:r>
            <a:r>
              <a:rPr lang="zh-TW" altLang="zh-TW" sz="1800" i="1" dirty="0">
                <a:latin typeface="標楷體" pitchFamily="65" charset="-120"/>
                <a:ea typeface="標楷體" pitchFamily="65" charset="-120"/>
              </a:rPr>
              <a:t>的頭髮，</a:t>
            </a:r>
            <a:r>
              <a:rPr lang="en-US" altLang="zh-TW" sz="1800" i="1" dirty="0">
                <a:latin typeface="標楷體" pitchFamily="65" charset="-120"/>
                <a:ea typeface="標楷體" pitchFamily="65" charset="-120"/>
              </a:rPr>
              <a:t>XX</a:t>
            </a:r>
            <a:r>
              <a:rPr lang="zh-TW" altLang="zh-TW" sz="1800" i="1" dirty="0">
                <a:latin typeface="標楷體" pitchFamily="65" charset="-120"/>
                <a:ea typeface="標楷體" pitchFamily="65" charset="-120"/>
              </a:rPr>
              <a:t>因為很不開心就打了</a:t>
            </a:r>
            <a:r>
              <a:rPr lang="en-US" altLang="zh-TW" sz="1800" i="1" dirty="0">
                <a:latin typeface="標楷體" pitchFamily="65" charset="-120"/>
                <a:ea typeface="標楷體" pitchFamily="65" charset="-120"/>
              </a:rPr>
              <a:t>OO</a:t>
            </a:r>
            <a:r>
              <a:rPr lang="zh-TW" altLang="zh-TW" sz="1800" i="1" dirty="0">
                <a:latin typeface="標楷體" pitchFamily="65" charset="-120"/>
                <a:ea typeface="標楷體" pitchFamily="65" charset="-120"/>
              </a:rPr>
              <a:t>，你們覺得是誰的錯呢？」幼：「</a:t>
            </a:r>
            <a:r>
              <a:rPr lang="en-US" altLang="zh-TW" sz="1800" i="1" dirty="0">
                <a:latin typeface="標楷體" pitchFamily="65" charset="-120"/>
                <a:ea typeface="標楷體" pitchFamily="65" charset="-120"/>
              </a:rPr>
              <a:t>OO</a:t>
            </a:r>
            <a:r>
              <a:rPr lang="zh-TW" altLang="zh-TW" sz="1800" i="1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1800" i="1" dirty="0">
                <a:latin typeface="標楷體" pitchFamily="65" charset="-120"/>
                <a:ea typeface="標楷體" pitchFamily="65" charset="-120"/>
              </a:rPr>
              <a:t>XX</a:t>
            </a:r>
            <a:r>
              <a:rPr lang="zh-TW" altLang="zh-TW" sz="1800" i="1" dirty="0">
                <a:latin typeface="標楷體" pitchFamily="65" charset="-120"/>
                <a:ea typeface="標楷體" pitchFamily="65" charset="-120"/>
              </a:rPr>
              <a:t>、都有錯」師：「我們做錯事的時候要怎麼辦？」幼：「跟別人對不起」</a:t>
            </a:r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BE729-F9A5-4410-B3D1-A17272FB347A}" type="slidenum">
              <a:rPr lang="zh-TW" altLang="en-US" smtClean="0"/>
              <a:t>18</a:t>
            </a:fld>
            <a:endParaRPr lang="zh-TW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教保服務人員在幼兒人際互動之正向輔導策略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zh-TW" b="1" dirty="0">
                <a:latin typeface="標楷體" pitchFamily="65" charset="-120"/>
                <a:ea typeface="標楷體" pitchFamily="65" charset="-120"/>
              </a:rPr>
              <a:t>三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b="1" dirty="0">
                <a:latin typeface="標楷體" pitchFamily="65" charset="-120"/>
                <a:ea typeface="標楷體" pitchFamily="65" charset="-120"/>
              </a:rPr>
              <a:t>活動</a:t>
            </a:r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設計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 lvl="1"/>
            <a:endParaRPr lang="zh-TW" altLang="zh-TW" dirty="0">
              <a:latin typeface="標楷體" pitchFamily="65" charset="-120"/>
              <a:ea typeface="標楷體" pitchFamily="65" charset="-120"/>
            </a:endParaRPr>
          </a:p>
          <a:p>
            <a:pPr lvl="2"/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平時設計活動、提高團體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意識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2"/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3">
              <a:lnSpc>
                <a:spcPct val="150000"/>
              </a:lnSpc>
            </a:pPr>
            <a:r>
              <a:rPr lang="zh-TW" altLang="zh-TW" i="1" dirty="0">
                <a:latin typeface="標楷體" pitchFamily="65" charset="-120"/>
                <a:ea typeface="標楷體" pitchFamily="65" charset="-120"/>
              </a:rPr>
              <a:t>在活動或課堂中，盡量讓幼兒團體或小組行動，減少讓幼兒獨自一個人，增加幼兒之間人際互動及同儕相處的機會，提高團體意識，讓幼兒覺知生活是團體生活而非個人，也可以很快讓幼兒融入團體生活。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BE729-F9A5-4410-B3D1-A17272FB347A}" type="slidenum">
              <a:rPr lang="zh-TW" altLang="en-US" smtClean="0"/>
              <a:t>19</a:t>
            </a:fld>
            <a:endParaRPr lang="zh-TW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85786" y="2071678"/>
            <a:ext cx="7772400" cy="1470025"/>
          </a:xfrm>
        </p:spPr>
        <p:txBody>
          <a:bodyPr/>
          <a:lstStyle/>
          <a:p>
            <a:r>
              <a:rPr lang="zh-TW" altLang="en-US" sz="4800" b="1" dirty="0" smtClean="0">
                <a:latin typeface="標楷體" pitchFamily="65" charset="-120"/>
                <a:ea typeface="標楷體" pitchFamily="65" charset="-120"/>
              </a:rPr>
              <a:t>研究結果與討論</a:t>
            </a:r>
            <a:endParaRPr lang="zh-TW" altLang="en-US" sz="48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BABE729-F9A5-4410-B3D1-A17272FB347A}" type="slidenum">
              <a:rPr lang="zh-TW" altLang="en-US" smtClean="0"/>
              <a:t>2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教保服務人員在幼兒人際互動之正向輔導策略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zh-TW" b="1" dirty="0">
                <a:latin typeface="標楷體" pitchFamily="65" charset="-120"/>
                <a:ea typeface="標楷體" pitchFamily="65" charset="-120"/>
              </a:rPr>
              <a:t>四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b="1" dirty="0">
                <a:latin typeface="標楷體" pitchFamily="65" charset="-120"/>
                <a:ea typeface="標楷體" pitchFamily="65" charset="-120"/>
              </a:rPr>
              <a:t>說</a:t>
            </a:r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故事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 lvl="1"/>
            <a:endParaRPr lang="zh-TW" altLang="zh-TW" dirty="0">
              <a:latin typeface="標楷體" pitchFamily="65" charset="-120"/>
              <a:ea typeface="標楷體" pitchFamily="65" charset="-120"/>
            </a:endParaRPr>
          </a:p>
          <a:p>
            <a:pPr lvl="2"/>
            <a:r>
              <a:rPr lang="zh-TW" altLang="zh-TW" i="1" dirty="0">
                <a:latin typeface="標楷體" pitchFamily="65" charset="-120"/>
                <a:ea typeface="標楷體" pitchFamily="65" charset="-120"/>
              </a:rPr>
              <a:t>我覺得故事是最有用的，大孩子會對故事裡面的情節會有瞭解，所以故事對大孩子比較有用</a:t>
            </a:r>
            <a:r>
              <a:rPr lang="zh-TW" altLang="zh-TW" i="1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i="1" dirty="0" smtClean="0">
              <a:latin typeface="標楷體" pitchFamily="65" charset="-120"/>
              <a:ea typeface="標楷體" pitchFamily="65" charset="-120"/>
            </a:endParaRPr>
          </a:p>
          <a:p>
            <a:pPr lvl="2"/>
            <a:endParaRPr lang="en-US" altLang="zh-TW" i="1" dirty="0" smtClean="0">
              <a:latin typeface="標楷體" pitchFamily="65" charset="-120"/>
              <a:ea typeface="標楷體" pitchFamily="65" charset="-120"/>
            </a:endParaRPr>
          </a:p>
          <a:p>
            <a:pPr lvl="2"/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根據問卷調查結果發現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，統計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比例大約占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15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%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的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教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保服務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人員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在輔導策略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所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採用的處理方式為「繪本」，利用繪本引導，並讓幼兒說出自己的想法。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BE729-F9A5-4410-B3D1-A17272FB347A}" type="slidenum">
              <a:rPr lang="zh-TW" altLang="en-US" smtClean="0"/>
              <a:t>20</a:t>
            </a:fld>
            <a:endParaRPr lang="zh-TW" alt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教保服務人員在幼兒人際互動之正向輔導策略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zh-TW" b="1" dirty="0">
                <a:latin typeface="標楷體" pitchFamily="65" charset="-120"/>
                <a:ea typeface="標楷體" pitchFamily="65" charset="-120"/>
              </a:rPr>
              <a:t>五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b="1" dirty="0">
                <a:latin typeface="標楷體" pitchFamily="65" charset="-120"/>
                <a:ea typeface="標楷體" pitchFamily="65" charset="-120"/>
              </a:rPr>
              <a:t>正負增強</a:t>
            </a:r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法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 lvl="1"/>
            <a:endParaRPr lang="zh-TW" altLang="zh-TW" dirty="0">
              <a:latin typeface="標楷體" pitchFamily="65" charset="-120"/>
              <a:ea typeface="標楷體" pitchFamily="65" charset="-120"/>
            </a:endParaRPr>
          </a:p>
          <a:p>
            <a:pPr lvl="2">
              <a:lnSpc>
                <a:spcPct val="150000"/>
              </a:lnSpc>
            </a:pPr>
            <a:r>
              <a:rPr lang="zh-TW" altLang="zh-TW" i="1" dirty="0">
                <a:latin typeface="標楷體" pitchFamily="65" charset="-120"/>
                <a:ea typeface="標楷體" pitchFamily="65" charset="-120"/>
              </a:rPr>
              <a:t>跟他講說：「收好玩具的話就可以溜滑梯」或者是「不可以跟同學搶玩具，等下就可以溜滑梯」，就是用正向增強的</a:t>
            </a:r>
            <a:r>
              <a:rPr lang="zh-TW" altLang="zh-TW" i="1" dirty="0" smtClean="0">
                <a:latin typeface="標楷體" pitchFamily="65" charset="-120"/>
                <a:ea typeface="標楷體" pitchFamily="65" charset="-120"/>
              </a:rPr>
              <a:t>方法</a:t>
            </a:r>
            <a:r>
              <a:rPr lang="zh-TW" altLang="en-US" i="1" dirty="0" smtClean="0">
                <a:latin typeface="標楷體" pitchFamily="65" charset="-120"/>
                <a:ea typeface="標楷體" pitchFamily="65" charset="-120"/>
              </a:rPr>
              <a:t>；負增強法，</a:t>
            </a:r>
            <a:r>
              <a:rPr lang="zh-TW" altLang="zh-TW" i="1" dirty="0" smtClean="0">
                <a:latin typeface="標楷體" pitchFamily="65" charset="-120"/>
                <a:ea typeface="標楷體" pitchFamily="65" charset="-120"/>
              </a:rPr>
              <a:t>我</a:t>
            </a:r>
            <a:r>
              <a:rPr lang="zh-TW" altLang="zh-TW" i="1" dirty="0">
                <a:latin typeface="標楷體" pitchFamily="65" charset="-120"/>
                <a:ea typeface="標楷體" pitchFamily="65" charset="-120"/>
              </a:rPr>
              <a:t>就會說：「不可以跟同學搶玩具，這樣才不會受傷吵架」，這就是這個負向增強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BE729-F9A5-4410-B3D1-A17272FB347A}" type="slidenum">
              <a:rPr lang="zh-TW" altLang="en-US" smtClean="0"/>
              <a:t>21</a:t>
            </a:fld>
            <a:endParaRPr lang="zh-TW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85786" y="2071678"/>
            <a:ext cx="7772400" cy="1470025"/>
          </a:xfrm>
        </p:spPr>
        <p:txBody>
          <a:bodyPr/>
          <a:lstStyle/>
          <a:p>
            <a:r>
              <a:rPr lang="en-US" altLang="zh-TW" sz="4800" b="1" dirty="0" smtClean="0">
                <a:latin typeface="+mn-lt"/>
                <a:ea typeface="標楷體" pitchFamily="65" charset="-120"/>
              </a:rPr>
              <a:t>THE</a:t>
            </a:r>
            <a:r>
              <a:rPr lang="zh-TW" altLang="en-US" sz="4800" b="1" dirty="0" smtClean="0">
                <a:latin typeface="+mn-lt"/>
                <a:ea typeface="標楷體" pitchFamily="65" charset="-120"/>
              </a:rPr>
              <a:t> </a:t>
            </a:r>
            <a:r>
              <a:rPr lang="en-US" altLang="zh-TW" sz="4800" b="1" dirty="0" smtClean="0">
                <a:latin typeface="+mn-lt"/>
                <a:ea typeface="標楷體" pitchFamily="65" charset="-120"/>
              </a:rPr>
              <a:t>END</a:t>
            </a:r>
            <a:endParaRPr lang="zh-TW" altLang="en-US" sz="4800" b="1" dirty="0">
              <a:latin typeface="+mn-lt"/>
              <a:ea typeface="標楷體" pitchFamily="65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BABE729-F9A5-4410-B3D1-A17272FB347A}" type="slidenum">
              <a:rPr lang="zh-TW" altLang="en-US" smtClean="0"/>
              <a:t>22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>
                <a:latin typeface="標楷體" pitchFamily="65" charset="-120"/>
                <a:ea typeface="標楷體" pitchFamily="65" charset="-120"/>
              </a:rPr>
              <a:t>幼兒園之幼兒人際互動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zh-TW" altLang="zh-TW" b="1" dirty="0">
                <a:latin typeface="標楷體" pitchFamily="65" charset="-120"/>
                <a:ea typeface="標楷體" pitchFamily="65" charset="-120"/>
              </a:rPr>
              <a:t>一、正向人際互動</a:t>
            </a:r>
            <a:endParaRPr lang="zh-TW" altLang="zh-TW" dirty="0">
              <a:latin typeface="標楷體" pitchFamily="65" charset="-120"/>
              <a:ea typeface="標楷體" pitchFamily="65" charset="-120"/>
            </a:endParaRPr>
          </a:p>
          <a:p>
            <a:pPr lvl="1">
              <a:lnSpc>
                <a:spcPct val="150000"/>
              </a:lnSpc>
            </a:pP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zh-TW" b="1" dirty="0">
                <a:latin typeface="標楷體" pitchFamily="65" charset="-120"/>
                <a:ea typeface="標楷體" pitchFamily="65" charset="-120"/>
              </a:rPr>
              <a:t>一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互相幫助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 lvl="2">
              <a:lnSpc>
                <a:spcPct val="150000"/>
              </a:lnSpc>
            </a:pP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新生加入，舊生幫助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3">
              <a:lnSpc>
                <a:spcPct val="150000"/>
              </a:lnSpc>
            </a:pPr>
            <a:r>
              <a:rPr lang="zh-TW" altLang="zh-TW" i="1" dirty="0">
                <a:latin typeface="標楷體" pitchFamily="65" charset="-120"/>
                <a:ea typeface="標楷體" pitchFamily="65" charset="-120"/>
              </a:rPr>
              <a:t>早上來先整理書包阿，放水壺一些要做的事情，每天要做的事情，常規訓練，然後班上的小朋友就會去幫忙新來的同學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2">
              <a:lnSpc>
                <a:spcPct val="150000"/>
              </a:lnSpc>
            </a:pPr>
            <a:endParaRPr lang="zh-TW" altLang="zh-TW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BE729-F9A5-4410-B3D1-A17272FB347A}" type="slidenum">
              <a:rPr lang="zh-TW" altLang="en-US" smtClean="0"/>
              <a:t>3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幼兒園之幼兒人際互動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lvl="2" indent="-342900">
              <a:lnSpc>
                <a:spcPct val="150000"/>
              </a:lnSpc>
              <a:buFont typeface="あくあフォント" pitchFamily="1" charset="-128"/>
              <a:buChar char="》"/>
            </a:pPr>
            <a:r>
              <a:rPr lang="en-US" altLang="zh-TW" sz="2800" b="1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zh-TW" sz="2800" b="1" dirty="0" smtClean="0">
                <a:latin typeface="標楷體" pitchFamily="65" charset="-120"/>
                <a:ea typeface="標楷體" pitchFamily="65" charset="-120"/>
              </a:rPr>
              <a:t>一</a:t>
            </a:r>
            <a:r>
              <a:rPr lang="en-US" altLang="zh-TW" sz="2800" b="1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2800" b="1" dirty="0" smtClean="0">
                <a:latin typeface="標楷體" pitchFamily="65" charset="-120"/>
                <a:ea typeface="標楷體" pitchFamily="65" charset="-120"/>
              </a:rPr>
              <a:t>互相幫助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lvl="2">
              <a:lnSpc>
                <a:spcPct val="150000"/>
              </a:lnSpc>
            </a:pP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幫忙收玩具、給水壺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3">
              <a:lnSpc>
                <a:spcPct val="150000"/>
              </a:lnSpc>
            </a:pPr>
            <a:r>
              <a:rPr lang="zh-TW" altLang="zh-TW" i="1" dirty="0">
                <a:latin typeface="標楷體" pitchFamily="65" charset="-120"/>
                <a:ea typeface="標楷體" pitchFamily="65" charset="-120"/>
              </a:rPr>
              <a:t>然後我們班正向的比較是他們聽到說要收拾玩具的時候，他們就會拿那個籃子，跟著老師的腳步一起收拾玩具，將玩具放進去。如果有的人沒辦法走路或什麼的，他們就會主動去幫忙</a:t>
            </a:r>
            <a:r>
              <a:rPr lang="zh-TW" altLang="zh-TW" i="1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BE729-F9A5-4410-B3D1-A17272FB347A}" type="slidenum">
              <a:rPr lang="zh-TW" altLang="en-US" smtClean="0"/>
              <a:t>4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150000"/>
              </a:lnSpc>
            </a:pP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二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友伴關係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 lvl="2">
              <a:lnSpc>
                <a:spcPct val="150000"/>
              </a:lnSpc>
            </a:pP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開始有自己的友伴</a:t>
            </a:r>
            <a:endParaRPr lang="zh-TW" altLang="en-US" dirty="0" smtClean="0">
              <a:latin typeface="標楷體" pitchFamily="65" charset="-120"/>
              <a:ea typeface="標楷體" pitchFamily="65" charset="-120"/>
            </a:endParaRPr>
          </a:p>
          <a:p>
            <a:pPr lvl="3">
              <a:lnSpc>
                <a:spcPct val="150000"/>
              </a:lnSpc>
            </a:pPr>
            <a:r>
              <a:rPr lang="zh-TW" altLang="zh-TW" i="1" dirty="0">
                <a:latin typeface="標楷體" pitchFamily="65" charset="-120"/>
                <a:ea typeface="標楷體" pitchFamily="65" charset="-120"/>
              </a:rPr>
              <a:t>他們已經開始會有要好的友伴，他們會形成一個小團體，這是正向的，他們已經開始會有互動式的人際互動，而不是單向</a:t>
            </a:r>
            <a:r>
              <a:rPr lang="zh-TW" altLang="zh-TW" i="1" dirty="0" smtClean="0">
                <a:latin typeface="標楷體" pitchFamily="65" charset="-120"/>
                <a:ea typeface="標楷體" pitchFamily="65" charset="-120"/>
              </a:rPr>
              <a:t>的，</a:t>
            </a:r>
            <a:r>
              <a:rPr lang="zh-TW" altLang="zh-TW" i="1" dirty="0">
                <a:latin typeface="標楷體" pitchFamily="65" charset="-120"/>
                <a:ea typeface="標楷體" pitchFamily="65" charset="-120"/>
              </a:rPr>
              <a:t>他們現在已經開始會有一些喜歡的友伴，或是只要有人他們就會聊得很開心</a:t>
            </a:r>
            <a:endParaRPr lang="zh-TW" altLang="zh-TW" dirty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50000"/>
              </a:lnSpc>
            </a:pP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BE729-F9A5-4410-B3D1-A17272FB347A}" type="slidenum">
              <a:rPr lang="zh-TW" altLang="en-US" smtClean="0"/>
              <a:t>5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幼兒園之幼兒人際互動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b="1" dirty="0" smtClean="0"/>
              <a:t>二、</a:t>
            </a:r>
            <a:r>
              <a:rPr lang="zh-TW" altLang="zh-TW" b="1" dirty="0"/>
              <a:t>負向人際</a:t>
            </a:r>
            <a:r>
              <a:rPr lang="zh-TW" altLang="zh-TW" b="1" dirty="0" smtClean="0"/>
              <a:t>互動</a:t>
            </a:r>
            <a:endParaRPr lang="en-US" altLang="zh-TW" b="1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BE729-F9A5-4410-B3D1-A17272FB347A}" type="slidenum">
              <a:rPr lang="zh-TW" altLang="en-US" smtClean="0"/>
              <a:t>6</a:t>
            </a:fld>
            <a:endParaRPr lang="zh-TW" altLang="en-US"/>
          </a:p>
        </p:txBody>
      </p:sp>
      <p:pic>
        <p:nvPicPr>
          <p:cNvPr id="1026" name="Picture 2" descr="D:\data\Desktop\在幼兒園中每位幼兒平均發生人際互動問題頻率.jpg"/>
          <p:cNvPicPr>
            <a:picLocks noChangeAspect="1" noChangeArrowheads="1"/>
          </p:cNvPicPr>
          <p:nvPr/>
        </p:nvPicPr>
        <p:blipFill>
          <a:blip r:embed="rId2" cstate="print"/>
          <a:srcRect b="12023"/>
          <a:stretch>
            <a:fillRect/>
          </a:stretch>
        </p:blipFill>
        <p:spPr bwMode="auto">
          <a:xfrm>
            <a:off x="1357290" y="2459318"/>
            <a:ext cx="6429420" cy="38986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幼兒園之幼兒人際互動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zh-TW" b="1" dirty="0">
                <a:latin typeface="標楷體" pitchFamily="65" charset="-120"/>
                <a:ea typeface="標楷體" pitchFamily="65" charset="-120"/>
              </a:rPr>
              <a:t>一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b="1" dirty="0">
                <a:latin typeface="標楷體" pitchFamily="65" charset="-120"/>
                <a:ea typeface="標楷體" pitchFamily="65" charset="-120"/>
              </a:rPr>
              <a:t>以自我為</a:t>
            </a:r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中心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 lvl="1"/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 lvl="2"/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搶教具、玩具及霸占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玩具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3">
              <a:lnSpc>
                <a:spcPct val="150000"/>
              </a:lnSpc>
            </a:pPr>
            <a:r>
              <a:rPr lang="zh-TW" altLang="zh-TW" i="1" dirty="0">
                <a:latin typeface="標楷體" pitchFamily="65" charset="-120"/>
                <a:ea typeface="標楷體" pitchFamily="65" charset="-120"/>
              </a:rPr>
              <a:t>有時會有搶玩具、霸占玩具</a:t>
            </a:r>
            <a:r>
              <a:rPr lang="en-US" altLang="zh-TW" i="1" dirty="0">
                <a:latin typeface="標楷體" pitchFamily="65" charset="-120"/>
                <a:ea typeface="標楷體" pitchFamily="65" charset="-120"/>
              </a:rPr>
              <a:t>…</a:t>
            </a:r>
            <a:r>
              <a:rPr lang="zh-TW" altLang="zh-TW" i="1" dirty="0">
                <a:latin typeface="標楷體" pitchFamily="65" charset="-120"/>
                <a:ea typeface="標楷體" pitchFamily="65" charset="-120"/>
              </a:rPr>
              <a:t>等情形，或是直接將在旁邊的其他幼兒拉走，例如：幼兒發生搶玩具的情形，</a:t>
            </a:r>
            <a:r>
              <a:rPr lang="en-US" altLang="zh-TW" i="1" dirty="0">
                <a:latin typeface="標楷體" pitchFamily="65" charset="-120"/>
                <a:ea typeface="標楷體" pitchFamily="65" charset="-120"/>
              </a:rPr>
              <a:t>OO</a:t>
            </a:r>
            <a:r>
              <a:rPr lang="zh-TW" altLang="zh-TW" i="1" dirty="0">
                <a:latin typeface="標楷體" pitchFamily="65" charset="-120"/>
                <a:ea typeface="標楷體" pitchFamily="65" charset="-120"/>
              </a:rPr>
              <a:t>說：「好阿，都給你玩，</a:t>
            </a:r>
            <a:r>
              <a:rPr lang="en-US" altLang="zh-TW" i="1" dirty="0">
                <a:latin typeface="標楷體" pitchFamily="65" charset="-120"/>
                <a:ea typeface="標楷體" pitchFamily="65" charset="-120"/>
              </a:rPr>
              <a:t>XX</a:t>
            </a:r>
            <a:r>
              <a:rPr lang="zh-TW" altLang="zh-TW" i="1" dirty="0">
                <a:latin typeface="標楷體" pitchFamily="65" charset="-120"/>
                <a:ea typeface="標楷體" pitchFamily="65" charset="-120"/>
              </a:rPr>
              <a:t>走我們去玩積木，不要和他一起玩，這個有什麼好玩的。」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2"/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BE729-F9A5-4410-B3D1-A17272FB347A}" type="slidenum">
              <a:rPr lang="zh-TW" altLang="en-US" smtClean="0"/>
              <a:t>7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幼兒園之幼兒人際互動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一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以自我為中心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 lvl="2"/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2"/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不願意分享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3">
              <a:lnSpc>
                <a:spcPct val="150000"/>
              </a:lnSpc>
            </a:pPr>
            <a:r>
              <a:rPr lang="zh-TW" altLang="zh-TW" i="1" dirty="0" smtClean="0">
                <a:latin typeface="標楷體" pitchFamily="65" charset="-120"/>
                <a:ea typeface="標楷體" pitchFamily="65" charset="-120"/>
              </a:rPr>
              <a:t>比較需要成人去引導說請輪流玩、請分享，就是他們遇到東西一定是用搶的，一定一開始不會有人想要分享，一定要老師說請輪流、請分享，才會有人分享。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342900" lvl="2" indent="-342900">
              <a:buFont typeface="あくあフォント" pitchFamily="1" charset="-128"/>
              <a:buChar char="》"/>
            </a:pP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BE729-F9A5-4410-B3D1-A17272FB347A}" type="slidenum">
              <a:rPr lang="zh-TW" altLang="en-US" smtClean="0"/>
              <a:t>8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幼兒園之幼兒人際互動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一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以自我為中心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 lvl="2"/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1257300" lvl="4" indent="-342900">
              <a:buFont typeface="あくあフォント" pitchFamily="1" charset="-128"/>
              <a:buChar char="》"/>
            </a:pP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無法包容與等待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lvl="3">
              <a:lnSpc>
                <a:spcPct val="150000"/>
              </a:lnSpc>
            </a:pPr>
            <a:r>
              <a:rPr lang="zh-TW" altLang="zh-TW" i="1" dirty="0" smtClean="0">
                <a:latin typeface="標楷體" pitchFamily="65" charset="-120"/>
                <a:ea typeface="標楷體" pitchFamily="65" charset="-120"/>
              </a:rPr>
              <a:t>比較需要成人去引導說請輪流玩、請分享，就是他們遇到東西一定是用搶的，一定一開始不會有人想要分享，一定要老師說請輪流、請分享，才會有人分享。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342900" lvl="2" indent="-342900">
              <a:buFont typeface="あくあフォント" pitchFamily="1" charset="-128"/>
              <a:buChar char="》"/>
            </a:pP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BE729-F9A5-4410-B3D1-A17272FB347A}" type="slidenum">
              <a:rPr lang="zh-TW" altLang="en-US" smtClean="0"/>
              <a:t>9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あくあフォント"/>
        <a:ea typeface="あくあフォント"/>
        <a:cs typeface=""/>
      </a:majorFont>
      <a:minorFont>
        <a:latin typeface="あくあフォント"/>
        <a:ea typeface="あくあフォント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nyanplate006-red-</Template>
  <TotalTime>57</TotalTime>
  <Words>1404</Words>
  <Application>Microsoft Office PowerPoint</Application>
  <PresentationFormat>如螢幕大小 (4:3)</PresentationFormat>
  <Paragraphs>117</Paragraphs>
  <Slides>22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22</vt:i4>
      </vt:variant>
    </vt:vector>
  </HeadingPairs>
  <TitlesOfParts>
    <vt:vector size="23" baseType="lpstr">
      <vt:lpstr>標準デザイン</vt:lpstr>
      <vt:lpstr>教保服務人員如何增進幼兒 正向的人際互動</vt:lpstr>
      <vt:lpstr>研究結果與討論</vt:lpstr>
      <vt:lpstr>幼兒園之幼兒人際互動</vt:lpstr>
      <vt:lpstr>幼兒園之幼兒人際互動</vt:lpstr>
      <vt:lpstr>投影片 5</vt:lpstr>
      <vt:lpstr>幼兒園之幼兒人際互動</vt:lpstr>
      <vt:lpstr>幼兒園之幼兒人際互動</vt:lpstr>
      <vt:lpstr>幼兒園之幼兒人際互動</vt:lpstr>
      <vt:lpstr>幼兒園之幼兒人際互動</vt:lpstr>
      <vt:lpstr>幼兒園之幼兒人際互動</vt:lpstr>
      <vt:lpstr>幼兒園之幼兒人際互動</vt:lpstr>
      <vt:lpstr>幼兒園之幼兒人際互動</vt:lpstr>
      <vt:lpstr>幼兒園之幼兒人際互動</vt:lpstr>
      <vt:lpstr>幼兒園之幼兒人際互動</vt:lpstr>
      <vt:lpstr>幼兒園之幼兒人際互動</vt:lpstr>
      <vt:lpstr>教保服務人員在幼兒人際互動之正向輔導策略</vt:lpstr>
      <vt:lpstr>教保服務人員在幼兒人際互動之正向輔導策略</vt:lpstr>
      <vt:lpstr>教保服務人員在幼兒人際互動之正向輔導策略</vt:lpstr>
      <vt:lpstr>教保服務人員在幼兒人際互動之正向輔導策略</vt:lpstr>
      <vt:lpstr>教保服務人員在幼兒人際互動之正向輔導策略</vt:lpstr>
      <vt:lpstr>教保服務人員在幼兒人際互動之正向輔導策略</vt:lpstr>
      <vt:lpstr>THE END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教保服務人員如何增進幼兒 正向的人際互動</dc:title>
  <dc:creator>user</dc:creator>
  <cp:lastModifiedBy>user</cp:lastModifiedBy>
  <cp:revision>6</cp:revision>
  <dcterms:created xsi:type="dcterms:W3CDTF">2016-01-08T15:45:59Z</dcterms:created>
  <dcterms:modified xsi:type="dcterms:W3CDTF">2016-01-08T16:43:31Z</dcterms:modified>
</cp:coreProperties>
</file>