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8"/>
  </p:notesMasterIdLst>
  <p:sldIdLst>
    <p:sldId id="256" r:id="rId2"/>
    <p:sldId id="257" r:id="rId3"/>
    <p:sldId id="633" r:id="rId4"/>
    <p:sldId id="272" r:id="rId5"/>
    <p:sldId id="634" r:id="rId6"/>
    <p:sldId id="273" r:id="rId7"/>
    <p:sldId id="636" r:id="rId8"/>
    <p:sldId id="274" r:id="rId9"/>
    <p:sldId id="637" r:id="rId10"/>
    <p:sldId id="644" r:id="rId11"/>
    <p:sldId id="275" r:id="rId12"/>
    <p:sldId id="639" r:id="rId13"/>
    <p:sldId id="641" r:id="rId14"/>
    <p:sldId id="276" r:id="rId15"/>
    <p:sldId id="642" r:id="rId16"/>
    <p:sldId id="277" r:id="rId17"/>
    <p:sldId id="643" r:id="rId18"/>
    <p:sldId id="278" r:id="rId19"/>
    <p:sldId id="645" r:id="rId20"/>
    <p:sldId id="279" r:id="rId21"/>
    <p:sldId id="280" r:id="rId22"/>
    <p:sldId id="281" r:id="rId23"/>
    <p:sldId id="282" r:id="rId24"/>
    <p:sldId id="283" r:id="rId25"/>
    <p:sldId id="284" r:id="rId26"/>
    <p:sldId id="646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648" r:id="rId39"/>
    <p:sldId id="296" r:id="rId40"/>
    <p:sldId id="649" r:id="rId41"/>
    <p:sldId id="297" r:id="rId42"/>
    <p:sldId id="650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651" r:id="rId54"/>
    <p:sldId id="308" r:id="rId55"/>
    <p:sldId id="309" r:id="rId56"/>
    <p:sldId id="652" r:id="rId57"/>
    <p:sldId id="310" r:id="rId58"/>
    <p:sldId id="653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654" r:id="rId75"/>
    <p:sldId id="326" r:id="rId76"/>
    <p:sldId id="327" r:id="rId77"/>
    <p:sldId id="328" r:id="rId78"/>
    <p:sldId id="329" r:id="rId79"/>
    <p:sldId id="330" r:id="rId80"/>
    <p:sldId id="655" r:id="rId81"/>
    <p:sldId id="331" r:id="rId82"/>
    <p:sldId id="332" r:id="rId83"/>
    <p:sldId id="333" r:id="rId84"/>
    <p:sldId id="656" r:id="rId85"/>
    <p:sldId id="334" r:id="rId86"/>
    <p:sldId id="335" r:id="rId87"/>
    <p:sldId id="336" r:id="rId88"/>
    <p:sldId id="337" r:id="rId89"/>
    <p:sldId id="658" r:id="rId90"/>
    <p:sldId id="338" r:id="rId91"/>
    <p:sldId id="339" r:id="rId92"/>
    <p:sldId id="659" r:id="rId93"/>
    <p:sldId id="340" r:id="rId94"/>
    <p:sldId id="660" r:id="rId95"/>
    <p:sldId id="341" r:id="rId96"/>
    <p:sldId id="342" r:id="rId97"/>
    <p:sldId id="343" r:id="rId98"/>
    <p:sldId id="344" r:id="rId99"/>
    <p:sldId id="345" r:id="rId100"/>
    <p:sldId id="661" r:id="rId101"/>
    <p:sldId id="346" r:id="rId102"/>
    <p:sldId id="347" r:id="rId103"/>
    <p:sldId id="662" r:id="rId104"/>
    <p:sldId id="348" r:id="rId105"/>
    <p:sldId id="349" r:id="rId106"/>
    <p:sldId id="663" r:id="rId107"/>
    <p:sldId id="350" r:id="rId108"/>
    <p:sldId id="351" r:id="rId109"/>
    <p:sldId id="352" r:id="rId110"/>
    <p:sldId id="353" r:id="rId111"/>
    <p:sldId id="354" r:id="rId112"/>
    <p:sldId id="355" r:id="rId113"/>
    <p:sldId id="356" r:id="rId114"/>
    <p:sldId id="664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66" r:id="rId125"/>
    <p:sldId id="665" r:id="rId126"/>
    <p:sldId id="367" r:id="rId127"/>
    <p:sldId id="368" r:id="rId128"/>
    <p:sldId id="369" r:id="rId129"/>
    <p:sldId id="370" r:id="rId130"/>
    <p:sldId id="371" r:id="rId131"/>
    <p:sldId id="372" r:id="rId132"/>
    <p:sldId id="666" r:id="rId133"/>
    <p:sldId id="373" r:id="rId134"/>
    <p:sldId id="374" r:id="rId135"/>
    <p:sldId id="667" r:id="rId136"/>
    <p:sldId id="375" r:id="rId137"/>
    <p:sldId id="376" r:id="rId138"/>
    <p:sldId id="669" r:id="rId139"/>
    <p:sldId id="377" r:id="rId140"/>
    <p:sldId id="378" r:id="rId141"/>
    <p:sldId id="379" r:id="rId142"/>
    <p:sldId id="380" r:id="rId143"/>
    <p:sldId id="381" r:id="rId144"/>
    <p:sldId id="382" r:id="rId145"/>
    <p:sldId id="383" r:id="rId146"/>
    <p:sldId id="384" r:id="rId147"/>
    <p:sldId id="385" r:id="rId148"/>
    <p:sldId id="386" r:id="rId149"/>
    <p:sldId id="387" r:id="rId150"/>
    <p:sldId id="388" r:id="rId151"/>
    <p:sldId id="670" r:id="rId152"/>
    <p:sldId id="389" r:id="rId153"/>
    <p:sldId id="671" r:id="rId154"/>
    <p:sldId id="390" r:id="rId155"/>
    <p:sldId id="391" r:id="rId156"/>
    <p:sldId id="392" r:id="rId1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2002F-A306-4D78-8515-C4C931C9856E}" type="datetimeFigureOut">
              <a:rPr lang="zh-TW" altLang="en-US" smtClean="0"/>
              <a:t>2014/12/14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AE4AA-8103-490B-87A5-DE10CEB066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53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106001-D088-4E50-92CB-D92DEA806E31}" type="slidenum">
              <a:rPr lang="zh-TW" altLang="en-US" b="0" i="0"/>
              <a:pPr eaLnBrk="1" hangingPunct="1"/>
              <a:t>7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174179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67DF8A-0F0B-44CE-82A1-B41D25189174}" type="slidenum">
              <a:rPr lang="zh-TW" altLang="en-US" b="0" i="0"/>
              <a:pPr eaLnBrk="1" hangingPunct="1"/>
              <a:t>106</a:t>
            </a:fld>
            <a:endParaRPr lang="en-US" altLang="zh-TW" b="0" i="0"/>
          </a:p>
        </p:txBody>
      </p:sp>
      <p:sp>
        <p:nvSpPr>
          <p:cNvPr id="176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7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AE4AA-8103-490B-87A5-DE10CEB066AC}" type="slidenum">
              <a:rPr lang="zh-TW" altLang="en-US" smtClean="0"/>
              <a:t>152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21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00DBFA-92E2-4A24-BEE7-5264C1C226B3}" type="slidenum">
              <a:rPr lang="zh-TW" altLang="en-US" b="0" i="0"/>
              <a:pPr eaLnBrk="1" hangingPunct="1"/>
              <a:t>12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762307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383C5A-04D9-4FC9-AD21-6CD29D8394AF}" type="slidenum">
              <a:rPr lang="zh-TW" altLang="en-US" b="0" i="0"/>
              <a:pPr eaLnBrk="1" hangingPunct="1"/>
              <a:t>13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235226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E0E604-2C07-4FC0-82A4-91573CFAB8DA}" type="slidenum">
              <a:rPr lang="zh-TW" altLang="en-US" b="0" i="0"/>
              <a:pPr eaLnBrk="1" hangingPunct="1"/>
              <a:t>17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3613966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1ECF71-3CE1-401D-9389-B1175C81F75B}" type="slidenum">
              <a:rPr lang="zh-TW" altLang="en-US" b="0" i="0"/>
              <a:pPr eaLnBrk="1" hangingPunct="1"/>
              <a:t>38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304270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AE4AA-8103-490B-87A5-DE10CEB066AC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97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E0E604-2C07-4FC0-82A4-91573CFAB8DA}" type="slidenum">
              <a:rPr lang="zh-TW" altLang="en-US" b="0" i="0"/>
              <a:pPr eaLnBrk="1" hangingPunct="1"/>
              <a:t>53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338238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DDB6B2-6EFC-45C6-A5B3-E62EDC1EEDEE}" type="slidenum">
              <a:rPr lang="zh-TW" altLang="en-US" b="0" i="0"/>
              <a:pPr eaLnBrk="1" hangingPunct="1"/>
              <a:t>80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322176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DDB6B2-6EFC-45C6-A5B3-E62EDC1EEDEE}" type="slidenum">
              <a:rPr lang="zh-TW" altLang="en-US" b="0" i="0"/>
              <a:pPr eaLnBrk="1" hangingPunct="1"/>
              <a:t>92</a:t>
            </a:fld>
            <a:endParaRPr lang="en-US" altLang="zh-TW" b="0" i="0"/>
          </a:p>
        </p:txBody>
      </p:sp>
    </p:spTree>
    <p:extLst>
      <p:ext uri="{BB962C8B-B14F-4D97-AF65-F5344CB8AC3E}">
        <p14:creationId xmlns:p14="http://schemas.microsoft.com/office/powerpoint/2010/main" val="142871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20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36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160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32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75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8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95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63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9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75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39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A140875-D128-4AD4-831D-BF9D9AF0CF3C}" type="datetimeFigureOut">
              <a:rPr lang="zh-TW" altLang="en-US" smtClean="0"/>
              <a:t>2014/12/12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D13A459-2C04-4AF1-A9D0-4F6799B64B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87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第二十三單元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90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0" b="14517"/>
          <a:stretch/>
        </p:blipFill>
        <p:spPr>
          <a:xfrm rot="16200000">
            <a:off x="3707715" y="-1469391"/>
            <a:ext cx="6572223" cy="100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926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P.709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2" t="7737" r="-498" b="14710"/>
          <a:stretch/>
        </p:blipFill>
        <p:spPr>
          <a:xfrm>
            <a:off x="3448279" y="0"/>
            <a:ext cx="4952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81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76(C)</a:t>
            </a:r>
            <a:r>
              <a:rPr lang="zh-TW" altLang="zh-TW" sz="2800" dirty="0"/>
              <a:t>下列何者的主要血液供應不是源自腹腔動脈幹？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肝臟</a:t>
            </a:r>
            <a:r>
              <a:rPr lang="en-US" altLang="zh-TW" sz="2800" dirty="0"/>
              <a:t>  (B)</a:t>
            </a:r>
            <a:r>
              <a:rPr lang="zh-TW" altLang="zh-TW" sz="2800" dirty="0"/>
              <a:t>胰臟</a:t>
            </a:r>
            <a:r>
              <a:rPr lang="en-US" altLang="zh-TW" sz="2800" dirty="0"/>
              <a:t>  (C)</a:t>
            </a:r>
            <a:r>
              <a:rPr lang="zh-TW" altLang="zh-TW" sz="2800" dirty="0"/>
              <a:t>空腸</a:t>
            </a:r>
            <a:r>
              <a:rPr lang="en-US" altLang="zh-TW" sz="2800" dirty="0"/>
              <a:t>  (D)</a:t>
            </a:r>
            <a:r>
              <a:rPr lang="zh-TW" altLang="zh-TW" sz="2800" dirty="0"/>
              <a:t>胃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269664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77(C)</a:t>
            </a:r>
            <a:r>
              <a:rPr lang="zh-TW" altLang="zh-TW" sz="2800" dirty="0"/>
              <a:t>下列何者不是上肢的淺層靜脈？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貴要靜脈（</a:t>
            </a:r>
            <a:r>
              <a:rPr lang="en-US" altLang="zh-TW" sz="2800" dirty="0" err="1"/>
              <a:t>basilic</a:t>
            </a:r>
            <a:r>
              <a:rPr lang="en-US" altLang="zh-TW" sz="2800" dirty="0"/>
              <a:t> vein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頭靜脈（</a:t>
            </a:r>
            <a:r>
              <a:rPr lang="en-US" altLang="zh-TW" sz="2800" dirty="0"/>
              <a:t>cephalic vein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尺靜脈（</a:t>
            </a:r>
            <a:r>
              <a:rPr lang="en-US" altLang="zh-TW" sz="2800" dirty="0"/>
              <a:t>ulnar vein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前臂正中靜脈（</a:t>
            </a:r>
            <a:r>
              <a:rPr lang="en-US" altLang="zh-TW" sz="2800" dirty="0"/>
              <a:t>median </a:t>
            </a:r>
            <a:r>
              <a:rPr lang="en-US" altLang="zh-TW" sz="2800" dirty="0" err="1"/>
              <a:t>antebrachial</a:t>
            </a:r>
            <a:r>
              <a:rPr lang="en-US" altLang="zh-TW" sz="2800" dirty="0"/>
              <a:t> </a:t>
            </a:r>
            <a:r>
              <a:rPr lang="en-US" altLang="zh-TW" sz="2800" dirty="0" smtClean="0"/>
              <a:t>vein)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366712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P.704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0" t="4555" r="-497" b="29894"/>
          <a:stretch/>
        </p:blipFill>
        <p:spPr>
          <a:xfrm>
            <a:off x="3525397" y="0"/>
            <a:ext cx="59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6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78(B)</a:t>
            </a:r>
            <a:r>
              <a:rPr lang="zh-TW" altLang="zh-TW" sz="2800" dirty="0"/>
              <a:t>降結腸的血液主要來自下列何者的分枝？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腹腔幹</a:t>
            </a:r>
            <a:r>
              <a:rPr lang="en-US" altLang="zh-TW" sz="2800" dirty="0"/>
              <a:t>  (D)</a:t>
            </a:r>
            <a:r>
              <a:rPr lang="zh-TW" altLang="zh-TW" sz="2800" dirty="0"/>
              <a:t>髂內動脈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66430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79(C)</a:t>
            </a:r>
            <a:r>
              <a:rPr lang="zh-TW" altLang="zh-TW" sz="2800" dirty="0"/>
              <a:t>右心室所打出的血液進入：</a:t>
            </a:r>
            <a:r>
              <a:rPr lang="en-US" altLang="zh-TW" sz="2800" dirty="0"/>
              <a:t>  (A)</a:t>
            </a:r>
            <a:r>
              <a:rPr lang="zh-TW" altLang="zh-TW" sz="2800" dirty="0"/>
              <a:t>主動脈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冠狀動脈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肺動脈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肺靜脈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038652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mck65495_23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51" y="90368"/>
            <a:ext cx="8345184" cy="668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0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80(A)</a:t>
            </a:r>
            <a:r>
              <a:rPr lang="zh-TW" altLang="zh-TW" sz="2800" dirty="0"/>
              <a:t>有關微血管的敘述，下列何者錯誤？</a:t>
            </a:r>
            <a:r>
              <a:rPr lang="en-US" altLang="zh-TW" sz="2800" dirty="0"/>
              <a:t>  (A)</a:t>
            </a:r>
            <a:r>
              <a:rPr lang="zh-TW" altLang="zh-TW" sz="2800" dirty="0"/>
              <a:t>由多層內皮細胞組成</a:t>
            </a:r>
            <a:r>
              <a:rPr lang="en-US" altLang="zh-TW" sz="2800" dirty="0"/>
              <a:t>  (B)</a:t>
            </a:r>
            <a:r>
              <a:rPr lang="zh-TW" altLang="zh-TW" sz="2800" dirty="0"/>
              <a:t>管壁不具平滑肌</a:t>
            </a:r>
            <a:r>
              <a:rPr lang="en-US" altLang="zh-TW" sz="2800" dirty="0"/>
              <a:t>  (C)</a:t>
            </a:r>
            <a:r>
              <a:rPr lang="zh-TW" altLang="zh-TW" sz="2800" dirty="0"/>
              <a:t>不分布在軟骨中</a:t>
            </a:r>
            <a:r>
              <a:rPr lang="en-US" altLang="zh-TW" sz="2800" dirty="0"/>
              <a:t>  (D)</a:t>
            </a:r>
            <a:r>
              <a:rPr lang="zh-TW" altLang="zh-TW" sz="2800" dirty="0"/>
              <a:t>可進行物質交換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811983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81(A)</a:t>
            </a:r>
            <a:r>
              <a:rPr lang="zh-TW" altLang="zh-TW" sz="2800" dirty="0"/>
              <a:t>髂內動脈的分枝不分布到下列何種器官？</a:t>
            </a:r>
            <a:r>
              <a:rPr lang="en-US" altLang="zh-TW" sz="2800" dirty="0"/>
              <a:t>  (A)</a:t>
            </a:r>
            <a:r>
              <a:rPr lang="zh-TW" altLang="zh-TW" sz="2800" dirty="0"/>
              <a:t>睪丸</a:t>
            </a:r>
            <a:r>
              <a:rPr lang="en-US" altLang="zh-TW" sz="2800" dirty="0"/>
              <a:t>  (B)</a:t>
            </a:r>
            <a:r>
              <a:rPr lang="zh-TW" altLang="zh-TW" sz="2800" dirty="0"/>
              <a:t>子宮</a:t>
            </a:r>
            <a:r>
              <a:rPr lang="en-US" altLang="zh-TW" sz="2800" dirty="0"/>
              <a:t>  (C)</a:t>
            </a:r>
            <a:r>
              <a:rPr lang="zh-TW" altLang="zh-TW" sz="2800" dirty="0"/>
              <a:t>前列腺</a:t>
            </a:r>
            <a:r>
              <a:rPr lang="en-US" altLang="zh-TW" sz="2800" dirty="0"/>
              <a:t>  (D)</a:t>
            </a:r>
            <a:r>
              <a:rPr lang="zh-TW" altLang="zh-TW" sz="2800" dirty="0"/>
              <a:t>陰道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813892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82(A)</a:t>
            </a:r>
            <a:r>
              <a:rPr lang="zh-TW" altLang="zh-TW" sz="2800" dirty="0"/>
              <a:t>下列何者直接與頭臂靜脈</a:t>
            </a:r>
            <a:r>
              <a:rPr lang="en-US" altLang="zh-TW" sz="2800" dirty="0"/>
              <a:t> ( brachiocephalic vein ) </a:t>
            </a:r>
            <a:r>
              <a:rPr lang="zh-TW" altLang="zh-TW" sz="2800" dirty="0"/>
              <a:t>匯流至上腔靜脈</a:t>
            </a:r>
            <a:r>
              <a:rPr lang="en-US" altLang="zh-TW" sz="2800" dirty="0"/>
              <a:t> ( superior vena cava )</a:t>
            </a:r>
            <a:r>
              <a:rPr lang="zh-TW" altLang="zh-TW" sz="2800" dirty="0"/>
              <a:t>？</a:t>
            </a:r>
            <a:r>
              <a:rPr lang="en-US" altLang="zh-TW" sz="2800" dirty="0"/>
              <a:t>  (A)</a:t>
            </a:r>
            <a:r>
              <a:rPr lang="zh-TW" altLang="zh-TW" sz="2800" dirty="0"/>
              <a:t>奇靜脈</a:t>
            </a:r>
            <a:r>
              <a:rPr lang="en-US" altLang="zh-TW" sz="2800" dirty="0"/>
              <a:t> ( </a:t>
            </a:r>
            <a:r>
              <a:rPr lang="en-US" altLang="zh-TW" sz="2800" dirty="0" err="1"/>
              <a:t>azygos</a:t>
            </a:r>
            <a:r>
              <a:rPr lang="en-US" altLang="zh-TW" sz="2800" dirty="0"/>
              <a:t> vein )  (B)</a:t>
            </a:r>
            <a:r>
              <a:rPr lang="zh-TW" altLang="zh-TW" sz="2800" dirty="0"/>
              <a:t>半奇靜脈</a:t>
            </a:r>
            <a:r>
              <a:rPr lang="en-US" altLang="zh-TW" sz="2800" dirty="0"/>
              <a:t> ( </a:t>
            </a:r>
            <a:r>
              <a:rPr lang="en-US" altLang="zh-TW" sz="2800" dirty="0" err="1"/>
              <a:t>hemiazygos</a:t>
            </a:r>
            <a:r>
              <a:rPr lang="en-US" altLang="zh-TW" sz="2800" dirty="0"/>
              <a:t> vein )  (C)</a:t>
            </a:r>
            <a:r>
              <a:rPr lang="zh-TW" altLang="zh-TW" sz="2800" dirty="0"/>
              <a:t>肝靜脈 </a:t>
            </a:r>
            <a:r>
              <a:rPr lang="en-US" altLang="zh-TW" sz="2800" dirty="0"/>
              <a:t>( hepatic vein )  (D)</a:t>
            </a:r>
            <a:r>
              <a:rPr lang="zh-TW" altLang="zh-TW" sz="2800" dirty="0"/>
              <a:t>肺靜脈</a:t>
            </a:r>
            <a:r>
              <a:rPr lang="en-US" altLang="zh-TW" sz="2800" dirty="0"/>
              <a:t> ( pulmonary vein )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1473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5(A)</a:t>
            </a:r>
            <a:r>
              <a:rPr lang="zh-TW" altLang="zh-TW" sz="2800" dirty="0"/>
              <a:t>下列何者不是腸繫膜上動脈的分枝？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左結腸動脈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中結腸動脈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右結腸動脈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迴腸結腸動脈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381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83(B)</a:t>
            </a:r>
            <a:r>
              <a:rPr lang="zh-TW" altLang="zh-TW" sz="2800" dirty="0"/>
              <a:t>基底動脈</a:t>
            </a:r>
            <a:r>
              <a:rPr lang="en-US" altLang="zh-TW" sz="2800" dirty="0"/>
              <a:t> ( basilar artery ) </a:t>
            </a:r>
            <a:r>
              <a:rPr lang="zh-TW" altLang="zh-TW" sz="2800" dirty="0"/>
              <a:t>是由下列何種血管的左右枝匯合而成？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頸外動脈</a:t>
            </a:r>
            <a:r>
              <a:rPr lang="en-US" altLang="zh-TW" sz="2800" dirty="0"/>
              <a:t> ( external carotid artery )  (B)</a:t>
            </a:r>
            <a:r>
              <a:rPr lang="zh-TW" altLang="zh-TW" sz="2800" dirty="0"/>
              <a:t>椎動脈</a:t>
            </a:r>
            <a:r>
              <a:rPr lang="en-US" altLang="zh-TW" sz="2800" dirty="0"/>
              <a:t> ( vertebral artery )  (C)</a:t>
            </a:r>
            <a:r>
              <a:rPr lang="zh-TW" altLang="zh-TW" sz="2800" dirty="0"/>
              <a:t>大腦前動脈</a:t>
            </a:r>
            <a:r>
              <a:rPr lang="en-US" altLang="zh-TW" sz="2800" dirty="0"/>
              <a:t> ( anterior cerebral artery )  (D)</a:t>
            </a:r>
            <a:r>
              <a:rPr lang="zh-TW" altLang="zh-TW" sz="2800" dirty="0"/>
              <a:t>大腦中動脈</a:t>
            </a:r>
            <a:r>
              <a:rPr lang="en-US" altLang="zh-TW" sz="2800" dirty="0"/>
              <a:t> ( middle cerebral artery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147704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84(A)</a:t>
            </a:r>
            <a:r>
              <a:rPr lang="zh-TW" altLang="zh-TW" sz="2800" dirty="0"/>
              <a:t>脾動脈</a:t>
            </a:r>
            <a:r>
              <a:rPr lang="en-US" altLang="zh-TW" sz="2800" dirty="0"/>
              <a:t> ( splenic artery ) </a:t>
            </a:r>
            <a:r>
              <a:rPr lang="zh-TW" altLang="zh-TW" sz="2800" dirty="0"/>
              <a:t>是由下列哪條血管直接分支而來？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 ( celiac trunk )  (B)</a:t>
            </a:r>
            <a:r>
              <a:rPr lang="zh-TW" altLang="zh-TW" sz="2800" dirty="0"/>
              <a:t>左胃動脈</a:t>
            </a:r>
            <a:r>
              <a:rPr lang="en-US" altLang="zh-TW" sz="2800" dirty="0"/>
              <a:t> ( left gastric artery )  (C)</a:t>
            </a:r>
            <a:r>
              <a:rPr lang="zh-TW" altLang="zh-TW" sz="2800" dirty="0"/>
              <a:t>肝總動脈</a:t>
            </a:r>
            <a:r>
              <a:rPr lang="en-US" altLang="zh-TW" sz="2800" dirty="0"/>
              <a:t> ( common hepatic artery )  (D)</a:t>
            </a:r>
            <a:r>
              <a:rPr lang="zh-TW" altLang="zh-TW" sz="2800" dirty="0"/>
              <a:t>上腸繫膜動脈</a:t>
            </a:r>
            <a:r>
              <a:rPr lang="en-US" altLang="zh-TW" sz="2800" dirty="0"/>
              <a:t> ( superior mesenteric artery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968553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85(B)</a:t>
            </a:r>
            <a:r>
              <a:rPr lang="zh-TW" altLang="zh-TW" sz="2800" dirty="0"/>
              <a:t>下列何者供應直腸的血液？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腹腔幹</a:t>
            </a:r>
            <a:r>
              <a:rPr lang="en-US" altLang="zh-TW" sz="2800" dirty="0"/>
              <a:t>  (B)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髂外動脈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746913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86(A)</a:t>
            </a:r>
            <a:r>
              <a:rPr lang="zh-TW" altLang="zh-TW" sz="2800" dirty="0"/>
              <a:t>胎兒之靜脈導管連接下列那兩條血管？</a:t>
            </a:r>
            <a:r>
              <a:rPr lang="en-US" altLang="zh-TW" sz="2800" dirty="0"/>
              <a:t>  (A)</a:t>
            </a:r>
            <a:r>
              <a:rPr lang="zh-TW" altLang="zh-TW" sz="2800" dirty="0"/>
              <a:t>臍靜脈與下腔靜脈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肺靜脈與下腔靜脈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主動脈與下腔靜脈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臍靜脈與臍動脈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897562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P.717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7" t="3471" r="309" b="20230"/>
          <a:stretch/>
        </p:blipFill>
        <p:spPr>
          <a:xfrm>
            <a:off x="3618079" y="0"/>
            <a:ext cx="5013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83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87(B)</a:t>
            </a:r>
            <a:r>
              <a:rPr lang="zh-TW" altLang="zh-TW" sz="2800" dirty="0"/>
              <a:t>子宮的血液主要由下列何者供應？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髂內動脈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髂外動脈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卵巢動脈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07126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88(C)</a:t>
            </a:r>
            <a:r>
              <a:rPr lang="zh-TW" altLang="zh-TW" sz="2800" dirty="0"/>
              <a:t>下列何者不是血管擴張物質（</a:t>
            </a:r>
            <a:r>
              <a:rPr lang="en-US" altLang="zh-TW" sz="2800" dirty="0"/>
              <a:t>vasodilator</a:t>
            </a:r>
            <a:r>
              <a:rPr lang="zh-TW" altLang="zh-TW" sz="2800" dirty="0"/>
              <a:t>）？</a:t>
            </a:r>
            <a:r>
              <a:rPr lang="en-US" altLang="zh-TW" sz="2800" dirty="0"/>
              <a:t>  (A)</a:t>
            </a:r>
            <a:r>
              <a:rPr lang="zh-TW" altLang="zh-TW" sz="2800" dirty="0"/>
              <a:t>緩激肽（</a:t>
            </a:r>
            <a:r>
              <a:rPr lang="en-US" altLang="zh-TW" sz="2800" dirty="0"/>
              <a:t>bradykinin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一氧化氮（</a:t>
            </a:r>
            <a:r>
              <a:rPr lang="en-US" altLang="zh-TW" sz="2800" dirty="0"/>
              <a:t>nitric oxide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血管升壓素Ⅱ（</a:t>
            </a:r>
            <a:r>
              <a:rPr lang="en-US" altLang="zh-TW" sz="2800" dirty="0"/>
              <a:t>angiotensin </a:t>
            </a:r>
            <a:r>
              <a:rPr lang="zh-TW" altLang="zh-TW" sz="2800" dirty="0"/>
              <a:t>Ⅱ）</a:t>
            </a:r>
            <a:r>
              <a:rPr lang="en-US" altLang="zh-TW" sz="2800" dirty="0"/>
              <a:t>  (D)</a:t>
            </a:r>
            <a:r>
              <a:rPr lang="zh-TW" altLang="zh-TW" sz="2800" dirty="0"/>
              <a:t>環前列素（</a:t>
            </a:r>
            <a:r>
              <a:rPr lang="en-US" altLang="zh-TW" sz="2800" dirty="0" err="1"/>
              <a:t>prostacyclins</a:t>
            </a:r>
            <a:r>
              <a:rPr lang="zh-TW" altLang="zh-TW" sz="2800" dirty="0"/>
              <a:t>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042718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89(B)</a:t>
            </a:r>
            <a:r>
              <a:rPr lang="zh-TW" altLang="zh-TW" sz="2800" dirty="0"/>
              <a:t>肝圓韌帶（</a:t>
            </a:r>
            <a:r>
              <a:rPr lang="en-US" altLang="zh-TW" sz="2800" dirty="0"/>
              <a:t>round ligament</a:t>
            </a:r>
            <a:r>
              <a:rPr lang="zh-TW" altLang="zh-TW" sz="2800" dirty="0"/>
              <a:t>）為下列何種構造的胚胎遺跡？</a:t>
            </a:r>
            <a:r>
              <a:rPr lang="en-US" altLang="zh-TW" sz="2800" dirty="0"/>
              <a:t>  (A)</a:t>
            </a:r>
            <a:r>
              <a:rPr lang="zh-TW" altLang="zh-TW" sz="2800" dirty="0"/>
              <a:t>臍動脈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臍靜脈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靜脈導管</a:t>
            </a:r>
            <a:r>
              <a:rPr lang="en-US" altLang="zh-TW" sz="2800" dirty="0"/>
              <a:t>  (D)</a:t>
            </a:r>
            <a:r>
              <a:rPr lang="zh-TW" altLang="zh-TW" sz="2800" dirty="0"/>
              <a:t>動脈導管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315995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90(B)</a:t>
            </a:r>
            <a:r>
              <a:rPr lang="zh-TW" altLang="zh-TW" sz="2800" dirty="0"/>
              <a:t>左鎖骨下動脈（</a:t>
            </a:r>
            <a:r>
              <a:rPr lang="en-US" altLang="zh-TW" sz="2800" dirty="0"/>
              <a:t>Left subclavian artery</a:t>
            </a:r>
            <a:r>
              <a:rPr lang="zh-TW" altLang="zh-TW" sz="2800" dirty="0"/>
              <a:t>）源自：</a:t>
            </a:r>
            <a:r>
              <a:rPr lang="en-US" altLang="zh-TW" sz="2800" dirty="0"/>
              <a:t>  (A)</a:t>
            </a:r>
            <a:r>
              <a:rPr lang="zh-TW" altLang="zh-TW" sz="2800" dirty="0"/>
              <a:t>頭臂幹（</a:t>
            </a:r>
            <a:r>
              <a:rPr lang="en-US" altLang="zh-TW" sz="2800" dirty="0"/>
              <a:t>brachiocephalic trunk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主動脈弓（</a:t>
            </a:r>
            <a:r>
              <a:rPr lang="en-US" altLang="zh-TW" sz="2800" dirty="0"/>
              <a:t>aortic arch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升主動脈（</a:t>
            </a:r>
            <a:r>
              <a:rPr lang="en-US" altLang="zh-TW" sz="2800" dirty="0"/>
              <a:t>ascending aorta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左頸總動脈（</a:t>
            </a:r>
            <a:r>
              <a:rPr lang="en-US" altLang="zh-TW" sz="2800" dirty="0"/>
              <a:t>left common carotid artery</a:t>
            </a:r>
            <a:r>
              <a:rPr lang="zh-TW" altLang="zh-TW" sz="2800" dirty="0"/>
              <a:t>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543566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91(B)</a:t>
            </a:r>
            <a:r>
              <a:rPr lang="zh-TW" altLang="zh-TW" sz="2800" dirty="0"/>
              <a:t>下列何者不是腹主動脈的成對分枝？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生殖腺動脈（</a:t>
            </a:r>
            <a:r>
              <a:rPr lang="en-US" altLang="zh-TW" sz="2800" dirty="0"/>
              <a:t>gonadal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骶中動脈（</a:t>
            </a:r>
            <a:r>
              <a:rPr lang="en-US" altLang="zh-TW" sz="2800" dirty="0"/>
              <a:t>median sacral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橫膈下動脈（</a:t>
            </a:r>
            <a:r>
              <a:rPr lang="en-US" altLang="zh-TW" sz="2800" dirty="0"/>
              <a:t>inferior phrenic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腰動脈（</a:t>
            </a:r>
            <a:r>
              <a:rPr lang="en-US" altLang="zh-TW" sz="2800" dirty="0"/>
              <a:t>lumbar artery</a:t>
            </a:r>
            <a:r>
              <a:rPr lang="zh-TW" altLang="zh-TW" sz="2800" dirty="0"/>
              <a:t>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5395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41" y="220337"/>
            <a:ext cx="8727976" cy="663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862" y="255224"/>
            <a:ext cx="10027920" cy="5407445"/>
          </a:xfrm>
        </p:spPr>
        <p:txBody>
          <a:bodyPr/>
          <a:lstStyle/>
          <a:p>
            <a:r>
              <a:rPr lang="zh-TW" altLang="en-US" dirty="0" smtClean="0"/>
              <a:t>上腸系膜動脈：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右結腸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中結腸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迴</a:t>
            </a:r>
            <a:r>
              <a:rPr lang="zh-TW" altLang="en-US" dirty="0" smtClean="0"/>
              <a:t>結腸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+</a:t>
            </a:r>
            <a:br>
              <a:rPr lang="en-US" altLang="zh-TW" dirty="0" smtClean="0"/>
            </a:br>
            <a:r>
              <a:rPr lang="zh-TW" altLang="en-US" dirty="0" smtClean="0"/>
              <a:t>小腸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cxnSp>
        <p:nvCxnSpPr>
          <p:cNvPr id="4" name="直線接點 3"/>
          <p:cNvCxnSpPr/>
          <p:nvPr/>
        </p:nvCxnSpPr>
        <p:spPr>
          <a:xfrm>
            <a:off x="3024241" y="2236424"/>
            <a:ext cx="160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024240" y="3226106"/>
            <a:ext cx="160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024239" y="3666780"/>
            <a:ext cx="160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9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92(A)</a:t>
            </a:r>
            <a:r>
              <a:rPr lang="zh-TW" altLang="zh-TW" sz="2800" dirty="0"/>
              <a:t>下列何者運送充氧血？</a:t>
            </a:r>
            <a:r>
              <a:rPr lang="en-US" altLang="zh-TW" sz="2800" dirty="0"/>
              <a:t>  (A)</a:t>
            </a:r>
            <a:r>
              <a:rPr lang="zh-TW" altLang="zh-TW" sz="2800" dirty="0"/>
              <a:t>臍靜脈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肺動脈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冠狀竇</a:t>
            </a:r>
            <a:r>
              <a:rPr lang="en-US" altLang="zh-TW" sz="2800" dirty="0"/>
              <a:t>  (D)</a:t>
            </a:r>
            <a:r>
              <a:rPr lang="zh-TW" altLang="zh-TW" sz="2800" dirty="0"/>
              <a:t>右心房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033795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93(C)</a:t>
            </a:r>
            <a:r>
              <a:rPr lang="zh-TW" altLang="zh-TW" sz="2800" dirty="0"/>
              <a:t>下列何者的靜脈血不匯入肝門靜脈？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胃幽門部</a:t>
            </a:r>
            <a:r>
              <a:rPr lang="en-US" altLang="zh-TW" sz="2800" dirty="0"/>
              <a:t>  (B)</a:t>
            </a:r>
            <a:r>
              <a:rPr lang="zh-TW" altLang="zh-TW" sz="2800" dirty="0"/>
              <a:t>胰臟的頭部</a:t>
            </a:r>
            <a:r>
              <a:rPr lang="en-US" altLang="zh-TW" sz="2800" dirty="0"/>
              <a:t>  (C)</a:t>
            </a:r>
            <a:r>
              <a:rPr lang="zh-TW" altLang="zh-TW" sz="2800" dirty="0"/>
              <a:t>食道的上段</a:t>
            </a:r>
            <a:r>
              <a:rPr lang="en-US" altLang="zh-TW" sz="2800" dirty="0"/>
              <a:t>  (D)</a:t>
            </a:r>
            <a:r>
              <a:rPr lang="zh-TW" altLang="zh-TW" sz="2800" dirty="0"/>
              <a:t>乙狀結腸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019251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94(D)</a:t>
            </a:r>
            <a:r>
              <a:rPr lang="zh-TW" altLang="zh-TW" sz="2800" dirty="0"/>
              <a:t>上甲狀腺動脈</a:t>
            </a:r>
            <a:r>
              <a:rPr lang="en-US" altLang="zh-TW" sz="2800" dirty="0"/>
              <a:t> ( superior thyroid artery )</a:t>
            </a:r>
            <a:r>
              <a:rPr lang="zh-TW" altLang="zh-TW" sz="2800" dirty="0"/>
              <a:t>是哪一條血管的直接分支？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頭臂動脈</a:t>
            </a:r>
            <a:r>
              <a:rPr lang="en-US" altLang="zh-TW" sz="2800" dirty="0"/>
              <a:t>( brachiocephalic trunk )  (B)</a:t>
            </a:r>
            <a:r>
              <a:rPr lang="zh-TW" altLang="zh-TW" sz="2800" dirty="0"/>
              <a:t>頸總動脈</a:t>
            </a:r>
            <a:r>
              <a:rPr lang="en-US" altLang="zh-TW" sz="2800" dirty="0"/>
              <a:t>( common carotid artery )  (C)</a:t>
            </a:r>
            <a:r>
              <a:rPr lang="zh-TW" altLang="zh-TW" sz="2800" dirty="0"/>
              <a:t>頸內動脈</a:t>
            </a:r>
            <a:r>
              <a:rPr lang="en-US" altLang="zh-TW" sz="2800" dirty="0"/>
              <a:t>( internal carotid artery )  (D)</a:t>
            </a:r>
            <a:r>
              <a:rPr lang="zh-TW" altLang="zh-TW" sz="2800" dirty="0"/>
              <a:t>頸外動脈</a:t>
            </a:r>
            <a:r>
              <a:rPr lang="en-US" altLang="zh-TW" sz="2800" dirty="0"/>
              <a:t>( external carotid artery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590821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95(D)</a:t>
            </a:r>
            <a:r>
              <a:rPr lang="zh-TW" altLang="zh-TW" sz="2800" dirty="0"/>
              <a:t>臨床最常用來抽血的靜脈是：</a:t>
            </a:r>
            <a:r>
              <a:rPr lang="en-US" altLang="zh-TW" sz="2800" dirty="0"/>
              <a:t>  (A)</a:t>
            </a:r>
            <a:r>
              <a:rPr lang="zh-TW" altLang="zh-TW" sz="2800" dirty="0"/>
              <a:t>肱靜脈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尺靜脈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股靜脈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肘正中靜脈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706766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96(A)</a:t>
            </a:r>
            <a:r>
              <a:rPr lang="zh-TW" altLang="zh-TW" sz="2800" dirty="0"/>
              <a:t>前室間動脈源自於下列何者？</a:t>
            </a:r>
            <a:r>
              <a:rPr lang="en-US" altLang="zh-TW" sz="2800" dirty="0"/>
              <a:t>  (A)</a:t>
            </a:r>
            <a:r>
              <a:rPr lang="zh-TW" altLang="zh-TW" sz="2800" dirty="0"/>
              <a:t>左冠狀動脈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右冠狀動脈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迴旋動脈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邊緣動脈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173470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364" y="640080"/>
            <a:ext cx="10990243" cy="61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10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97(A)</a:t>
            </a:r>
            <a:r>
              <a:rPr lang="zh-TW" altLang="zh-TW" sz="2800" dirty="0"/>
              <a:t>下列何者不是上肢的深層靜脈？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肘正中靜脈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尺靜脈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腋靜脈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橈靜脈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866637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98(A)</a:t>
            </a:r>
            <a:r>
              <a:rPr lang="zh-TW" altLang="zh-TW" sz="2800" dirty="0"/>
              <a:t>下列何者不匯入肝門靜脈？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右腎靜脈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脾靜脈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胃左靜脈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腸繫膜下靜脈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890872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99(A)</a:t>
            </a:r>
            <a:r>
              <a:rPr lang="zh-TW" altLang="zh-TW" sz="2800" dirty="0"/>
              <a:t>下列何者不是腹主動脈的分枝？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橫膈上動脈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腰動脈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睪丸動脈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腎上腺動脈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245595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100(B)</a:t>
            </a:r>
            <a:r>
              <a:rPr lang="zh-TW" altLang="zh-TW" sz="2800" dirty="0"/>
              <a:t>眼球的血管是下列何者的分枝？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顏面動脈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頸內動脈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鎖骨下動脈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椎動脈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21924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5" y="376776"/>
            <a:ext cx="10027920" cy="3886751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ea typeface="新細明體" panose="02020500000000000000" pitchFamily="18" charset="-120"/>
              </a:rPr>
              <a:t>下腸系膜動脈：</a:t>
            </a:r>
            <a:r>
              <a:rPr lang="en-US" altLang="zh-TW" dirty="0" smtClean="0">
                <a:ea typeface="新細明體" panose="02020500000000000000" pitchFamily="18" charset="-120"/>
              </a:rPr>
              <a:t/>
            </a:r>
            <a:br>
              <a:rPr lang="en-US" altLang="zh-TW" dirty="0" smtClean="0">
                <a:ea typeface="新細明體" panose="02020500000000000000" pitchFamily="18" charset="-120"/>
              </a:rPr>
            </a:br>
            <a:r>
              <a:rPr lang="zh-TW" altLang="en-US" dirty="0" smtClean="0">
                <a:ea typeface="新細明體" panose="02020500000000000000" pitchFamily="18" charset="-120"/>
              </a:rPr>
              <a:t>左結腸</a:t>
            </a:r>
            <a:r>
              <a:rPr lang="en-US" altLang="zh-TW" dirty="0" smtClean="0">
                <a:ea typeface="新細明體" panose="02020500000000000000" pitchFamily="18" charset="-120"/>
              </a:rPr>
              <a:t/>
            </a:r>
            <a:br>
              <a:rPr lang="en-US" altLang="zh-TW" dirty="0" smtClean="0">
                <a:ea typeface="新細明體" panose="02020500000000000000" pitchFamily="18" charset="-120"/>
              </a:rPr>
            </a:br>
            <a:r>
              <a:rPr lang="zh-TW" altLang="en-US" dirty="0" smtClean="0">
                <a:ea typeface="新細明體" panose="02020500000000000000" pitchFamily="18" charset="-120"/>
              </a:rPr>
              <a:t>乙狀結腸</a:t>
            </a:r>
            <a:r>
              <a:rPr lang="en-US" altLang="zh-TW" dirty="0" smtClean="0">
                <a:ea typeface="新細明體" panose="02020500000000000000" pitchFamily="18" charset="-120"/>
              </a:rPr>
              <a:t/>
            </a:r>
            <a:br>
              <a:rPr lang="en-US" altLang="zh-TW" dirty="0" smtClean="0">
                <a:ea typeface="新細明體" panose="02020500000000000000" pitchFamily="18" charset="-120"/>
              </a:rPr>
            </a:br>
            <a:r>
              <a:rPr lang="zh-TW" altLang="en-US" dirty="0" smtClean="0">
                <a:ea typeface="新細明體" panose="02020500000000000000" pitchFamily="18" charset="-120"/>
              </a:rPr>
              <a:t>上直腸</a:t>
            </a:r>
            <a:endParaRPr lang="en-US" altLang="zh-TW" dirty="0" smtClean="0">
              <a:ea typeface="新細明體" panose="02020500000000000000" pitchFamily="18" charset="-120"/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62" y="180288"/>
            <a:ext cx="8780638" cy="667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10361475" y="3161841"/>
            <a:ext cx="160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10155715" y="4549966"/>
            <a:ext cx="160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0361475" y="5629620"/>
            <a:ext cx="160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7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101(A)</a:t>
            </a:r>
            <a:r>
              <a:rPr lang="zh-TW" altLang="zh-TW" sz="2800" dirty="0"/>
              <a:t>臍動脈是下列何者的分枝？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髂內動脈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髂外動脈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腹腔幹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17734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102(B)</a:t>
            </a:r>
            <a:r>
              <a:rPr lang="zh-TW" altLang="zh-TW" sz="2800" dirty="0"/>
              <a:t>小葉間靜脈</a:t>
            </a:r>
            <a:r>
              <a:rPr lang="en-US" altLang="zh-TW" sz="2800" dirty="0"/>
              <a:t> ( interlobular vein ) </a:t>
            </a:r>
            <a:r>
              <a:rPr lang="zh-TW" altLang="zh-TW" sz="2800" dirty="0"/>
              <a:t>的血液會直接匯入下列哪一條血管？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腎靜脈</a:t>
            </a:r>
            <a:r>
              <a:rPr lang="en-US" altLang="zh-TW" sz="2800" dirty="0"/>
              <a:t> ( renal vein )  (B)</a:t>
            </a:r>
            <a:r>
              <a:rPr lang="zh-TW" altLang="zh-TW" sz="2800" dirty="0"/>
              <a:t>弓狀靜脈</a:t>
            </a:r>
            <a:r>
              <a:rPr lang="en-US" altLang="zh-TW" sz="2800" dirty="0"/>
              <a:t> ( arcuate vein )  (C)</a:t>
            </a:r>
            <a:r>
              <a:rPr lang="zh-TW" altLang="zh-TW" sz="2800" dirty="0"/>
              <a:t>葉間靜脈</a:t>
            </a:r>
            <a:r>
              <a:rPr lang="en-US" altLang="zh-TW" sz="2800" dirty="0"/>
              <a:t> ( </a:t>
            </a:r>
            <a:r>
              <a:rPr lang="en-US" altLang="zh-TW" sz="2800" dirty="0" err="1"/>
              <a:t>interlobar</a:t>
            </a:r>
            <a:r>
              <a:rPr lang="en-US" altLang="zh-TW" sz="2800" dirty="0"/>
              <a:t> vein )  (D)</a:t>
            </a:r>
            <a:r>
              <a:rPr lang="zh-TW" altLang="zh-TW" sz="2800" dirty="0"/>
              <a:t>下腔靜脈</a:t>
            </a:r>
            <a:r>
              <a:rPr lang="en-US" altLang="zh-TW" sz="2800" dirty="0"/>
              <a:t> ( inferior vena cava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976835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" t="12662" r="3879" b="25481"/>
          <a:stretch/>
        </p:blipFill>
        <p:spPr>
          <a:xfrm>
            <a:off x="3855904" y="0"/>
            <a:ext cx="6026225" cy="69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012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103(B)</a:t>
            </a:r>
            <a:r>
              <a:rPr lang="zh-TW" altLang="zh-TW" sz="2800" dirty="0"/>
              <a:t>胰動脈</a:t>
            </a:r>
            <a:r>
              <a:rPr lang="en-US" altLang="zh-TW" sz="2800" dirty="0"/>
              <a:t> ( pancreatic artery ) </a:t>
            </a:r>
            <a:r>
              <a:rPr lang="zh-TW" altLang="zh-TW" sz="2800" dirty="0"/>
              <a:t>是由下列哪一條血管直接分支而來？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腹主動脈</a:t>
            </a:r>
            <a:r>
              <a:rPr lang="en-US" altLang="zh-TW" sz="2800" dirty="0"/>
              <a:t> ( abdominal aorta )  (B)</a:t>
            </a:r>
            <a:r>
              <a:rPr lang="zh-TW" altLang="zh-TW" sz="2800" dirty="0"/>
              <a:t>脾動脈</a:t>
            </a:r>
            <a:r>
              <a:rPr lang="en-US" altLang="zh-TW" sz="2800" dirty="0"/>
              <a:t> ( splenic artery )  (C)</a:t>
            </a:r>
            <a:r>
              <a:rPr lang="zh-TW" altLang="zh-TW" sz="2800" dirty="0"/>
              <a:t>肝總動脈</a:t>
            </a:r>
            <a:r>
              <a:rPr lang="en-US" altLang="zh-TW" sz="2800" dirty="0"/>
              <a:t> ( common hepatic artery )  (D)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 ( celiac trunk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316677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104(A)</a:t>
            </a:r>
            <a:r>
              <a:rPr lang="zh-TW" altLang="zh-TW" sz="2800" dirty="0"/>
              <a:t>下列何者不屬於彈性動脈</a:t>
            </a:r>
            <a:r>
              <a:rPr lang="en-US" altLang="zh-TW" sz="2800" dirty="0"/>
              <a:t> ( elastic artery )</a:t>
            </a:r>
            <a:r>
              <a:rPr lang="zh-TW" altLang="zh-TW" sz="2800" dirty="0"/>
              <a:t>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肱動脈</a:t>
            </a:r>
            <a:r>
              <a:rPr lang="en-US" altLang="zh-TW" sz="2800" dirty="0"/>
              <a:t> ( brachial artery )  (B)</a:t>
            </a:r>
            <a:r>
              <a:rPr lang="zh-TW" altLang="zh-TW" sz="2800" dirty="0"/>
              <a:t>鎖骨下動脈</a:t>
            </a:r>
            <a:r>
              <a:rPr lang="en-US" altLang="zh-TW" sz="2800" dirty="0"/>
              <a:t> ( subclavian artery )  (C)</a:t>
            </a:r>
            <a:r>
              <a:rPr lang="zh-TW" altLang="zh-TW" sz="2800" dirty="0"/>
              <a:t>髂總動脈</a:t>
            </a:r>
            <a:r>
              <a:rPr lang="en-US" altLang="zh-TW" sz="2800" dirty="0"/>
              <a:t> ( common iliac artery )  (D)</a:t>
            </a:r>
            <a:r>
              <a:rPr lang="zh-TW" altLang="zh-TW" sz="2800" dirty="0"/>
              <a:t>頭臂動脈</a:t>
            </a:r>
            <a:r>
              <a:rPr lang="en-US" altLang="zh-TW" sz="2800" dirty="0"/>
              <a:t> ( brachiocephalic artery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017413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彈性動脈</a:t>
            </a:r>
            <a:r>
              <a:rPr lang="en-US" altLang="zh-TW" dirty="0" smtClean="0"/>
              <a:t>x6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2800" dirty="0" smtClean="0"/>
              <a:t>主動脈</a:t>
            </a:r>
            <a:endParaRPr lang="en-US" altLang="zh-TW" sz="2800" dirty="0" smtClean="0"/>
          </a:p>
          <a:p>
            <a:r>
              <a:rPr lang="zh-TW" altLang="en-US" sz="2800" dirty="0" smtClean="0"/>
              <a:t>鎖骨下動脈</a:t>
            </a:r>
            <a:endParaRPr lang="en-US" altLang="zh-TW" sz="2800" dirty="0" smtClean="0"/>
          </a:p>
          <a:p>
            <a:r>
              <a:rPr lang="zh-TW" altLang="en-US" sz="2800" dirty="0" smtClean="0"/>
              <a:t>頸總動脈</a:t>
            </a:r>
            <a:endParaRPr lang="en-US" altLang="zh-TW" sz="2800" dirty="0" smtClean="0"/>
          </a:p>
          <a:p>
            <a:r>
              <a:rPr lang="zh-TW" altLang="en-US" sz="2800" dirty="0" smtClean="0"/>
              <a:t>頭臂動脈</a:t>
            </a:r>
            <a:endParaRPr lang="en-US" altLang="zh-TW" sz="2800" dirty="0" smtClean="0"/>
          </a:p>
          <a:p>
            <a:r>
              <a:rPr lang="en-US" altLang="zh-TW" sz="2800" dirty="0" smtClean="0"/>
              <a:t>+</a:t>
            </a:r>
          </a:p>
          <a:p>
            <a:r>
              <a:rPr lang="zh-TW" altLang="en-US" sz="2800" dirty="0" smtClean="0"/>
              <a:t>肺動脈</a:t>
            </a:r>
            <a:endParaRPr lang="en-US" altLang="zh-TW" sz="2800" dirty="0" smtClean="0"/>
          </a:p>
          <a:p>
            <a:r>
              <a:rPr lang="zh-TW" altLang="en-US" sz="2800" dirty="0" smtClean="0"/>
              <a:t>髂總動</a:t>
            </a:r>
            <a:r>
              <a:rPr lang="zh-TW" altLang="en-US" sz="2800" dirty="0"/>
              <a:t>脈</a:t>
            </a:r>
          </a:p>
        </p:txBody>
      </p:sp>
    </p:spTree>
    <p:extLst>
      <p:ext uri="{BB962C8B-B14F-4D97-AF65-F5344CB8AC3E}">
        <p14:creationId xmlns:p14="http://schemas.microsoft.com/office/powerpoint/2010/main" val="16909224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105(C)</a:t>
            </a:r>
            <a:r>
              <a:rPr lang="zh-TW" altLang="zh-TW" sz="2800" dirty="0"/>
              <a:t>冠狀動脈的血液直接源自於：</a:t>
            </a:r>
            <a:r>
              <a:rPr lang="en-US" altLang="zh-TW" sz="2800" dirty="0"/>
              <a:t>  (A)</a:t>
            </a:r>
            <a:r>
              <a:rPr lang="zh-TW" altLang="zh-TW" sz="2800" dirty="0"/>
              <a:t>左心室</a:t>
            </a:r>
            <a:r>
              <a:rPr lang="en-US" altLang="zh-TW" sz="2800" dirty="0"/>
              <a:t>  (B)</a:t>
            </a:r>
            <a:r>
              <a:rPr lang="zh-TW" altLang="zh-TW" sz="2800" dirty="0"/>
              <a:t>主動脈弓</a:t>
            </a:r>
            <a:r>
              <a:rPr lang="en-US" altLang="zh-TW" sz="2800" dirty="0"/>
              <a:t>  (C)</a:t>
            </a:r>
            <a:r>
              <a:rPr lang="zh-TW" altLang="zh-TW" sz="2800" dirty="0"/>
              <a:t>升主動脈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降主動脈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538485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106(A)</a:t>
            </a:r>
            <a:r>
              <a:rPr lang="zh-TW" altLang="zh-TW" sz="2800" dirty="0"/>
              <a:t>頭靜脈匯集上肢靜脈血液後注入：</a:t>
            </a:r>
            <a:r>
              <a:rPr lang="en-US" altLang="zh-TW" sz="2800" dirty="0"/>
              <a:t>  (A)</a:t>
            </a:r>
            <a:r>
              <a:rPr lang="zh-TW" altLang="zh-TW" sz="2800" dirty="0"/>
              <a:t>腋靜脈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橈靜脈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貴要靜脈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尺靜脈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072492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P.704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0" t="4555" r="-497" b="29894"/>
          <a:stretch/>
        </p:blipFill>
        <p:spPr>
          <a:xfrm>
            <a:off x="3525397" y="0"/>
            <a:ext cx="59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745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107(B)</a:t>
            </a:r>
            <a:r>
              <a:rPr lang="zh-TW" altLang="zh-TW" sz="2800" dirty="0"/>
              <a:t>椎動脈是下列何者的分枝？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頸內動脈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鎖骨下動脈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頸外動脈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淺顳動脈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3853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6(B)</a:t>
            </a:r>
            <a:r>
              <a:rPr lang="zh-TW" altLang="zh-TW" sz="2800" dirty="0"/>
              <a:t>小隱靜脈收集小腿淺層靜脈血液並注入：</a:t>
            </a:r>
            <a:r>
              <a:rPr lang="en-US" altLang="zh-TW" sz="2800" dirty="0"/>
              <a:t>  (A)</a:t>
            </a:r>
            <a:r>
              <a:rPr lang="zh-TW" altLang="zh-TW" sz="2800" dirty="0"/>
              <a:t>股靜脈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膕靜脈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脛前靜脈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脛後靜脈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175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108(A)</a:t>
            </a:r>
            <a:r>
              <a:rPr lang="zh-TW" altLang="zh-TW" sz="2800" dirty="0"/>
              <a:t>下列何者的血液不由腸繫膜下動脈供應？</a:t>
            </a:r>
            <a:r>
              <a:rPr lang="en-US" altLang="zh-TW" sz="2800" dirty="0"/>
              <a:t>  (A)</a:t>
            </a:r>
            <a:r>
              <a:rPr lang="zh-TW" altLang="zh-TW" sz="2800" dirty="0"/>
              <a:t>十二指腸</a:t>
            </a:r>
            <a:r>
              <a:rPr lang="en-US" altLang="zh-TW" sz="2800" dirty="0"/>
              <a:t>  (B)</a:t>
            </a:r>
            <a:r>
              <a:rPr lang="zh-TW" altLang="zh-TW" sz="2800" dirty="0"/>
              <a:t>乙狀結腸</a:t>
            </a:r>
            <a:r>
              <a:rPr lang="en-US" altLang="zh-TW" sz="2800" dirty="0"/>
              <a:t>  (C)</a:t>
            </a:r>
            <a:r>
              <a:rPr lang="zh-TW" altLang="zh-TW" sz="2800" dirty="0"/>
              <a:t>直腸</a:t>
            </a:r>
            <a:r>
              <a:rPr lang="en-US" altLang="zh-TW" sz="2800" dirty="0"/>
              <a:t>  (D)</a:t>
            </a:r>
            <a:r>
              <a:rPr lang="zh-TW" altLang="zh-TW" sz="2800" dirty="0"/>
              <a:t>橫結腸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422708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109(A)</a:t>
            </a:r>
            <a:r>
              <a:rPr lang="zh-TW" altLang="zh-TW" sz="2800" dirty="0"/>
              <a:t>基底動脈由下列何者匯集而成？</a:t>
            </a:r>
            <a:r>
              <a:rPr lang="en-US" altLang="zh-TW" sz="2800" dirty="0"/>
              <a:t>  (A)</a:t>
            </a:r>
            <a:r>
              <a:rPr lang="zh-TW" altLang="zh-TW" sz="2800" dirty="0"/>
              <a:t>左右椎動脈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左右頸內動脈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左右頸外動脈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左右大腦後動脈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78389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110(D)</a:t>
            </a:r>
            <a:r>
              <a:rPr lang="zh-TW" altLang="zh-TW" sz="2800" dirty="0"/>
              <a:t>肝圓韌帶是胚胎時期的那條血管閉鎖而成？</a:t>
            </a:r>
            <a:r>
              <a:rPr lang="en-US" altLang="zh-TW" sz="2800" dirty="0"/>
              <a:t>  (A)</a:t>
            </a:r>
            <a:r>
              <a:rPr lang="zh-TW" altLang="zh-TW" sz="2800" dirty="0"/>
              <a:t>動脈導管</a:t>
            </a:r>
            <a:r>
              <a:rPr lang="en-US" altLang="zh-TW" sz="2800" dirty="0"/>
              <a:t>  (B)</a:t>
            </a:r>
            <a:r>
              <a:rPr lang="zh-TW" altLang="zh-TW" sz="2800" dirty="0"/>
              <a:t>靜脈導管</a:t>
            </a:r>
            <a:r>
              <a:rPr lang="en-US" altLang="zh-TW" sz="2800" dirty="0"/>
              <a:t>  (C)</a:t>
            </a:r>
            <a:r>
              <a:rPr lang="zh-TW" altLang="zh-TW" sz="2800" dirty="0"/>
              <a:t>臍動脈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臍靜脈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331771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111(B)</a:t>
            </a:r>
            <a:r>
              <a:rPr lang="zh-TW" altLang="zh-TW" sz="2800" dirty="0"/>
              <a:t>鎖骨下動脈在通過第一肋骨後稱為：</a:t>
            </a:r>
            <a:r>
              <a:rPr lang="en-US" altLang="zh-TW" sz="2800" dirty="0"/>
              <a:t>  (A)</a:t>
            </a:r>
            <a:r>
              <a:rPr lang="zh-TW" altLang="zh-TW" sz="2800" dirty="0"/>
              <a:t>椎動脈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頸總動脈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胸主動脈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140402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112(B)</a:t>
            </a:r>
            <a:r>
              <a:rPr lang="zh-TW" altLang="zh-TW" sz="2800" dirty="0"/>
              <a:t>起自足背靜脈弓外側，沿小腿後側上行，並注入膕靜脈的淺層血管是：</a:t>
            </a:r>
            <a:r>
              <a:rPr lang="en-US" altLang="zh-TW" sz="2800" dirty="0"/>
              <a:t>  (A)</a:t>
            </a:r>
            <a:r>
              <a:rPr lang="zh-TW" altLang="zh-TW" sz="2800" dirty="0"/>
              <a:t>大隱靜脈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小隱靜脈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脛前靜脈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脛後靜脈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109542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113(C)</a:t>
            </a:r>
            <a:r>
              <a:rPr lang="zh-TW" altLang="zh-TW" sz="2800" dirty="0"/>
              <a:t>動脈韌帶（</a:t>
            </a:r>
            <a:r>
              <a:rPr lang="en-US" altLang="zh-TW" sz="2800" dirty="0" err="1"/>
              <a:t>ligamentum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arteriosum</a:t>
            </a:r>
            <a:r>
              <a:rPr lang="zh-TW" altLang="zh-TW" sz="2800" dirty="0"/>
              <a:t>）位於：</a:t>
            </a:r>
            <a:r>
              <a:rPr lang="en-US" altLang="zh-TW" sz="2800" dirty="0"/>
              <a:t>  (A)</a:t>
            </a:r>
            <a:r>
              <a:rPr lang="zh-TW" altLang="zh-TW" sz="2800" dirty="0"/>
              <a:t>臍靜脈與臍動脈之間</a:t>
            </a:r>
            <a:r>
              <a:rPr lang="en-US" altLang="zh-TW" sz="2800" dirty="0"/>
              <a:t>  (B)</a:t>
            </a:r>
            <a:r>
              <a:rPr lang="zh-TW" altLang="zh-TW" sz="2800" dirty="0"/>
              <a:t>臍動脈與主動脈之間</a:t>
            </a:r>
            <a:r>
              <a:rPr lang="en-US" altLang="zh-TW" sz="2800" dirty="0"/>
              <a:t>  (C)</a:t>
            </a:r>
            <a:r>
              <a:rPr lang="zh-TW" altLang="zh-TW" sz="2800" dirty="0"/>
              <a:t>肺動脈與主動脈之間</a:t>
            </a:r>
            <a:r>
              <a:rPr lang="en-US" altLang="zh-TW" sz="2800" dirty="0"/>
              <a:t>  (D)</a:t>
            </a:r>
            <a:r>
              <a:rPr lang="zh-TW" altLang="zh-TW" sz="2800" dirty="0"/>
              <a:t>肺動脈與肺靜脈之間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07590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114(D)</a:t>
            </a:r>
            <a:r>
              <a:rPr lang="zh-TW" altLang="zh-TW" sz="2800" dirty="0"/>
              <a:t>肋間後靜脈的血液主要經由下列何者回收注入上腔靜脈？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鎖骨下靜脈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頸內靜脈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椎靜脈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奇靜脈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41152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115(C)</a:t>
            </a:r>
            <a:r>
              <a:rPr lang="zh-TW" altLang="zh-TW" sz="2800" dirty="0"/>
              <a:t>有關腮腺的敘述，下列何者錯誤？</a:t>
            </a:r>
            <a:r>
              <a:rPr lang="en-US" altLang="zh-TW" sz="2800" dirty="0"/>
              <a:t>  (A)</a:t>
            </a:r>
            <a:r>
              <a:rPr lang="zh-TW" altLang="zh-TW" sz="2800" dirty="0"/>
              <a:t>又稱耳下腺</a:t>
            </a:r>
            <a:r>
              <a:rPr lang="en-US" altLang="zh-TW" sz="2800" dirty="0"/>
              <a:t>  (B)</a:t>
            </a:r>
            <a:r>
              <a:rPr lang="zh-TW" altLang="zh-TW" sz="2800" dirty="0"/>
              <a:t>是最大的唾液腺</a:t>
            </a:r>
            <a:r>
              <a:rPr lang="en-US" altLang="zh-TW" sz="2800" dirty="0"/>
              <a:t>  (C)</a:t>
            </a:r>
            <a:r>
              <a:rPr lang="zh-TW" altLang="zh-TW" sz="2800" dirty="0"/>
              <a:t>其導管貫穿嚼肌進入口腔</a:t>
            </a:r>
            <a:r>
              <a:rPr lang="en-US" altLang="zh-TW" sz="2800" dirty="0"/>
              <a:t>  (D)</a:t>
            </a:r>
            <a:r>
              <a:rPr lang="zh-TW" altLang="zh-TW" sz="2800" dirty="0"/>
              <a:t>其導管開口於靠近上頜第二大臼齒處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5707434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116(C)</a:t>
            </a:r>
            <a:r>
              <a:rPr lang="zh-TW" altLang="zh-TW" sz="2800" dirty="0"/>
              <a:t>下列扁桃體</a:t>
            </a:r>
            <a:r>
              <a:rPr lang="en-US" altLang="zh-TW" sz="2800" dirty="0"/>
              <a:t> (Tonsils) </a:t>
            </a:r>
            <a:r>
              <a:rPr lang="zh-TW" altLang="zh-TW" sz="2800" dirty="0"/>
              <a:t>中，何者不成對？</a:t>
            </a:r>
            <a:r>
              <a:rPr lang="en-US" altLang="zh-TW" sz="2800" dirty="0"/>
              <a:t>  (A)</a:t>
            </a:r>
            <a:r>
              <a:rPr lang="zh-TW" altLang="zh-TW" sz="2800" dirty="0"/>
              <a:t>扁桃</a:t>
            </a:r>
            <a:r>
              <a:rPr lang="en-US" altLang="zh-TW" sz="2800" dirty="0"/>
              <a:t>  (B)</a:t>
            </a:r>
            <a:r>
              <a:rPr lang="zh-TW" altLang="zh-TW" sz="2800" dirty="0"/>
              <a:t>耳扁桃</a:t>
            </a:r>
            <a:r>
              <a:rPr lang="en-US" altLang="zh-TW" sz="2800" dirty="0"/>
              <a:t>  (C)</a:t>
            </a:r>
            <a:r>
              <a:rPr lang="zh-TW" altLang="zh-TW" sz="2800" dirty="0"/>
              <a:t>咽扁桃</a:t>
            </a:r>
            <a:r>
              <a:rPr lang="en-US" altLang="zh-TW" sz="2800" dirty="0"/>
              <a:t>  (D)</a:t>
            </a:r>
            <a:r>
              <a:rPr lang="zh-TW" altLang="zh-TW" sz="2800" dirty="0"/>
              <a:t>舌扁桃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57653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117(B)</a:t>
            </a:r>
            <a:r>
              <a:rPr lang="zh-TW" altLang="zh-TW" sz="2800" dirty="0"/>
              <a:t>下列有關淋巴系統</a:t>
            </a:r>
            <a:r>
              <a:rPr lang="en-US" altLang="zh-TW" sz="2800" dirty="0"/>
              <a:t>(lymphatic system)</a:t>
            </a:r>
            <a:r>
              <a:rPr lang="zh-TW" altLang="zh-TW" sz="2800" dirty="0"/>
              <a:t>的敘述何者錯誤？</a:t>
            </a:r>
            <a:r>
              <a:rPr lang="en-US" altLang="zh-TW" sz="2800" dirty="0"/>
              <a:t>  (A)</a:t>
            </a:r>
            <a:r>
              <a:rPr lang="zh-TW" altLang="zh-TW" sz="2800" dirty="0"/>
              <a:t>淋巴</a:t>
            </a:r>
            <a:r>
              <a:rPr lang="en-US" altLang="zh-TW" sz="2800" dirty="0"/>
              <a:t>(lymph)</a:t>
            </a:r>
            <a:r>
              <a:rPr lang="zh-TW" altLang="zh-TW" sz="2800" dirty="0"/>
              <a:t>可將組織間隙的蛋白質及大分子帶走</a:t>
            </a:r>
            <a:r>
              <a:rPr lang="en-US" altLang="zh-TW" sz="2800" dirty="0"/>
              <a:t>  (B)</a:t>
            </a:r>
            <a:r>
              <a:rPr lang="zh-TW" altLang="zh-TW" sz="2800" dirty="0"/>
              <a:t>胸管</a:t>
            </a:r>
            <a:r>
              <a:rPr lang="en-US" altLang="zh-TW" sz="2800" dirty="0"/>
              <a:t>(thoracic duct)</a:t>
            </a:r>
            <a:r>
              <a:rPr lang="zh-TW" altLang="zh-TW" sz="2800" dirty="0"/>
              <a:t>及右淋巴總管</a:t>
            </a:r>
            <a:r>
              <a:rPr lang="en-US" altLang="zh-TW" sz="2800" dirty="0"/>
              <a:t>(right lymph duct)</a:t>
            </a:r>
            <a:r>
              <a:rPr lang="zh-TW" altLang="zh-TW" sz="2800" dirty="0"/>
              <a:t>中的淋巴最後注入動脈系統回到血液循環</a:t>
            </a:r>
            <a:r>
              <a:rPr lang="en-US" altLang="zh-TW" sz="2800" dirty="0"/>
              <a:t>  (C)</a:t>
            </a:r>
            <a:r>
              <a:rPr lang="zh-TW" altLang="zh-TW" sz="2800" dirty="0"/>
              <a:t>淋巴管中每隔一段距離便會有瓣膜</a:t>
            </a:r>
            <a:r>
              <a:rPr lang="en-US" altLang="zh-TW" sz="2800" dirty="0"/>
              <a:t>(valves)  (D)</a:t>
            </a:r>
            <a:r>
              <a:rPr lang="zh-TW" altLang="zh-TW" sz="2800" dirty="0"/>
              <a:t>淋巴系統也是胃腸道中吸收營養素的主要途徑之一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50011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P.709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30" b="12555"/>
          <a:stretch/>
        </p:blipFill>
        <p:spPr>
          <a:xfrm>
            <a:off x="4575449" y="0"/>
            <a:ext cx="5108377" cy="69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118(D)</a:t>
            </a:r>
            <a:r>
              <a:rPr lang="zh-TW" altLang="zh-TW" sz="2800" dirty="0"/>
              <a:t>下列何者蒐集下肢及腸道之淋巴液？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腸幹</a:t>
            </a:r>
            <a:r>
              <a:rPr lang="en-US" altLang="zh-TW" sz="2800" dirty="0"/>
              <a:t>(Intestinal trunk)  (B)</a:t>
            </a:r>
            <a:r>
              <a:rPr lang="zh-TW" altLang="zh-TW" sz="2800" dirty="0"/>
              <a:t>腰幹</a:t>
            </a:r>
            <a:r>
              <a:rPr lang="en-US" altLang="zh-TW" sz="2800" dirty="0"/>
              <a:t>(Lumbar trunk)  (C)</a:t>
            </a:r>
            <a:r>
              <a:rPr lang="zh-TW" altLang="zh-TW" sz="2800" dirty="0"/>
              <a:t>鎖骨下幹</a:t>
            </a:r>
            <a:r>
              <a:rPr lang="en-US" altLang="zh-TW" sz="2800" dirty="0"/>
              <a:t>(Subclavian trunk)  (D)</a:t>
            </a:r>
            <a:r>
              <a:rPr lang="zh-TW" altLang="zh-TW" sz="2800" dirty="0"/>
              <a:t>乳糜池</a:t>
            </a:r>
            <a:r>
              <a:rPr lang="en-US" altLang="zh-TW" sz="2800" dirty="0"/>
              <a:t>(Cisterna </a:t>
            </a:r>
            <a:r>
              <a:rPr lang="en-US" altLang="zh-TW" sz="2800" dirty="0" err="1"/>
              <a:t>chyli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900139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P.726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85"/>
          <a:stretch/>
        </p:blipFill>
        <p:spPr>
          <a:xfrm rot="16200000">
            <a:off x="3531732" y="-1130054"/>
            <a:ext cx="5979433" cy="100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6485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119(#</a:t>
            </a:r>
            <a:r>
              <a:rPr lang="zh-TW" altLang="zh-TW" sz="2800" dirty="0"/>
              <a:t>送分</a:t>
            </a:r>
            <a:r>
              <a:rPr lang="en-US" altLang="zh-TW" sz="2800" dirty="0"/>
              <a:t>)</a:t>
            </a:r>
            <a:r>
              <a:rPr lang="zh-TW" altLang="zh-TW" sz="2800" dirty="0"/>
              <a:t>下列有關淋巴系統的敘述，何者正確？</a:t>
            </a:r>
            <a:r>
              <a:rPr lang="en-US" altLang="zh-TW" sz="2800" dirty="0"/>
              <a:t>  (A)</a:t>
            </a:r>
            <a:r>
              <a:rPr lang="zh-TW" altLang="zh-TW" sz="2800" dirty="0"/>
              <a:t>右淋巴管收集的區域大於胸管</a:t>
            </a:r>
            <a:r>
              <a:rPr lang="en-US" altLang="zh-TW" sz="2800" dirty="0"/>
              <a:t>  (B)</a:t>
            </a:r>
            <a:r>
              <a:rPr lang="zh-TW" altLang="zh-TW" sz="2800" dirty="0"/>
              <a:t>胸腺及脾臟是特化的淋巴器官</a:t>
            </a:r>
            <a:r>
              <a:rPr lang="en-US" altLang="zh-TW" sz="2800" dirty="0"/>
              <a:t>  (C)</a:t>
            </a:r>
            <a:r>
              <a:rPr lang="zh-TW" altLang="zh-TW" sz="2800" dirty="0"/>
              <a:t>淋巴毛細管可收集細胞外的組織液</a:t>
            </a:r>
            <a:r>
              <a:rPr lang="en-US" altLang="zh-TW" sz="2800" dirty="0"/>
              <a:t>  (D)</a:t>
            </a:r>
            <a:r>
              <a:rPr lang="zh-TW" altLang="zh-TW" sz="2800" dirty="0"/>
              <a:t>乳糜池位於後胸壁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2209201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P.726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67" b="7512"/>
          <a:stretch/>
        </p:blipFill>
        <p:spPr>
          <a:xfrm>
            <a:off x="3720240" y="-4331"/>
            <a:ext cx="4781999" cy="68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21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120(B)</a:t>
            </a:r>
            <a:r>
              <a:rPr lang="zh-TW" altLang="zh-TW" sz="2800" dirty="0"/>
              <a:t>下列何者具有淋巴微管的結構？</a:t>
            </a:r>
            <a:r>
              <a:rPr lang="en-US" altLang="zh-TW" sz="2800" dirty="0"/>
              <a:t>  (A)</a:t>
            </a:r>
            <a:r>
              <a:rPr lang="zh-TW" altLang="zh-TW" sz="2800" dirty="0"/>
              <a:t>大腦</a:t>
            </a:r>
            <a:r>
              <a:rPr lang="en-US" altLang="zh-TW" sz="2800" dirty="0"/>
              <a:t>  (B)</a:t>
            </a:r>
            <a:r>
              <a:rPr lang="zh-TW" altLang="zh-TW" sz="2800" dirty="0"/>
              <a:t>骨骼肌</a:t>
            </a:r>
            <a:r>
              <a:rPr lang="en-US" altLang="zh-TW" sz="2800" dirty="0"/>
              <a:t>  (C)</a:t>
            </a:r>
            <a:r>
              <a:rPr lang="zh-TW" altLang="zh-TW" sz="2800" dirty="0"/>
              <a:t>脾臟</a:t>
            </a:r>
            <a:r>
              <a:rPr lang="en-US" altLang="zh-TW" sz="2800" dirty="0"/>
              <a:t>  (D)</a:t>
            </a:r>
            <a:r>
              <a:rPr lang="zh-TW" altLang="zh-TW" sz="2800" dirty="0"/>
              <a:t>骨髓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83271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121(B)</a:t>
            </a:r>
            <a:r>
              <a:rPr lang="zh-TW" altLang="zh-TW" sz="2800" dirty="0"/>
              <a:t>下列那一區的淋巴回流，首先匯流注入乳糜池</a:t>
            </a:r>
            <a:r>
              <a:rPr lang="en-US" altLang="zh-TW" sz="2800" dirty="0"/>
              <a:t>(cisterna </a:t>
            </a:r>
            <a:r>
              <a:rPr lang="en-US" altLang="zh-TW" sz="2800" dirty="0" err="1"/>
              <a:t>chyli</a:t>
            </a:r>
            <a:r>
              <a:rPr lang="en-US" altLang="zh-TW" sz="2800" dirty="0"/>
              <a:t>)</a:t>
            </a:r>
            <a:r>
              <a:rPr lang="zh-TW" altLang="zh-TW" sz="2800" dirty="0"/>
              <a:t>？</a:t>
            </a:r>
            <a:r>
              <a:rPr lang="en-US" altLang="zh-TW" sz="2800" dirty="0"/>
              <a:t>  (A)</a:t>
            </a:r>
            <a:r>
              <a:rPr lang="zh-TW" altLang="zh-TW" sz="2800" dirty="0"/>
              <a:t>右頭部</a:t>
            </a:r>
            <a:r>
              <a:rPr lang="en-US" altLang="zh-TW" sz="2800" dirty="0"/>
              <a:t>  (B)</a:t>
            </a:r>
            <a:r>
              <a:rPr lang="zh-TW" altLang="zh-TW" sz="2800" dirty="0"/>
              <a:t>右下肢</a:t>
            </a:r>
            <a:r>
              <a:rPr lang="en-US" altLang="zh-TW" sz="2800" dirty="0"/>
              <a:t>  (C)</a:t>
            </a:r>
            <a:r>
              <a:rPr lang="zh-TW" altLang="zh-TW" sz="2800" dirty="0"/>
              <a:t>左頭部</a:t>
            </a:r>
            <a:r>
              <a:rPr lang="en-US" altLang="zh-TW" sz="2800" dirty="0"/>
              <a:t>  (D)</a:t>
            </a:r>
            <a:r>
              <a:rPr lang="zh-TW" altLang="zh-TW" sz="2800" dirty="0"/>
              <a:t>左上肢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830423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122(D)</a:t>
            </a:r>
            <a:r>
              <a:rPr lang="zh-TW" altLang="zh-TW" sz="2800" dirty="0"/>
              <a:t>有關淋巴結的敘述，下列何者錯誤？</a:t>
            </a:r>
            <a:r>
              <a:rPr lang="en-US" altLang="zh-TW" sz="2800" dirty="0"/>
              <a:t>  (A)</a:t>
            </a:r>
            <a:r>
              <a:rPr lang="zh-TW" altLang="zh-TW" sz="2800" dirty="0"/>
              <a:t>淋巴結內有巨噬細胞</a:t>
            </a:r>
            <a:r>
              <a:rPr lang="en-US" altLang="zh-TW" sz="2800" dirty="0"/>
              <a:t>  (B)</a:t>
            </a:r>
            <a:r>
              <a:rPr lang="zh-TW" altLang="zh-TW" sz="2800" dirty="0"/>
              <a:t>輸出淋巴管較輸入淋巴管的數目少</a:t>
            </a:r>
            <a:r>
              <a:rPr lang="en-US" altLang="zh-TW" sz="2800" dirty="0"/>
              <a:t>  (C)</a:t>
            </a:r>
            <a:r>
              <a:rPr lang="zh-TW" altLang="zh-TW" sz="2800" dirty="0"/>
              <a:t>具有生發中心可製造淋巴球</a:t>
            </a:r>
            <a:r>
              <a:rPr lang="en-US" altLang="zh-TW" sz="2800" dirty="0"/>
              <a:t>  (D)</a:t>
            </a:r>
            <a:r>
              <a:rPr lang="zh-TW" altLang="zh-TW" sz="2800" dirty="0"/>
              <a:t>構造上可區分為紅髓及白髓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32345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7(A)</a:t>
            </a:r>
            <a:r>
              <a:rPr lang="zh-TW" altLang="zh-TW" sz="2800" dirty="0"/>
              <a:t>下列何者直接提供威氏環（</a:t>
            </a:r>
            <a:r>
              <a:rPr lang="en-US" altLang="zh-TW" sz="2800" dirty="0"/>
              <a:t>circle of Willis</a:t>
            </a:r>
            <a:r>
              <a:rPr lang="zh-TW" altLang="zh-TW" sz="2800" dirty="0"/>
              <a:t>）的動脈血？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頸內動脈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頸外動脈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椎動脈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大腦前動脈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77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ea typeface="新細明體" panose="02020500000000000000" pitchFamily="18" charset="-120"/>
              </a:rPr>
              <a:t>Blood Flow Through the Cranium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2" y="907057"/>
            <a:ext cx="8601417" cy="597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0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8(B)</a:t>
            </a:r>
            <a:r>
              <a:rPr lang="zh-TW" altLang="zh-TW" sz="2800" dirty="0"/>
              <a:t>下列何者直接將缺氧血匯入下腔靜脈？ </a:t>
            </a:r>
            <a:r>
              <a:rPr lang="en-US" altLang="zh-TW" sz="2800" dirty="0"/>
              <a:t> (A)</a:t>
            </a:r>
            <a:r>
              <a:rPr lang="zh-TW" altLang="zh-TW" sz="2800" dirty="0"/>
              <a:t>臍靜脈</a:t>
            </a:r>
            <a:r>
              <a:rPr lang="en-US" altLang="zh-TW" sz="2800" dirty="0"/>
              <a:t>(umbilical vein )  (B)</a:t>
            </a:r>
            <a:r>
              <a:rPr lang="zh-TW" altLang="zh-TW" sz="2800" dirty="0"/>
              <a:t>肝靜脈</a:t>
            </a:r>
            <a:r>
              <a:rPr lang="en-US" altLang="zh-TW" sz="2800" dirty="0"/>
              <a:t>( hepatic vein)  (C)</a:t>
            </a:r>
            <a:r>
              <a:rPr lang="zh-TW" altLang="zh-TW" sz="2800" dirty="0"/>
              <a:t>脾靜脈</a:t>
            </a:r>
            <a:r>
              <a:rPr lang="en-US" altLang="zh-TW" sz="2800" dirty="0"/>
              <a:t>( splenic vein)  (D)</a:t>
            </a:r>
            <a:r>
              <a:rPr lang="zh-TW" altLang="zh-TW" sz="2800" dirty="0"/>
              <a:t>腸繫膜上靜脈</a:t>
            </a:r>
            <a:r>
              <a:rPr lang="en-US" altLang="zh-TW" sz="2800" dirty="0"/>
              <a:t>( superior mesenteric vein)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3703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998" y="110543"/>
            <a:ext cx="10027920" cy="548640"/>
          </a:xfrm>
        </p:spPr>
        <p:txBody>
          <a:bodyPr/>
          <a:lstStyle/>
          <a:p>
            <a:r>
              <a:rPr lang="en-US" altLang="zh-TW" dirty="0" smtClean="0"/>
              <a:t>p.701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353355" y="-1751468"/>
            <a:ext cx="6198816" cy="110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8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1(C)</a:t>
            </a:r>
            <a:r>
              <a:rPr lang="zh-TW" altLang="zh-TW" sz="2800" dirty="0"/>
              <a:t>下列何者直接與脾靜脈</a:t>
            </a:r>
            <a:r>
              <a:rPr lang="en-US" altLang="zh-TW" sz="2800" dirty="0"/>
              <a:t> ( splenic vein ) </a:t>
            </a:r>
            <a:r>
              <a:rPr lang="zh-TW" altLang="zh-TW" sz="2800" dirty="0"/>
              <a:t>匯流至肝門靜脈</a:t>
            </a:r>
            <a:r>
              <a:rPr lang="en-US" altLang="zh-TW" sz="2800" dirty="0"/>
              <a:t> ( hepatic portal vein )</a:t>
            </a:r>
            <a:r>
              <a:rPr lang="zh-TW" altLang="zh-TW" sz="2800" dirty="0"/>
              <a:t>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肝靜脈</a:t>
            </a:r>
            <a:r>
              <a:rPr lang="en-US" altLang="zh-TW" sz="2800" dirty="0"/>
              <a:t> ( hepatic vein )  (B)</a:t>
            </a:r>
            <a:r>
              <a:rPr lang="zh-TW" altLang="zh-TW" sz="2800" dirty="0"/>
              <a:t>中央靜脈</a:t>
            </a:r>
            <a:r>
              <a:rPr lang="en-US" altLang="zh-TW" sz="2800" dirty="0"/>
              <a:t> ( central vein )  (C)</a:t>
            </a:r>
            <a:r>
              <a:rPr lang="zh-TW" altLang="zh-TW" sz="2800" dirty="0"/>
              <a:t>上腸繫膜靜脈</a:t>
            </a:r>
            <a:r>
              <a:rPr lang="en-US" altLang="zh-TW" sz="2800" dirty="0"/>
              <a:t> ( superior mesenteric vein )  (D)</a:t>
            </a:r>
            <a:r>
              <a:rPr lang="zh-TW" altLang="zh-TW" sz="2800" dirty="0"/>
              <a:t>下腸繫膜靜脈</a:t>
            </a:r>
            <a:r>
              <a:rPr lang="en-US" altLang="zh-TW" sz="2800" dirty="0"/>
              <a:t> ( inferior mesenteric vein )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5588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9(A)</a:t>
            </a:r>
            <a:r>
              <a:rPr lang="zh-TW" altLang="zh-TW" sz="2800" dirty="0"/>
              <a:t>下列何者為起自腹主動脈</a:t>
            </a:r>
            <a:r>
              <a:rPr lang="en-US" altLang="zh-TW" sz="2800" dirty="0"/>
              <a:t>(abdominal aorta ) </a:t>
            </a:r>
            <a:r>
              <a:rPr lang="zh-TW" altLang="zh-TW" sz="2800" dirty="0"/>
              <a:t>的成對分支？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膈下動脈</a:t>
            </a:r>
            <a:r>
              <a:rPr lang="en-US" altLang="zh-TW" sz="2800" dirty="0"/>
              <a:t>( inferior phrenic artery)  (B)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( celiac trunk)  (C)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( superior mesenteric artery)  (D)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( inferior mesenteric artery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6027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10(C)</a:t>
            </a:r>
            <a:r>
              <a:rPr lang="zh-TW" altLang="zh-TW" sz="2800" dirty="0"/>
              <a:t>下列有關椎動脈</a:t>
            </a:r>
            <a:r>
              <a:rPr lang="en-US" altLang="zh-TW" sz="2800" dirty="0"/>
              <a:t>( vertebral artery )</a:t>
            </a:r>
            <a:r>
              <a:rPr lang="zh-TW" altLang="zh-TW" sz="2800" dirty="0"/>
              <a:t>的敘述，何者錯誤？</a:t>
            </a:r>
            <a:r>
              <a:rPr lang="en-US" altLang="zh-TW" sz="2800" dirty="0"/>
              <a:t>  (A)</a:t>
            </a:r>
            <a:r>
              <a:rPr lang="zh-TW" altLang="zh-TW" sz="2800" dirty="0"/>
              <a:t>是鎖骨下動脈</a:t>
            </a:r>
            <a:r>
              <a:rPr lang="en-US" altLang="zh-TW" sz="2800" dirty="0"/>
              <a:t>( subclavian artery ) </a:t>
            </a:r>
            <a:r>
              <a:rPr lang="zh-TW" altLang="zh-TW" sz="2800" dirty="0"/>
              <a:t>的分支</a:t>
            </a:r>
            <a:r>
              <a:rPr lang="en-US" altLang="zh-TW" sz="2800" dirty="0"/>
              <a:t>  (B)</a:t>
            </a:r>
            <a:r>
              <a:rPr lang="zh-TW" altLang="zh-TW" sz="2800" dirty="0"/>
              <a:t>經由頸椎橫突孔</a:t>
            </a:r>
            <a:r>
              <a:rPr lang="en-US" altLang="zh-TW" sz="2800" dirty="0"/>
              <a:t>( transverse foramen) </a:t>
            </a:r>
            <a:r>
              <a:rPr lang="zh-TW" altLang="zh-TW" sz="2800" dirty="0"/>
              <a:t>上行</a:t>
            </a:r>
            <a:r>
              <a:rPr lang="en-US" altLang="zh-TW" sz="2800" dirty="0"/>
              <a:t>  (C)</a:t>
            </a:r>
            <a:r>
              <a:rPr lang="zh-TW" altLang="zh-TW" sz="2800" dirty="0"/>
              <a:t>經破裂孔</a:t>
            </a:r>
            <a:r>
              <a:rPr lang="en-US" altLang="zh-TW" sz="2800" dirty="0"/>
              <a:t>( foramen </a:t>
            </a:r>
            <a:r>
              <a:rPr lang="en-US" altLang="zh-TW" sz="2800" dirty="0" err="1"/>
              <a:t>lacerum</a:t>
            </a:r>
            <a:r>
              <a:rPr lang="en-US" altLang="zh-TW" sz="2800" dirty="0"/>
              <a:t>) </a:t>
            </a:r>
            <a:r>
              <a:rPr lang="zh-TW" altLang="zh-TW" sz="2800" dirty="0"/>
              <a:t>進入顱腔</a:t>
            </a:r>
            <a:r>
              <a:rPr lang="en-US" altLang="zh-TW" sz="2800" dirty="0"/>
              <a:t>  (D)</a:t>
            </a:r>
            <a:r>
              <a:rPr lang="zh-TW" altLang="zh-TW" sz="2800" dirty="0"/>
              <a:t>左、右椎動脈匯合形成基底動脈</a:t>
            </a:r>
            <a:r>
              <a:rPr lang="en-US" altLang="zh-TW" sz="2800" dirty="0"/>
              <a:t>( basilar artery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9362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11(B)</a:t>
            </a:r>
            <a:r>
              <a:rPr lang="zh-TW" altLang="zh-TW" sz="2800" dirty="0"/>
              <a:t>血液在肺臟內釋出二氧化碳並換攜氧氣，再由何者流回左心房？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肺動脈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肺靜脈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主動脈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冠狀竇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77371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12(C)</a:t>
            </a:r>
            <a:r>
              <a:rPr lang="zh-TW" altLang="zh-TW" sz="2800" dirty="0"/>
              <a:t>乙狀結腸的動脈血液主要來自：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  (B)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髂內動脈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91923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13(D)</a:t>
            </a:r>
            <a:r>
              <a:rPr lang="zh-TW" altLang="zh-TW" sz="2800" dirty="0"/>
              <a:t>下列何者不直接匯入下腔靜脈？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腎靜脈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肝靜脈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腰靜脈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腸繫膜上靜脈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72921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14(A)</a:t>
            </a:r>
            <a:r>
              <a:rPr lang="zh-TW" altLang="zh-TW" sz="2800" dirty="0"/>
              <a:t>下列何者不是胸主動脈的分支？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胸內動脈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橫膈上動脈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肋間後動脈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心包動脈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7320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鎖骨下動脈</a:t>
            </a:r>
            <a:r>
              <a:rPr lang="en-US" altLang="zh-TW" sz="2800" dirty="0" smtClean="0"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ym typeface="Wingdings" panose="05000000000000000000" pitchFamily="2" charset="2"/>
              </a:rPr>
              <a:t>胸內動脈</a:t>
            </a:r>
            <a:r>
              <a:rPr lang="en-US" altLang="zh-TW" sz="2800" dirty="0" smtClean="0">
                <a:sym typeface="Wingdings" panose="05000000000000000000" pitchFamily="2" charset="2"/>
              </a:rPr>
              <a:t></a:t>
            </a:r>
            <a:r>
              <a:rPr lang="zh-TW" altLang="en-US" sz="2800" dirty="0" smtClean="0">
                <a:sym typeface="Wingdings" panose="05000000000000000000" pitchFamily="2" charset="2"/>
              </a:rPr>
              <a:t>前肋間動脈</a:t>
            </a:r>
            <a:r>
              <a:rPr lang="en-US" altLang="zh-TW" sz="2800" dirty="0" smtClean="0">
                <a:sym typeface="Wingdings" panose="05000000000000000000" pitchFamily="2" charset="2"/>
              </a:rPr>
              <a:t>(1~6)</a:t>
            </a:r>
          </a:p>
          <a:p>
            <a:r>
              <a:rPr lang="zh-TW" altLang="en-US" sz="2800" dirty="0" smtClean="0">
                <a:sym typeface="Wingdings" panose="05000000000000000000" pitchFamily="2" charset="2"/>
              </a:rPr>
              <a:t>                                                橫膈肌動脈</a:t>
            </a:r>
            <a:r>
              <a:rPr lang="en-US" altLang="zh-TW" sz="2800" dirty="0" smtClean="0"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ym typeface="Wingdings" panose="05000000000000000000" pitchFamily="2" charset="2"/>
              </a:rPr>
              <a:t>前肋間動脈</a:t>
            </a:r>
            <a:r>
              <a:rPr lang="en-US" altLang="zh-TW" sz="2800" dirty="0" smtClean="0">
                <a:sym typeface="Wingdings" panose="05000000000000000000" pitchFamily="2" charset="2"/>
              </a:rPr>
              <a:t>(7~12)</a:t>
            </a:r>
            <a:endParaRPr lang="en-US" altLang="zh-TW" sz="2800" dirty="0">
              <a:sym typeface="Wingdings" panose="05000000000000000000" pitchFamily="2" charset="2"/>
            </a:endParaRPr>
          </a:p>
          <a:p>
            <a:r>
              <a:rPr lang="en-US" altLang="zh-TW" sz="2800" dirty="0" smtClean="0"/>
              <a:t>                         </a:t>
            </a:r>
            <a:r>
              <a:rPr lang="zh-TW" altLang="en-US" sz="2800" dirty="0" smtClean="0"/>
              <a:t>後肋間動脈</a:t>
            </a:r>
            <a:r>
              <a:rPr lang="en-US" altLang="zh-TW" sz="2800" dirty="0" smtClean="0"/>
              <a:t>(1~2)</a:t>
            </a:r>
          </a:p>
          <a:p>
            <a:endParaRPr lang="en-US" altLang="zh-TW" sz="2800" dirty="0"/>
          </a:p>
          <a:p>
            <a:endParaRPr lang="en-US" altLang="zh-TW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胸主動脈</a:t>
            </a:r>
            <a:r>
              <a:rPr lang="en-US" altLang="zh-TW" sz="2800" dirty="0" smtClean="0">
                <a:sym typeface="Wingdings" panose="05000000000000000000" pitchFamily="2" charset="2"/>
              </a:rPr>
              <a:t></a:t>
            </a:r>
            <a:r>
              <a:rPr lang="zh-TW" altLang="en-US" sz="2800" dirty="0" smtClean="0"/>
              <a:t>後肋間動脈</a:t>
            </a:r>
            <a:r>
              <a:rPr lang="en-US" altLang="zh-TW" sz="2800" dirty="0" smtClean="0"/>
              <a:t>(3~12)</a:t>
            </a:r>
            <a:endParaRPr lang="zh-TW" altLang="en-US" sz="2800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4814929" y="1553378"/>
            <a:ext cx="528810" cy="35254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2967122" y="1553378"/>
            <a:ext cx="415057" cy="728172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9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15(C)</a:t>
            </a:r>
            <a:r>
              <a:rPr lang="zh-TW" altLang="zh-TW" sz="2800" dirty="0"/>
              <a:t>下列何靜脈不直接匯流入肝門靜脈？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左胃靜脈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腸繫膜上靜脈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肝靜脈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脾靜脈</a:t>
            </a:r>
            <a:r>
              <a:rPr lang="en-US" altLang="zh-TW" dirty="0"/>
              <a:t>									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3598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16(D)</a:t>
            </a:r>
            <a:r>
              <a:rPr lang="zh-TW" altLang="zh-TW" sz="2800" dirty="0"/>
              <a:t>下列何者不直接由腹腔動脈幹供應血液？</a:t>
            </a:r>
            <a:r>
              <a:rPr lang="en-US" altLang="zh-TW" sz="2800" dirty="0"/>
              <a:t>  (A)</a:t>
            </a:r>
            <a:r>
              <a:rPr lang="zh-TW" altLang="zh-TW" sz="2800" dirty="0"/>
              <a:t>膽囊</a:t>
            </a:r>
            <a:r>
              <a:rPr lang="en-US" altLang="zh-TW" sz="2800" dirty="0"/>
              <a:t>  (B)</a:t>
            </a:r>
            <a:r>
              <a:rPr lang="zh-TW" altLang="zh-TW" sz="2800" dirty="0"/>
              <a:t>胰臟</a:t>
            </a:r>
            <a:r>
              <a:rPr lang="en-US" altLang="zh-TW" sz="2800" dirty="0"/>
              <a:t>  (C)</a:t>
            </a:r>
            <a:r>
              <a:rPr lang="zh-TW" altLang="zh-TW" sz="2800" dirty="0"/>
              <a:t>脾臟</a:t>
            </a:r>
            <a:r>
              <a:rPr lang="en-US" altLang="zh-TW" sz="2800" dirty="0"/>
              <a:t>  (D)</a:t>
            </a:r>
            <a:r>
              <a:rPr lang="zh-TW" altLang="zh-TW" sz="2800" dirty="0"/>
              <a:t>空腸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2579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17(B)</a:t>
            </a:r>
            <a:r>
              <a:rPr lang="zh-TW" altLang="zh-TW" sz="2800" dirty="0"/>
              <a:t>支氣管動脈是下列何者的分枝？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胸內動脈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胸主動脈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胸外側動脈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肺動脈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281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998" y="110543"/>
            <a:ext cx="10027920" cy="548640"/>
          </a:xfrm>
        </p:spPr>
        <p:txBody>
          <a:bodyPr/>
          <a:lstStyle/>
          <a:p>
            <a:r>
              <a:rPr lang="en-US" altLang="zh-TW" dirty="0" smtClean="0"/>
              <a:t>p.701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353355" y="-1751468"/>
            <a:ext cx="6198816" cy="110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41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18(C)</a:t>
            </a:r>
            <a:r>
              <a:rPr lang="zh-TW" altLang="zh-TW" sz="2800" dirty="0"/>
              <a:t>下列哪一條血管是由腹腔動脈幹直接分支而來？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腎動脈</a:t>
            </a:r>
            <a:r>
              <a:rPr lang="en-US" altLang="zh-TW" sz="2800" dirty="0"/>
              <a:t>( renal artery)  (B)</a:t>
            </a:r>
            <a:r>
              <a:rPr lang="zh-TW" altLang="zh-TW" sz="2800" dirty="0"/>
              <a:t>胰動脈</a:t>
            </a:r>
            <a:r>
              <a:rPr lang="en-US" altLang="zh-TW" sz="2800" dirty="0"/>
              <a:t>( pancreatic artery)  (C)</a:t>
            </a:r>
            <a:r>
              <a:rPr lang="zh-TW" altLang="zh-TW" sz="2800" dirty="0"/>
              <a:t>脾動脈</a:t>
            </a:r>
            <a:r>
              <a:rPr lang="en-US" altLang="zh-TW" sz="2800" dirty="0"/>
              <a:t>( splenic artery)  (D)</a:t>
            </a:r>
            <a:r>
              <a:rPr lang="zh-TW" altLang="zh-TW" sz="2800" dirty="0"/>
              <a:t>食道動脈</a:t>
            </a:r>
            <a:r>
              <a:rPr lang="en-US" altLang="zh-TW" sz="2800" dirty="0"/>
              <a:t>( esophageal artery)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38498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19(A)</a:t>
            </a:r>
            <a:r>
              <a:rPr lang="zh-TW" altLang="zh-TW" sz="2800" dirty="0"/>
              <a:t>供應升結腸的血液主要來自：</a:t>
            </a:r>
            <a:r>
              <a:rPr lang="en-US" altLang="zh-TW" sz="2800" dirty="0"/>
              <a:t>  (A)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  (D)</a:t>
            </a:r>
            <a:r>
              <a:rPr lang="zh-TW" altLang="zh-TW" sz="2800" dirty="0"/>
              <a:t>髂內動脈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66676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20(A)</a:t>
            </a:r>
            <a:r>
              <a:rPr lang="zh-TW" altLang="zh-TW" sz="2800" dirty="0"/>
              <a:t>下列何者不直接注入右心房？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肺靜脈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冠狀竇</a:t>
            </a:r>
            <a:r>
              <a:rPr lang="en-US" altLang="zh-TW" sz="2800" dirty="0"/>
              <a:t>  (C)</a:t>
            </a:r>
            <a:r>
              <a:rPr lang="zh-TW" altLang="zh-TW" sz="2800" dirty="0"/>
              <a:t>上腔靜脈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下腔靜脈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4832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21(A)</a:t>
            </a:r>
            <a:r>
              <a:rPr lang="zh-TW" altLang="zh-TW" sz="2800" dirty="0"/>
              <a:t>腎動脈是下列何者的分支？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腹主動脈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  (C)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腸繫膜下動脈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2355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22(C)</a:t>
            </a:r>
            <a:r>
              <a:rPr lang="zh-TW" altLang="zh-TW" sz="2800" dirty="0"/>
              <a:t>下列何者不是腹主動脈的直接分枝？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睪丸動脈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膈下動脈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肝總動脈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腎動脈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07311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23(C)</a:t>
            </a:r>
            <a:r>
              <a:rPr lang="zh-TW" altLang="zh-TW" sz="2800" dirty="0"/>
              <a:t>下列何者不是腹主動脈的直接分枝？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睾丸動脈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膈下動脈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肝總動脈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腎動脈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14760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24(D)</a:t>
            </a:r>
            <a:r>
              <a:rPr lang="zh-TW" altLang="zh-TW" sz="2800" dirty="0"/>
              <a:t>痔瘡</a:t>
            </a:r>
            <a:r>
              <a:rPr lang="en-US" altLang="zh-TW" sz="2800" dirty="0"/>
              <a:t>( hemorrhoid )</a:t>
            </a:r>
            <a:r>
              <a:rPr lang="zh-TW" altLang="zh-TW" sz="2800" dirty="0"/>
              <a:t>的形成與下列何種靜脈有關？</a:t>
            </a:r>
            <a:r>
              <a:rPr lang="en-US" altLang="zh-TW" sz="2800" dirty="0"/>
              <a:t>  (A)</a:t>
            </a:r>
            <a:r>
              <a:rPr lang="zh-TW" altLang="zh-TW" sz="2800" dirty="0"/>
              <a:t>小腸靜脈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大腸靜脈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盲腸靜脈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直腸靜脈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1191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25(B)</a:t>
            </a:r>
            <a:r>
              <a:rPr lang="zh-TW" altLang="zh-TW" sz="2800" dirty="0"/>
              <a:t>動脈導管連接下列何者？</a:t>
            </a:r>
            <a:r>
              <a:rPr lang="en-US" altLang="zh-TW" sz="2800" dirty="0"/>
              <a:t>  (A)</a:t>
            </a:r>
            <a:r>
              <a:rPr lang="zh-TW" altLang="zh-TW" sz="2800" dirty="0"/>
              <a:t>下腔靜脈與肝門靜脈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主動脈與肺動脈幹</a:t>
            </a:r>
            <a:r>
              <a:rPr lang="en-US" altLang="zh-TW" sz="2800" dirty="0"/>
              <a:t>  (C) </a:t>
            </a:r>
            <a:r>
              <a:rPr lang="zh-TW" altLang="zh-TW" sz="2800" dirty="0"/>
              <a:t>右心房與左心房</a:t>
            </a:r>
            <a:r>
              <a:rPr lang="en-US" altLang="zh-TW" sz="2800" dirty="0"/>
              <a:t>   (D)</a:t>
            </a:r>
            <a:r>
              <a:rPr lang="zh-TW" altLang="zh-TW" sz="2800" dirty="0"/>
              <a:t>右心室與左心室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4652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 descr="mck65495_23_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r="735" b="19833"/>
          <a:stretch/>
        </p:blipFill>
        <p:spPr bwMode="auto">
          <a:xfrm>
            <a:off x="4452191" y="1606"/>
            <a:ext cx="4240117" cy="685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P.717 </a:t>
            </a:r>
            <a:r>
              <a:rPr lang="zh-TW" altLang="en-US" dirty="0" smtClean="0"/>
              <a:t>補充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16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26(A)</a:t>
            </a:r>
            <a:r>
              <a:rPr lang="zh-TW" altLang="zh-TW" sz="2800" dirty="0"/>
              <a:t>下列那下條血管屬於胸主動脈的分支？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膈上動脈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腎上腺動脈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生殖動脈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2371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2(C)</a:t>
            </a:r>
            <a:r>
              <a:rPr lang="zh-TW" altLang="zh-TW" sz="2800" dirty="0"/>
              <a:t>臍動脈連接到下列那一條血管？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腹腔幹</a:t>
            </a:r>
            <a:r>
              <a:rPr lang="en-US" altLang="zh-TW" sz="2800" dirty="0"/>
              <a:t>  (B)</a:t>
            </a:r>
            <a:r>
              <a:rPr lang="zh-TW" altLang="zh-TW" sz="2800" dirty="0"/>
              <a:t>髂外動脈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髂內動脈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腸繫膜下動脈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59511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414" y="0"/>
            <a:ext cx="7092862" cy="6858000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2651414" y="2996588"/>
            <a:ext cx="17002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048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27(A)</a:t>
            </a:r>
            <a:r>
              <a:rPr lang="zh-TW" altLang="zh-TW" sz="2800" dirty="0"/>
              <a:t>血液經腎動脈流入腎絲球的路徑，何者正確？</a:t>
            </a:r>
            <a:r>
              <a:rPr lang="en-US" altLang="zh-TW" sz="2800" dirty="0"/>
              <a:t>j </a:t>
            </a:r>
            <a:r>
              <a:rPr lang="zh-TW" altLang="zh-TW" sz="2800" dirty="0"/>
              <a:t>弓狀動脈</a:t>
            </a:r>
            <a:r>
              <a:rPr lang="en-US" altLang="zh-TW" sz="2800" dirty="0"/>
              <a:t> k </a:t>
            </a:r>
            <a:r>
              <a:rPr lang="zh-TW" altLang="zh-TW" sz="2800" dirty="0"/>
              <a:t>葉間動脈</a:t>
            </a:r>
            <a:r>
              <a:rPr lang="en-US" altLang="zh-TW" sz="2800" dirty="0"/>
              <a:t> l </a:t>
            </a:r>
            <a:r>
              <a:rPr lang="zh-TW" altLang="zh-TW" sz="2800" dirty="0"/>
              <a:t>小葉間動脈</a:t>
            </a:r>
            <a:r>
              <a:rPr lang="en-US" altLang="zh-TW" sz="2800" dirty="0"/>
              <a:t> m </a:t>
            </a:r>
            <a:r>
              <a:rPr lang="zh-TW" altLang="zh-TW" sz="2800" dirty="0"/>
              <a:t>輸入小動脈</a:t>
            </a:r>
            <a:r>
              <a:rPr lang="en-US" altLang="zh-TW" sz="2800" dirty="0"/>
              <a:t>  (A)k</a:t>
            </a:r>
            <a:r>
              <a:rPr lang="zh-TW" altLang="zh-TW" sz="2800" dirty="0"/>
              <a:t>→</a:t>
            </a:r>
            <a:r>
              <a:rPr lang="en-US" altLang="zh-TW" sz="2800" dirty="0"/>
              <a:t>j</a:t>
            </a:r>
            <a:r>
              <a:rPr lang="zh-TW" altLang="zh-TW" sz="2800" dirty="0"/>
              <a:t>→</a:t>
            </a:r>
            <a:r>
              <a:rPr lang="en-US" altLang="zh-TW" sz="2800" dirty="0"/>
              <a:t>l</a:t>
            </a:r>
            <a:r>
              <a:rPr lang="zh-TW" altLang="zh-TW" sz="2800" dirty="0"/>
              <a:t>→</a:t>
            </a:r>
            <a:r>
              <a:rPr lang="en-US" altLang="zh-TW" sz="2800" dirty="0"/>
              <a:t>m  (B)j</a:t>
            </a:r>
            <a:r>
              <a:rPr lang="zh-TW" altLang="zh-TW" sz="2800" dirty="0"/>
              <a:t>→</a:t>
            </a:r>
            <a:r>
              <a:rPr lang="en-US" altLang="zh-TW" sz="2800" dirty="0"/>
              <a:t>l</a:t>
            </a:r>
            <a:r>
              <a:rPr lang="zh-TW" altLang="zh-TW" sz="2800" dirty="0"/>
              <a:t>→</a:t>
            </a:r>
            <a:r>
              <a:rPr lang="en-US" altLang="zh-TW" sz="2800" dirty="0"/>
              <a:t>k</a:t>
            </a:r>
            <a:r>
              <a:rPr lang="zh-TW" altLang="zh-TW" sz="2800" dirty="0"/>
              <a:t>→</a:t>
            </a:r>
            <a:r>
              <a:rPr lang="en-US" altLang="zh-TW" sz="2800" dirty="0"/>
              <a:t>m  (C)j</a:t>
            </a:r>
            <a:r>
              <a:rPr lang="zh-TW" altLang="zh-TW" sz="2800" dirty="0"/>
              <a:t>→</a:t>
            </a:r>
            <a:r>
              <a:rPr lang="en-US" altLang="zh-TW" sz="2800" dirty="0"/>
              <a:t>k</a:t>
            </a:r>
            <a:r>
              <a:rPr lang="zh-TW" altLang="zh-TW" sz="2800" dirty="0"/>
              <a:t>→</a:t>
            </a:r>
            <a:r>
              <a:rPr lang="en-US" altLang="zh-TW" sz="2800" dirty="0"/>
              <a:t>l</a:t>
            </a:r>
            <a:r>
              <a:rPr lang="zh-TW" altLang="zh-TW" sz="2800" dirty="0"/>
              <a:t>→</a:t>
            </a:r>
            <a:r>
              <a:rPr lang="en-US" altLang="zh-TW" sz="2800" dirty="0"/>
              <a:t>m  (D)l</a:t>
            </a:r>
            <a:r>
              <a:rPr lang="zh-TW" altLang="zh-TW" sz="2800" dirty="0"/>
              <a:t>→</a:t>
            </a:r>
            <a:r>
              <a:rPr lang="en-US" altLang="zh-TW" sz="2800" dirty="0"/>
              <a:t>k</a:t>
            </a:r>
            <a:r>
              <a:rPr lang="zh-TW" altLang="zh-TW" sz="2800" dirty="0"/>
              <a:t>→</a:t>
            </a:r>
            <a:r>
              <a:rPr lang="en-US" altLang="zh-TW" sz="2800" dirty="0"/>
              <a:t>j</a:t>
            </a:r>
            <a:r>
              <a:rPr lang="zh-TW" altLang="zh-TW" sz="2800" dirty="0"/>
              <a:t>→</a:t>
            </a:r>
            <a:r>
              <a:rPr lang="en-US" altLang="zh-TW" sz="2800" dirty="0"/>
              <a:t>m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6585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P.819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6" t="12884" r="3969" b="26222"/>
          <a:stretch/>
        </p:blipFill>
        <p:spPr>
          <a:xfrm>
            <a:off x="3922006" y="29411"/>
            <a:ext cx="6103344" cy="68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71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28(C)</a:t>
            </a:r>
            <a:r>
              <a:rPr lang="zh-TW" altLang="zh-TW" sz="2800" dirty="0"/>
              <a:t>行於大腦外側裂中，並且供應大腦額葉、頂葉與顳葉外側面血液的血管主要是：</a:t>
            </a:r>
            <a:r>
              <a:rPr lang="en-US" altLang="zh-TW" sz="2800" dirty="0"/>
              <a:t>  (A)</a:t>
            </a:r>
            <a:r>
              <a:rPr lang="zh-TW" altLang="zh-TW" sz="2800" dirty="0"/>
              <a:t>基底動脈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前大腦動脈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中大腦動脈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後大腦動脈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88060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29(D)</a:t>
            </a:r>
            <a:r>
              <a:rPr lang="zh-TW" altLang="zh-TW" sz="2800" dirty="0"/>
              <a:t>下列何者會通過橫膈食道裂孔（</a:t>
            </a:r>
            <a:r>
              <a:rPr lang="en-US" altLang="zh-TW" sz="2800" dirty="0"/>
              <a:t>esophageal hiatus</a:t>
            </a:r>
            <a:r>
              <a:rPr lang="zh-TW" altLang="zh-TW" sz="2800" dirty="0"/>
              <a:t>）？</a:t>
            </a:r>
            <a:r>
              <a:rPr lang="en-US" altLang="zh-TW" sz="2800" dirty="0"/>
              <a:t>  (A)</a:t>
            </a:r>
            <a:r>
              <a:rPr lang="zh-TW" altLang="zh-TW" sz="2800" dirty="0"/>
              <a:t>主動脈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胸管</a:t>
            </a:r>
            <a:r>
              <a:rPr lang="en-US" altLang="zh-TW" sz="2800" dirty="0"/>
              <a:t>  (C)</a:t>
            </a:r>
            <a:r>
              <a:rPr lang="zh-TW" altLang="zh-TW" sz="2800" dirty="0"/>
              <a:t>奇靜脈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迷走神經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18002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30(C)</a:t>
            </a:r>
            <a:r>
              <a:rPr lang="zh-TW" altLang="zh-TW" sz="2800" dirty="0"/>
              <a:t>供應心肌血流的動脈起源於何處？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肺動脈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肺靜脈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升主動脈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降主動脈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40428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31(A)</a:t>
            </a:r>
            <a:r>
              <a:rPr lang="zh-TW" altLang="zh-TW" sz="2800" dirty="0"/>
              <a:t>供應睪丸之血液源自於：</a:t>
            </a:r>
            <a:r>
              <a:rPr lang="en-US" altLang="zh-TW" sz="2800" dirty="0"/>
              <a:t>  (A)</a:t>
            </a:r>
            <a:r>
              <a:rPr lang="zh-TW" altLang="zh-TW" sz="2800" dirty="0"/>
              <a:t>腹主動脈</a:t>
            </a:r>
            <a:r>
              <a:rPr lang="en-US" altLang="zh-TW" sz="2800" dirty="0"/>
              <a:t>(Abdominal aorta)  (B)</a:t>
            </a:r>
            <a:r>
              <a:rPr lang="zh-TW" altLang="zh-TW" sz="2800" dirty="0"/>
              <a:t>髂內動脈</a:t>
            </a:r>
            <a:r>
              <a:rPr lang="en-US" altLang="zh-TW" sz="2800" dirty="0"/>
              <a:t>(Internal iliac artery)  (C)</a:t>
            </a:r>
            <a:r>
              <a:rPr lang="zh-TW" altLang="zh-TW" sz="2800" dirty="0"/>
              <a:t>髂外動脈</a:t>
            </a:r>
            <a:r>
              <a:rPr lang="en-US" altLang="zh-TW" sz="2800" dirty="0"/>
              <a:t>(External iliac artery)  (D)</a:t>
            </a:r>
            <a:r>
              <a:rPr lang="zh-TW" altLang="zh-TW" sz="2800" dirty="0"/>
              <a:t>陰部內動脈</a:t>
            </a:r>
            <a:r>
              <a:rPr lang="en-US" altLang="zh-TW" sz="2800" dirty="0"/>
              <a:t>(Internal </a:t>
            </a:r>
            <a:r>
              <a:rPr lang="en-US" altLang="zh-TW" sz="2800" dirty="0" err="1"/>
              <a:t>pudendal</a:t>
            </a:r>
            <a:r>
              <a:rPr lang="en-US" altLang="zh-TW" sz="2800" dirty="0"/>
              <a:t> artery)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6120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32(A)</a:t>
            </a:r>
            <a:r>
              <a:rPr lang="zh-TW" altLang="zh-TW" sz="2800" dirty="0"/>
              <a:t>供應肝臟含氧之血液來自於：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腹腔幹</a:t>
            </a:r>
            <a:r>
              <a:rPr lang="en-US" altLang="zh-TW" sz="2800" dirty="0"/>
              <a:t>(Celiac trunk)  (B)</a:t>
            </a:r>
            <a:r>
              <a:rPr lang="zh-TW" altLang="zh-TW" sz="2800" dirty="0"/>
              <a:t>肝門靜脈</a:t>
            </a:r>
            <a:r>
              <a:rPr lang="en-US" altLang="zh-TW" sz="2800" dirty="0"/>
              <a:t>(Portal vein)  (C)</a:t>
            </a:r>
            <a:r>
              <a:rPr lang="zh-TW" altLang="zh-TW" sz="2800" dirty="0"/>
              <a:t>肝靜脈</a:t>
            </a:r>
            <a:r>
              <a:rPr lang="en-US" altLang="zh-TW" sz="2800" dirty="0"/>
              <a:t>(Hepatic vein)  (D)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(Superior mesenteric artery)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3608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33(#</a:t>
            </a:r>
            <a:r>
              <a:rPr lang="zh-TW" altLang="zh-TW" sz="2800" dirty="0"/>
              <a:t>送分</a:t>
            </a:r>
            <a:r>
              <a:rPr lang="en-US" altLang="zh-TW" sz="2800" dirty="0"/>
              <a:t>)</a:t>
            </a:r>
            <a:r>
              <a:rPr lang="zh-TW" altLang="zh-TW" sz="2800" dirty="0"/>
              <a:t>下列有關血液循環的敘述，何者正確？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肝門靜脈是離開肝臟的血管</a:t>
            </a:r>
            <a:r>
              <a:rPr lang="en-US" altLang="zh-TW" sz="2800" dirty="0"/>
              <a:t>  (B)</a:t>
            </a:r>
            <a:r>
              <a:rPr lang="zh-TW" altLang="zh-TW" sz="2800" dirty="0"/>
              <a:t>肝靜脈匯入下腔靜脈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頸總動脈是鎖骨下動脈的分支</a:t>
            </a:r>
            <a:r>
              <a:rPr lang="en-US" altLang="zh-TW" sz="2800" dirty="0"/>
              <a:t>  (D)</a:t>
            </a:r>
            <a:r>
              <a:rPr lang="zh-TW" altLang="zh-TW" sz="2800" dirty="0"/>
              <a:t>內髂靜脈收集骨盆腔臟器的血液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2081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34(C)</a:t>
            </a:r>
            <a:r>
              <a:rPr lang="zh-TW" altLang="zh-TW" sz="2800" dirty="0"/>
              <a:t>下列何者血液供應升結腸？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腹下動脈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腸繫膜下動脈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4370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P.717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7" t="3471" r="309" b="20230"/>
          <a:stretch/>
        </p:blipFill>
        <p:spPr>
          <a:xfrm>
            <a:off x="3618079" y="0"/>
            <a:ext cx="5013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3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35(A)</a:t>
            </a:r>
            <a:r>
              <a:rPr lang="zh-TW" altLang="zh-TW" sz="2800" dirty="0"/>
              <a:t>下列何者血液供應大腦？</a:t>
            </a:r>
            <a:r>
              <a:rPr lang="en-US" altLang="zh-TW" sz="2800" dirty="0"/>
              <a:t>  (A)</a:t>
            </a:r>
            <a:r>
              <a:rPr lang="zh-TW" altLang="zh-TW" sz="2800" dirty="0"/>
              <a:t>椎動脈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頸外動脈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髂內動脈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鎖骨下動脈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155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36(C)</a:t>
            </a:r>
            <a:r>
              <a:rPr lang="zh-TW" altLang="zh-TW" sz="2800" dirty="0"/>
              <a:t>肚臍周圍靜脈曲張的現象，臨床上稱為蛇女頭（</a:t>
            </a:r>
            <a:r>
              <a:rPr lang="en-US" altLang="zh-TW" sz="2800" dirty="0"/>
              <a:t>caput </a:t>
            </a:r>
            <a:r>
              <a:rPr lang="en-US" altLang="zh-TW" sz="2800" dirty="0" err="1"/>
              <a:t>medusae</a:t>
            </a:r>
            <a:r>
              <a:rPr lang="zh-TW" altLang="zh-TW" sz="2800" dirty="0"/>
              <a:t>），主要是下列那一組肝門系統靜脈（</a:t>
            </a:r>
            <a:r>
              <a:rPr lang="en-US" altLang="zh-TW" sz="2800" dirty="0"/>
              <a:t>portal-systemic anastomosis</a:t>
            </a:r>
            <a:r>
              <a:rPr lang="zh-TW" altLang="zh-TW" sz="2800" dirty="0"/>
              <a:t>）吻合直接受阻所造成的？</a:t>
            </a:r>
            <a:r>
              <a:rPr lang="en-US" altLang="zh-TW" sz="2800" dirty="0"/>
              <a:t>  (A)</a:t>
            </a:r>
            <a:r>
              <a:rPr lang="zh-TW" altLang="zh-TW" sz="2800" dirty="0"/>
              <a:t>分別匯流入左胃靜脈與奇靜脈的食道靜脈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直腸上靜脈與直腸中和下靜脈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前腹壁的表淺靜脈與臍旁靜脈（</a:t>
            </a:r>
            <a:r>
              <a:rPr lang="en-US" altLang="zh-TW" sz="2800" dirty="0" err="1"/>
              <a:t>paraumbilical</a:t>
            </a:r>
            <a:r>
              <a:rPr lang="en-US" altLang="zh-TW" sz="2800" dirty="0"/>
              <a:t> vein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肝臟靜脈與下腔靜脈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89988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37(A)</a:t>
            </a:r>
            <a:r>
              <a:rPr lang="zh-TW" altLang="zh-TW" sz="2800" dirty="0"/>
              <a:t>下列那一條血管不參與顱部腦組織的血液供應（</a:t>
            </a:r>
            <a:r>
              <a:rPr lang="en-US" altLang="zh-TW" sz="2800" dirty="0"/>
              <a:t>blood supply</a:t>
            </a:r>
            <a:r>
              <a:rPr lang="zh-TW" altLang="zh-TW" sz="2800" dirty="0"/>
              <a:t>）？</a:t>
            </a:r>
            <a:r>
              <a:rPr lang="en-US" altLang="zh-TW" sz="2800" dirty="0"/>
              <a:t>  (A)</a:t>
            </a:r>
            <a:r>
              <a:rPr lang="zh-TW" altLang="zh-TW" sz="2800" dirty="0"/>
              <a:t>外頸動脈（</a:t>
            </a:r>
            <a:r>
              <a:rPr lang="en-US" altLang="zh-TW" sz="2800" dirty="0"/>
              <a:t>external carotid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脊髓動脈（</a:t>
            </a:r>
            <a:r>
              <a:rPr lang="en-US" altLang="zh-TW" sz="2800" dirty="0"/>
              <a:t>vertebral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基底動脈（</a:t>
            </a:r>
            <a:r>
              <a:rPr lang="en-US" altLang="zh-TW" sz="2800" dirty="0"/>
              <a:t>basilar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內頸動脈（</a:t>
            </a:r>
            <a:r>
              <a:rPr lang="en-US" altLang="zh-TW" sz="2800" dirty="0"/>
              <a:t>internal carotid artery</a:t>
            </a:r>
            <a:r>
              <a:rPr lang="zh-TW" altLang="zh-TW" sz="2800" dirty="0"/>
              <a:t>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7577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ea typeface="新細明體" panose="02020500000000000000" pitchFamily="18" charset="-120"/>
              </a:rPr>
              <a:t>Blood Flow Through the Cranium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2" y="907057"/>
            <a:ext cx="8601417" cy="597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6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38(A)</a:t>
            </a:r>
            <a:r>
              <a:rPr lang="zh-TW" altLang="zh-TW" sz="2800" dirty="0"/>
              <a:t>下列何種器官，不是由髂內動脈</a:t>
            </a:r>
            <a:r>
              <a:rPr lang="en-US" altLang="zh-TW" sz="2800" dirty="0"/>
              <a:t> (internal iliac artery) </a:t>
            </a:r>
            <a:r>
              <a:rPr lang="zh-TW" altLang="zh-TW" sz="2800" dirty="0"/>
              <a:t>的分支供應血液？</a:t>
            </a:r>
            <a:r>
              <a:rPr lang="en-US" altLang="zh-TW" sz="2800" dirty="0"/>
              <a:t>  (A)</a:t>
            </a:r>
            <a:r>
              <a:rPr lang="zh-TW" altLang="zh-TW" sz="2800" dirty="0"/>
              <a:t>睪丸</a:t>
            </a:r>
            <a:r>
              <a:rPr lang="en-US" altLang="zh-TW" sz="2800" dirty="0"/>
              <a:t>  (B)</a:t>
            </a:r>
            <a:r>
              <a:rPr lang="zh-TW" altLang="zh-TW" sz="2800" dirty="0"/>
              <a:t>前列腺</a:t>
            </a:r>
            <a:r>
              <a:rPr lang="en-US" altLang="zh-TW" sz="2800" dirty="0"/>
              <a:t>  (C)</a:t>
            </a:r>
            <a:r>
              <a:rPr lang="zh-TW" altLang="zh-TW" sz="2800" dirty="0"/>
              <a:t>儲精囊</a:t>
            </a:r>
            <a:r>
              <a:rPr lang="en-US" altLang="zh-TW" sz="2800" dirty="0"/>
              <a:t>  (D)</a:t>
            </a:r>
            <a:r>
              <a:rPr lang="zh-TW" altLang="zh-TW" sz="2800" dirty="0"/>
              <a:t>膀胱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54295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39(A)</a:t>
            </a:r>
            <a:r>
              <a:rPr lang="zh-TW" altLang="zh-TW" sz="2800" dirty="0"/>
              <a:t>下列那一條靜脈匯流來自上肢的靜脈血？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頭臂靜脈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奇靜脈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半奇靜脈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副半奇靜脈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3016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P.698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24" t="553" r="12487" b="351"/>
          <a:stretch/>
        </p:blipFill>
        <p:spPr>
          <a:xfrm rot="10800000">
            <a:off x="3015499" y="0"/>
            <a:ext cx="800810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8959" y="110167"/>
            <a:ext cx="7733840" cy="30516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523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40(D)</a:t>
            </a:r>
            <a:r>
              <a:rPr lang="zh-TW" altLang="zh-TW" sz="2800" dirty="0"/>
              <a:t>嬰兒在出生後，有一些構造逐漸轉變，而和胎兒時期不同，下列那一項轉變前與轉變後的配對是正確的？</a:t>
            </a:r>
            <a:r>
              <a:rPr lang="en-US" altLang="zh-TW" sz="2800" dirty="0"/>
              <a:t>  (A)</a:t>
            </a:r>
            <a:r>
              <a:rPr lang="zh-TW" altLang="zh-TW" sz="2800" dirty="0"/>
              <a:t>臍靜脈－肝鎌韌帶</a:t>
            </a:r>
            <a:r>
              <a:rPr lang="en-US" altLang="zh-TW" sz="2800" dirty="0"/>
              <a:t>  (B)</a:t>
            </a:r>
            <a:r>
              <a:rPr lang="zh-TW" altLang="zh-TW" sz="2800" dirty="0"/>
              <a:t>臍動脈－外側臍韌帶</a:t>
            </a:r>
            <a:r>
              <a:rPr lang="en-US" altLang="zh-TW" sz="2800" dirty="0"/>
              <a:t>  (C)</a:t>
            </a:r>
            <a:r>
              <a:rPr lang="zh-TW" altLang="zh-TW" sz="2800" dirty="0"/>
              <a:t>靜脈導管－肝圓韌帶</a:t>
            </a:r>
            <a:r>
              <a:rPr lang="en-US" altLang="zh-TW" sz="2800" dirty="0"/>
              <a:t>  (D)</a:t>
            </a:r>
            <a:r>
              <a:rPr lang="zh-TW" altLang="zh-TW" sz="2800" dirty="0"/>
              <a:t>動脈導管－動脈韌帶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98787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0" t="79135" r="7543" b="1968"/>
          <a:stretch/>
        </p:blipFill>
        <p:spPr>
          <a:xfrm>
            <a:off x="214587" y="1696598"/>
            <a:ext cx="10890415" cy="402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864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41(A)</a:t>
            </a:r>
            <a:r>
              <a:rPr lang="zh-TW" altLang="zh-TW" sz="2800" dirty="0"/>
              <a:t>負責供應胃血液的動脈，是</a:t>
            </a:r>
            <a:r>
              <a:rPr lang="en-US" altLang="zh-TW" sz="2800" dirty="0"/>
              <a:t>  (A)</a:t>
            </a:r>
            <a:r>
              <a:rPr lang="zh-TW" altLang="zh-TW" sz="2800" dirty="0"/>
              <a:t>腹腔動脈幹</a:t>
            </a:r>
            <a:r>
              <a:rPr lang="en-US" altLang="zh-TW" sz="2800" dirty="0"/>
              <a:t>(celiac artery)  (B)</a:t>
            </a:r>
            <a:r>
              <a:rPr lang="zh-TW" altLang="zh-TW" sz="2800" dirty="0"/>
              <a:t>上腸繫膜動脈</a:t>
            </a:r>
            <a:r>
              <a:rPr lang="en-US" altLang="zh-TW" sz="2800" dirty="0"/>
              <a:t>(superior mesenteric artery)  (C)</a:t>
            </a:r>
            <a:r>
              <a:rPr lang="zh-TW" altLang="zh-TW" sz="2800" dirty="0"/>
              <a:t>下腸繫膜動脈</a:t>
            </a:r>
            <a:r>
              <a:rPr lang="en-US" altLang="zh-TW" sz="2800" dirty="0"/>
              <a:t>(inferior mesenteric artery)  (D)</a:t>
            </a:r>
            <a:r>
              <a:rPr lang="zh-TW" altLang="zh-TW" sz="2800" dirty="0"/>
              <a:t>後肋間動脈</a:t>
            </a:r>
            <a:r>
              <a:rPr lang="en-US" altLang="zh-TW" sz="2800" dirty="0"/>
              <a:t>(posterior intercostal artery)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2463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3(D)</a:t>
            </a:r>
            <a:r>
              <a:rPr lang="zh-TW" altLang="zh-TW" sz="2800" dirty="0"/>
              <a:t>下列何者不直接由主動脈弓發出？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頭臂幹</a:t>
            </a:r>
            <a:r>
              <a:rPr lang="en-US" altLang="zh-TW" sz="2800" dirty="0"/>
              <a:t>  (B)</a:t>
            </a:r>
            <a:r>
              <a:rPr lang="zh-TW" altLang="zh-TW" sz="2800" dirty="0"/>
              <a:t>左頸總動脈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左鎖骨下動脈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右鎖骨下動脈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10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42(D)</a:t>
            </a:r>
            <a:r>
              <a:rPr lang="zh-TW" altLang="zh-TW" sz="2800" dirty="0"/>
              <a:t>胃部的血液供應主要來自：</a:t>
            </a:r>
            <a:r>
              <a:rPr lang="en-US" altLang="zh-TW" sz="2800" dirty="0"/>
              <a:t>  (A)</a:t>
            </a:r>
            <a:r>
              <a:rPr lang="zh-TW" altLang="zh-TW" sz="2800" dirty="0"/>
              <a:t>腰動脈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腸繫膜下動脈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腹腔幹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658066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43(B)</a:t>
            </a:r>
            <a:r>
              <a:rPr lang="zh-TW" altLang="zh-TW" sz="2800" dirty="0"/>
              <a:t>下列哪一條血管是肺的主要營養供血來源？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肺動脈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支氣管動脈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胸內動脈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冠狀動脈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875224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44(B)</a:t>
            </a:r>
            <a:r>
              <a:rPr lang="zh-TW" altLang="zh-TW" sz="2800" dirty="0"/>
              <a:t>顱內靜脈血先匯流到硬腦膜靜脈竇，再經由下列哪一條血管離開顱腔？</a:t>
            </a:r>
            <a:r>
              <a:rPr lang="en-US" altLang="zh-TW" sz="2800" dirty="0"/>
              <a:t>  (A)</a:t>
            </a:r>
            <a:r>
              <a:rPr lang="zh-TW" altLang="zh-TW" sz="2800" dirty="0"/>
              <a:t>椎靜脈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頸內靜脈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頸外靜脈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顏面靜脈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18255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45(C)</a:t>
            </a:r>
            <a:r>
              <a:rPr lang="zh-TW" altLang="zh-TW" sz="2800" dirty="0"/>
              <a:t>下列哪一條血管與頸內動脈分別進入顱腔後，共同負責腦的供血？</a:t>
            </a:r>
            <a:r>
              <a:rPr lang="en-US" altLang="zh-TW" sz="2800" dirty="0"/>
              <a:t>  (A)</a:t>
            </a:r>
            <a:r>
              <a:rPr lang="zh-TW" altLang="zh-TW" sz="2800" dirty="0"/>
              <a:t>頸外動脈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顏面動脈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椎動脈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淺顳動脈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01173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46(C)</a:t>
            </a:r>
            <a:r>
              <a:rPr lang="zh-TW" altLang="zh-TW" sz="2800" dirty="0"/>
              <a:t>下列何種構造的管腔內</a:t>
            </a:r>
            <a:r>
              <a:rPr lang="zh-TW" altLang="zh-TW" sz="2800" u="dbl" dirty="0"/>
              <a:t>不具有</a:t>
            </a:r>
            <a:r>
              <a:rPr lang="zh-TW" altLang="zh-TW" sz="2800" dirty="0"/>
              <a:t>瓣膜？</a:t>
            </a:r>
            <a:r>
              <a:rPr lang="en-US" altLang="zh-TW" sz="2800" dirty="0"/>
              <a:t>  (A)</a:t>
            </a:r>
            <a:r>
              <a:rPr lang="zh-TW" altLang="zh-TW" sz="2800" dirty="0"/>
              <a:t>上肢靜脈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下肢靜脈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微血管</a:t>
            </a:r>
            <a:r>
              <a:rPr lang="en-US" altLang="zh-TW" sz="2800" dirty="0"/>
              <a:t>  (D)</a:t>
            </a:r>
            <a:r>
              <a:rPr lang="zh-TW" altLang="zh-TW" sz="2800" dirty="0"/>
              <a:t>淋巴管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903546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47(C)</a:t>
            </a:r>
            <a:r>
              <a:rPr lang="zh-TW" altLang="zh-TW" sz="2800" dirty="0"/>
              <a:t>下列哪個器官的靜脈血，直接匯入下腔靜脈？</a:t>
            </a:r>
            <a:r>
              <a:rPr lang="en-US" altLang="zh-TW" sz="2800" dirty="0"/>
              <a:t>  (A)</a:t>
            </a:r>
            <a:r>
              <a:rPr lang="zh-TW" altLang="zh-TW" sz="2800" dirty="0"/>
              <a:t>脾臟</a:t>
            </a:r>
            <a:r>
              <a:rPr lang="en-US" altLang="zh-TW" sz="2800" dirty="0"/>
              <a:t>  (B)</a:t>
            </a:r>
            <a:r>
              <a:rPr lang="zh-TW" altLang="zh-TW" sz="2800" dirty="0"/>
              <a:t>胃</a:t>
            </a:r>
            <a:r>
              <a:rPr lang="en-US" altLang="zh-TW" sz="2800" dirty="0"/>
              <a:t>  (C)</a:t>
            </a:r>
            <a:r>
              <a:rPr lang="zh-TW" altLang="zh-TW" sz="2800" dirty="0"/>
              <a:t>肝臟</a:t>
            </a:r>
            <a:r>
              <a:rPr lang="en-US" altLang="zh-TW" sz="2800" dirty="0"/>
              <a:t>  (D)</a:t>
            </a:r>
            <a:r>
              <a:rPr lang="zh-TW" altLang="zh-TW" sz="2800" dirty="0"/>
              <a:t>十二指腸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03617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48(A)</a:t>
            </a:r>
            <a:r>
              <a:rPr lang="zh-TW" altLang="zh-TW" sz="2800" dirty="0"/>
              <a:t>行走分佈於側腦溝一帶，提供大腦側面血液的是：</a:t>
            </a:r>
            <a:r>
              <a:rPr lang="en-US" altLang="zh-TW" sz="2800" dirty="0"/>
              <a:t>  (A)</a:t>
            </a:r>
            <a:r>
              <a:rPr lang="zh-TW" altLang="zh-TW" sz="2800" dirty="0"/>
              <a:t>大腦中動脈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大腦前動脈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大腦後動脈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威利氏環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2598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49(C)</a:t>
            </a:r>
            <a:r>
              <a:rPr lang="zh-TW" altLang="zh-TW" sz="2800" dirty="0"/>
              <a:t>下列何者係為胎兒時期的暫時性血管，連結肺動脈幹及主動脈僅容少量血液進入胎兒無功能的肺中？</a:t>
            </a:r>
            <a:r>
              <a:rPr lang="en-US" altLang="zh-TW" sz="2800" dirty="0"/>
              <a:t>  (A)</a:t>
            </a:r>
            <a:r>
              <a:rPr lang="zh-TW" altLang="zh-TW" sz="2800" dirty="0"/>
              <a:t>冠狀動脈（</a:t>
            </a:r>
            <a:r>
              <a:rPr lang="en-US" altLang="zh-TW" sz="2800" dirty="0"/>
              <a:t>coronary artery</a:t>
            </a:r>
            <a:r>
              <a:rPr lang="zh-TW" altLang="zh-TW" sz="2800" dirty="0" smtClean="0"/>
              <a:t>）</a:t>
            </a:r>
            <a:r>
              <a:rPr lang="en-US" altLang="zh-TW" sz="2800" dirty="0" smtClean="0"/>
              <a:t>(</a:t>
            </a:r>
            <a:r>
              <a:rPr lang="en-US" altLang="zh-TW" sz="2800" dirty="0"/>
              <a:t>B)</a:t>
            </a:r>
            <a:r>
              <a:rPr lang="zh-TW" altLang="zh-TW" sz="2800" dirty="0"/>
              <a:t>胸主動脈（</a:t>
            </a:r>
            <a:r>
              <a:rPr lang="en-US" altLang="zh-TW" sz="2800" dirty="0"/>
              <a:t>thoracic </a:t>
            </a:r>
            <a:r>
              <a:rPr lang="en-US" altLang="zh-TW" sz="2800" dirty="0" smtClean="0"/>
              <a:t>aorta</a:t>
            </a:r>
            <a:r>
              <a:rPr lang="zh-TW" altLang="zh-TW" sz="2800" dirty="0" smtClean="0"/>
              <a:t>）</a:t>
            </a:r>
            <a:r>
              <a:rPr lang="en-US" altLang="zh-TW" sz="2800" dirty="0" smtClean="0"/>
              <a:t>(</a:t>
            </a:r>
            <a:r>
              <a:rPr lang="en-US" altLang="zh-TW" sz="2800" dirty="0"/>
              <a:t>C)</a:t>
            </a:r>
            <a:r>
              <a:rPr lang="zh-TW" altLang="zh-TW" sz="2800" dirty="0"/>
              <a:t>動脈導管（</a:t>
            </a:r>
            <a:r>
              <a:rPr lang="en-US" altLang="zh-TW" sz="2800" dirty="0" err="1"/>
              <a:t>ductus</a:t>
            </a:r>
            <a:r>
              <a:rPr lang="en-US" altLang="zh-TW" sz="2800" dirty="0"/>
              <a:t> arteriosus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靜脈導管（</a:t>
            </a:r>
            <a:r>
              <a:rPr lang="en-US" altLang="zh-TW" sz="2800" dirty="0" err="1"/>
              <a:t>ductus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venosus</a:t>
            </a:r>
            <a:r>
              <a:rPr lang="zh-TW" altLang="zh-TW" sz="2800" dirty="0"/>
              <a:t>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71144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50(A)</a:t>
            </a:r>
            <a:r>
              <a:rPr lang="zh-TW" altLang="zh-TW" sz="2800" dirty="0"/>
              <a:t>胎兒循環系統中，胎兒與胎盤間的血液運送經由：</a:t>
            </a:r>
            <a:r>
              <a:rPr lang="en-US" altLang="zh-TW" sz="2800" dirty="0"/>
              <a:t>  (A)</a:t>
            </a:r>
            <a:r>
              <a:rPr lang="zh-TW" altLang="zh-TW" sz="2800" dirty="0"/>
              <a:t>兩條臍動脈和一條臍靜脈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一條臍動脈和兩條臍靜脈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一條臍動脈和一條臍靜脈 </a:t>
            </a:r>
            <a:r>
              <a:rPr lang="en-US" altLang="zh-TW" sz="2800" dirty="0"/>
              <a:t> (D)</a:t>
            </a:r>
            <a:r>
              <a:rPr lang="zh-TW" altLang="zh-TW" sz="2800" dirty="0"/>
              <a:t>兩條臍動脈和兩條臍靜脈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32124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51(B)</a:t>
            </a:r>
            <a:r>
              <a:rPr lang="zh-TW" altLang="zh-TW" sz="2800" dirty="0"/>
              <a:t>分別負責供應肝臟的氧氣與養份的血管為何？</a:t>
            </a:r>
            <a:r>
              <a:rPr lang="en-US" altLang="zh-TW" sz="2800" dirty="0"/>
              <a:t>  (A)</a:t>
            </a:r>
            <a:r>
              <a:rPr lang="zh-TW" altLang="zh-TW" sz="2800" dirty="0"/>
              <a:t>肝動脈與肝靜脈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肝動脈與肝門靜脈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肝靜脈與肝門靜脈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肝靜脈與下腔靜脈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1000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981200" y="1371601"/>
            <a:ext cx="82296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>
              <a:ea typeface="新細明體" panose="02020500000000000000" pitchFamily="18" charset="-120"/>
            </a:endParaRPr>
          </a:p>
        </p:txBody>
      </p:sp>
      <p:pic>
        <p:nvPicPr>
          <p:cNvPr id="27652" name="Picture 4" descr="mck65495_23_09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r="-592"/>
          <a:stretch/>
        </p:blipFill>
        <p:spPr bwMode="auto">
          <a:xfrm>
            <a:off x="4021157" y="-55691"/>
            <a:ext cx="5365214" cy="691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1828800" y="61722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000" b="0" i="0">
                <a:ea typeface="新細明體" panose="02020500000000000000" pitchFamily="18" charset="-120"/>
              </a:rPr>
              <a:t>Figure 23.9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P.692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8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52(B)</a:t>
            </a:r>
            <a:r>
              <a:rPr lang="zh-TW" altLang="zh-TW" sz="2800" dirty="0"/>
              <a:t>下列有關胎兒循環系統的敘述，何者正確？</a:t>
            </a:r>
            <a:r>
              <a:rPr lang="en-US" altLang="zh-TW" sz="2800" dirty="0"/>
              <a:t>  (A)</a:t>
            </a:r>
            <a:r>
              <a:rPr lang="zh-TW" altLang="zh-TW" sz="2800" dirty="0"/>
              <a:t>卵圓孔連通左右心室</a:t>
            </a:r>
            <a:r>
              <a:rPr lang="en-US" altLang="zh-TW" sz="2800" dirty="0"/>
              <a:t>  (B)</a:t>
            </a:r>
            <a:r>
              <a:rPr lang="zh-TW" altLang="zh-TW" sz="2800" dirty="0"/>
              <a:t>動脈導管連通肺動脈與主動脈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靜脈導管連通臍靜脈與奇靜脈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胎兒的肺靜脈富含充氧血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77300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53(B)</a:t>
            </a:r>
            <a:r>
              <a:rPr lang="zh-TW" altLang="zh-TW" sz="2800" dirty="0"/>
              <a:t>位於頸椎橫突孔內的椎動脈</a:t>
            </a:r>
            <a:r>
              <a:rPr lang="en-US" altLang="zh-TW" sz="2800" dirty="0"/>
              <a:t> ( vertebral artery )</a:t>
            </a:r>
            <a:r>
              <a:rPr lang="zh-TW" altLang="zh-TW" sz="2800" dirty="0"/>
              <a:t>，是哪一條血管的分支？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總頸動脈</a:t>
            </a:r>
            <a:r>
              <a:rPr lang="en-US" altLang="zh-TW" sz="2800" dirty="0"/>
              <a:t> ( common carotid artery )  (B)</a:t>
            </a:r>
            <a:r>
              <a:rPr lang="zh-TW" altLang="zh-TW" sz="2800" dirty="0"/>
              <a:t>鎖骨下動脈</a:t>
            </a:r>
            <a:r>
              <a:rPr lang="en-US" altLang="zh-TW" sz="2800" dirty="0"/>
              <a:t> ( subclavian artery )  (C)</a:t>
            </a:r>
            <a:r>
              <a:rPr lang="zh-TW" altLang="zh-TW" sz="2800" dirty="0"/>
              <a:t>外頸動脈</a:t>
            </a:r>
            <a:r>
              <a:rPr lang="en-US" altLang="zh-TW" sz="2800" dirty="0"/>
              <a:t> ( external carotid artery )  (D)</a:t>
            </a:r>
            <a:r>
              <a:rPr lang="zh-TW" altLang="zh-TW" sz="2800" dirty="0"/>
              <a:t>內頸動脈</a:t>
            </a:r>
            <a:r>
              <a:rPr lang="en-US" altLang="zh-TW" sz="2800" dirty="0"/>
              <a:t> ( internal carotid artery ) 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83577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smtClean="0"/>
              <a:t>54(C</a:t>
            </a:r>
            <a:r>
              <a:rPr lang="en-US" altLang="zh-TW" sz="2800" dirty="0"/>
              <a:t>)</a:t>
            </a:r>
            <a:r>
              <a:rPr lang="zh-TW" altLang="zh-TW" sz="2800" dirty="0"/>
              <a:t>下列何者收集腦部、顏面及頸部的靜脈血？</a:t>
            </a:r>
            <a:r>
              <a:rPr lang="en-US" altLang="zh-TW" sz="2800" dirty="0"/>
              <a:t>  (A)</a:t>
            </a:r>
            <a:r>
              <a:rPr lang="zh-TW" altLang="zh-TW" sz="2800" dirty="0"/>
              <a:t>椎靜脈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頸外靜脈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頸內靜脈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顳淺靜脈</a:t>
            </a:r>
            <a:r>
              <a:rPr lang="en-US" altLang="zh-TW" sz="2800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63724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55(C)</a:t>
            </a:r>
            <a:r>
              <a:rPr lang="zh-TW" altLang="zh-TW" sz="2800" dirty="0"/>
              <a:t>若心縮壓與心舒壓為</a:t>
            </a:r>
            <a:r>
              <a:rPr lang="en-US" altLang="zh-TW" sz="2800" dirty="0"/>
              <a:t>120 / 80 mmHg</a:t>
            </a:r>
            <a:r>
              <a:rPr lang="zh-TW" altLang="zh-TW" sz="2800" dirty="0"/>
              <a:t>，則其平均血壓</a:t>
            </a:r>
            <a:r>
              <a:rPr lang="en-US" altLang="zh-TW" sz="2800" dirty="0"/>
              <a:t> ( mmHg ) </a:t>
            </a:r>
            <a:r>
              <a:rPr lang="zh-TW" altLang="zh-TW" sz="2800" dirty="0"/>
              <a:t>約為：</a:t>
            </a:r>
            <a:r>
              <a:rPr lang="en-US" altLang="zh-TW" sz="2800" dirty="0"/>
              <a:t>  (A)40  (B)80  (C)93  (D)100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126783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2800" dirty="0"/>
              <a:t>平均血壓</a:t>
            </a:r>
            <a:r>
              <a:rPr lang="en-US" altLang="zh-TW" sz="2800" dirty="0"/>
              <a:t> ( mmHg </a:t>
            </a:r>
            <a:r>
              <a:rPr lang="en-US" altLang="zh-TW" sz="2800" dirty="0" smtClean="0"/>
              <a:t>)=</a:t>
            </a:r>
            <a:r>
              <a:rPr lang="zh-TW" altLang="en-US" sz="2800" dirty="0" smtClean="0"/>
              <a:t>平均動脈壓</a:t>
            </a:r>
            <a:r>
              <a:rPr lang="en-US" altLang="zh-TW" sz="2800" dirty="0" smtClean="0"/>
              <a:t>=2/3</a:t>
            </a:r>
            <a:r>
              <a:rPr lang="zh-TW" altLang="en-US" sz="2800" dirty="0"/>
              <a:t>舒張</a:t>
            </a:r>
            <a:r>
              <a:rPr lang="zh-TW" altLang="en-US" sz="2800" dirty="0" smtClean="0"/>
              <a:t>壓</a:t>
            </a:r>
            <a:r>
              <a:rPr lang="en-US" altLang="zh-TW" sz="2800" dirty="0" smtClean="0"/>
              <a:t>+1/3</a:t>
            </a:r>
            <a:r>
              <a:rPr lang="zh-TW" altLang="en-US" sz="2800" dirty="0" smtClean="0"/>
              <a:t>收縮壓</a:t>
            </a:r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en-US" altLang="zh-TW" sz="2800" dirty="0" smtClean="0"/>
              <a:t>MAP= 2/3x80+1/3x120</a:t>
            </a:r>
          </a:p>
          <a:p>
            <a:r>
              <a:rPr lang="en-US" altLang="zh-TW" sz="2800" dirty="0" smtClean="0"/>
              <a:t>MAP=280/3=93.333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en-US" altLang="zh-TW" sz="2800" dirty="0"/>
          </a:p>
          <a:p>
            <a:r>
              <a:rPr lang="zh-TW" altLang="en-US" sz="2000" dirty="0" smtClean="0"/>
              <a:t>補充</a:t>
            </a:r>
            <a:r>
              <a:rPr lang="en-US" altLang="zh-TW" sz="2000" dirty="0"/>
              <a:t>.</a:t>
            </a:r>
            <a:r>
              <a:rPr lang="zh-TW" altLang="en-US" sz="2000" dirty="0" smtClean="0"/>
              <a:t>脈搏壓</a:t>
            </a:r>
            <a:r>
              <a:rPr lang="en-US" altLang="zh-TW" sz="2000" dirty="0" smtClean="0"/>
              <a:t>=</a:t>
            </a:r>
            <a:r>
              <a:rPr lang="zh-TW" altLang="en-US" sz="2000" dirty="0" smtClean="0"/>
              <a:t>收縮壓</a:t>
            </a:r>
            <a:r>
              <a:rPr lang="en-US" altLang="zh-TW" sz="2000" dirty="0" smtClean="0"/>
              <a:t>-</a:t>
            </a:r>
            <a:r>
              <a:rPr lang="zh-TW" altLang="en-US" sz="2000" dirty="0" smtClean="0"/>
              <a:t>舒張壓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51348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56(C)</a:t>
            </a:r>
            <a:r>
              <a:rPr lang="zh-TW" altLang="zh-TW" sz="2800" dirty="0"/>
              <a:t>下列何者是腹腔幹（</a:t>
            </a:r>
            <a:r>
              <a:rPr lang="en-US" altLang="zh-TW" sz="2800" dirty="0"/>
              <a:t>celiac trunk</a:t>
            </a:r>
            <a:r>
              <a:rPr lang="zh-TW" altLang="zh-TW" sz="2800" dirty="0"/>
              <a:t>）的分支？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腸繫膜上動脈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生殖動脈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脾動脈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腎動脈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64680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57(D)</a:t>
            </a:r>
            <a:r>
              <a:rPr lang="zh-TW" altLang="zh-TW" sz="2800" dirty="0"/>
              <a:t>下列何者不是胎兒循環系統所特有的結構？</a:t>
            </a:r>
            <a:r>
              <a:rPr lang="en-US" altLang="zh-TW" sz="2800" dirty="0"/>
              <a:t>  (A)</a:t>
            </a:r>
            <a:r>
              <a:rPr lang="zh-TW" altLang="zh-TW" sz="2800" dirty="0"/>
              <a:t>卵圓孔</a:t>
            </a:r>
            <a:r>
              <a:rPr lang="en-US" altLang="zh-TW" sz="2800" dirty="0"/>
              <a:t>  (B)</a:t>
            </a:r>
            <a:r>
              <a:rPr lang="zh-TW" altLang="zh-TW" sz="2800" dirty="0"/>
              <a:t>動脈導管</a:t>
            </a:r>
            <a:r>
              <a:rPr lang="en-US" altLang="zh-TW" sz="2800" dirty="0"/>
              <a:t>  (C)</a:t>
            </a:r>
            <a:r>
              <a:rPr lang="zh-TW" altLang="zh-TW" sz="2800" dirty="0"/>
              <a:t>靜脈導管</a:t>
            </a:r>
            <a:r>
              <a:rPr lang="en-US" altLang="zh-TW" sz="2800" dirty="0"/>
              <a:t>  (D)</a:t>
            </a:r>
            <a:r>
              <a:rPr lang="zh-TW" altLang="zh-TW" sz="2800" dirty="0"/>
              <a:t>肝靜脈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6949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58(C)</a:t>
            </a:r>
            <a:r>
              <a:rPr lang="zh-TW" altLang="zh-TW" sz="2800" dirty="0"/>
              <a:t>心臟壁的靜脈血主要回流至何處？</a:t>
            </a:r>
            <a:r>
              <a:rPr lang="en-US" altLang="zh-TW" sz="2800" dirty="0"/>
              <a:t>  (A)</a:t>
            </a:r>
            <a:r>
              <a:rPr lang="zh-TW" altLang="zh-TW" sz="2800" dirty="0"/>
              <a:t>上腔靜脈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下腔靜脈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冠狀竇</a:t>
            </a:r>
            <a:r>
              <a:rPr lang="en-US" altLang="zh-TW" sz="2800" dirty="0"/>
              <a:t>  (D)</a:t>
            </a:r>
            <a:r>
              <a:rPr lang="zh-TW" altLang="zh-TW" sz="2800" dirty="0"/>
              <a:t>左心房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5162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59(D)</a:t>
            </a:r>
            <a:r>
              <a:rPr lang="zh-TW" altLang="zh-TW" sz="2800" dirty="0"/>
              <a:t>下列何者穿行於子宮肌層中？</a:t>
            </a:r>
            <a:r>
              <a:rPr lang="en-US" altLang="zh-TW" sz="2800" dirty="0"/>
              <a:t>  (A)</a:t>
            </a:r>
            <a:r>
              <a:rPr lang="zh-TW" altLang="zh-TW" sz="2800" dirty="0"/>
              <a:t>弓狀動脈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直小動脈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螺旋小動脈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放射狀動脈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92718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60(A)</a:t>
            </a:r>
            <a:r>
              <a:rPr lang="zh-TW" altLang="zh-TW" sz="2800" dirty="0"/>
              <a:t>何者為頭臂動脈</a:t>
            </a:r>
            <a:r>
              <a:rPr lang="en-US" altLang="zh-TW" sz="2800" dirty="0"/>
              <a:t> ( brachiocephalic artery ) </a:t>
            </a:r>
            <a:r>
              <a:rPr lang="zh-TW" altLang="zh-TW" sz="2800" dirty="0"/>
              <a:t>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右鎖骨下動脈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左鎖骨下動脈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右冠狀動脈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左頸總動脈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29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4(B)</a:t>
            </a:r>
            <a:r>
              <a:rPr lang="zh-TW" altLang="zh-TW" sz="2800" dirty="0"/>
              <a:t>甲狀腺上動脈是下列何者的分枝？</a:t>
            </a:r>
            <a:r>
              <a:rPr lang="en-US" altLang="zh-TW" sz="2800" dirty="0"/>
              <a:t>  (A)</a:t>
            </a:r>
            <a:r>
              <a:rPr lang="zh-TW" altLang="zh-TW" sz="2800" dirty="0"/>
              <a:t>內頸動脈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外頸動脈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鎖骨下動脈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腋動脈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70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28800" y="1385537"/>
            <a:ext cx="82296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</p:txBody>
      </p:sp>
      <p:pic>
        <p:nvPicPr>
          <p:cNvPr id="31748" name="Picture 4" descr="mck65495_23_09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2097" r="521" b="64443"/>
          <a:stretch/>
        </p:blipFill>
        <p:spPr bwMode="auto">
          <a:xfrm>
            <a:off x="649996" y="1246115"/>
            <a:ext cx="11313410" cy="507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8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61(B)</a:t>
            </a:r>
            <a:r>
              <a:rPr lang="zh-TW" altLang="zh-TW" sz="2800" dirty="0"/>
              <a:t>有關靜脈循環路徑的敘述，何者不正確？</a:t>
            </a:r>
            <a:r>
              <a:rPr lang="en-US" altLang="zh-TW" sz="2800" dirty="0"/>
              <a:t>  (A)</a:t>
            </a:r>
            <a:r>
              <a:rPr lang="zh-TW" altLang="zh-TW" sz="2800" dirty="0"/>
              <a:t>大隱靜脈</a:t>
            </a:r>
            <a:r>
              <a:rPr lang="en-US" altLang="zh-TW" sz="2800" dirty="0"/>
              <a:t> ( great saphenous v. ) </a:t>
            </a:r>
            <a:r>
              <a:rPr lang="zh-TW" altLang="zh-TW" sz="2800" dirty="0"/>
              <a:t>匯入股靜脈</a:t>
            </a:r>
            <a:r>
              <a:rPr lang="en-US" altLang="zh-TW" sz="2800" dirty="0"/>
              <a:t> ( femoral v. )  (B)</a:t>
            </a:r>
            <a:r>
              <a:rPr lang="zh-TW" altLang="zh-TW" sz="2800" dirty="0"/>
              <a:t>脾靜脈</a:t>
            </a:r>
            <a:r>
              <a:rPr lang="en-US" altLang="zh-TW" sz="2800" dirty="0"/>
              <a:t> ( splenic v. ) </a:t>
            </a:r>
            <a:r>
              <a:rPr lang="zh-TW" altLang="zh-TW" sz="2800" dirty="0"/>
              <a:t>匯入肝靜脈</a:t>
            </a:r>
            <a:r>
              <a:rPr lang="en-US" altLang="zh-TW" sz="2800" dirty="0"/>
              <a:t> ( hepatic v. )  (C)</a:t>
            </a:r>
            <a:r>
              <a:rPr lang="zh-TW" altLang="zh-TW" sz="2800" dirty="0"/>
              <a:t>腎靜脈</a:t>
            </a:r>
            <a:r>
              <a:rPr lang="en-US" altLang="zh-TW" sz="2800" dirty="0"/>
              <a:t> ( renal v. ) </a:t>
            </a:r>
            <a:r>
              <a:rPr lang="zh-TW" altLang="zh-TW" sz="2800" dirty="0"/>
              <a:t>匯入下腔靜脈</a:t>
            </a:r>
            <a:r>
              <a:rPr lang="en-US" altLang="zh-TW" sz="2800" dirty="0"/>
              <a:t> ( inferior vena cava )  (D)</a:t>
            </a:r>
            <a:r>
              <a:rPr lang="zh-TW" altLang="zh-TW" sz="2800" dirty="0"/>
              <a:t>貴要靜脈</a:t>
            </a:r>
            <a:r>
              <a:rPr lang="en-US" altLang="zh-TW" sz="2800" dirty="0"/>
              <a:t> ( </a:t>
            </a:r>
            <a:r>
              <a:rPr lang="en-US" altLang="zh-TW" sz="2800" dirty="0" err="1"/>
              <a:t>basilic</a:t>
            </a:r>
            <a:r>
              <a:rPr lang="en-US" altLang="zh-TW" sz="2800" dirty="0"/>
              <a:t> v. ) </a:t>
            </a:r>
            <a:r>
              <a:rPr lang="zh-TW" altLang="zh-TW" sz="2800" dirty="0"/>
              <a:t>匯入腋靜脈</a:t>
            </a:r>
            <a:r>
              <a:rPr lang="en-US" altLang="zh-TW" sz="2800" dirty="0"/>
              <a:t> ( axillary v.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16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62(B)</a:t>
            </a:r>
            <a:r>
              <a:rPr lang="zh-TW" altLang="zh-TW" sz="2800" dirty="0"/>
              <a:t>下列何者是人體循環系統中含血液總量最多的部位？</a:t>
            </a:r>
            <a:r>
              <a:rPr lang="en-US" altLang="zh-TW" sz="2800" dirty="0"/>
              <a:t>  (A)</a:t>
            </a:r>
            <a:r>
              <a:rPr lang="zh-TW" altLang="zh-TW" sz="2800" dirty="0"/>
              <a:t>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心臟</a:t>
            </a:r>
            <a:r>
              <a:rPr lang="en-US" altLang="zh-TW" sz="2800" dirty="0"/>
              <a:t>  (D)</a:t>
            </a:r>
            <a:r>
              <a:rPr lang="zh-TW" altLang="zh-TW" sz="2800" dirty="0"/>
              <a:t>微血管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731790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63(C)</a:t>
            </a:r>
            <a:r>
              <a:rPr lang="zh-TW" altLang="zh-TW" sz="2800" dirty="0"/>
              <a:t>成年人平均每分鐘的心輸出量</a:t>
            </a:r>
            <a:r>
              <a:rPr lang="en-US" altLang="zh-TW" sz="2800" dirty="0"/>
              <a:t> ( cardiac output ) </a:t>
            </a:r>
            <a:r>
              <a:rPr lang="zh-TW" altLang="zh-TW" sz="2800" dirty="0"/>
              <a:t>為</a:t>
            </a:r>
            <a:r>
              <a:rPr lang="en-US" altLang="zh-TW" sz="2800" dirty="0"/>
              <a:t>5 </a:t>
            </a:r>
            <a:r>
              <a:rPr lang="zh-TW" altLang="zh-TW" sz="2800" dirty="0"/>
              <a:t>公升，每分鐘的心跳速率為</a:t>
            </a:r>
            <a:r>
              <a:rPr lang="en-US" altLang="zh-TW" sz="2800" dirty="0"/>
              <a:t>72 </a:t>
            </a:r>
            <a:r>
              <a:rPr lang="zh-TW" altLang="zh-TW" sz="2800" dirty="0"/>
              <a:t>次，試問其心搏量</a:t>
            </a:r>
            <a:r>
              <a:rPr lang="en-US" altLang="zh-TW" sz="2800" dirty="0"/>
              <a:t> ( stroke volume ) </a:t>
            </a:r>
            <a:r>
              <a:rPr lang="zh-TW" altLang="zh-TW" sz="2800" dirty="0"/>
              <a:t>約為多少毫升？</a:t>
            </a:r>
            <a:r>
              <a:rPr lang="en-US" altLang="zh-TW" sz="2800" dirty="0"/>
              <a:t>  (A)140  (B)100  (C)70  (D)35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881495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CO(cardiac </a:t>
            </a:r>
            <a:r>
              <a:rPr lang="en-US" altLang="zh-TW" sz="2800" dirty="0"/>
              <a:t>output </a:t>
            </a:r>
            <a:r>
              <a:rPr lang="en-US" altLang="zh-TW" sz="2800" dirty="0" smtClean="0"/>
              <a:t>)</a:t>
            </a:r>
            <a:r>
              <a:rPr lang="en-US" altLang="zh-TW" sz="2800" dirty="0"/>
              <a:t> = SV(stroke volume ) x HR(hart rate</a:t>
            </a:r>
            <a:r>
              <a:rPr lang="en-US" altLang="zh-TW" sz="2800" dirty="0" smtClean="0"/>
              <a:t>)</a:t>
            </a:r>
          </a:p>
          <a:p>
            <a:endParaRPr lang="en-US" altLang="zh-TW" sz="2800" dirty="0" smtClean="0"/>
          </a:p>
          <a:p>
            <a:r>
              <a:rPr lang="en-US" altLang="zh-TW" sz="2800" dirty="0" smtClean="0"/>
              <a:t>5000(ml)=SV X 72</a:t>
            </a:r>
            <a:endParaRPr lang="en-US" altLang="zh-TW" sz="2800" dirty="0"/>
          </a:p>
          <a:p>
            <a:r>
              <a:rPr lang="en-US" altLang="zh-TW" sz="2800" dirty="0" smtClean="0"/>
              <a:t>69.44444=SV</a:t>
            </a:r>
          </a:p>
          <a:p>
            <a:endParaRPr lang="en-US" altLang="zh-TW" sz="2800" dirty="0"/>
          </a:p>
          <a:p>
            <a:r>
              <a:rPr lang="zh-TW" altLang="en-US" sz="2800" dirty="0" smtClean="0"/>
              <a:t>補充</a:t>
            </a:r>
            <a:r>
              <a:rPr lang="en-US" altLang="zh-TW" sz="2800" dirty="0"/>
              <a:t>.</a:t>
            </a:r>
            <a:r>
              <a:rPr lang="en-US" altLang="zh-TW" sz="2800" dirty="0" smtClean="0"/>
              <a:t>SV=EDV-ESV</a:t>
            </a:r>
            <a:endParaRPr lang="zh-TW" altLang="en-US" sz="28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734790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64(D)</a:t>
            </a:r>
            <a:r>
              <a:rPr lang="zh-TW" altLang="zh-TW" sz="2800" dirty="0"/>
              <a:t>下列何者並非局部控制組織血流之機轉？</a:t>
            </a:r>
            <a:r>
              <a:rPr lang="en-US" altLang="zh-TW" sz="2800" dirty="0"/>
              <a:t>  (A)</a:t>
            </a:r>
            <a:r>
              <a:rPr lang="zh-TW" altLang="zh-TW" sz="2800" dirty="0"/>
              <a:t>血流自動調節（</a:t>
            </a:r>
            <a:r>
              <a:rPr lang="en-US" altLang="zh-TW" sz="2800" dirty="0" err="1"/>
              <a:t>autoregulation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受傷反應（</a:t>
            </a:r>
            <a:r>
              <a:rPr lang="en-US" altLang="zh-TW" sz="2800" dirty="0"/>
              <a:t>injury response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組織新陳代謝加速（</a:t>
            </a:r>
            <a:r>
              <a:rPr lang="en-US" altLang="zh-TW" sz="2800" dirty="0"/>
              <a:t>active hyperemia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寒冷引發皮膚血流之反射（</a:t>
            </a:r>
            <a:r>
              <a:rPr lang="en-US" altLang="zh-TW" sz="2800" dirty="0"/>
              <a:t>reflex</a:t>
            </a:r>
            <a:r>
              <a:rPr lang="zh-TW" altLang="zh-TW" sz="2800" dirty="0"/>
              <a:t>）調控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48503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65(C)</a:t>
            </a:r>
            <a:r>
              <a:rPr lang="zh-TW" altLang="zh-TW" sz="2800" dirty="0"/>
              <a:t>中度運動時下列何項變化最可能發生？</a:t>
            </a:r>
            <a:r>
              <a:rPr lang="en-US" altLang="zh-TW" sz="2800" dirty="0"/>
              <a:t>  (A)</a:t>
            </a:r>
            <a:r>
              <a:rPr lang="zh-TW" altLang="zh-TW" sz="2800" dirty="0"/>
              <a:t>血壓增倍</a:t>
            </a:r>
            <a:r>
              <a:rPr lang="en-US" altLang="zh-TW" sz="2800" dirty="0"/>
              <a:t>  (B)</a:t>
            </a:r>
            <a:r>
              <a:rPr lang="zh-TW" altLang="zh-TW" sz="2800" dirty="0"/>
              <a:t>腎血流增倍</a:t>
            </a:r>
            <a:r>
              <a:rPr lang="en-US" altLang="zh-TW" sz="2800" dirty="0"/>
              <a:t>  (C)</a:t>
            </a:r>
            <a:r>
              <a:rPr lang="zh-TW" altLang="zh-TW" sz="2800" dirty="0"/>
              <a:t>總血管週邊阻力下降</a:t>
            </a:r>
            <a:r>
              <a:rPr lang="en-US" altLang="zh-TW" sz="2800" dirty="0"/>
              <a:t>  (D)</a:t>
            </a:r>
            <a:r>
              <a:rPr lang="zh-TW" altLang="zh-TW" sz="2800" dirty="0"/>
              <a:t>心輸出量下降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646341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66(A)</a:t>
            </a:r>
            <a:r>
              <a:rPr lang="zh-TW" altLang="zh-TW" sz="2800" dirty="0"/>
              <a:t>下列有關胎兒循環之敘述何者正確？</a:t>
            </a:r>
            <a:r>
              <a:rPr lang="en-US" altLang="zh-TW" sz="2800" dirty="0"/>
              <a:t>  (A)</a:t>
            </a:r>
            <a:r>
              <a:rPr lang="zh-TW" altLang="zh-TW" sz="2800" dirty="0"/>
              <a:t>臍靜脈攜帶充氧血進入胎兒</a:t>
            </a:r>
            <a:r>
              <a:rPr lang="en-US" altLang="zh-TW" sz="2800" dirty="0"/>
              <a:t>  (B)</a:t>
            </a:r>
            <a:r>
              <a:rPr lang="zh-TW" altLang="zh-TW" sz="2800" dirty="0"/>
              <a:t>卵圓孔直接連接左、右心室</a:t>
            </a:r>
            <a:r>
              <a:rPr lang="en-US" altLang="zh-TW" sz="2800" dirty="0"/>
              <a:t>  (C)</a:t>
            </a:r>
            <a:r>
              <a:rPr lang="zh-TW" altLang="zh-TW" sz="2800" dirty="0"/>
              <a:t>胎兒血紅素與成人血紅素具相同之氧親和力</a:t>
            </a:r>
            <a:r>
              <a:rPr lang="en-US" altLang="zh-TW" sz="2800" dirty="0"/>
              <a:t>  (D)</a:t>
            </a:r>
            <a:r>
              <a:rPr lang="zh-TW" altLang="zh-TW" sz="2800" dirty="0"/>
              <a:t>臍動脈在胎兒出生後成為下腔靜脈之一部分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688670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67(B)</a:t>
            </a:r>
            <a:r>
              <a:rPr lang="zh-TW" altLang="zh-TW" sz="2800" dirty="0"/>
              <a:t>乙君心跳</a:t>
            </a:r>
            <a:r>
              <a:rPr lang="en-US" altLang="zh-TW" sz="2800" dirty="0"/>
              <a:t> 70 </a:t>
            </a:r>
            <a:r>
              <a:rPr lang="zh-TW" altLang="zh-TW" sz="2800" dirty="0"/>
              <a:t>次／分鐘，心室舒張期結束時之體積為</a:t>
            </a:r>
            <a:r>
              <a:rPr lang="en-US" altLang="zh-TW" sz="2800" dirty="0"/>
              <a:t>130 mL</a:t>
            </a:r>
            <a:r>
              <a:rPr lang="zh-TW" altLang="zh-TW" sz="2800" dirty="0"/>
              <a:t>，而心室收縮期結束時之體積為</a:t>
            </a:r>
            <a:r>
              <a:rPr lang="en-US" altLang="zh-TW" sz="2800" dirty="0"/>
              <a:t>70 mL</a:t>
            </a:r>
            <a:r>
              <a:rPr lang="zh-TW" altLang="zh-TW" sz="2800" dirty="0"/>
              <a:t>；則心輸出量為：</a:t>
            </a:r>
            <a:r>
              <a:rPr lang="en-US" altLang="zh-TW" sz="2800" dirty="0"/>
              <a:t>  (A)2500 mL  (B)4200 mL  (C)4900 mL  (D)9100 mL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325359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SV=EDV(</a:t>
            </a:r>
            <a:r>
              <a:rPr lang="zh-TW" altLang="zh-TW" sz="2800" dirty="0" smtClean="0"/>
              <a:t>心舒</a:t>
            </a:r>
            <a:r>
              <a:rPr lang="zh-TW" altLang="en-US" sz="2800" dirty="0" smtClean="0"/>
              <a:t>末</a:t>
            </a:r>
            <a:r>
              <a:rPr lang="zh-TW" altLang="zh-TW" sz="2800" dirty="0" smtClean="0"/>
              <a:t>期</a:t>
            </a:r>
            <a:r>
              <a:rPr lang="zh-TW" altLang="en-US" sz="2800" dirty="0" smtClean="0"/>
              <a:t>容</a:t>
            </a:r>
            <a:r>
              <a:rPr lang="zh-TW" altLang="zh-TW" sz="2800" dirty="0" smtClean="0"/>
              <a:t>積</a:t>
            </a:r>
            <a:r>
              <a:rPr lang="en-US" altLang="zh-TW" sz="2800" dirty="0" smtClean="0"/>
              <a:t>)-ESV</a:t>
            </a:r>
            <a:r>
              <a:rPr lang="en-US" altLang="zh-TW" sz="2800" dirty="0"/>
              <a:t> (</a:t>
            </a:r>
            <a:r>
              <a:rPr lang="zh-TW" altLang="zh-TW" sz="2800" dirty="0" smtClean="0"/>
              <a:t>心</a:t>
            </a:r>
            <a:r>
              <a:rPr lang="zh-TW" altLang="en-US" sz="2800" dirty="0" smtClean="0"/>
              <a:t>縮末</a:t>
            </a:r>
            <a:r>
              <a:rPr lang="zh-TW" altLang="zh-TW" sz="2800" dirty="0" smtClean="0"/>
              <a:t>期</a:t>
            </a:r>
            <a:r>
              <a:rPr lang="zh-TW" altLang="en-US" sz="2800" dirty="0"/>
              <a:t>容</a:t>
            </a:r>
            <a:r>
              <a:rPr lang="zh-TW" altLang="zh-TW" sz="2800" dirty="0"/>
              <a:t>積</a:t>
            </a:r>
            <a:r>
              <a:rPr lang="en-US" altLang="zh-TW" sz="2800" dirty="0" smtClean="0"/>
              <a:t>)</a:t>
            </a:r>
            <a:endParaRPr lang="zh-TW" altLang="en-US" sz="2800" dirty="0"/>
          </a:p>
          <a:p>
            <a:r>
              <a:rPr lang="en-US" altLang="zh-TW" sz="2800" dirty="0" smtClean="0"/>
              <a:t>CO(cardiac </a:t>
            </a:r>
            <a:r>
              <a:rPr lang="en-US" altLang="zh-TW" sz="2800" dirty="0"/>
              <a:t>output </a:t>
            </a:r>
            <a:r>
              <a:rPr lang="en-US" altLang="zh-TW" sz="2800" dirty="0" smtClean="0"/>
              <a:t>)</a:t>
            </a:r>
            <a:r>
              <a:rPr lang="en-US" altLang="zh-TW" sz="2800" dirty="0"/>
              <a:t> = SV(stroke volume ) x HR(hart rate</a:t>
            </a:r>
            <a:r>
              <a:rPr lang="en-US" altLang="zh-TW" sz="2800" dirty="0" smtClean="0"/>
              <a:t>)</a:t>
            </a:r>
          </a:p>
          <a:p>
            <a:endParaRPr lang="en-US" altLang="zh-TW" sz="2800" dirty="0" smtClean="0"/>
          </a:p>
          <a:p>
            <a:r>
              <a:rPr lang="en-US" altLang="zh-TW" sz="2800" dirty="0" smtClean="0"/>
              <a:t>130-70=60</a:t>
            </a:r>
            <a:endParaRPr lang="en-US" altLang="zh-TW" sz="2800" dirty="0"/>
          </a:p>
          <a:p>
            <a:r>
              <a:rPr lang="en-US" altLang="zh-TW" sz="2800" dirty="0" smtClean="0"/>
              <a:t>CO=60x70</a:t>
            </a:r>
          </a:p>
          <a:p>
            <a:r>
              <a:rPr lang="en-US" altLang="zh-TW" sz="2800" dirty="0" smtClean="0"/>
              <a:t>CO=4200ml</a:t>
            </a:r>
            <a:endParaRPr lang="en-US" altLang="zh-TW" sz="2800" dirty="0"/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0008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796" y="0"/>
            <a:ext cx="10027920" cy="548640"/>
          </a:xfrm>
        </p:spPr>
        <p:txBody>
          <a:bodyPr/>
          <a:lstStyle/>
          <a:p>
            <a:r>
              <a:rPr lang="en-US" altLang="zh-TW" dirty="0" smtClean="0"/>
              <a:t>P.694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038223" y="-1986150"/>
            <a:ext cx="6367787" cy="113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68(B)</a:t>
            </a:r>
            <a:r>
              <a:rPr lang="zh-TW" altLang="zh-TW" sz="2800" dirty="0"/>
              <a:t>下列何者是腹主動脈直接分出的分支？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肋下動脈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左生殖動脈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脾動脈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右胃動脈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218194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69(A)</a:t>
            </a:r>
            <a:r>
              <a:rPr lang="zh-TW" altLang="zh-TW" sz="2800" dirty="0"/>
              <a:t>下列何者不是主動脈弓的分支？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右頸總動脈</a:t>
            </a:r>
            <a:r>
              <a:rPr lang="en-US" altLang="zh-TW" sz="2800" dirty="0"/>
              <a:t>  (B)</a:t>
            </a:r>
            <a:r>
              <a:rPr lang="zh-TW" altLang="zh-TW" sz="2800" dirty="0"/>
              <a:t>左頸總動脈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左鎖骨下動脈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頭臂動脈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86784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28800" y="1385537"/>
            <a:ext cx="82296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b="0" i="0" dirty="0">
              <a:ea typeface="新細明體" panose="02020500000000000000" pitchFamily="18" charset="-120"/>
            </a:endParaRPr>
          </a:p>
          <a:p>
            <a:pPr eaLnBrk="1" hangingPunct="1">
              <a:spcBef>
                <a:spcPct val="50000"/>
              </a:spcBef>
            </a:pPr>
            <a:endParaRPr lang="zh-TW" altLang="en-US" b="0" i="0" dirty="0">
              <a:ea typeface="新細明體" panose="02020500000000000000" pitchFamily="18" charset="-120"/>
            </a:endParaRPr>
          </a:p>
        </p:txBody>
      </p:sp>
      <p:pic>
        <p:nvPicPr>
          <p:cNvPr id="31748" name="Picture 4" descr="mck65495_23_09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2097" r="521" b="64443"/>
          <a:stretch/>
        </p:blipFill>
        <p:spPr bwMode="auto">
          <a:xfrm>
            <a:off x="649996" y="1246115"/>
            <a:ext cx="11313410" cy="507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70(A)</a:t>
            </a:r>
            <a:r>
              <a:rPr lang="zh-TW" altLang="zh-TW" sz="2800" dirty="0"/>
              <a:t>關於物質從降結腸吸收後，回流至下腔靜脈的流向順序，下列何者正確？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腸繫膜下靜脈 → 脾靜脈 → 肝門靜脈 → 肝靜脈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脾靜脈 → 腸繫膜上靜脈 → 肝靜脈 → 肝門靜脈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腸繫膜上靜脈 → 胰靜脈 → 肝靜脈 → 肝門靜脈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腸繫膜下靜脈 → 腸繫膜上靜脈 → 肝門靜脈 → 肝靜脈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194676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998" y="110543"/>
            <a:ext cx="10027920" cy="548640"/>
          </a:xfrm>
        </p:spPr>
        <p:txBody>
          <a:bodyPr/>
          <a:lstStyle/>
          <a:p>
            <a:r>
              <a:rPr lang="en-US" altLang="zh-TW" dirty="0" smtClean="0"/>
              <a:t>p.701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353355" y="-1751468"/>
            <a:ext cx="6198816" cy="110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21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71(D)</a:t>
            </a:r>
            <a:r>
              <a:rPr lang="zh-TW" altLang="zh-TW" sz="2800" dirty="0"/>
              <a:t>何者不是腹主動脈</a:t>
            </a:r>
            <a:r>
              <a:rPr lang="en-US" altLang="zh-TW" sz="2800" dirty="0"/>
              <a:t> ( abdominal aorta ) </a:t>
            </a:r>
            <a:r>
              <a:rPr lang="zh-TW" altLang="zh-TW" sz="2800" dirty="0"/>
              <a:t>的直接分支？</a:t>
            </a:r>
            <a:r>
              <a:rPr lang="en-US" altLang="zh-TW" sz="2800" dirty="0"/>
              <a:t>  (A)</a:t>
            </a:r>
            <a:r>
              <a:rPr lang="zh-TW" altLang="zh-TW" sz="2800" dirty="0"/>
              <a:t>腎動脈</a:t>
            </a:r>
            <a:r>
              <a:rPr lang="en-US" altLang="zh-TW" sz="2800" dirty="0"/>
              <a:t> ( renal artery )  (B)</a:t>
            </a:r>
            <a:r>
              <a:rPr lang="zh-TW" altLang="zh-TW" sz="2800" dirty="0"/>
              <a:t>髂總動脈</a:t>
            </a:r>
            <a:r>
              <a:rPr lang="en-US" altLang="zh-TW" sz="2800" dirty="0"/>
              <a:t> ( common iliac artery )  (C)</a:t>
            </a:r>
            <a:r>
              <a:rPr lang="zh-TW" altLang="zh-TW" sz="2800" dirty="0"/>
              <a:t>上腸繫膜動脈</a:t>
            </a:r>
            <a:r>
              <a:rPr lang="en-US" altLang="zh-TW" sz="2800" dirty="0"/>
              <a:t> ( superior mesenteric artery )  (D)</a:t>
            </a:r>
            <a:r>
              <a:rPr lang="zh-TW" altLang="zh-TW" sz="2800" dirty="0"/>
              <a:t>肝總動脈</a:t>
            </a:r>
            <a:r>
              <a:rPr lang="en-US" altLang="zh-TW" sz="2800" dirty="0"/>
              <a:t> ( common hepatic artery )</a:t>
            </a:r>
            <a:r>
              <a:rPr lang="en-US" altLang="zh-TW" dirty="0"/>
              <a:t>	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22821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72(B)</a:t>
            </a:r>
            <a:r>
              <a:rPr lang="zh-TW" altLang="zh-TW" sz="2800" dirty="0"/>
              <a:t>顏面動脈來自：</a:t>
            </a:r>
            <a:r>
              <a:rPr lang="en-US" altLang="zh-TW" sz="2800" dirty="0"/>
              <a:t>  (A)</a:t>
            </a:r>
            <a:r>
              <a:rPr lang="zh-TW" altLang="zh-TW" sz="2800" dirty="0"/>
              <a:t>內頸動脈（</a:t>
            </a:r>
            <a:r>
              <a:rPr lang="en-US" altLang="zh-TW" sz="2800" dirty="0"/>
              <a:t>internal carotid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(B)</a:t>
            </a:r>
            <a:r>
              <a:rPr lang="zh-TW" altLang="zh-TW" sz="2800" dirty="0"/>
              <a:t>外頸動脈（</a:t>
            </a:r>
            <a:r>
              <a:rPr lang="en-US" altLang="zh-TW" sz="2800" dirty="0"/>
              <a:t>external carotid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(C)</a:t>
            </a:r>
            <a:r>
              <a:rPr lang="zh-TW" altLang="zh-TW" sz="2800" dirty="0"/>
              <a:t>鎖骨下動脈（</a:t>
            </a:r>
            <a:r>
              <a:rPr lang="en-US" altLang="zh-TW" sz="2800" dirty="0"/>
              <a:t>subclavian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  (D)</a:t>
            </a:r>
            <a:r>
              <a:rPr lang="zh-TW" altLang="zh-TW" sz="2800" dirty="0"/>
              <a:t>基底動脈（</a:t>
            </a:r>
            <a:r>
              <a:rPr lang="en-US" altLang="zh-TW" sz="2800" dirty="0"/>
              <a:t>basilar artery</a:t>
            </a:r>
            <a:r>
              <a:rPr lang="zh-TW" altLang="zh-TW" sz="2800" dirty="0"/>
              <a:t>）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712388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73(D)</a:t>
            </a:r>
            <a:r>
              <a:rPr lang="zh-TW" altLang="zh-TW" sz="2800" dirty="0"/>
              <a:t>臨床最常用來檢查脈搏的是：</a:t>
            </a:r>
            <a:r>
              <a:rPr lang="en-US" altLang="zh-TW" sz="2800" dirty="0"/>
              <a:t>  (A)</a:t>
            </a:r>
            <a:r>
              <a:rPr lang="zh-TW" altLang="zh-TW" sz="2800" dirty="0"/>
              <a:t>肱靜脈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股動脈</a:t>
            </a:r>
            <a:r>
              <a:rPr lang="en-US" altLang="zh-TW" sz="2800" dirty="0"/>
              <a:t>  (C)</a:t>
            </a:r>
            <a:r>
              <a:rPr lang="zh-TW" altLang="zh-TW" sz="2800" dirty="0"/>
              <a:t>頸動脈</a:t>
            </a:r>
            <a:r>
              <a:rPr lang="en-US" altLang="zh-TW" sz="2800" dirty="0"/>
              <a:t>  (D)</a:t>
            </a:r>
            <a:r>
              <a:rPr lang="zh-TW" altLang="zh-TW" sz="2800" dirty="0"/>
              <a:t>橈動脈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061706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74(D)</a:t>
            </a:r>
            <a:r>
              <a:rPr lang="zh-TW" altLang="zh-TW" sz="2800" dirty="0"/>
              <a:t>下列何者的血液中含有較多二氧化碳？</a:t>
            </a:r>
            <a:r>
              <a:rPr lang="en-US" altLang="zh-TW" sz="2800" dirty="0"/>
              <a:t>  (A)</a:t>
            </a:r>
            <a:r>
              <a:rPr lang="zh-TW" altLang="zh-TW" sz="2800" dirty="0"/>
              <a:t>臍靜脈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左心室</a:t>
            </a:r>
            <a:r>
              <a:rPr lang="en-US" altLang="zh-TW" sz="2800" dirty="0"/>
              <a:t>  (C)</a:t>
            </a:r>
            <a:r>
              <a:rPr lang="zh-TW" altLang="zh-TW" sz="2800" dirty="0"/>
              <a:t>肺靜脈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肺動脈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938769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75(A)</a:t>
            </a:r>
            <a:r>
              <a:rPr lang="zh-TW" altLang="zh-TW" sz="2800" dirty="0"/>
              <a:t>大隱靜脈匯集腿部靜脈血液後注入：</a:t>
            </a:r>
            <a:r>
              <a:rPr lang="en-US" altLang="zh-TW" sz="2800" dirty="0"/>
              <a:t>  (A)</a:t>
            </a:r>
            <a:r>
              <a:rPr lang="zh-TW" altLang="zh-TW" sz="2800" dirty="0"/>
              <a:t>股靜脈</a:t>
            </a:r>
            <a:r>
              <a:rPr lang="en-US" altLang="zh-TW" sz="2800" dirty="0"/>
              <a:t>  (B)</a:t>
            </a:r>
            <a:r>
              <a:rPr lang="zh-TW" altLang="zh-TW" sz="2800" dirty="0"/>
              <a:t>膕靜脈</a:t>
            </a:r>
            <a:r>
              <a:rPr lang="en-US" altLang="zh-TW" sz="2800" dirty="0"/>
              <a:t>  (C)</a:t>
            </a:r>
            <a:r>
              <a:rPr lang="zh-TW" altLang="zh-TW" sz="2800" dirty="0"/>
              <a:t>脛後靜脈</a:t>
            </a:r>
            <a:r>
              <a:rPr lang="en-US" altLang="zh-TW" sz="2800" dirty="0"/>
              <a:t>  (D)</a:t>
            </a:r>
            <a:r>
              <a:rPr lang="zh-TW" altLang="zh-TW" sz="2800" dirty="0"/>
              <a:t>脛前靜脈</a:t>
            </a:r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55907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佈景主題4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佈景主題4</Template>
  <TotalTime>4865</TotalTime>
  <Words>5759</Words>
  <Application>Microsoft Office PowerPoint</Application>
  <PresentationFormat>寬螢幕</PresentationFormat>
  <Paragraphs>220</Paragraphs>
  <Slides>156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156</vt:i4>
      </vt:variant>
    </vt:vector>
  </HeadingPairs>
  <TitlesOfParts>
    <vt:vector size="165" baseType="lpstr">
      <vt:lpstr>微軟正黑體</vt:lpstr>
      <vt:lpstr>新細明體</vt:lpstr>
      <vt:lpstr>Arial</vt:lpstr>
      <vt:lpstr>Calibri</vt:lpstr>
      <vt:lpstr>Franklin Gothic Book</vt:lpstr>
      <vt:lpstr>Franklin Gothic Medium</vt:lpstr>
      <vt:lpstr>Tunga</vt:lpstr>
      <vt:lpstr>Wingdings</vt:lpstr>
      <vt:lpstr>佈景主題4</vt:lpstr>
      <vt:lpstr>第二十三單元</vt:lpstr>
      <vt:lpstr>PowerPoint 簡報</vt:lpstr>
      <vt:lpstr>p.701</vt:lpstr>
      <vt:lpstr>PowerPoint 簡報</vt:lpstr>
      <vt:lpstr>P.717</vt:lpstr>
      <vt:lpstr>PowerPoint 簡報</vt:lpstr>
      <vt:lpstr>P.692</vt:lpstr>
      <vt:lpstr>PowerPoint 簡報</vt:lpstr>
      <vt:lpstr>P.694</vt:lpstr>
      <vt:lpstr>PowerPoint 簡報</vt:lpstr>
      <vt:lpstr>PowerPoint 簡報</vt:lpstr>
      <vt:lpstr>上腸系膜動脈： 右結腸 中結腸 迴結腸 + 小腸 </vt:lpstr>
      <vt:lpstr>下腸系膜動脈： 左結腸 乙狀結腸 上直腸</vt:lpstr>
      <vt:lpstr>PowerPoint 簡報</vt:lpstr>
      <vt:lpstr>P.709</vt:lpstr>
      <vt:lpstr>PowerPoint 簡報</vt:lpstr>
      <vt:lpstr>Blood Flow Through the Cranium</vt:lpstr>
      <vt:lpstr>PowerPoint 簡報</vt:lpstr>
      <vt:lpstr>p.701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P.717 補充</vt:lpstr>
      <vt:lpstr>PowerPoint 簡報</vt:lpstr>
      <vt:lpstr>PowerPoint 簡報</vt:lpstr>
      <vt:lpstr>PowerPoint 簡報</vt:lpstr>
      <vt:lpstr>P.819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Blood Flow Through the Cranium</vt:lpstr>
      <vt:lpstr>PowerPoint 簡報</vt:lpstr>
      <vt:lpstr>PowerPoint 簡報</vt:lpstr>
      <vt:lpstr>P.698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p.701</vt:lpstr>
      <vt:lpstr>PowerPoint 簡報</vt:lpstr>
      <vt:lpstr>PowerPoint 簡報</vt:lpstr>
      <vt:lpstr>PowerPoint 簡報</vt:lpstr>
      <vt:lpstr>PowerPoint 簡報</vt:lpstr>
      <vt:lpstr>PowerPoint 簡報</vt:lpstr>
      <vt:lpstr>P.709</vt:lpstr>
      <vt:lpstr>PowerPoint 簡報</vt:lpstr>
      <vt:lpstr>PowerPoint 簡報</vt:lpstr>
      <vt:lpstr>P.704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P.717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彈性動脈x6</vt:lpstr>
      <vt:lpstr>PowerPoint 簡報</vt:lpstr>
      <vt:lpstr>PowerPoint 簡報</vt:lpstr>
      <vt:lpstr>P.704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P.726</vt:lpstr>
      <vt:lpstr>PowerPoint 簡報</vt:lpstr>
      <vt:lpstr>P.726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第二十三單元</dc:title>
  <dc:creator>Aesculapius Peng</dc:creator>
  <cp:lastModifiedBy>Aesculapius Peng</cp:lastModifiedBy>
  <cp:revision>48</cp:revision>
  <dcterms:created xsi:type="dcterms:W3CDTF">2014-11-16T05:21:20Z</dcterms:created>
  <dcterms:modified xsi:type="dcterms:W3CDTF">2014-12-15T00:01:03Z</dcterms:modified>
</cp:coreProperties>
</file>