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1"/>
  </p:notesMasterIdLst>
  <p:sldIdLst>
    <p:sldId id="256" r:id="rId3"/>
    <p:sldId id="506" r:id="rId4"/>
    <p:sldId id="507" r:id="rId5"/>
    <p:sldId id="508" r:id="rId6"/>
    <p:sldId id="509" r:id="rId7"/>
    <p:sldId id="510" r:id="rId8"/>
    <p:sldId id="514" r:id="rId9"/>
    <p:sldId id="515" r:id="rId10"/>
    <p:sldId id="517" r:id="rId11"/>
    <p:sldId id="516" r:id="rId12"/>
    <p:sldId id="518" r:id="rId13"/>
    <p:sldId id="511" r:id="rId14"/>
    <p:sldId id="513" r:id="rId15"/>
    <p:sldId id="512" r:id="rId16"/>
    <p:sldId id="478" r:id="rId17"/>
    <p:sldId id="449" r:id="rId18"/>
    <p:sldId id="451" r:id="rId19"/>
    <p:sldId id="450" r:id="rId20"/>
    <p:sldId id="501" r:id="rId21"/>
    <p:sldId id="502" r:id="rId22"/>
    <p:sldId id="503" r:id="rId23"/>
    <p:sldId id="452" r:id="rId24"/>
    <p:sldId id="453" r:id="rId25"/>
    <p:sldId id="454" r:id="rId26"/>
    <p:sldId id="455" r:id="rId27"/>
    <p:sldId id="456" r:id="rId28"/>
    <p:sldId id="457" r:id="rId29"/>
    <p:sldId id="462" r:id="rId30"/>
    <p:sldId id="504" r:id="rId31"/>
    <p:sldId id="397" r:id="rId32"/>
    <p:sldId id="444" r:id="rId33"/>
    <p:sldId id="445" r:id="rId34"/>
    <p:sldId id="366" r:id="rId35"/>
    <p:sldId id="274" r:id="rId36"/>
    <p:sldId id="400" r:id="rId37"/>
    <p:sldId id="285" r:id="rId38"/>
    <p:sldId id="404" r:id="rId39"/>
    <p:sldId id="401" r:id="rId40"/>
    <p:sldId id="417" r:id="rId41"/>
    <p:sldId id="409" r:id="rId42"/>
    <p:sldId id="447" r:id="rId43"/>
    <p:sldId id="442" r:id="rId44"/>
    <p:sldId id="410" r:id="rId45"/>
    <p:sldId id="283" r:id="rId46"/>
    <p:sldId id="406" r:id="rId47"/>
    <p:sldId id="416" r:id="rId48"/>
    <p:sldId id="418" r:id="rId49"/>
    <p:sldId id="419" r:id="rId50"/>
    <p:sldId id="298" r:id="rId51"/>
    <p:sldId id="481" r:id="rId52"/>
    <p:sldId id="496" r:id="rId53"/>
    <p:sldId id="482" r:id="rId54"/>
    <p:sldId id="483" r:id="rId55"/>
    <p:sldId id="484" r:id="rId56"/>
    <p:sldId id="485" r:id="rId57"/>
    <p:sldId id="486" r:id="rId58"/>
    <p:sldId id="487" r:id="rId59"/>
    <p:sldId id="488" r:id="rId60"/>
    <p:sldId id="489" r:id="rId61"/>
    <p:sldId id="490" r:id="rId62"/>
    <p:sldId id="491" r:id="rId63"/>
    <p:sldId id="492" r:id="rId64"/>
    <p:sldId id="494" r:id="rId65"/>
    <p:sldId id="495" r:id="rId66"/>
    <p:sldId id="446" r:id="rId67"/>
    <p:sldId id="423" r:id="rId68"/>
    <p:sldId id="424" r:id="rId69"/>
    <p:sldId id="425" r:id="rId70"/>
    <p:sldId id="426" r:id="rId71"/>
    <p:sldId id="427" r:id="rId72"/>
    <p:sldId id="428" r:id="rId73"/>
    <p:sldId id="429" r:id="rId74"/>
    <p:sldId id="432" r:id="rId75"/>
    <p:sldId id="436" r:id="rId76"/>
    <p:sldId id="437" r:id="rId77"/>
    <p:sldId id="439" r:id="rId78"/>
    <p:sldId id="420" r:id="rId79"/>
    <p:sldId id="326" r:id="rId8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F17490C0-A8AA-4514-AFFD-9DF9AA108842}">
          <p14:sldIdLst>
            <p14:sldId id="256"/>
            <p14:sldId id="506"/>
            <p14:sldId id="507"/>
            <p14:sldId id="508"/>
            <p14:sldId id="509"/>
            <p14:sldId id="510"/>
            <p14:sldId id="514"/>
          </p14:sldIdLst>
        </p14:section>
        <p14:section name="未命名的章節" id="{BFEBF849-DAB5-4677-8368-C072BAA66506}">
          <p14:sldIdLst>
            <p14:sldId id="515"/>
            <p14:sldId id="517"/>
            <p14:sldId id="516"/>
            <p14:sldId id="518"/>
            <p14:sldId id="511"/>
            <p14:sldId id="513"/>
            <p14:sldId id="512"/>
            <p14:sldId id="478"/>
            <p14:sldId id="449"/>
            <p14:sldId id="451"/>
            <p14:sldId id="450"/>
            <p14:sldId id="501"/>
            <p14:sldId id="502"/>
            <p14:sldId id="503"/>
            <p14:sldId id="452"/>
            <p14:sldId id="453"/>
            <p14:sldId id="454"/>
            <p14:sldId id="455"/>
            <p14:sldId id="456"/>
            <p14:sldId id="457"/>
            <p14:sldId id="462"/>
            <p14:sldId id="504"/>
            <p14:sldId id="397"/>
            <p14:sldId id="444"/>
            <p14:sldId id="445"/>
            <p14:sldId id="366"/>
            <p14:sldId id="274"/>
            <p14:sldId id="400"/>
            <p14:sldId id="285"/>
            <p14:sldId id="404"/>
            <p14:sldId id="401"/>
            <p14:sldId id="417"/>
            <p14:sldId id="409"/>
            <p14:sldId id="447"/>
            <p14:sldId id="442"/>
            <p14:sldId id="410"/>
            <p14:sldId id="283"/>
            <p14:sldId id="406"/>
            <p14:sldId id="416"/>
            <p14:sldId id="418"/>
            <p14:sldId id="419"/>
            <p14:sldId id="298"/>
            <p14:sldId id="481"/>
            <p14:sldId id="496"/>
            <p14:sldId id="482"/>
            <p14:sldId id="483"/>
            <p14:sldId id="484"/>
            <p14:sldId id="485"/>
            <p14:sldId id="486"/>
            <p14:sldId id="487"/>
            <p14:sldId id="488"/>
            <p14:sldId id="489"/>
            <p14:sldId id="490"/>
            <p14:sldId id="491"/>
            <p14:sldId id="492"/>
            <p14:sldId id="494"/>
            <p14:sldId id="495"/>
            <p14:sldId id="446"/>
            <p14:sldId id="423"/>
            <p14:sldId id="424"/>
            <p14:sldId id="425"/>
            <p14:sldId id="426"/>
            <p14:sldId id="427"/>
            <p14:sldId id="428"/>
            <p14:sldId id="429"/>
            <p14:sldId id="432"/>
            <p14:sldId id="436"/>
            <p14:sldId id="437"/>
            <p14:sldId id="439"/>
            <p14:sldId id="420"/>
            <p14:sldId id="32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佈景主題樣式 2 - 輔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8" autoAdjust="0"/>
    <p:restoredTop sz="94300" autoAdjust="0"/>
  </p:normalViewPr>
  <p:slideViewPr>
    <p:cSldViewPr>
      <p:cViewPr>
        <p:scale>
          <a:sx n="90" d="100"/>
          <a:sy n="90" d="100"/>
        </p:scale>
        <p:origin x="-828" y="216"/>
      </p:cViewPr>
      <p:guideLst>
        <p:guide orient="horz" pos="2160"/>
        <p:guide pos="2880"/>
      </p:guideLst>
    </p:cSldViewPr>
  </p:slideViewPr>
  <p:outlineViewPr>
    <p:cViewPr>
      <p:scale>
        <a:sx n="33" d="100"/>
        <a:sy n="33" d="100"/>
      </p:scale>
      <p:origin x="0" y="23826"/>
    </p:cViewPr>
  </p:outlineViewPr>
  <p:notesTextViewPr>
    <p:cViewPr>
      <p:scale>
        <a:sx n="100" d="100"/>
        <a:sy n="100" d="100"/>
      </p:scale>
      <p:origin x="0" y="0"/>
    </p:cViewPr>
  </p:notesTextViewPr>
  <p:sorterViewPr>
    <p:cViewPr>
      <p:scale>
        <a:sx n="100" d="100"/>
        <a:sy n="100" d="100"/>
      </p:scale>
      <p:origin x="0" y="27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09ACDF-CFF1-4748-AC3B-E6349A3F234D}" type="datetimeFigureOut">
              <a:rPr lang="zh-TW" altLang="en-US" smtClean="0"/>
              <a:pPr/>
              <a:t>2014/12/4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B60747-65D9-4021-B0EF-BDE021801D89}" type="slidenum">
              <a:rPr lang="zh-TW" altLang="en-US" smtClean="0"/>
              <a:pPr/>
              <a:t>‹#›</a:t>
            </a:fld>
            <a:endParaRPr lang="zh-TW" altLang="en-US"/>
          </a:p>
        </p:txBody>
      </p:sp>
    </p:spTree>
    <p:extLst>
      <p:ext uri="{BB962C8B-B14F-4D97-AF65-F5344CB8AC3E}">
        <p14:creationId xmlns:p14="http://schemas.microsoft.com/office/powerpoint/2010/main" val="32047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8B60747-65D9-4021-B0EF-BDE021801D89}" type="slidenum">
              <a:rPr lang="zh-TW" altLang="en-US" smtClean="0"/>
              <a:pPr/>
              <a:t>8</a:t>
            </a:fld>
            <a:endParaRPr lang="zh-TW" altLang="en-US"/>
          </a:p>
        </p:txBody>
      </p:sp>
    </p:spTree>
    <p:extLst>
      <p:ext uri="{BB962C8B-B14F-4D97-AF65-F5344CB8AC3E}">
        <p14:creationId xmlns:p14="http://schemas.microsoft.com/office/powerpoint/2010/main" val="70452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38B60747-65D9-4021-B0EF-BDE021801D89}" type="slidenum">
              <a:rPr lang="zh-TW" altLang="en-US" smtClean="0"/>
              <a:pPr/>
              <a:t>16</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8B60747-65D9-4021-B0EF-BDE021801D89}" type="slidenum">
              <a:rPr lang="zh-TW" altLang="en-US" smtClean="0"/>
              <a:pPr/>
              <a:t>51</a:t>
            </a:fld>
            <a:endParaRPr lang="zh-TW" altLang="en-US"/>
          </a:p>
        </p:txBody>
      </p:sp>
    </p:spTree>
    <p:extLst>
      <p:ext uri="{BB962C8B-B14F-4D97-AF65-F5344CB8AC3E}">
        <p14:creationId xmlns:p14="http://schemas.microsoft.com/office/powerpoint/2010/main" val="81381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8B60747-65D9-4021-B0EF-BDE021801D89}" type="slidenum">
              <a:rPr lang="zh-TW" altLang="en-US" smtClean="0"/>
              <a:pPr/>
              <a:t>65</a:t>
            </a:fld>
            <a:endParaRPr lang="zh-TW" altLang="en-US"/>
          </a:p>
        </p:txBody>
      </p:sp>
    </p:spTree>
    <p:extLst>
      <p:ext uri="{BB962C8B-B14F-4D97-AF65-F5344CB8AC3E}">
        <p14:creationId xmlns:p14="http://schemas.microsoft.com/office/powerpoint/2010/main" val="1411935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t>The prognosis is mainly influenced by the degree of bone fragility, whose severity increases in the order: type I &lt; types IV, V,</a:t>
            </a:r>
          </a:p>
          <a:p>
            <a:pPr eaLnBrk="1" hangingPunct="1">
              <a:spcBef>
                <a:spcPct val="0"/>
              </a:spcBef>
            </a:pPr>
            <a:r>
              <a:rPr lang="en-US" altLang="zh-TW" smtClean="0"/>
              <a:t>VI &lt; type III, VII, VIII &lt; type II.</a:t>
            </a:r>
            <a:endParaRPr lang="zh-TW" altLang="en-US" smtClean="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0F5A8AB7-A796-4F04-8A57-51959DF061FD}" type="slidenum">
              <a:rPr kumimoji="0" lang="zh-TW" altLang="en-US" smtClean="0"/>
              <a:pPr eaLnBrk="1" fontAlgn="base" hangingPunct="1">
                <a:spcBef>
                  <a:spcPct val="0"/>
                </a:spcBef>
                <a:spcAft>
                  <a:spcPct val="0"/>
                </a:spcAft>
              </a:pPr>
              <a:t>68</a:t>
            </a:fld>
            <a:endParaRPr kumimoji="0"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t>the prognosis and the achievement of walking and autonomy are greatly influenced by the number of fractures and deformities and the age at which they begin</a:t>
            </a:r>
            <a:endParaRPr lang="zh-TW" altLang="en-US" smtClean="0"/>
          </a:p>
        </p:txBody>
      </p:sp>
      <p:sp>
        <p:nvSpPr>
          <p:cNvPr id="143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D95AC452-54F8-4944-8F06-B63D771C55ED}" type="slidenum">
              <a:rPr kumimoji="0" lang="zh-TW" altLang="en-US" smtClean="0"/>
              <a:pPr eaLnBrk="1" fontAlgn="base" hangingPunct="1">
                <a:spcBef>
                  <a:spcPct val="0"/>
                </a:spcBef>
                <a:spcAft>
                  <a:spcPct val="0"/>
                </a:spcAft>
              </a:pPr>
              <a:t>69</a:t>
            </a:fld>
            <a:endParaRPr kumimoji="0"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t>Growth hormone: production of type I collagen may have a therapeutic role.</a:t>
            </a:r>
            <a:endParaRPr lang="zh-TW" altLang="en-US" smtClean="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base" hangingPunct="1">
              <a:spcBef>
                <a:spcPct val="0"/>
              </a:spcBef>
              <a:spcAft>
                <a:spcPct val="0"/>
              </a:spcAft>
            </a:pPr>
            <a:fld id="{4D7393FF-DB05-48B6-AD10-EABCFFD26F04}" type="slidenum">
              <a:rPr kumimoji="0" lang="zh-TW" altLang="en-US" smtClean="0"/>
              <a:pPr eaLnBrk="1" fontAlgn="base" hangingPunct="1">
                <a:spcBef>
                  <a:spcPct val="0"/>
                </a:spcBef>
                <a:spcAft>
                  <a:spcPct val="0"/>
                </a:spcAft>
              </a:pPr>
              <a:t>73</a:t>
            </a:fld>
            <a:endParaRPr kumimoji="0"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581DB69F-70EE-407B-AB1C-B79377B9C8AC}" type="datetime1">
              <a:rPr lang="zh-TW" altLang="en-US" smtClean="0"/>
              <a:t>2014/12/4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940A17A-AEAE-4985-8A3B-7CEF230A8A79}" type="datetime1">
              <a:rPr lang="zh-TW" altLang="en-US" smtClean="0"/>
              <a:t>2014/12/4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B4C10B7-BF43-463C-ADFA-CE8DB7599C6E}" type="datetime1">
              <a:rPr lang="zh-TW" altLang="en-US" smtClean="0"/>
              <a:t>2014/12/4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276225" y="228600"/>
            <a:ext cx="8591550" cy="10668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276225" y="1295400"/>
            <a:ext cx="4219575" cy="49339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295400"/>
            <a:ext cx="4219575"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838575"/>
            <a:ext cx="4219575"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Date Placeholder 3"/>
          <p:cNvSpPr>
            <a:spLocks noGrp="1"/>
          </p:cNvSpPr>
          <p:nvPr>
            <p:ph type="dt" sz="half" idx="10"/>
          </p:nvPr>
        </p:nvSpPr>
        <p:spPr/>
        <p:txBody>
          <a:bodyPr/>
          <a:lstStyle>
            <a:lvl1pPr>
              <a:defRPr/>
            </a:lvl1pPr>
          </a:lstStyle>
          <a:p>
            <a:pPr>
              <a:defRPr/>
            </a:pPr>
            <a:fld id="{333E10F7-4861-4626-BB51-F622D1FAF848}" type="datetime1">
              <a:rPr lang="zh-TW" altLang="en-US" smtClean="0"/>
              <a:t>2014/12/4</a:t>
            </a:fld>
            <a:endParaRPr lang="en-US" altLang="zh-TW"/>
          </a:p>
        </p:txBody>
      </p:sp>
      <p:sp>
        <p:nvSpPr>
          <p:cNvPr id="7" name="Footer Placeholder 4"/>
          <p:cNvSpPr>
            <a:spLocks noGrp="1"/>
          </p:cNvSpPr>
          <p:nvPr>
            <p:ph type="ftr" sz="quarter" idx="11"/>
          </p:nvPr>
        </p:nvSpPr>
        <p:spPr/>
        <p:txBody>
          <a:bodyPr/>
          <a:lstStyle>
            <a:lvl1pPr>
              <a:defRPr/>
            </a:lvl1pPr>
          </a:lstStyle>
          <a:p>
            <a:pPr>
              <a:defRPr/>
            </a:pPr>
            <a:endParaRPr lang="en-US" altLang="zh-TW"/>
          </a:p>
        </p:txBody>
      </p:sp>
      <p:sp>
        <p:nvSpPr>
          <p:cNvPr id="8" name="Slide Number Placeholder 5"/>
          <p:cNvSpPr>
            <a:spLocks noGrp="1"/>
          </p:cNvSpPr>
          <p:nvPr>
            <p:ph type="sldNum" sz="quarter" idx="12"/>
          </p:nvPr>
        </p:nvSpPr>
        <p:spPr/>
        <p:txBody>
          <a:bodyPr/>
          <a:lstStyle>
            <a:lvl1pPr>
              <a:defRPr/>
            </a:lvl1pPr>
          </a:lstStyle>
          <a:p>
            <a:pPr>
              <a:defRPr/>
            </a:pPr>
            <a:fld id="{943AB03B-7556-4B50-90D6-EE8067B33E89}" type="slidenum">
              <a:rPr lang="en-US" altLang="zh-TW"/>
              <a:pPr>
                <a:defRPr/>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68313" y="1916113"/>
            <a:ext cx="7772400" cy="1470025"/>
          </a:xfrm>
        </p:spPr>
        <p:txBody>
          <a:bodyPr/>
          <a:lstStyle>
            <a:lvl1pPr>
              <a:defRPr>
                <a:effectLst>
                  <a:outerShdw blurRad="38100" dist="38100" dir="2700000" algn="tl">
                    <a:srgbClr val="C0C0C0"/>
                  </a:outerShdw>
                </a:effectLst>
                <a:latin typeface="Arial Black" pitchFamily="34" charset="0"/>
              </a:defRPr>
            </a:lvl1pPr>
          </a:lstStyle>
          <a:p>
            <a:pPr lvl="0"/>
            <a:r>
              <a:rPr lang="zh-TW" altLang="en-US" noProof="0" smtClean="0"/>
              <a:t>單擊此處編輯母版標題樣式</a:t>
            </a:r>
          </a:p>
        </p:txBody>
      </p:sp>
      <p:sp>
        <p:nvSpPr>
          <p:cNvPr id="4099" name="Rectangle 3"/>
          <p:cNvSpPr>
            <a:spLocks noGrp="1" noChangeArrowheads="1"/>
          </p:cNvSpPr>
          <p:nvPr>
            <p:ph type="subTitle" idx="1"/>
          </p:nvPr>
        </p:nvSpPr>
        <p:spPr>
          <a:xfrm>
            <a:off x="1154113" y="3860800"/>
            <a:ext cx="6400800" cy="792163"/>
          </a:xfrm>
        </p:spPr>
        <p:txBody>
          <a:bodyPr anchor="ctr"/>
          <a:lstStyle>
            <a:lvl1pPr marL="0" indent="0" algn="ctr">
              <a:buFontTx/>
              <a:buNone/>
              <a:defRPr/>
            </a:lvl1pPr>
          </a:lstStyle>
          <a:p>
            <a:pPr lvl="0"/>
            <a:r>
              <a:rPr lang="zh-TW" altLang="en-US" noProof="0" smtClean="0"/>
              <a:t>單擊此處編輯母版副標題樣式</a:t>
            </a:r>
          </a:p>
        </p:txBody>
      </p:sp>
      <p:sp>
        <p:nvSpPr>
          <p:cNvPr id="4100" name="Rectangle 4"/>
          <p:cNvSpPr>
            <a:spLocks noGrp="1" noChangeArrowheads="1"/>
          </p:cNvSpPr>
          <p:nvPr>
            <p:ph type="dt" sz="half" idx="2"/>
          </p:nvPr>
        </p:nvSpPr>
        <p:spPr/>
        <p:txBody>
          <a:bodyPr/>
          <a:lstStyle>
            <a:lvl1pPr>
              <a:defRPr/>
            </a:lvl1pPr>
          </a:lstStyle>
          <a:p>
            <a:fld id="{A1ABCEC5-E5C9-4865-B950-5011635207E6}" type="datetime1">
              <a:rPr lang="zh-TW" altLang="en-US" smtClean="0">
                <a:solidFill>
                  <a:srgbClr val="000000"/>
                </a:solidFill>
              </a:rPr>
              <a:t>2014/12/4</a:t>
            </a:fld>
            <a:endParaRPr lang="zh-CN" altLang="en-US">
              <a:solidFill>
                <a:srgbClr val="000000"/>
              </a:solidFill>
            </a:endParaRPr>
          </a:p>
        </p:txBody>
      </p:sp>
      <p:sp>
        <p:nvSpPr>
          <p:cNvPr id="4101" name="Rectangle 5"/>
          <p:cNvSpPr>
            <a:spLocks noGrp="1" noChangeArrowheads="1"/>
          </p:cNvSpPr>
          <p:nvPr>
            <p:ph type="ftr" sz="quarter" idx="3"/>
          </p:nvPr>
        </p:nvSpPr>
        <p:spPr/>
        <p:txBody>
          <a:bodyPr/>
          <a:lstStyle>
            <a:lvl1pPr>
              <a:defRPr/>
            </a:lvl1pPr>
          </a:lstStyle>
          <a:p>
            <a:endParaRPr lang="zh-CN" altLang="en-US">
              <a:solidFill>
                <a:srgbClr val="000000"/>
              </a:solidFill>
            </a:endParaRPr>
          </a:p>
        </p:txBody>
      </p:sp>
      <p:sp>
        <p:nvSpPr>
          <p:cNvPr id="4102" name="Rectangle 6"/>
          <p:cNvSpPr>
            <a:spLocks noGrp="1" noChangeArrowheads="1"/>
          </p:cNvSpPr>
          <p:nvPr>
            <p:ph type="sldNum" sz="quarter" idx="4"/>
          </p:nvPr>
        </p:nvSpPr>
        <p:spPr/>
        <p:txBody>
          <a:bodyPr/>
          <a:lstStyle>
            <a:lvl1pPr>
              <a:defRPr/>
            </a:lvl1pPr>
          </a:lstStyle>
          <a:p>
            <a:fld id="{4FC80AC7-F055-4983-AADC-EDA5B9FA827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862196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DC195E8C-61B1-49CC-94EB-835BF1C010AC}" type="datetime1">
              <a:rPr lang="zh-TW" altLang="en-US" smtClean="0">
                <a:solidFill>
                  <a:srgbClr val="000000"/>
                </a:solidFill>
              </a:rPr>
              <a:t>2014/12/4</a:t>
            </a:fld>
            <a:endParaRPr lang="zh-CN" altLang="en-US">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zh-CN" altLang="en-US">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752E8CE-164F-4E2D-B2A0-5A23CD7E9892}"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238074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fld id="{71A34D0E-43AB-4525-AE86-6199BB9FD2A9}" type="datetime1">
              <a:rPr lang="zh-TW" altLang="en-US" smtClean="0">
                <a:solidFill>
                  <a:srgbClr val="000000"/>
                </a:solidFill>
              </a:rPr>
              <a:t>2014/12/4</a:t>
            </a:fld>
            <a:endParaRPr lang="zh-CN" altLang="en-US">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zh-CN" altLang="en-US">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9F953B5D-D507-4ABC-B6E3-C6149DEF001D}"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862046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684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684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fld id="{8FD7BF2A-B97D-4C28-A571-4B0958FA0905}" type="datetime1">
              <a:rPr lang="zh-TW" altLang="en-US" smtClean="0">
                <a:solidFill>
                  <a:srgbClr val="000000"/>
                </a:solidFill>
              </a:rPr>
              <a:t>2014/12/4</a:t>
            </a:fld>
            <a:endParaRPr lang="zh-CN" altLang="en-US">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zh-CN" altLang="en-US">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5A3527B9-0329-44F1-8B95-2CCD93602910}"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396607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fld id="{5D0C3DAC-3D3B-405F-9E57-61671B16ADC2}" type="datetime1">
              <a:rPr lang="zh-TW" altLang="en-US" smtClean="0">
                <a:solidFill>
                  <a:srgbClr val="000000"/>
                </a:solidFill>
              </a:rPr>
              <a:t>2014/12/4</a:t>
            </a:fld>
            <a:endParaRPr lang="zh-CN" altLang="en-US">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zh-CN" altLang="en-US">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C6E8586E-C968-49A7-8276-8AB3F1DC0525}"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11641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fld id="{B32DCAE8-11A4-40B2-847F-97E10B6BA98E}" type="datetime1">
              <a:rPr lang="zh-TW" altLang="en-US" smtClean="0">
                <a:solidFill>
                  <a:srgbClr val="000000"/>
                </a:solidFill>
              </a:rPr>
              <a:t>2014/12/4</a:t>
            </a:fld>
            <a:endParaRPr lang="zh-CN" altLang="en-US">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zh-CN" altLang="en-US">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7BDF4A95-8421-4B0C-9F69-9CFBDC700EF4}"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779066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fld id="{B5C96932-B48C-4264-9152-803BB3C520DD}" type="datetime1">
              <a:rPr lang="zh-TW" altLang="en-US" smtClean="0">
                <a:solidFill>
                  <a:srgbClr val="000000"/>
                </a:solidFill>
              </a:rPr>
              <a:t>2014/12/4</a:t>
            </a:fld>
            <a:endParaRPr lang="zh-CN" altLang="en-US">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zh-CN" altLang="en-US">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633656FD-5012-470D-BE26-CAAD3B3D8DCC}"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093702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BA90AC8-A0A5-428F-87DC-27158965B972}" type="datetime1">
              <a:rPr lang="zh-TW" altLang="en-US" smtClean="0"/>
              <a:t>2014/12/4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fld id="{802FB0FF-B78C-4BE0-AF7A-497FDB92FEFE}" type="datetime1">
              <a:rPr lang="zh-TW" altLang="en-US" smtClean="0">
                <a:solidFill>
                  <a:srgbClr val="000000"/>
                </a:solidFill>
              </a:rPr>
              <a:t>2014/12/4</a:t>
            </a:fld>
            <a:endParaRPr lang="zh-CN" altLang="en-US">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zh-CN" altLang="en-US">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3D7D9241-4613-4552-A140-B1F105698C29}"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069308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fld id="{79EB0DC9-DFD5-4688-A7B3-DFF028052A7C}" type="datetime1">
              <a:rPr lang="zh-TW" altLang="en-US" smtClean="0">
                <a:solidFill>
                  <a:srgbClr val="000000"/>
                </a:solidFill>
              </a:rPr>
              <a:t>2014/12/4</a:t>
            </a:fld>
            <a:endParaRPr lang="zh-CN" altLang="en-US">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zh-CN" altLang="en-US">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28CAAB8A-FD23-4E21-9FB8-D09EDB7ABA64}"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55884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3A569B27-FBC3-407A-A716-B5EDFA41B62D}" type="datetime1">
              <a:rPr lang="zh-TW" altLang="en-US" smtClean="0">
                <a:solidFill>
                  <a:srgbClr val="000000"/>
                </a:solidFill>
              </a:rPr>
              <a:t>2014/12/4</a:t>
            </a:fld>
            <a:endParaRPr lang="zh-CN" altLang="en-US">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zh-CN" altLang="en-US">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CD120024-4F8C-400C-B1C6-3E8FC1E1E770}"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032891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117475"/>
            <a:ext cx="2057400" cy="56769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17475"/>
            <a:ext cx="6019800" cy="56769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fld id="{B06A65BA-2753-42BA-B1EB-03217DD61A62}" type="datetime1">
              <a:rPr lang="zh-TW" altLang="en-US" smtClean="0">
                <a:solidFill>
                  <a:srgbClr val="000000"/>
                </a:solidFill>
              </a:rPr>
              <a:t>2014/12/4</a:t>
            </a:fld>
            <a:endParaRPr lang="zh-CN" altLang="en-US">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zh-CN" altLang="en-US">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8C1A517-1B65-45DF-BFDA-E9A4C7EACF5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548927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117475"/>
            <a:ext cx="8229600" cy="7207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268413"/>
            <a:ext cx="4038600" cy="45259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68413"/>
            <a:ext cx="4038600" cy="45259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fld id="{28768AD3-CDB6-46D7-B6BA-E5B534C448A3}" type="datetime1">
              <a:rPr lang="zh-TW" altLang="en-US" smtClean="0">
                <a:solidFill>
                  <a:srgbClr val="000000"/>
                </a:solidFill>
              </a:rPr>
              <a:t>2014/12/4</a:t>
            </a:fld>
            <a:endParaRPr lang="zh-CN" altLang="en-US">
              <a:solidFill>
                <a:srgbClr val="000000"/>
              </a:solidFill>
            </a:endParaRPr>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zh-CN" altLang="en-US">
              <a:solidFill>
                <a:srgbClr val="000000"/>
              </a:solidFill>
            </a:endParaRPr>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9FA6578A-E576-4290-9D74-EB6EF32C36F0}"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77472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DBE25C7-D93C-4903-827B-C8575F4E1CB8}" type="datetime1">
              <a:rPr lang="zh-TW" altLang="en-US" smtClean="0"/>
              <a:t>2014/12/4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EA773EAD-65A5-4120-A47F-1EFB3D6A6FD7}" type="datetime1">
              <a:rPr lang="zh-TW" altLang="en-US" smtClean="0"/>
              <a:t>2014/12/4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059E5F3D-E3A5-4987-B5E0-CF3B515C5028}" type="datetime1">
              <a:rPr lang="zh-TW" altLang="en-US" smtClean="0"/>
              <a:t>2014/12/4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4F7157D8-48BA-4941-9FC7-66E506E49C95}" type="datetime1">
              <a:rPr lang="zh-TW" altLang="en-US" smtClean="0"/>
              <a:t>2014/12/4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CEE99D0-3A97-43EC-B55A-C3FCF66AF5E7}" type="datetime1">
              <a:rPr lang="zh-TW" altLang="en-US" smtClean="0"/>
              <a:t>2014/12/4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83BEAD1-494D-4BC7-B570-FAD6378565FA}" type="datetime1">
              <a:rPr lang="zh-TW" altLang="en-US" smtClean="0"/>
              <a:t>2014/12/4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1637371-2819-4963-9239-F75A7D7497FF}" type="datetime1">
              <a:rPr lang="zh-TW" altLang="en-US" smtClean="0"/>
              <a:t>2014/12/4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8A70E-13DC-4257-88C4-4DF6726C5282}" type="datetime1">
              <a:rPr lang="zh-TW" altLang="en-US" smtClean="0"/>
              <a:t>2014/12/4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117475"/>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單擊此處編輯母版標題樣式</a:t>
            </a:r>
          </a:p>
        </p:txBody>
      </p:sp>
      <p:sp>
        <p:nvSpPr>
          <p:cNvPr id="3075" name="Rectangle 3"/>
          <p:cNvSpPr>
            <a:spLocks noGrp="1" noChangeArrowheads="1"/>
          </p:cNvSpPr>
          <p:nvPr>
            <p:ph type="body" idx="1"/>
          </p:nvPr>
        </p:nvSpPr>
        <p:spPr bwMode="auto">
          <a:xfrm>
            <a:off x="457200" y="1268413"/>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單擊此處編輯母版文本樣式</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ea"/>
                <a:ea typeface="+mn-ea"/>
              </a:defRPr>
            </a:lvl1pPr>
          </a:lstStyle>
          <a:p>
            <a:pPr fontAlgn="base">
              <a:spcBef>
                <a:spcPct val="0"/>
              </a:spcBef>
              <a:spcAft>
                <a:spcPct val="0"/>
              </a:spcAft>
            </a:pPr>
            <a:fld id="{78D76126-8E64-4BD9-A3EF-312E4D5B472C}" type="datetime1">
              <a:rPr lang="zh-TW" altLang="en-US" smtClean="0">
                <a:solidFill>
                  <a:srgbClr val="000000"/>
                </a:solidFill>
              </a:rPr>
              <a:t>2014/12/4</a:t>
            </a:fld>
            <a:endParaRPr lang="zh-CN" altLang="en-US" smtClean="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ea"/>
                <a:ea typeface="+mn-ea"/>
              </a:defRPr>
            </a:lvl1pPr>
          </a:lstStyle>
          <a:p>
            <a:pPr fontAlgn="base">
              <a:spcBef>
                <a:spcPct val="0"/>
              </a:spcBef>
              <a:spcAft>
                <a:spcPct val="0"/>
              </a:spcAft>
            </a:pPr>
            <a:endParaRPr lang="zh-CN" altLang="en-US" smtClean="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ea"/>
                <a:ea typeface="+mn-ea"/>
              </a:defRPr>
            </a:lvl1pPr>
          </a:lstStyle>
          <a:p>
            <a:pPr fontAlgn="base">
              <a:spcBef>
                <a:spcPct val="0"/>
              </a:spcBef>
              <a:spcAft>
                <a:spcPct val="0"/>
              </a:spcAft>
            </a:pPr>
            <a:fld id="{805C701E-1C94-474F-BB56-74F32DEF0A87}" type="slidenum">
              <a:rPr lang="zh-CN" altLang="en-US" smtClean="0">
                <a:solidFill>
                  <a:srgbClr val="000000"/>
                </a:solidFill>
              </a:rPr>
              <a:pPr fontAlgn="base">
                <a:spcBef>
                  <a:spcPct val="0"/>
                </a:spcBef>
                <a:spcAft>
                  <a:spcPct val="0"/>
                </a:spcAft>
              </a:pPr>
              <a:t>‹#›</a:t>
            </a:fld>
            <a:endParaRPr lang="zh-CN" altLang="en-US" smtClean="0">
              <a:solidFill>
                <a:srgbClr val="000000"/>
              </a:solidFill>
            </a:endParaRPr>
          </a:p>
        </p:txBody>
      </p:sp>
    </p:spTree>
    <p:extLst>
      <p:ext uri="{BB962C8B-B14F-4D97-AF65-F5344CB8AC3E}">
        <p14:creationId xmlns:p14="http://schemas.microsoft.com/office/powerpoint/2010/main" val="648993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pitchFamily="34" charset="0"/>
          <a:ea typeface="新細明體" pitchFamily="18" charset="-120"/>
        </a:defRPr>
      </a:lvl2pPr>
      <a:lvl3pPr algn="ctr" rtl="0" fontAlgn="base">
        <a:spcBef>
          <a:spcPct val="0"/>
        </a:spcBef>
        <a:spcAft>
          <a:spcPct val="0"/>
        </a:spcAft>
        <a:defRPr sz="4000" b="1">
          <a:solidFill>
            <a:schemeClr val="tx2"/>
          </a:solidFill>
          <a:latin typeface="Arial" pitchFamily="34" charset="0"/>
          <a:ea typeface="新細明體" pitchFamily="18" charset="-120"/>
        </a:defRPr>
      </a:lvl3pPr>
      <a:lvl4pPr algn="ctr" rtl="0" fontAlgn="base">
        <a:spcBef>
          <a:spcPct val="0"/>
        </a:spcBef>
        <a:spcAft>
          <a:spcPct val="0"/>
        </a:spcAft>
        <a:defRPr sz="4000" b="1">
          <a:solidFill>
            <a:schemeClr val="tx2"/>
          </a:solidFill>
          <a:latin typeface="Arial" pitchFamily="34" charset="0"/>
          <a:ea typeface="新細明體" pitchFamily="18" charset="-120"/>
        </a:defRPr>
      </a:lvl4pPr>
      <a:lvl5pPr algn="ctr" rtl="0" fontAlgn="base">
        <a:spcBef>
          <a:spcPct val="0"/>
        </a:spcBef>
        <a:spcAft>
          <a:spcPct val="0"/>
        </a:spcAft>
        <a:defRPr sz="4000" b="1">
          <a:solidFill>
            <a:schemeClr val="tx2"/>
          </a:solidFill>
          <a:latin typeface="Arial" pitchFamily="34" charset="0"/>
          <a:ea typeface="新細明體" pitchFamily="18" charset="-120"/>
        </a:defRPr>
      </a:lvl5pPr>
      <a:lvl6pPr marL="457200" algn="ctr" rtl="0" fontAlgn="base">
        <a:spcBef>
          <a:spcPct val="0"/>
        </a:spcBef>
        <a:spcAft>
          <a:spcPct val="0"/>
        </a:spcAft>
        <a:defRPr sz="4000" b="1">
          <a:solidFill>
            <a:schemeClr val="tx2"/>
          </a:solidFill>
          <a:latin typeface="Arial" pitchFamily="34" charset="0"/>
          <a:ea typeface="新細明體" pitchFamily="18" charset="-120"/>
        </a:defRPr>
      </a:lvl6pPr>
      <a:lvl7pPr marL="914400" algn="ctr" rtl="0" fontAlgn="base">
        <a:spcBef>
          <a:spcPct val="0"/>
        </a:spcBef>
        <a:spcAft>
          <a:spcPct val="0"/>
        </a:spcAft>
        <a:defRPr sz="4000" b="1">
          <a:solidFill>
            <a:schemeClr val="tx2"/>
          </a:solidFill>
          <a:latin typeface="Arial" pitchFamily="34" charset="0"/>
          <a:ea typeface="新細明體" pitchFamily="18" charset="-120"/>
        </a:defRPr>
      </a:lvl7pPr>
      <a:lvl8pPr marL="1371600" algn="ctr" rtl="0" fontAlgn="base">
        <a:spcBef>
          <a:spcPct val="0"/>
        </a:spcBef>
        <a:spcAft>
          <a:spcPct val="0"/>
        </a:spcAft>
        <a:defRPr sz="4000" b="1">
          <a:solidFill>
            <a:schemeClr val="tx2"/>
          </a:solidFill>
          <a:latin typeface="Arial" pitchFamily="34" charset="0"/>
          <a:ea typeface="新細明體" pitchFamily="18" charset="-120"/>
        </a:defRPr>
      </a:lvl8pPr>
      <a:lvl9pPr marL="1828800" algn="ctr" rtl="0" fontAlgn="base">
        <a:spcBef>
          <a:spcPct val="0"/>
        </a:spcBef>
        <a:spcAft>
          <a:spcPct val="0"/>
        </a:spcAft>
        <a:defRPr sz="4000" b="1">
          <a:solidFill>
            <a:schemeClr val="tx2"/>
          </a:solidFill>
          <a:latin typeface="Arial" pitchFamily="34" charset="0"/>
          <a:ea typeface="新細明體" pitchFamily="18" charset="-12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File:Lg_wyse_family.jpg" TargetMode="Externa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primehealthchannel.com/wp-content/uploads/2011/08/Osteogenesis-Imperfecta-in-children.jpg"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www.physio-pedia.com/Osteogenesis_Imperfecta"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692696"/>
            <a:ext cx="7772400" cy="1470025"/>
          </a:xfrm>
        </p:spPr>
        <p:txBody>
          <a:bodyPr>
            <a:normAutofit/>
          </a:bodyPr>
          <a:lstStyle/>
          <a:p>
            <a:r>
              <a:rPr lang="zh-TW" altLang="zh-TW" dirty="0">
                <a:latin typeface="標楷體" panose="03000509000000000000" pitchFamily="65" charset="-120"/>
                <a:ea typeface="標楷體" panose="03000509000000000000" pitchFamily="65" charset="-120"/>
              </a:rPr>
              <a:t>遺傳性疾病之家庭</a:t>
            </a:r>
            <a:r>
              <a:rPr lang="zh-TW" altLang="zh-TW" dirty="0" smtClean="0">
                <a:latin typeface="標楷體" panose="03000509000000000000" pitchFamily="65" charset="-120"/>
                <a:ea typeface="標楷體" panose="03000509000000000000" pitchFamily="65" charset="-120"/>
              </a:rPr>
              <a:t>諮商</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en-US" altLang="zh-TW" dirty="0" smtClean="0"/>
              <a:t>My </a:t>
            </a:r>
            <a:r>
              <a:rPr lang="en-US" altLang="zh-TW" dirty="0"/>
              <a:t>B</a:t>
            </a:r>
            <a:r>
              <a:rPr lang="en-US" altLang="zh-TW" dirty="0" smtClean="0"/>
              <a:t>est </a:t>
            </a:r>
            <a:r>
              <a:rPr lang="en-US" altLang="zh-TW" dirty="0"/>
              <a:t>C</a:t>
            </a:r>
            <a:r>
              <a:rPr lang="en-US" altLang="zh-TW" dirty="0" smtClean="0"/>
              <a:t>hoice is U</a:t>
            </a:r>
            <a:endParaRPr lang="zh-TW" altLang="en-US" dirty="0"/>
          </a:p>
        </p:txBody>
      </p:sp>
      <p:sp>
        <p:nvSpPr>
          <p:cNvPr id="3" name="副標題 2"/>
          <p:cNvSpPr>
            <a:spLocks noGrp="1"/>
          </p:cNvSpPr>
          <p:nvPr>
            <p:ph type="subTitle" idx="1"/>
          </p:nvPr>
        </p:nvSpPr>
        <p:spPr>
          <a:xfrm>
            <a:off x="395536" y="3429000"/>
            <a:ext cx="8352928" cy="2209800"/>
          </a:xfrm>
        </p:spPr>
        <p:txBody>
          <a:bodyPr>
            <a:noAutofit/>
          </a:bodyPr>
          <a:lstStyle/>
          <a:p>
            <a:endParaRPr lang="zh-TW" altLang="en-US" sz="2400" b="1" dirty="0">
              <a:latin typeface="標楷體" pitchFamily="65" charset="-120"/>
              <a:ea typeface="標楷體" pitchFamily="65" charset="-120"/>
            </a:endParaRPr>
          </a:p>
          <a:p>
            <a:endParaRPr lang="en-US" altLang="zh-TW" sz="2400" b="1" dirty="0" smtClean="0">
              <a:latin typeface="標楷體" pitchFamily="65" charset="-120"/>
              <a:ea typeface="標楷體" pitchFamily="65" charset="-120"/>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1</a:t>
            </a:fld>
            <a:endParaRPr lang="zh-TW" altLang="en-US"/>
          </a:p>
        </p:txBody>
      </p:sp>
      <p:pic>
        <p:nvPicPr>
          <p:cNvPr id="3074" name="Picture 2" descr="C:\Users\dau43\Desktop\SPC\OI 1031016\IMG_20141204_0746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3958" y="2924944"/>
            <a:ext cx="2949792" cy="393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09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常見</a:t>
            </a:r>
            <a:r>
              <a:rPr lang="en-US" altLang="zh-TW" dirty="0">
                <a:latin typeface="標楷體" panose="03000509000000000000" pitchFamily="65" charset="-120"/>
                <a:ea typeface="標楷體" panose="03000509000000000000" pitchFamily="65" charset="-120"/>
              </a:rPr>
              <a:t>Q&amp;A</a:t>
            </a:r>
            <a:endParaRPr lang="zh-TW" altLang="en-US" dirty="0"/>
          </a:p>
        </p:txBody>
      </p:sp>
      <p:sp>
        <p:nvSpPr>
          <p:cNvPr id="3" name="內容版面配置區 2"/>
          <p:cNvSpPr>
            <a:spLocks noGrp="1"/>
          </p:cNvSpPr>
          <p:nvPr>
            <p:ph idx="1"/>
          </p:nvPr>
        </p:nvSpPr>
        <p:spPr/>
        <p:txBody>
          <a:bodyPr/>
          <a:lstStyle/>
          <a:p>
            <a:r>
              <a:rPr lang="zh-TW" altLang="en-US" dirty="0" smtClean="0">
                <a:latin typeface="標楷體" panose="03000509000000000000" pitchFamily="65" charset="-120"/>
                <a:ea typeface="標楷體" panose="03000509000000000000" pitchFamily="65" charset="-120"/>
              </a:rPr>
              <a:t>甚麼情況可以做結紮</a:t>
            </a:r>
            <a:r>
              <a:rPr lang="en-US" altLang="zh-TW" dirty="0" smtClean="0">
                <a:latin typeface="標楷體" panose="03000509000000000000" pitchFamily="65" charset="-120"/>
                <a:ea typeface="標楷體" panose="03000509000000000000" pitchFamily="65" charset="-120"/>
              </a:rPr>
              <a:t>?</a:t>
            </a: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本人或其配偶患有有礙</a:t>
            </a:r>
            <a:r>
              <a:rPr lang="zh-TW" altLang="en-US" dirty="0" smtClean="0">
                <a:latin typeface="標楷體" panose="03000509000000000000" pitchFamily="65" charset="-120"/>
                <a:ea typeface="標楷體" panose="03000509000000000000" pitchFamily="65" charset="-120"/>
              </a:rPr>
              <a:t>優生之遺傳性傳染性病或精神疾病者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本人或其配偶之</a:t>
            </a:r>
            <a:r>
              <a:rPr lang="zh-TW" altLang="en-US" dirty="0">
                <a:solidFill>
                  <a:srgbClr val="FF0000"/>
                </a:solidFill>
                <a:latin typeface="標楷體" panose="03000509000000000000" pitchFamily="65" charset="-120"/>
                <a:ea typeface="標楷體" panose="03000509000000000000" pitchFamily="65" charset="-120"/>
              </a:rPr>
              <a:t>四等親</a:t>
            </a:r>
            <a:r>
              <a:rPr lang="zh-TW" altLang="en-US" dirty="0">
                <a:latin typeface="標楷體" panose="03000509000000000000" pitchFamily="65" charset="-120"/>
                <a:ea typeface="標楷體" panose="03000509000000000000" pitchFamily="65" charset="-120"/>
              </a:rPr>
              <a:t>以內之</a:t>
            </a:r>
            <a:r>
              <a:rPr lang="zh-TW" altLang="en-US" dirty="0" smtClean="0">
                <a:latin typeface="標楷體" panose="03000509000000000000" pitchFamily="65" charset="-120"/>
                <a:ea typeface="標楷體" panose="03000509000000000000" pitchFamily="65" charset="-120"/>
              </a:rPr>
              <a:t>血親患有礙優生之遺傳性疾病者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本人或其配偶懷孕或分娩有危及母體健康之虞者</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10</a:t>
            </a:fld>
            <a:endParaRPr lang="zh-TW" altLang="en-US"/>
          </a:p>
        </p:txBody>
      </p:sp>
    </p:spTree>
    <p:extLst>
      <p:ext uri="{BB962C8B-B14F-4D97-AF65-F5344CB8AC3E}">
        <p14:creationId xmlns:p14="http://schemas.microsoft.com/office/powerpoint/2010/main" val="3456556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四等親</a:t>
            </a:r>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11</a:t>
            </a:fld>
            <a:endParaRPr lang="zh-TW" alt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772816"/>
            <a:ext cx="7848872" cy="531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220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20140914</a:t>
            </a:r>
            <a:r>
              <a:rPr lang="zh-TW" altLang="en-US" dirty="0" smtClean="0"/>
              <a:t>自由時報剪報</a:t>
            </a:r>
            <a:endParaRPr lang="zh-TW" altLang="en-US" dirty="0"/>
          </a:p>
        </p:txBody>
      </p:sp>
      <p:pic>
        <p:nvPicPr>
          <p:cNvPr id="1027"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07626" t="204" r="107626" b="41723"/>
          <a:stretch/>
        </p:blipFill>
        <p:spPr bwMode="auto">
          <a:xfrm>
            <a:off x="395536" y="260648"/>
            <a:ext cx="4029904" cy="35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1672"/>
          <a:stretch/>
        </p:blipFill>
        <p:spPr bwMode="auto">
          <a:xfrm>
            <a:off x="4081874" y="1484784"/>
            <a:ext cx="4942179" cy="432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547" r="41285"/>
          <a:stretch/>
        </p:blipFill>
        <p:spPr bwMode="auto">
          <a:xfrm>
            <a:off x="59278" y="1484784"/>
            <a:ext cx="3986841" cy="432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投影片編號版面配置區 9"/>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12</a:t>
            </a:fld>
            <a:endParaRPr lang="zh-TW" altLang="en-US">
              <a:solidFill>
                <a:prstClr val="black">
                  <a:tint val="75000"/>
                </a:prstClr>
              </a:solidFill>
            </a:endParaRPr>
          </a:p>
        </p:txBody>
      </p:sp>
    </p:spTree>
    <p:extLst>
      <p:ext uri="{BB962C8B-B14F-4D97-AF65-F5344CB8AC3E}">
        <p14:creationId xmlns:p14="http://schemas.microsoft.com/office/powerpoint/2010/main" val="3579919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latin typeface="標楷體" pitchFamily="65" charset="-120"/>
                <a:ea typeface="標楷體" pitchFamily="65" charset="-120"/>
              </a:rPr>
              <a:t>醫師</a:t>
            </a:r>
            <a:r>
              <a:rPr lang="zh-CN" altLang="en-US" dirty="0" smtClean="0">
                <a:latin typeface="標楷體" pitchFamily="65" charset="-120"/>
                <a:ea typeface="標楷體" pitchFamily="65" charset="-120"/>
              </a:rPr>
              <a:t>只是</a:t>
            </a:r>
            <a:r>
              <a:rPr lang="zh-CN" altLang="en-US" dirty="0">
                <a:latin typeface="標楷體" pitchFamily="65" charset="-120"/>
                <a:ea typeface="標楷體" pitchFamily="65" charset="-120"/>
              </a:rPr>
              <a:t>生命</a:t>
            </a:r>
            <a:r>
              <a:rPr lang="zh-CN" altLang="en-US" dirty="0" smtClean="0">
                <a:latin typeface="標楷體" pitchFamily="65" charset="-120"/>
                <a:ea typeface="標楷體" pitchFamily="65" charset="-120"/>
              </a:rPr>
              <a:t>花</a:t>
            </a:r>
            <a:r>
              <a:rPr lang="zh-TW" altLang="en-US" dirty="0" smtClean="0">
                <a:latin typeface="標楷體" pitchFamily="65" charset="-120"/>
                <a:ea typeface="標楷體" pitchFamily="65" charset="-120"/>
              </a:rPr>
              <a:t>園</a:t>
            </a:r>
            <a:r>
              <a:rPr lang="zh-CN" altLang="en-US" dirty="0" smtClean="0">
                <a:latin typeface="標楷體" pitchFamily="65" charset="-120"/>
                <a:ea typeface="標楷體" pitchFamily="65" charset="-120"/>
              </a:rPr>
              <a:t>的</a:t>
            </a:r>
            <a:r>
              <a:rPr lang="zh-TW" altLang="en-US" dirty="0" smtClean="0">
                <a:latin typeface="標楷體" pitchFamily="65" charset="-120"/>
                <a:ea typeface="標楷體" pitchFamily="65" charset="-120"/>
              </a:rPr>
              <a:t>園</a:t>
            </a:r>
            <a:r>
              <a:rPr lang="zh-CN" altLang="en-US" dirty="0" smtClean="0">
                <a:latin typeface="標楷體" pitchFamily="65" charset="-120"/>
                <a:ea typeface="標楷體" pitchFamily="65" charset="-120"/>
              </a:rPr>
              <a:t>丁</a:t>
            </a:r>
            <a:r>
              <a:rPr lang="zh-CN" altLang="en-US" dirty="0">
                <a:latin typeface="標楷體" pitchFamily="65" charset="-120"/>
                <a:ea typeface="標楷體" pitchFamily="65" charset="-120"/>
              </a:rPr>
              <a:t>，他到底如何</a:t>
            </a:r>
            <a:r>
              <a:rPr lang="zh-CN" altLang="en-US" dirty="0" smtClean="0">
                <a:latin typeface="標楷體" pitchFamily="65" charset="-120"/>
                <a:ea typeface="標楷體" pitchFamily="65" charset="-120"/>
              </a:rPr>
              <a:t>面</a:t>
            </a:r>
            <a:r>
              <a:rPr lang="zh-TW" altLang="en-US" dirty="0" smtClean="0">
                <a:latin typeface="標楷體" pitchFamily="65" charset="-120"/>
                <a:ea typeface="標楷體" pitchFamily="65" charset="-120"/>
              </a:rPr>
              <a:t>對</a:t>
            </a:r>
            <a:r>
              <a:rPr lang="zh-CN" altLang="en-US" dirty="0" smtClean="0">
                <a:latin typeface="標楷體" pitchFamily="65" charset="-120"/>
                <a:ea typeface="標楷體" pitchFamily="65" charset="-120"/>
              </a:rPr>
              <a:t>草木</a:t>
            </a:r>
            <a:r>
              <a:rPr lang="zh-CN" altLang="en-US" dirty="0">
                <a:latin typeface="標楷體" pitchFamily="65" charset="-120"/>
                <a:ea typeface="標楷體" pitchFamily="65" charset="-120"/>
              </a:rPr>
              <a:t>的枯荣，</a:t>
            </a:r>
            <a:r>
              <a:rPr lang="zh-CN" altLang="en-US" dirty="0" smtClean="0">
                <a:latin typeface="標楷體" pitchFamily="65" charset="-120"/>
                <a:ea typeface="標楷體" pitchFamily="65" charset="-120"/>
              </a:rPr>
              <a:t>面</a:t>
            </a:r>
            <a:r>
              <a:rPr lang="zh-TW" altLang="en-US" dirty="0" smtClean="0">
                <a:latin typeface="標楷體" pitchFamily="65" charset="-120"/>
                <a:ea typeface="標楷體" pitchFamily="65" charset="-120"/>
              </a:rPr>
              <a:t>對疾病</a:t>
            </a:r>
            <a:r>
              <a:rPr lang="en-US" altLang="zh-TW" dirty="0" smtClean="0">
                <a:latin typeface="標楷體" pitchFamily="65" charset="-120"/>
                <a:ea typeface="標楷體" pitchFamily="65" charset="-120"/>
              </a:rPr>
              <a:t>?</a:t>
            </a:r>
            <a:endParaRPr lang="zh-TW" altLang="en-US" dirty="0">
              <a:latin typeface="標楷體" pitchFamily="65" charset="-120"/>
              <a:ea typeface="標楷體" pitchFamily="65" charset="-120"/>
            </a:endParaRPr>
          </a:p>
        </p:txBody>
      </p:sp>
      <p:sp>
        <p:nvSpPr>
          <p:cNvPr id="3" name="內容版面配置區 2"/>
          <p:cNvSpPr>
            <a:spLocks noGrp="1"/>
          </p:cNvSpPr>
          <p:nvPr>
            <p:ph idx="1"/>
          </p:nvPr>
        </p:nvSpPr>
        <p:spPr/>
        <p:txBody>
          <a:bodyPr>
            <a:normAutofit fontScale="92500" lnSpcReduction="10000"/>
          </a:bodyPr>
          <a:lstStyle/>
          <a:p>
            <a:endParaRPr lang="en-US" altLang="zh-CN" dirty="0" smtClean="0"/>
          </a:p>
          <a:p>
            <a:endParaRPr lang="en-US" altLang="zh-CN" dirty="0"/>
          </a:p>
          <a:p>
            <a:endParaRPr lang="en-US" altLang="zh-CN" dirty="0" smtClean="0"/>
          </a:p>
          <a:p>
            <a:endParaRPr lang="en-US" altLang="zh-CN" dirty="0"/>
          </a:p>
          <a:p>
            <a:endParaRPr lang="en-US" altLang="zh-CN" dirty="0" smtClean="0"/>
          </a:p>
          <a:p>
            <a:r>
              <a:rPr lang="zh-CN" altLang="en-US" dirty="0" smtClean="0">
                <a:latin typeface="標楷體" pitchFamily="65" charset="-120"/>
                <a:ea typeface="標楷體" pitchFamily="65" charset="-120"/>
              </a:rPr>
              <a:t>人生就是</a:t>
            </a:r>
            <a:r>
              <a:rPr lang="zh-TW" altLang="en-US" dirty="0" smtClean="0">
                <a:latin typeface="標楷體" pitchFamily="65" charset="-120"/>
                <a:ea typeface="標楷體" pitchFamily="65" charset="-120"/>
              </a:rPr>
              <a:t>一個過</a:t>
            </a:r>
            <a:r>
              <a:rPr lang="zh-CN" altLang="en-US" dirty="0" smtClean="0">
                <a:latin typeface="標楷體" pitchFamily="65" charset="-120"/>
                <a:ea typeface="標楷體" pitchFamily="65" charset="-120"/>
              </a:rPr>
              <a:t>程</a:t>
            </a:r>
            <a:r>
              <a:rPr lang="zh-CN" altLang="en-US" dirty="0">
                <a:latin typeface="標楷體" pitchFamily="65" charset="-120"/>
                <a:ea typeface="標楷體" pitchFamily="65" charset="-120"/>
              </a:rPr>
              <a:t>，我们</a:t>
            </a:r>
            <a:r>
              <a:rPr lang="zh-CN" altLang="en-US" dirty="0" smtClean="0">
                <a:latin typeface="標楷體" pitchFamily="65" charset="-120"/>
                <a:ea typeface="標楷體" pitchFamily="65" charset="-120"/>
              </a:rPr>
              <a:t>在</a:t>
            </a:r>
            <a:r>
              <a:rPr lang="zh-TW" altLang="en-US" dirty="0">
                <a:latin typeface="標楷體" pitchFamily="65" charset="-120"/>
                <a:ea typeface="標楷體" pitchFamily="65" charset="-120"/>
              </a:rPr>
              <a:t>這個過</a:t>
            </a:r>
            <a:r>
              <a:rPr lang="zh-CN" altLang="en-US" dirty="0" smtClean="0">
                <a:latin typeface="標楷體" pitchFamily="65" charset="-120"/>
                <a:ea typeface="標楷體" pitchFamily="65" charset="-120"/>
              </a:rPr>
              <a:t>程</a:t>
            </a:r>
            <a:r>
              <a:rPr lang="zh-CN" altLang="en-US" dirty="0">
                <a:latin typeface="標楷體" pitchFamily="65" charset="-120"/>
                <a:ea typeface="標楷體" pitchFamily="65" charset="-120"/>
              </a:rPr>
              <a:t>中</a:t>
            </a:r>
            <a:r>
              <a:rPr lang="zh-CN" altLang="en-US" dirty="0" smtClean="0">
                <a:latin typeface="標楷體" pitchFamily="65" charset="-120"/>
                <a:ea typeface="標楷體" pitchFamily="65" charset="-120"/>
              </a:rPr>
              <a:t>不</a:t>
            </a:r>
            <a:r>
              <a:rPr lang="zh-TW" altLang="en-US" dirty="0">
                <a:latin typeface="標楷體" pitchFamily="65" charset="-120"/>
                <a:ea typeface="標楷體" pitchFamily="65" charset="-120"/>
              </a:rPr>
              <a:t>斷</a:t>
            </a:r>
            <a:r>
              <a:rPr lang="zh-CN" altLang="en-US" dirty="0" smtClean="0">
                <a:latin typeface="標楷體" pitchFamily="65" charset="-120"/>
                <a:ea typeface="標楷體" pitchFamily="65" charset="-120"/>
              </a:rPr>
              <a:t>去追</a:t>
            </a:r>
            <a:r>
              <a:rPr lang="zh-TW" altLang="en-US" dirty="0" smtClean="0">
                <a:latin typeface="標楷體" pitchFamily="65" charset="-120"/>
                <a:ea typeface="標楷體" pitchFamily="65" charset="-120"/>
              </a:rPr>
              <a:t>尋</a:t>
            </a:r>
            <a:r>
              <a:rPr lang="zh-TW" altLang="en-US" dirty="0">
                <a:latin typeface="標楷體" pitchFamily="65" charset="-120"/>
                <a:ea typeface="標楷體" pitchFamily="65" charset="-120"/>
              </a:rPr>
              <a:t>一個</a:t>
            </a:r>
            <a:r>
              <a:rPr lang="zh-CN" altLang="en-US" dirty="0" smtClean="0">
                <a:latin typeface="標楷體" pitchFamily="65" charset="-120"/>
                <a:ea typeface="標楷體" pitchFamily="65" charset="-120"/>
              </a:rPr>
              <a:t>问</a:t>
            </a:r>
            <a:r>
              <a:rPr lang="zh-CN" altLang="en-US" dirty="0">
                <a:latin typeface="標楷體" pitchFamily="65" charset="-120"/>
                <a:ea typeface="標楷體" pitchFamily="65" charset="-120"/>
              </a:rPr>
              <a:t>题</a:t>
            </a:r>
            <a:r>
              <a:rPr lang="zh-CN" altLang="en-US" dirty="0" smtClean="0">
                <a:latin typeface="標楷體" pitchFamily="65" charset="-120"/>
                <a:ea typeface="標楷體" pitchFamily="65" charset="-120"/>
              </a:rPr>
              <a:t>，</a:t>
            </a:r>
            <a:r>
              <a:rPr lang="zh-TW" altLang="en-US" dirty="0" smtClean="0">
                <a:latin typeface="標楷體" pitchFamily="65" charset="-120"/>
                <a:ea typeface="標楷體" pitchFamily="65" charset="-120"/>
              </a:rPr>
              <a:t>這</a:t>
            </a:r>
            <a:r>
              <a:rPr lang="zh-CN" altLang="en-US" dirty="0" smtClean="0">
                <a:latin typeface="標楷體" pitchFamily="65" charset="-120"/>
                <a:ea typeface="標楷體" pitchFamily="65" charset="-120"/>
              </a:rPr>
              <a:t>就是</a:t>
            </a:r>
            <a:r>
              <a:rPr lang="zh-CN" altLang="en-US" dirty="0">
                <a:latin typeface="標楷體" pitchFamily="65" charset="-120"/>
                <a:ea typeface="標楷體" pitchFamily="65" charset="-120"/>
              </a:rPr>
              <a:t>人生</a:t>
            </a:r>
            <a:r>
              <a:rPr lang="zh-CN" altLang="en-US" dirty="0" smtClean="0">
                <a:latin typeface="標楷體" pitchFamily="65" charset="-120"/>
                <a:ea typeface="標楷體" pitchFamily="65" charset="-120"/>
              </a:rPr>
              <a:t>。</a:t>
            </a:r>
            <a:endParaRPr lang="en-US" altLang="zh-CN" dirty="0" smtClean="0">
              <a:latin typeface="標楷體" pitchFamily="65" charset="-120"/>
              <a:ea typeface="標楷體" pitchFamily="65" charset="-120"/>
            </a:endParaRPr>
          </a:p>
          <a:p>
            <a:r>
              <a:rPr lang="en-US" altLang="zh-CN" dirty="0" smtClean="0">
                <a:latin typeface="標楷體" pitchFamily="65" charset="-120"/>
                <a:ea typeface="標楷體" pitchFamily="65" charset="-120"/>
              </a:rPr>
              <a:t>“</a:t>
            </a:r>
            <a:r>
              <a:rPr lang="zh-CN" altLang="en-US" dirty="0" smtClean="0">
                <a:latin typeface="標楷體" pitchFamily="65" charset="-120"/>
                <a:ea typeface="標楷體" pitchFamily="65" charset="-120"/>
              </a:rPr>
              <a:t>最</a:t>
            </a:r>
            <a:r>
              <a:rPr lang="zh-TW" altLang="en-US" dirty="0">
                <a:latin typeface="標楷體" pitchFamily="65" charset="-120"/>
                <a:ea typeface="標楷體" pitchFamily="65" charset="-120"/>
              </a:rPr>
              <a:t>困難</a:t>
            </a:r>
            <a:r>
              <a:rPr lang="zh-CN" altLang="en-US" dirty="0" smtClean="0">
                <a:latin typeface="標楷體" pitchFamily="65" charset="-120"/>
                <a:ea typeface="標楷體" pitchFamily="65" charset="-120"/>
              </a:rPr>
              <a:t>的</a:t>
            </a:r>
            <a:r>
              <a:rPr lang="zh-CN" altLang="en-US" dirty="0">
                <a:latin typeface="標楷體" pitchFamily="65" charset="-120"/>
                <a:ea typeface="標楷體" pitchFamily="65" charset="-120"/>
              </a:rPr>
              <a:t>不是</a:t>
            </a:r>
            <a:r>
              <a:rPr lang="zh-CN" altLang="en-US" dirty="0" smtClean="0">
                <a:latin typeface="標楷體" pitchFamily="65" charset="-120"/>
                <a:ea typeface="標楷體" pitchFamily="65" charset="-120"/>
              </a:rPr>
              <a:t>面</a:t>
            </a:r>
            <a:r>
              <a:rPr lang="zh-TW" altLang="en-US" dirty="0" smtClean="0">
                <a:latin typeface="標楷體" pitchFamily="65" charset="-120"/>
                <a:ea typeface="標楷體" pitchFamily="65" charset="-120"/>
              </a:rPr>
              <a:t>對</a:t>
            </a:r>
            <a:r>
              <a:rPr lang="zh-CN" altLang="en-US" dirty="0" smtClean="0">
                <a:latin typeface="標楷體" pitchFamily="65" charset="-120"/>
                <a:ea typeface="標楷體" pitchFamily="65" charset="-120"/>
              </a:rPr>
              <a:t>各</a:t>
            </a:r>
            <a:r>
              <a:rPr lang="zh-TW" altLang="en-US" dirty="0" smtClean="0">
                <a:latin typeface="標楷體" pitchFamily="65" charset="-120"/>
                <a:ea typeface="標楷體" pitchFamily="65" charset="-120"/>
              </a:rPr>
              <a:t>種</a:t>
            </a:r>
            <a:r>
              <a:rPr lang="zh-CN" altLang="en-US" dirty="0" smtClean="0">
                <a:latin typeface="標楷體" pitchFamily="65" charset="-120"/>
                <a:ea typeface="標楷體" pitchFamily="65" charset="-120"/>
              </a:rPr>
              <a:t>挫折打</a:t>
            </a:r>
            <a:r>
              <a:rPr lang="zh-TW" altLang="en-US" dirty="0" smtClean="0">
                <a:latin typeface="標楷體" pitchFamily="65" charset="-120"/>
                <a:ea typeface="標楷體" pitchFamily="65" charset="-120"/>
              </a:rPr>
              <a:t>擊</a:t>
            </a:r>
            <a:r>
              <a:rPr lang="zh-CN" altLang="en-US" dirty="0" smtClean="0">
                <a:latin typeface="標楷體" pitchFamily="65" charset="-120"/>
                <a:ea typeface="標楷體" pitchFamily="65" charset="-120"/>
              </a:rPr>
              <a:t>，</a:t>
            </a:r>
            <a:r>
              <a:rPr lang="zh-CN" altLang="en-US" dirty="0">
                <a:latin typeface="標楷體" pitchFamily="65" charset="-120"/>
                <a:ea typeface="標楷體" pitchFamily="65" charset="-120"/>
              </a:rPr>
              <a:t>而是</a:t>
            </a:r>
            <a:r>
              <a:rPr lang="zh-CN" altLang="en-US" dirty="0" smtClean="0">
                <a:latin typeface="標楷體" pitchFamily="65" charset="-120"/>
                <a:ea typeface="標楷體" pitchFamily="65" charset="-120"/>
              </a:rPr>
              <a:t>面</a:t>
            </a:r>
            <a:r>
              <a:rPr lang="zh-TW" altLang="en-US" dirty="0" smtClean="0">
                <a:latin typeface="標楷體" pitchFamily="65" charset="-120"/>
                <a:ea typeface="標楷體" pitchFamily="65" charset="-120"/>
              </a:rPr>
              <a:t>對</a:t>
            </a:r>
            <a:r>
              <a:rPr lang="zh-CN" altLang="en-US" dirty="0" smtClean="0">
                <a:latin typeface="標楷體" pitchFamily="65" charset="-120"/>
                <a:ea typeface="標楷體" pitchFamily="65" charset="-120"/>
              </a:rPr>
              <a:t>各</a:t>
            </a:r>
            <a:r>
              <a:rPr lang="zh-TW" altLang="en-US" dirty="0" smtClean="0">
                <a:latin typeface="標楷體" pitchFamily="65" charset="-120"/>
                <a:ea typeface="標楷體" pitchFamily="65" charset="-120"/>
              </a:rPr>
              <a:t>種</a:t>
            </a:r>
            <a:r>
              <a:rPr lang="zh-CN" altLang="en-US" dirty="0" smtClean="0">
                <a:latin typeface="標楷體" pitchFamily="65" charset="-120"/>
                <a:ea typeface="標楷體" pitchFamily="65" charset="-120"/>
              </a:rPr>
              <a:t>挫折打</a:t>
            </a:r>
            <a:r>
              <a:rPr lang="zh-TW" altLang="en-US" dirty="0" smtClean="0">
                <a:latin typeface="標楷體" pitchFamily="65" charset="-120"/>
                <a:ea typeface="標楷體" pitchFamily="65" charset="-120"/>
              </a:rPr>
              <a:t>擊</a:t>
            </a:r>
            <a:r>
              <a:rPr lang="zh-CN" altLang="en-US" dirty="0" smtClean="0">
                <a:latin typeface="標楷體" pitchFamily="65" charset="-120"/>
                <a:ea typeface="標楷體" pitchFamily="65" charset="-120"/>
              </a:rPr>
              <a:t>，</a:t>
            </a:r>
            <a:r>
              <a:rPr lang="zh-CN" altLang="en-US" dirty="0">
                <a:latin typeface="標楷體" pitchFamily="65" charset="-120"/>
                <a:ea typeface="標楷體" pitchFamily="65" charset="-120"/>
              </a:rPr>
              <a:t>却不</a:t>
            </a:r>
            <a:r>
              <a:rPr lang="zh-CN" altLang="en-US" dirty="0" smtClean="0">
                <a:latin typeface="標楷體" pitchFamily="65" charset="-120"/>
                <a:ea typeface="標楷體" pitchFamily="65" charset="-120"/>
              </a:rPr>
              <a:t>失去</a:t>
            </a:r>
            <a:r>
              <a:rPr lang="zh-TW" altLang="en-US" dirty="0" smtClean="0">
                <a:latin typeface="標楷體" pitchFamily="65" charset="-120"/>
                <a:ea typeface="標楷體" pitchFamily="65" charset="-120"/>
              </a:rPr>
              <a:t>對</a:t>
            </a:r>
            <a:r>
              <a:rPr lang="zh-CN" altLang="en-US" dirty="0" smtClean="0">
                <a:latin typeface="標楷體" pitchFamily="65" charset="-120"/>
                <a:ea typeface="標楷體" pitchFamily="65" charset="-120"/>
              </a:rPr>
              <a:t>人世的</a:t>
            </a:r>
            <a:r>
              <a:rPr lang="zh-TW" altLang="en-US" dirty="0" smtClean="0">
                <a:latin typeface="標楷體" pitchFamily="65" charset="-120"/>
                <a:ea typeface="標楷體" pitchFamily="65" charset="-120"/>
              </a:rPr>
              <a:t>熱</a:t>
            </a:r>
            <a:r>
              <a:rPr lang="zh-CN" altLang="en-US" dirty="0" smtClean="0">
                <a:latin typeface="標楷體" pitchFamily="65" charset="-120"/>
                <a:ea typeface="標楷體" pitchFamily="65" charset="-120"/>
              </a:rPr>
              <a:t>情</a:t>
            </a:r>
            <a:r>
              <a:rPr lang="zh-CN" altLang="en-US" dirty="0">
                <a:latin typeface="標楷體" pitchFamily="65" charset="-120"/>
                <a:ea typeface="標楷體" pitchFamily="65" charset="-120"/>
              </a:rPr>
              <a:t>。</a:t>
            </a:r>
            <a:r>
              <a:rPr lang="en-US" altLang="zh-CN" dirty="0">
                <a:latin typeface="標楷體" pitchFamily="65" charset="-120"/>
                <a:ea typeface="標楷體" pitchFamily="65" charset="-120"/>
              </a:rPr>
              <a:t>"</a:t>
            </a:r>
          </a:p>
          <a:p>
            <a:endParaRPr lang="zh-CN" altLang="en-US" dirty="0"/>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13</a:t>
            </a:fld>
            <a:endParaRPr lang="zh-TW" altLang="en-US">
              <a:solidFill>
                <a:prstClr val="black">
                  <a:tint val="75000"/>
                </a:prstClr>
              </a:solidFill>
            </a:endParaRPr>
          </a:p>
        </p:txBody>
      </p:sp>
      <p:pic>
        <p:nvPicPr>
          <p:cNvPr id="1026" name="Picture 2" descr="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56792"/>
            <a:ext cx="4477654"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961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14</a:t>
            </a:fld>
            <a:endParaRPr lang="zh-TW" altLang="en-US"/>
          </a:p>
        </p:txBody>
      </p:sp>
    </p:spTree>
    <p:extLst>
      <p:ext uri="{BB962C8B-B14F-4D97-AF65-F5344CB8AC3E}">
        <p14:creationId xmlns:p14="http://schemas.microsoft.com/office/powerpoint/2010/main" val="2277910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idx="4294967295"/>
          </p:nvPr>
        </p:nvSpPr>
        <p:spPr>
          <a:xfrm>
            <a:off x="-101600" y="1485900"/>
            <a:ext cx="9280525" cy="1470025"/>
          </a:xfrm>
        </p:spPr>
        <p:txBody>
          <a:bodyPr/>
          <a:lstStyle/>
          <a:p>
            <a:r>
              <a:rPr lang="en-US" altLang="zh-TW" sz="4400" kern="1200" dirty="0" smtClean="0">
                <a:solidFill>
                  <a:schemeClr val="tx1"/>
                </a:solidFill>
              </a:rPr>
              <a:t>Case story</a:t>
            </a:r>
            <a:endParaRPr lang="en-US" altLang="zh-TW" sz="4400" kern="1200" dirty="0">
              <a:solidFill>
                <a:schemeClr val="tx1"/>
              </a:solidFill>
            </a:endParaRPr>
          </a:p>
        </p:txBody>
      </p:sp>
      <p:sp>
        <p:nvSpPr>
          <p:cNvPr id="8195" name="Subtitle 2"/>
          <p:cNvSpPr>
            <a:spLocks noGrp="1"/>
          </p:cNvSpPr>
          <p:nvPr>
            <p:ph type="subTitle" idx="4294967295"/>
          </p:nvPr>
        </p:nvSpPr>
        <p:spPr>
          <a:xfrm>
            <a:off x="1331640" y="2708920"/>
            <a:ext cx="6400800" cy="1752600"/>
          </a:xfrm>
        </p:spPr>
        <p:txBody>
          <a:bodyPr>
            <a:normAutofit/>
          </a:bodyPr>
          <a:lstStyle/>
          <a:p>
            <a:pPr marL="0" indent="0" algn="ctr">
              <a:lnSpc>
                <a:spcPct val="80000"/>
              </a:lnSpc>
              <a:buFontTx/>
              <a:buNone/>
            </a:pPr>
            <a:endParaRPr lang="zh-TW" altLang="en-US" sz="3500" dirty="0">
              <a:solidFill>
                <a:srgbClr val="898989"/>
              </a:solidFill>
              <a:latin typeface="Arial" pitchFamily="34" charset="0"/>
            </a:endParaRPr>
          </a:p>
        </p:txBody>
      </p:sp>
      <p:sp>
        <p:nvSpPr>
          <p:cNvPr id="8" name="投影片編號版面配置區 7"/>
          <p:cNvSpPr>
            <a:spLocks noGrp="1"/>
          </p:cNvSpPr>
          <p:nvPr>
            <p:ph type="sldNum" sz="quarter" idx="12"/>
          </p:nvPr>
        </p:nvSpPr>
        <p:spPr/>
        <p:txBody>
          <a:bodyPr/>
          <a:lstStyle/>
          <a:p>
            <a:fld id="{633656FD-5012-470D-BE26-CAAD3B3D8DCC}" type="slidenum">
              <a:rPr lang="zh-CN" altLang="en-US" smtClean="0">
                <a:solidFill>
                  <a:srgbClr val="000000"/>
                </a:solidFill>
              </a:rPr>
              <a:pPr/>
              <a:t>15</a:t>
            </a:fld>
            <a:endParaRPr lang="zh-CN" altLang="en-US">
              <a:solidFill>
                <a:srgbClr val="000000"/>
              </a:solidFill>
            </a:endParaRPr>
          </a:p>
        </p:txBody>
      </p:sp>
    </p:spTree>
    <p:extLst>
      <p:ext uri="{BB962C8B-B14F-4D97-AF65-F5344CB8AC3E}">
        <p14:creationId xmlns:p14="http://schemas.microsoft.com/office/powerpoint/2010/main" val="29806882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idx="4294967295"/>
          </p:nvPr>
        </p:nvSpPr>
        <p:spPr>
          <a:xfrm>
            <a:off x="0" y="274638"/>
            <a:ext cx="8229600" cy="1143000"/>
          </a:xfrm>
        </p:spPr>
        <p:txBody>
          <a:bodyPr/>
          <a:lstStyle/>
          <a:p>
            <a:pPr eaLnBrk="1" hangingPunct="1"/>
            <a:r>
              <a:rPr lang="en-US" altLang="zh-TW" b="1" smtClean="0">
                <a:ea typeface="新細明體" pitchFamily="18" charset="-120"/>
                <a:cs typeface="Tunga" pitchFamily="34" charset="0"/>
              </a:rPr>
              <a:t>Patient's Profile</a:t>
            </a:r>
            <a:r>
              <a:rPr lang="en-US" altLang="zh-TW" b="1" smtClean="0">
                <a:latin typeface="Arial" charset="0"/>
                <a:ea typeface="新細明體" pitchFamily="18" charset="-120"/>
                <a:cs typeface="Tunga" pitchFamily="34" charset="0"/>
              </a:rPr>
              <a:t> </a:t>
            </a:r>
            <a:endParaRPr lang="zh-TW" altLang="en-US" smtClean="0">
              <a:latin typeface="Arial" charset="0"/>
              <a:ea typeface="新細明體" pitchFamily="18" charset="-120"/>
              <a:cs typeface="Tunga" pitchFamily="34" charset="0"/>
            </a:endParaRPr>
          </a:p>
        </p:txBody>
      </p:sp>
      <p:sp>
        <p:nvSpPr>
          <p:cNvPr id="3" name="內容版面配置區 2"/>
          <p:cNvSpPr>
            <a:spLocks noGrp="1"/>
          </p:cNvSpPr>
          <p:nvPr>
            <p:ph idx="4294967295"/>
          </p:nvPr>
        </p:nvSpPr>
        <p:spPr>
          <a:xfrm>
            <a:off x="0" y="1600200"/>
            <a:ext cx="8229600" cy="4525963"/>
          </a:xfrm>
        </p:spPr>
        <p:txBody>
          <a:bodyPr/>
          <a:lstStyle/>
          <a:p>
            <a:pPr eaLnBrk="1" hangingPunct="1">
              <a:lnSpc>
                <a:spcPct val="80000"/>
              </a:lnSpc>
              <a:buFont typeface="Arial" pitchFamily="34" charset="0"/>
              <a:buChar char="•"/>
              <a:defRPr/>
            </a:pPr>
            <a:r>
              <a:rPr lang="en-US" altLang="zh-TW" sz="2600" dirty="0" smtClean="0">
                <a:ea typeface="新細明體" pitchFamily="18" charset="-120"/>
              </a:rPr>
              <a:t>Name: </a:t>
            </a:r>
            <a:r>
              <a:rPr lang="zh-TW" altLang="en-US" sz="2600" dirty="0" smtClean="0">
                <a:ea typeface="新細明體" pitchFamily="18" charset="-120"/>
              </a:rPr>
              <a:t>鄭</a:t>
            </a:r>
            <a:r>
              <a:rPr lang="en-US" altLang="zh-TW" sz="2600" dirty="0" smtClean="0">
                <a:ea typeface="新細明體" pitchFamily="18" charset="-120"/>
              </a:rPr>
              <a:t>O</a:t>
            </a:r>
            <a:r>
              <a:rPr lang="zh-TW" altLang="en-US" sz="2600" dirty="0" smtClean="0">
                <a:ea typeface="新細明體" pitchFamily="18" charset="-120"/>
              </a:rPr>
              <a:t>婷</a:t>
            </a:r>
            <a:endParaRPr lang="en-US" altLang="zh-TW" sz="2600" dirty="0" smtClean="0">
              <a:ea typeface="新細明體" pitchFamily="18" charset="-120"/>
            </a:endParaRPr>
          </a:p>
          <a:p>
            <a:pPr eaLnBrk="1" hangingPunct="1">
              <a:lnSpc>
                <a:spcPct val="80000"/>
              </a:lnSpc>
              <a:buFont typeface="Arial" pitchFamily="34" charset="0"/>
              <a:buChar char="•"/>
              <a:defRPr/>
            </a:pPr>
            <a:r>
              <a:rPr lang="en-US" altLang="zh-TW" sz="2600" dirty="0" smtClean="0">
                <a:ea typeface="新細明體" pitchFamily="18" charset="-120"/>
              </a:rPr>
              <a:t>Chart No.: 6AA9DBC9</a:t>
            </a:r>
          </a:p>
          <a:p>
            <a:pPr eaLnBrk="1" hangingPunct="1">
              <a:lnSpc>
                <a:spcPct val="80000"/>
              </a:lnSpc>
              <a:buFont typeface="Arial" pitchFamily="34" charset="0"/>
              <a:buChar char="•"/>
              <a:defRPr/>
            </a:pPr>
            <a:r>
              <a:rPr lang="en-US" altLang="zh-TW" sz="2600" dirty="0" smtClean="0">
                <a:ea typeface="新細明體" pitchFamily="18" charset="-120"/>
              </a:rPr>
              <a:t>Age: 30</a:t>
            </a:r>
          </a:p>
          <a:p>
            <a:pPr eaLnBrk="1" hangingPunct="1">
              <a:lnSpc>
                <a:spcPct val="80000"/>
              </a:lnSpc>
              <a:buFont typeface="Arial" pitchFamily="34" charset="0"/>
              <a:buChar char="•"/>
              <a:defRPr/>
            </a:pPr>
            <a:r>
              <a:rPr lang="en-US" altLang="zh-TW" sz="2600" dirty="0" smtClean="0">
                <a:ea typeface="新細明體" pitchFamily="18" charset="-120"/>
              </a:rPr>
              <a:t>Gender:  female</a:t>
            </a:r>
          </a:p>
          <a:p>
            <a:pPr eaLnBrk="1" hangingPunct="1">
              <a:lnSpc>
                <a:spcPct val="80000"/>
              </a:lnSpc>
              <a:buFont typeface="Arial" pitchFamily="34" charset="0"/>
              <a:buChar char="•"/>
              <a:defRPr/>
            </a:pPr>
            <a:r>
              <a:rPr lang="en-US" altLang="zh-TW" sz="2600" dirty="0" smtClean="0">
                <a:ea typeface="新細明體" pitchFamily="18" charset="-120"/>
              </a:rPr>
              <a:t>G3P1  GA 16+4 weeks</a:t>
            </a:r>
          </a:p>
          <a:p>
            <a:pPr eaLnBrk="1" hangingPunct="1">
              <a:lnSpc>
                <a:spcPct val="80000"/>
              </a:lnSpc>
              <a:buFont typeface="Arial" pitchFamily="34" charset="0"/>
              <a:buChar char="•"/>
              <a:defRPr/>
            </a:pPr>
            <a:r>
              <a:rPr lang="en-US" altLang="zh-TW" sz="2600" dirty="0" smtClean="0">
                <a:ea typeface="新細明體" pitchFamily="18" charset="-120"/>
              </a:rPr>
              <a:t>LMP: 2013/04/</a:t>
            </a:r>
            <a:r>
              <a:rPr lang="zh-TW" altLang="zh-TW" sz="2600" dirty="0" smtClean="0">
                <a:ea typeface="新細明體" pitchFamily="18" charset="-120"/>
              </a:rPr>
              <a:t>0</a:t>
            </a:r>
            <a:r>
              <a:rPr lang="en-US" altLang="zh-TW" sz="2600" dirty="0" smtClean="0">
                <a:ea typeface="新細明體" pitchFamily="18" charset="-120"/>
              </a:rPr>
              <a:t>6       EDC: 2015/</a:t>
            </a:r>
            <a:r>
              <a:rPr lang="zh-TW" altLang="zh-TW" sz="2600" dirty="0" smtClean="0">
                <a:ea typeface="新細明體" pitchFamily="18" charset="-120"/>
              </a:rPr>
              <a:t>0</a:t>
            </a:r>
            <a:r>
              <a:rPr lang="en-US" altLang="zh-TW" sz="2600" dirty="0" smtClean="0">
                <a:ea typeface="新細明體" pitchFamily="18" charset="-120"/>
              </a:rPr>
              <a:t>1/22</a:t>
            </a:r>
          </a:p>
          <a:p>
            <a:pPr eaLnBrk="1" hangingPunct="1">
              <a:lnSpc>
                <a:spcPct val="80000"/>
              </a:lnSpc>
              <a:buFont typeface="Arial" pitchFamily="34" charset="0"/>
              <a:buChar char="•"/>
              <a:defRPr/>
            </a:pPr>
            <a:r>
              <a:rPr lang="en-US" altLang="zh-TW" sz="2600" dirty="0" smtClean="0">
                <a:ea typeface="新細明體" pitchFamily="18" charset="-120"/>
              </a:rPr>
              <a:t>Date of Birth:1983/12/04</a:t>
            </a:r>
          </a:p>
          <a:p>
            <a:pPr eaLnBrk="1" hangingPunct="1">
              <a:lnSpc>
                <a:spcPct val="80000"/>
              </a:lnSpc>
              <a:buFont typeface="Arial" pitchFamily="34" charset="0"/>
              <a:buChar char="•"/>
              <a:defRPr/>
            </a:pPr>
            <a:r>
              <a:rPr lang="en-US" altLang="zh-TW" sz="2600" dirty="0" smtClean="0">
                <a:ea typeface="新細明體" pitchFamily="18" charset="-120"/>
              </a:rPr>
              <a:t>Date of Admission: 2014/08</a:t>
            </a:r>
            <a:r>
              <a:rPr lang="zh-TW" altLang="zh-TW" sz="2600" dirty="0" smtClean="0">
                <a:ea typeface="新細明體" pitchFamily="18" charset="-120"/>
              </a:rPr>
              <a:t> </a:t>
            </a:r>
            <a:r>
              <a:rPr lang="en-US" altLang="zh-TW" sz="2600" dirty="0" smtClean="0">
                <a:ea typeface="新細明體" pitchFamily="18" charset="-120"/>
              </a:rPr>
              <a:t>/11</a:t>
            </a:r>
          </a:p>
          <a:p>
            <a:pPr eaLnBrk="1" hangingPunct="1">
              <a:lnSpc>
                <a:spcPct val="80000"/>
              </a:lnSpc>
              <a:buFont typeface="Arial" pitchFamily="34" charset="0"/>
              <a:buChar char="•"/>
              <a:defRPr/>
            </a:pPr>
            <a:endParaRPr lang="zh-TW" altLang="en-US" sz="2600" dirty="0" smtClean="0">
              <a:ea typeface="新細明體" pitchFamily="18" charset="-120"/>
            </a:endParaRP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16</a:t>
            </a:fld>
            <a:endParaRPr lang="zh-TW" altLang="en-US"/>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idx="4294967295"/>
          </p:nvPr>
        </p:nvSpPr>
        <p:spPr>
          <a:xfrm>
            <a:off x="0" y="476250"/>
            <a:ext cx="8229600" cy="796925"/>
          </a:xfrm>
        </p:spPr>
        <p:txBody>
          <a:bodyPr/>
          <a:lstStyle/>
          <a:p>
            <a:pPr eaLnBrk="1" hangingPunct="1"/>
            <a:r>
              <a:rPr lang="en-US" altLang="zh-TW" b="1" smtClean="0">
                <a:ea typeface="新細明體" pitchFamily="18" charset="-120"/>
                <a:cs typeface="Tunga" pitchFamily="34" charset="0"/>
              </a:rPr>
              <a:t>Chief Complaint</a:t>
            </a:r>
            <a:endParaRPr lang="zh-TW" altLang="en-US" smtClean="0">
              <a:ea typeface="新細明體" pitchFamily="18" charset="-120"/>
              <a:cs typeface="Tunga" pitchFamily="34" charset="0"/>
            </a:endParaRPr>
          </a:p>
        </p:txBody>
      </p:sp>
      <p:sp>
        <p:nvSpPr>
          <p:cNvPr id="15362" name="內容版面配置區 2"/>
          <p:cNvSpPr>
            <a:spLocks noGrp="1"/>
          </p:cNvSpPr>
          <p:nvPr>
            <p:ph idx="4294967295"/>
          </p:nvPr>
        </p:nvSpPr>
        <p:spPr>
          <a:xfrm>
            <a:off x="0" y="1412875"/>
            <a:ext cx="7994650" cy="4462463"/>
          </a:xfrm>
        </p:spPr>
        <p:txBody>
          <a:bodyPr/>
          <a:lstStyle/>
          <a:p>
            <a:pPr eaLnBrk="1" hangingPunct="1">
              <a:buFont typeface="Arial" pitchFamily="34" charset="0"/>
              <a:buChar char="•"/>
              <a:defRPr/>
            </a:pPr>
            <a:r>
              <a:rPr lang="en-US" altLang="zh-TW" sz="2500" dirty="0" smtClean="0">
                <a:ea typeface="新細明體" pitchFamily="18" charset="-120"/>
              </a:rPr>
              <a:t>Pregnancy at 16+4 week,</a:t>
            </a:r>
            <a:r>
              <a:rPr lang="zh-TW" altLang="en-US" sz="2500" dirty="0" smtClean="0">
                <a:ea typeface="新細明體" pitchFamily="18" charset="-120"/>
              </a:rPr>
              <a:t> </a:t>
            </a:r>
            <a:r>
              <a:rPr lang="en-US" altLang="zh-TW" sz="2500" dirty="0" smtClean="0">
                <a:ea typeface="新細明體" pitchFamily="18" charset="-120"/>
              </a:rPr>
              <a:t>with abnormality of bone formation by </a:t>
            </a:r>
            <a:r>
              <a:rPr lang="en-US" altLang="zh-TW" sz="2500" dirty="0" err="1" smtClean="0">
                <a:ea typeface="新細明體" pitchFamily="18" charset="-120"/>
              </a:rPr>
              <a:t>sonography</a:t>
            </a:r>
            <a:endParaRPr lang="zh-TW" altLang="en-US" sz="2500" dirty="0" smtClean="0">
              <a:ea typeface="新細明體" pitchFamily="18" charset="-120"/>
            </a:endParaRP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17</a:t>
            </a:fld>
            <a:endParaRPr lang="zh-TW" altLang="en-US"/>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idx="4294967295"/>
          </p:nvPr>
        </p:nvSpPr>
        <p:spPr>
          <a:xfrm>
            <a:off x="0" y="274638"/>
            <a:ext cx="8229600" cy="633412"/>
          </a:xfrm>
        </p:spPr>
        <p:txBody>
          <a:bodyPr>
            <a:noAutofit/>
          </a:bodyPr>
          <a:lstStyle/>
          <a:p>
            <a:r>
              <a:rPr lang="en-US" altLang="zh-TW" b="1" dirty="0">
                <a:ea typeface="新細明體" pitchFamily="18" charset="-120"/>
                <a:cs typeface="Tunga" pitchFamily="34" charset="0"/>
              </a:rPr>
              <a:t>Present Illness  </a:t>
            </a:r>
            <a:endParaRPr lang="zh-TW" altLang="en-US" b="1" dirty="0">
              <a:ea typeface="新細明體" pitchFamily="18" charset="-120"/>
              <a:cs typeface="Tunga" pitchFamily="34" charset="0"/>
            </a:endParaRPr>
          </a:p>
        </p:txBody>
      </p:sp>
      <p:sp>
        <p:nvSpPr>
          <p:cNvPr id="16386" name="內容版面配置區 2"/>
          <p:cNvSpPr>
            <a:spLocks noGrp="1"/>
          </p:cNvSpPr>
          <p:nvPr>
            <p:ph idx="4294967295"/>
          </p:nvPr>
        </p:nvSpPr>
        <p:spPr>
          <a:xfrm>
            <a:off x="611560" y="1052736"/>
            <a:ext cx="7562850" cy="5038725"/>
          </a:xfrm>
        </p:spPr>
        <p:txBody>
          <a:bodyPr/>
          <a:lstStyle/>
          <a:p>
            <a:pPr eaLnBrk="1" hangingPunct="1">
              <a:lnSpc>
                <a:spcPct val="90000"/>
              </a:lnSpc>
              <a:buFont typeface="Arial" pitchFamily="34" charset="0"/>
              <a:buChar char="•"/>
              <a:defRPr/>
            </a:pPr>
            <a:r>
              <a:rPr lang="en-US" altLang="zh-TW" sz="2400" dirty="0" smtClean="0">
                <a:ea typeface="新細明體" pitchFamily="18" charset="-120"/>
              </a:rPr>
              <a:t>30 y/o woman, G3P1  </a:t>
            </a:r>
          </a:p>
          <a:p>
            <a:pPr lvl="1" eaLnBrk="1" hangingPunct="1">
              <a:lnSpc>
                <a:spcPct val="90000"/>
              </a:lnSpc>
              <a:buFont typeface="Arial" pitchFamily="34" charset="0"/>
              <a:buChar char="•"/>
              <a:defRPr/>
            </a:pPr>
            <a:r>
              <a:rPr lang="en-US" altLang="zh-TW" sz="2200" dirty="0" smtClean="0">
                <a:ea typeface="新細明體" pitchFamily="18" charset="-120"/>
              </a:rPr>
              <a:t>Previous baby delivered on 102/11/22</a:t>
            </a:r>
          </a:p>
          <a:p>
            <a:pPr lvl="2" eaLnBrk="1" hangingPunct="1">
              <a:lnSpc>
                <a:spcPct val="90000"/>
              </a:lnSpc>
              <a:buFont typeface="Arial" pitchFamily="34" charset="0"/>
              <a:buChar char="•"/>
              <a:defRPr/>
            </a:pPr>
            <a:r>
              <a:rPr lang="en-US" altLang="zh-TW" sz="2000" dirty="0" smtClean="0">
                <a:ea typeface="新細明體" pitchFamily="18" charset="-120"/>
              </a:rPr>
              <a:t>Healthy female baby</a:t>
            </a:r>
          </a:p>
          <a:p>
            <a:pPr lvl="2" eaLnBrk="1" hangingPunct="1">
              <a:lnSpc>
                <a:spcPct val="90000"/>
              </a:lnSpc>
              <a:buFont typeface="Arial" pitchFamily="34" charset="0"/>
              <a:buChar char="•"/>
              <a:defRPr/>
            </a:pPr>
            <a:r>
              <a:rPr lang="en-US" altLang="zh-TW" sz="2000" dirty="0" smtClean="0">
                <a:ea typeface="新細明體" pitchFamily="18" charset="-120"/>
              </a:rPr>
              <a:t>weight: 2026 grams</a:t>
            </a:r>
          </a:p>
          <a:p>
            <a:pPr lvl="2" eaLnBrk="1" hangingPunct="1">
              <a:lnSpc>
                <a:spcPct val="90000"/>
              </a:lnSpc>
              <a:buFont typeface="Arial" pitchFamily="34" charset="0"/>
              <a:buChar char="•"/>
              <a:defRPr/>
            </a:pPr>
            <a:r>
              <a:rPr lang="en-US" altLang="zh-TW" sz="2000" dirty="0" smtClean="0">
                <a:ea typeface="新細明體" pitchFamily="18" charset="-120"/>
              </a:rPr>
              <a:t>BL: 48cm</a:t>
            </a:r>
          </a:p>
          <a:p>
            <a:pPr lvl="2" eaLnBrk="1" hangingPunct="1">
              <a:lnSpc>
                <a:spcPct val="90000"/>
              </a:lnSpc>
              <a:buFont typeface="Arial" pitchFamily="34" charset="0"/>
              <a:buChar char="•"/>
              <a:defRPr/>
            </a:pPr>
            <a:r>
              <a:rPr lang="en-US" altLang="zh-TW" sz="2000" dirty="0" smtClean="0">
                <a:ea typeface="新細明體" pitchFamily="18" charset="-120"/>
              </a:rPr>
              <a:t>Apgar score: 9</a:t>
            </a:r>
            <a:r>
              <a:rPr lang="en-US" altLang="zh-TW" sz="2000" dirty="0" smtClean="0">
                <a:ea typeface="新細明體" pitchFamily="18" charset="-120"/>
                <a:sym typeface="Wingdings" pitchFamily="2" charset="2"/>
              </a:rPr>
              <a:t>10</a:t>
            </a:r>
            <a:endParaRPr lang="en-US" altLang="zh-TW" sz="2000" dirty="0" smtClean="0">
              <a:ea typeface="新細明體" pitchFamily="18" charset="-120"/>
            </a:endParaRPr>
          </a:p>
          <a:p>
            <a:pPr lvl="1" eaLnBrk="1" hangingPunct="1">
              <a:lnSpc>
                <a:spcPct val="90000"/>
              </a:lnSpc>
              <a:buFont typeface="Arial" pitchFamily="34" charset="0"/>
              <a:buChar char="•"/>
              <a:defRPr/>
            </a:pPr>
            <a:endParaRPr lang="en-US" altLang="zh-TW" sz="2200" dirty="0" smtClean="0">
              <a:ea typeface="新細明體" pitchFamily="18" charset="-120"/>
            </a:endParaRPr>
          </a:p>
          <a:p>
            <a:pPr eaLnBrk="1" hangingPunct="1">
              <a:lnSpc>
                <a:spcPct val="90000"/>
              </a:lnSpc>
              <a:buFont typeface="Arial" pitchFamily="34" charset="0"/>
              <a:buChar char="•"/>
              <a:defRPr/>
            </a:pPr>
            <a:r>
              <a:rPr lang="en-US" altLang="zh-TW" sz="2400" dirty="0" smtClean="0">
                <a:ea typeface="新細明體" pitchFamily="18" charset="-120"/>
              </a:rPr>
              <a:t>Pregnant</a:t>
            </a:r>
            <a:r>
              <a:rPr lang="zh-TW" altLang="en-US" sz="2400" dirty="0" smtClean="0">
                <a:ea typeface="新細明體" pitchFamily="18" charset="-120"/>
              </a:rPr>
              <a:t>  </a:t>
            </a:r>
            <a:r>
              <a:rPr lang="en-US" altLang="zh-TW" sz="2400" dirty="0" smtClean="0">
                <a:ea typeface="新細明體" pitchFamily="18" charset="-120"/>
              </a:rPr>
              <a:t>at</a:t>
            </a:r>
            <a:r>
              <a:rPr lang="zh-TW" altLang="en-US" sz="2400" dirty="0" smtClean="0">
                <a:ea typeface="新細明體" pitchFamily="18" charset="-120"/>
              </a:rPr>
              <a:t> </a:t>
            </a:r>
            <a:r>
              <a:rPr lang="en-US" altLang="zh-TW" sz="2400" dirty="0" smtClean="0">
                <a:ea typeface="新細明體" pitchFamily="18" charset="-120"/>
              </a:rPr>
              <a:t>16+4</a:t>
            </a:r>
            <a:r>
              <a:rPr lang="zh-TW" altLang="en-US" sz="2400" dirty="0" smtClean="0">
                <a:ea typeface="新細明體" pitchFamily="18" charset="-120"/>
              </a:rPr>
              <a:t> </a:t>
            </a:r>
            <a:r>
              <a:rPr lang="en-US" altLang="zh-TW" sz="2400" dirty="0" smtClean="0">
                <a:ea typeface="新細明體" pitchFamily="18" charset="-120"/>
              </a:rPr>
              <a:t>weeks,</a:t>
            </a:r>
            <a:r>
              <a:rPr lang="zh-TW" altLang="en-US" sz="2400" dirty="0" smtClean="0">
                <a:ea typeface="新細明體" pitchFamily="18" charset="-120"/>
              </a:rPr>
              <a:t> </a:t>
            </a:r>
            <a:r>
              <a:rPr lang="en-US" altLang="zh-TW" sz="2400" dirty="0" smtClean="0">
                <a:ea typeface="新細明體" pitchFamily="18" charset="-120"/>
              </a:rPr>
              <a:t>has been under regular prenatal follow-ups at our OPD</a:t>
            </a:r>
          </a:p>
          <a:p>
            <a:pPr lvl="1" eaLnBrk="1" hangingPunct="1">
              <a:lnSpc>
                <a:spcPct val="90000"/>
              </a:lnSpc>
              <a:buFont typeface="Arial" pitchFamily="34" charset="0"/>
              <a:buChar char="•"/>
              <a:defRPr/>
            </a:pPr>
            <a:endParaRPr lang="en-US" altLang="zh-TW" dirty="0" smtClean="0">
              <a:ea typeface="新細明體" pitchFamily="18" charset="-120"/>
              <a:sym typeface="Wingdings" pitchFamily="2" charset="2"/>
            </a:endParaRP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18</a:t>
            </a:fld>
            <a:endParaRPr lang="zh-TW" altLang="en-US"/>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idx="4294967295"/>
          </p:nvPr>
        </p:nvSpPr>
        <p:spPr>
          <a:xfrm>
            <a:off x="0" y="274638"/>
            <a:ext cx="8229600" cy="1143000"/>
          </a:xfrm>
        </p:spPr>
        <p:txBody>
          <a:bodyPr/>
          <a:lstStyle/>
          <a:p>
            <a:pPr eaLnBrk="1" hangingPunct="1"/>
            <a:r>
              <a:rPr lang="en-US" altLang="zh-TW" b="1" dirty="0" smtClean="0">
                <a:ea typeface="新細明體" pitchFamily="18" charset="-120"/>
                <a:cs typeface="Tunga" pitchFamily="34" charset="0"/>
              </a:rPr>
              <a:t>Past History</a:t>
            </a:r>
            <a:endParaRPr lang="zh-TW" altLang="en-US" dirty="0" smtClean="0">
              <a:ea typeface="新細明體" pitchFamily="18" charset="-120"/>
              <a:cs typeface="Tunga" pitchFamily="34" charset="0"/>
            </a:endParaRPr>
          </a:p>
        </p:txBody>
      </p:sp>
      <p:sp>
        <p:nvSpPr>
          <p:cNvPr id="18434" name="內容版面配置區 2"/>
          <p:cNvSpPr>
            <a:spLocks noGrp="1"/>
          </p:cNvSpPr>
          <p:nvPr>
            <p:ph idx="4294967295"/>
          </p:nvPr>
        </p:nvSpPr>
        <p:spPr>
          <a:xfrm>
            <a:off x="0" y="1341438"/>
            <a:ext cx="7729538" cy="5110162"/>
          </a:xfrm>
        </p:spPr>
        <p:txBody>
          <a:bodyPr/>
          <a:lstStyle/>
          <a:p>
            <a:pPr eaLnBrk="1" hangingPunct="1">
              <a:buSzPct val="40000"/>
              <a:buFont typeface="Wingdings" pitchFamily="2" charset="2"/>
              <a:buChar char="l"/>
              <a:defRPr/>
            </a:pPr>
            <a:r>
              <a:rPr lang="en-US" altLang="zh-TW" sz="2500" smtClean="0"/>
              <a:t>Medical:  denied</a:t>
            </a:r>
          </a:p>
          <a:p>
            <a:pPr eaLnBrk="1" hangingPunct="1">
              <a:buSzPct val="40000"/>
              <a:buFont typeface="Wingdings" pitchFamily="2" charset="2"/>
              <a:buChar char="l"/>
              <a:defRPr/>
            </a:pPr>
            <a:r>
              <a:rPr lang="en-US" altLang="zh-TW" sz="2500" smtClean="0"/>
              <a:t>Surgical: s/p</a:t>
            </a:r>
            <a:r>
              <a:rPr lang="zh-TW" altLang="en-US" sz="2500" smtClean="0"/>
              <a:t> </a:t>
            </a:r>
            <a:r>
              <a:rPr lang="en-US" altLang="zh-TW" sz="2500" smtClean="0"/>
              <a:t>appendectomy</a:t>
            </a:r>
          </a:p>
          <a:p>
            <a:pPr eaLnBrk="1" hangingPunct="1">
              <a:buSzPct val="40000"/>
              <a:buFont typeface="Wingdings" pitchFamily="2" charset="2"/>
              <a:buChar char="l"/>
              <a:defRPr/>
            </a:pPr>
            <a:r>
              <a:rPr lang="en-US" altLang="zh-TW" sz="2500" smtClean="0"/>
              <a:t>OBS&amp;GYN history:</a:t>
            </a:r>
          </a:p>
          <a:p>
            <a:pPr lvl="1" eaLnBrk="1" hangingPunct="1">
              <a:buSzPct val="40000"/>
              <a:buFont typeface="Wingdings" pitchFamily="2" charset="2"/>
              <a:buChar char="l"/>
              <a:defRPr/>
            </a:pPr>
            <a:r>
              <a:rPr lang="en-US" altLang="zh-TW" sz="2500" smtClean="0"/>
              <a:t>Menarche:10 y/o. I:30 days. D:</a:t>
            </a:r>
            <a:r>
              <a:rPr lang="zh-TW" altLang="zh-TW" sz="2500" smtClean="0"/>
              <a:t>6</a:t>
            </a:r>
            <a:r>
              <a:rPr lang="en-US" altLang="zh-TW" sz="2500" smtClean="0"/>
              <a:t> days. </a:t>
            </a:r>
            <a:br>
              <a:rPr lang="en-US" altLang="zh-TW" sz="2500" smtClean="0"/>
            </a:br>
            <a:r>
              <a:rPr lang="en-US" altLang="zh-TW" sz="2500" smtClean="0"/>
              <a:t>Contraception: nil</a:t>
            </a:r>
          </a:p>
          <a:p>
            <a:pPr eaLnBrk="1" hangingPunct="1">
              <a:buSzPct val="40000"/>
              <a:buFont typeface="Wingdings" pitchFamily="2" charset="2"/>
              <a:buChar char="l"/>
              <a:defRPr/>
            </a:pPr>
            <a:r>
              <a:rPr lang="en-US" altLang="zh-TW" sz="2500" smtClean="0"/>
              <a:t>Allergy: </a:t>
            </a:r>
            <a:r>
              <a:rPr lang="zh-TW" altLang="en-US" sz="2500" smtClean="0"/>
              <a:t>不明止痛藥</a:t>
            </a: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19</a:t>
            </a:fld>
            <a:endParaRPr lang="zh-TW" altLang="en-US"/>
          </a:p>
        </p:txBody>
      </p:sp>
    </p:spTree>
    <p:extLst>
      <p:ext uri="{BB962C8B-B14F-4D97-AF65-F5344CB8AC3E}">
        <p14:creationId xmlns:p14="http://schemas.microsoft.com/office/powerpoint/2010/main" val="2261616146"/>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2</a:t>
            </a:fld>
            <a:endParaRPr lang="zh-TW" altLang="en-US">
              <a:solidFill>
                <a:prstClr val="black">
                  <a:tint val="75000"/>
                </a:prstClr>
              </a:solidFill>
            </a:endParaRPr>
          </a:p>
        </p:txBody>
      </p:sp>
      <p:pic>
        <p:nvPicPr>
          <p:cNvPr id="2050" name="Picture 2" descr="C:\Users\dau43\Desktop\SPC\OI 1031016\IMG_20141204_0746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811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idx="4294967295"/>
          </p:nvPr>
        </p:nvSpPr>
        <p:spPr>
          <a:xfrm>
            <a:off x="0" y="274638"/>
            <a:ext cx="8229600" cy="1143000"/>
          </a:xfrm>
        </p:spPr>
        <p:txBody>
          <a:bodyPr/>
          <a:lstStyle/>
          <a:p>
            <a:pPr eaLnBrk="1" hangingPunct="1"/>
            <a:r>
              <a:rPr lang="en-US" altLang="zh-TW" b="1" smtClean="0">
                <a:ea typeface="新細明體" pitchFamily="18" charset="-120"/>
                <a:cs typeface="Tunga" pitchFamily="34" charset="0"/>
              </a:rPr>
              <a:t>Personal History</a:t>
            </a:r>
            <a:endParaRPr lang="zh-TW" altLang="en-US" smtClean="0">
              <a:ea typeface="新細明體" pitchFamily="18" charset="-120"/>
              <a:cs typeface="Tunga" pitchFamily="34" charset="0"/>
            </a:endParaRPr>
          </a:p>
        </p:txBody>
      </p:sp>
      <p:sp>
        <p:nvSpPr>
          <p:cNvPr id="19458" name="內容版面配置區 2"/>
          <p:cNvSpPr>
            <a:spLocks noGrp="1"/>
          </p:cNvSpPr>
          <p:nvPr>
            <p:ph idx="4294967295"/>
          </p:nvPr>
        </p:nvSpPr>
        <p:spPr>
          <a:xfrm>
            <a:off x="0" y="1557338"/>
            <a:ext cx="8229600" cy="4525962"/>
          </a:xfrm>
        </p:spPr>
        <p:txBody>
          <a:bodyPr/>
          <a:lstStyle/>
          <a:p>
            <a:pPr eaLnBrk="1" hangingPunct="1">
              <a:buFont typeface="Arial" pitchFamily="34" charset="0"/>
              <a:buChar char="•"/>
              <a:defRPr/>
            </a:pPr>
            <a:r>
              <a:rPr lang="en-US" altLang="zh-TW" sz="2500" smtClean="0">
                <a:ea typeface="新細明體" pitchFamily="18" charset="-120"/>
              </a:rPr>
              <a:t>Occupation: </a:t>
            </a:r>
            <a:r>
              <a:rPr lang="zh-TW" altLang="en-US" sz="2500" smtClean="0">
                <a:ea typeface="新細明體" pitchFamily="18" charset="-120"/>
              </a:rPr>
              <a:t>上班族</a:t>
            </a:r>
            <a:endParaRPr lang="en-US" altLang="zh-TW" sz="2500" smtClean="0">
              <a:ea typeface="新細明體" pitchFamily="18" charset="-120"/>
            </a:endParaRPr>
          </a:p>
          <a:p>
            <a:pPr eaLnBrk="1" hangingPunct="1">
              <a:buFont typeface="Arial" pitchFamily="34" charset="0"/>
              <a:buChar char="•"/>
              <a:defRPr/>
            </a:pPr>
            <a:r>
              <a:rPr lang="en-US" altLang="zh-TW" sz="2500" smtClean="0">
                <a:ea typeface="新細明體" pitchFamily="18" charset="-120"/>
              </a:rPr>
              <a:t>Personal habit: no smoking; no drinking.</a:t>
            </a:r>
          </a:p>
          <a:p>
            <a:pPr eaLnBrk="1" hangingPunct="1">
              <a:buFont typeface="Arial" pitchFamily="34" charset="0"/>
              <a:buChar char="•"/>
              <a:defRPr/>
            </a:pPr>
            <a:r>
              <a:rPr lang="en-US" altLang="zh-TW" sz="2500" smtClean="0">
                <a:ea typeface="新細明體" pitchFamily="18" charset="-120"/>
              </a:rPr>
              <a:t>Marital status: married</a:t>
            </a:r>
          </a:p>
          <a:p>
            <a:pPr eaLnBrk="1" hangingPunct="1">
              <a:buFont typeface="Arial" pitchFamily="34" charset="0"/>
              <a:buChar char="•"/>
              <a:defRPr/>
            </a:pPr>
            <a:r>
              <a:rPr lang="en-US" altLang="zh-TW" sz="2500" smtClean="0">
                <a:ea typeface="新細明體" pitchFamily="18" charset="-120"/>
              </a:rPr>
              <a:t>Travel history: no recent travel in 3 month.</a:t>
            </a:r>
          </a:p>
          <a:p>
            <a:pPr eaLnBrk="1" hangingPunct="1">
              <a:buFont typeface="Arial" pitchFamily="34" charset="0"/>
              <a:buChar char="•"/>
              <a:defRPr/>
            </a:pPr>
            <a:r>
              <a:rPr lang="en-US" altLang="zh-TW" sz="2500" smtClean="0">
                <a:ea typeface="新細明體" pitchFamily="18" charset="-120"/>
              </a:rPr>
              <a:t>Animinal/Pet contact: denied</a:t>
            </a:r>
          </a:p>
          <a:p>
            <a:pPr eaLnBrk="1" hangingPunct="1">
              <a:buFont typeface="Arial" pitchFamily="34" charset="0"/>
              <a:buChar char="•"/>
              <a:defRPr/>
            </a:pPr>
            <a:r>
              <a:rPr lang="en-US" altLang="zh-TW" sz="2500" smtClean="0">
                <a:ea typeface="新細明體" pitchFamily="18" charset="-120"/>
              </a:rPr>
              <a:t>Family history:</a:t>
            </a:r>
            <a:br>
              <a:rPr lang="en-US" altLang="zh-TW" sz="2500" smtClean="0">
                <a:ea typeface="新細明體" pitchFamily="18" charset="-120"/>
              </a:rPr>
            </a:br>
            <a:r>
              <a:rPr lang="en-US" altLang="zh-TW" sz="2500" smtClean="0">
                <a:ea typeface="新細明體" pitchFamily="18" charset="-120"/>
              </a:rPr>
              <a:t>non-contributory</a:t>
            </a:r>
          </a:p>
          <a:p>
            <a:pPr eaLnBrk="1" hangingPunct="1">
              <a:buFont typeface="Arial" pitchFamily="34" charset="0"/>
              <a:buChar char="•"/>
              <a:defRPr/>
            </a:pPr>
            <a:endParaRPr lang="zh-TW" altLang="en-US" sz="2500" smtClean="0">
              <a:ea typeface="新細明體" pitchFamily="18" charset="-120"/>
            </a:endParaRP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20</a:t>
            </a:fld>
            <a:endParaRPr lang="zh-TW" altLang="en-US"/>
          </a:p>
        </p:txBody>
      </p:sp>
    </p:spTree>
    <p:extLst>
      <p:ext uri="{BB962C8B-B14F-4D97-AF65-F5344CB8AC3E}">
        <p14:creationId xmlns:p14="http://schemas.microsoft.com/office/powerpoint/2010/main" val="187863432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76225" y="228600"/>
            <a:ext cx="8591550" cy="1066800"/>
          </a:xfrm>
        </p:spPr>
        <p:txBody>
          <a:bodyPr/>
          <a:lstStyle/>
          <a:p>
            <a:pPr eaLnBrk="1" hangingPunct="1"/>
            <a:r>
              <a:rPr lang="en-US" altLang="zh-TW" sz="3500" smtClean="0">
                <a:cs typeface="Tunga" pitchFamily="34" charset="0"/>
              </a:rPr>
              <a:t>Lab  (103-06-)</a:t>
            </a:r>
            <a:r>
              <a:rPr lang="zh-TW" altLang="en-US" smtClean="0">
                <a:cs typeface="Tunga" pitchFamily="34" charset="0"/>
              </a:rPr>
              <a:t>產檢</a:t>
            </a:r>
            <a:endParaRPr lang="en-US" altLang="zh-TW" smtClean="0">
              <a:cs typeface="Tunga" pitchFamily="34" charset="0"/>
            </a:endParaRPr>
          </a:p>
        </p:txBody>
      </p:sp>
      <p:sp>
        <p:nvSpPr>
          <p:cNvPr id="93187" name="Rectangle 3"/>
          <p:cNvSpPr>
            <a:spLocks noGrp="1" noChangeArrowheads="1"/>
          </p:cNvSpPr>
          <p:nvPr>
            <p:ph sz="quarter" idx="4294967295"/>
          </p:nvPr>
        </p:nvSpPr>
        <p:spPr bwMode="auto">
          <a:xfrm>
            <a:off x="250825" y="1484313"/>
            <a:ext cx="7491413" cy="4967287"/>
          </a:xfrm>
          <a:prstGeom prst="rect">
            <a:avLst/>
          </a:prstGeom>
        </p:spPr>
        <p:txBody>
          <a:bodyPr/>
          <a:lstStyle/>
          <a:p>
            <a:pPr>
              <a:buFont typeface="Arial" pitchFamily="34" charset="0"/>
              <a:buChar char="•"/>
              <a:defRPr/>
            </a:pPr>
            <a:r>
              <a:rPr lang="zh-TW" altLang="zh-TW" sz="2000" smtClean="0"/>
              <a:t>Rubella IgG            H &gt;500.0    IU/ml</a:t>
            </a:r>
            <a:r>
              <a:rPr lang="zh-TW" altLang="en-US" sz="2000" smtClean="0"/>
              <a:t>  </a:t>
            </a:r>
            <a:r>
              <a:rPr lang="en-US" altLang="zh-TW" sz="2000" smtClean="0">
                <a:sym typeface="Wingdings" pitchFamily="2" charset="2"/>
              </a:rPr>
              <a:t> reactive (&gt;=10.0)</a:t>
            </a:r>
            <a:r>
              <a:rPr lang="en-US" altLang="zh-TW" sz="2000" smtClean="0"/>
              <a:t> </a:t>
            </a:r>
          </a:p>
          <a:p>
            <a:pPr>
              <a:buFont typeface="Arial" pitchFamily="34" charset="0"/>
              <a:buChar char="•"/>
              <a:defRPr/>
            </a:pPr>
            <a:r>
              <a:rPr lang="en-US" altLang="zh-TW" sz="2000" smtClean="0"/>
              <a:t>STS(</a:t>
            </a:r>
            <a:r>
              <a:rPr lang="zh-TW" altLang="en-US" sz="2000" smtClean="0"/>
              <a:t>梅毒檢查</a:t>
            </a:r>
            <a:r>
              <a:rPr lang="en-US" altLang="zh-TW" sz="2000" smtClean="0"/>
              <a:t>)</a:t>
            </a:r>
            <a:r>
              <a:rPr lang="zh-TW" altLang="en-US" sz="2000" smtClean="0"/>
              <a:t>產檢</a:t>
            </a:r>
          </a:p>
          <a:p>
            <a:pPr marL="742950" lvl="1" indent="-285750">
              <a:buFont typeface="Arial" pitchFamily="34" charset="0"/>
              <a:buChar char="•"/>
              <a:defRPr/>
            </a:pPr>
            <a:r>
              <a:rPr lang="zh-TW" altLang="en-US" smtClean="0"/>
              <a:t>      </a:t>
            </a:r>
            <a:r>
              <a:rPr lang="en-US" altLang="zh-TW" smtClean="0"/>
              <a:t>RPR(L)                   0.0              </a:t>
            </a:r>
            <a:r>
              <a:rPr lang="en-US" altLang="zh-TW" smtClean="0">
                <a:sym typeface="Wingdings" pitchFamily="2" charset="2"/>
              </a:rPr>
              <a:t> negative</a:t>
            </a:r>
            <a:endParaRPr lang="en-US" altLang="zh-TW" sz="1800" smtClean="0"/>
          </a:p>
          <a:p>
            <a:pPr>
              <a:buFont typeface="Arial" pitchFamily="34" charset="0"/>
              <a:buChar char="•"/>
              <a:defRPr/>
            </a:pPr>
            <a:r>
              <a:rPr lang="en-US" altLang="zh-TW" sz="2000" smtClean="0"/>
              <a:t>      Blood type               B</a:t>
            </a:r>
          </a:p>
          <a:p>
            <a:pPr>
              <a:buFont typeface="Arial" pitchFamily="34" charset="0"/>
              <a:buChar char="•"/>
              <a:defRPr/>
            </a:pPr>
            <a:r>
              <a:rPr lang="en-US" altLang="zh-TW" sz="2000" smtClean="0"/>
              <a:t>      RH type                  Positive</a:t>
            </a:r>
          </a:p>
          <a:p>
            <a:pPr>
              <a:buFont typeface="Arial" pitchFamily="34" charset="0"/>
              <a:buChar char="•"/>
              <a:defRPr/>
            </a:pPr>
            <a:r>
              <a:rPr lang="en-US" altLang="zh-TW" sz="2000" smtClean="0"/>
              <a:t>      HIV </a:t>
            </a:r>
            <a:r>
              <a:rPr lang="en-US" altLang="zh-TW" sz="2000" smtClean="0">
                <a:sym typeface="Wingdings" pitchFamily="2" charset="2"/>
              </a:rPr>
              <a:t> negative</a:t>
            </a:r>
            <a:endParaRPr lang="en-US" altLang="zh-TW" sz="2000" smtClean="0"/>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21</a:t>
            </a:fld>
            <a:endParaRPr lang="zh-TW" altLang="en-US"/>
          </a:p>
        </p:txBody>
      </p:sp>
    </p:spTree>
    <p:extLst>
      <p:ext uri="{BB962C8B-B14F-4D97-AF65-F5344CB8AC3E}">
        <p14:creationId xmlns:p14="http://schemas.microsoft.com/office/powerpoint/2010/main" val="424134388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276225" y="228600"/>
            <a:ext cx="8591550" cy="752475"/>
          </a:xfrm>
        </p:spPr>
        <p:txBody>
          <a:bodyPr>
            <a:normAutofit fontScale="90000"/>
          </a:bodyPr>
          <a:lstStyle/>
          <a:p>
            <a:pPr eaLnBrk="1" hangingPunct="1"/>
            <a:r>
              <a:rPr lang="en-US" altLang="zh-TW" smtClean="0">
                <a:ea typeface="新細明體" pitchFamily="18" charset="-120"/>
                <a:cs typeface="Tunga" pitchFamily="34" charset="0"/>
              </a:rPr>
              <a:t>First Trimester Ultrasound (103-07-10)</a:t>
            </a:r>
            <a:endParaRPr lang="zh-TW" altLang="en-US" smtClean="0">
              <a:ea typeface="新細明體" pitchFamily="18" charset="-120"/>
              <a:cs typeface="Tunga" pitchFamily="34" charset="0"/>
            </a:endParaRPr>
          </a:p>
        </p:txBody>
      </p:sp>
      <p:sp>
        <p:nvSpPr>
          <p:cNvPr id="33803" name="Rectangle 11"/>
          <p:cNvSpPr>
            <a:spLocks noGrp="1"/>
          </p:cNvSpPr>
          <p:nvPr>
            <p:ph type="body" sz="half" idx="4294967295"/>
          </p:nvPr>
        </p:nvSpPr>
        <p:spPr bwMode="auto">
          <a:xfrm>
            <a:off x="6588125" y="1557338"/>
            <a:ext cx="2124075" cy="25923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lnSpc>
                <a:spcPct val="90000"/>
              </a:lnSpc>
              <a:buFont typeface="Arial" pitchFamily="34" charset="0"/>
              <a:buChar char="•"/>
              <a:defRPr/>
            </a:pPr>
            <a:r>
              <a:rPr lang="zh-TW" altLang="zh-TW" sz="2500" b="1" smtClean="0">
                <a:solidFill>
                  <a:srgbClr val="D31703"/>
                </a:solidFill>
                <a:ea typeface="新細明體" pitchFamily="18" charset="-120"/>
              </a:rPr>
              <a:t>N</a:t>
            </a:r>
            <a:r>
              <a:rPr lang="en-US" altLang="zh-TW" sz="2500" b="1" smtClean="0">
                <a:solidFill>
                  <a:srgbClr val="D31703"/>
                </a:solidFill>
                <a:ea typeface="新細明體" pitchFamily="18" charset="-120"/>
              </a:rPr>
              <a:t>T:</a:t>
            </a:r>
            <a:r>
              <a:rPr lang="zh-TW" altLang="en-US" sz="2500" b="1" smtClean="0">
                <a:solidFill>
                  <a:srgbClr val="D31703"/>
                </a:solidFill>
                <a:ea typeface="新細明體" pitchFamily="18" charset="-120"/>
              </a:rPr>
              <a:t> </a:t>
            </a:r>
            <a:r>
              <a:rPr lang="en-US" altLang="zh-TW" sz="2500" b="1" smtClean="0">
                <a:solidFill>
                  <a:srgbClr val="D31703"/>
                </a:solidFill>
                <a:ea typeface="新細明體" pitchFamily="18" charset="-120"/>
              </a:rPr>
              <a:t>4.0mm</a:t>
            </a:r>
          </a:p>
          <a:p>
            <a:pPr eaLnBrk="1" hangingPunct="1">
              <a:lnSpc>
                <a:spcPct val="90000"/>
              </a:lnSpc>
              <a:buFont typeface="Arial" pitchFamily="34" charset="0"/>
              <a:buChar char="•"/>
              <a:defRPr/>
            </a:pPr>
            <a:r>
              <a:rPr lang="en-US" altLang="zh-TW" sz="2000" smtClean="0">
                <a:ea typeface="新細明體" pitchFamily="18" charset="-120"/>
              </a:rPr>
              <a:t>N</a:t>
            </a:r>
            <a:r>
              <a:rPr lang="zh-TW" altLang="zh-TW" sz="2000" smtClean="0">
                <a:ea typeface="新細明體" pitchFamily="18" charset="-120"/>
              </a:rPr>
              <a:t>a</a:t>
            </a:r>
            <a:r>
              <a:rPr lang="en-US" altLang="zh-TW" sz="2000" smtClean="0">
                <a:ea typeface="新細明體" pitchFamily="18" charset="-120"/>
              </a:rPr>
              <a:t>sal</a:t>
            </a:r>
            <a:r>
              <a:rPr lang="zh-TW" altLang="en-US" sz="2000" smtClean="0">
                <a:ea typeface="新細明體" pitchFamily="18" charset="-120"/>
              </a:rPr>
              <a:t> </a:t>
            </a:r>
            <a:r>
              <a:rPr lang="en-US" altLang="zh-TW" sz="2000" smtClean="0">
                <a:ea typeface="新細明體" pitchFamily="18" charset="-120"/>
              </a:rPr>
              <a:t>bone</a:t>
            </a:r>
            <a:r>
              <a:rPr lang="zh-TW" altLang="en-US" sz="2000" smtClean="0">
                <a:ea typeface="新細明體" pitchFamily="18" charset="-120"/>
              </a:rPr>
              <a:t> </a:t>
            </a:r>
            <a:r>
              <a:rPr lang="en-US" altLang="zh-TW" sz="2000" smtClean="0">
                <a:ea typeface="新細明體" pitchFamily="18" charset="-120"/>
              </a:rPr>
              <a:t>absent</a:t>
            </a:r>
          </a:p>
          <a:p>
            <a:pPr eaLnBrk="1" hangingPunct="1">
              <a:lnSpc>
                <a:spcPct val="90000"/>
              </a:lnSpc>
              <a:buFont typeface="Arial" pitchFamily="34" charset="0"/>
              <a:buChar char="•"/>
              <a:defRPr/>
            </a:pPr>
            <a:r>
              <a:rPr lang="en-US" altLang="zh-TW" sz="2000" smtClean="0">
                <a:ea typeface="新細明體" pitchFamily="18" charset="-120"/>
              </a:rPr>
              <a:t>Short</a:t>
            </a:r>
            <a:r>
              <a:rPr lang="zh-TW" altLang="en-US" sz="2000" smtClean="0">
                <a:ea typeface="新細明體" pitchFamily="18" charset="-120"/>
              </a:rPr>
              <a:t> </a:t>
            </a:r>
            <a:r>
              <a:rPr lang="zh-TW" altLang="zh-TW" sz="2000" smtClean="0">
                <a:ea typeface="新細明體" pitchFamily="18" charset="-120"/>
              </a:rPr>
              <a:t>l</a:t>
            </a:r>
            <a:r>
              <a:rPr lang="en-US" altLang="zh-TW" sz="2000" smtClean="0">
                <a:ea typeface="新細明體" pitchFamily="18" charset="-120"/>
              </a:rPr>
              <a:t>ong</a:t>
            </a:r>
            <a:r>
              <a:rPr lang="zh-TW" altLang="en-US" sz="2000" smtClean="0">
                <a:ea typeface="新細明體" pitchFamily="18" charset="-120"/>
              </a:rPr>
              <a:t> </a:t>
            </a:r>
            <a:r>
              <a:rPr lang="en-US" altLang="zh-TW" sz="2000" smtClean="0">
                <a:ea typeface="新細明體" pitchFamily="18" charset="-120"/>
              </a:rPr>
              <a:t>bone</a:t>
            </a:r>
          </a:p>
          <a:p>
            <a:pPr eaLnBrk="1" hangingPunct="1">
              <a:lnSpc>
                <a:spcPct val="90000"/>
              </a:lnSpc>
              <a:buFontTx/>
              <a:buNone/>
              <a:defRPr/>
            </a:pPr>
            <a:r>
              <a:rPr lang="en-US" altLang="zh-TW" sz="2000" smtClean="0">
                <a:ea typeface="新細明體" pitchFamily="18" charset="-120"/>
                <a:sym typeface="Wingdings" pitchFamily="2" charset="2"/>
              </a:rPr>
              <a:t>   R/O Osteogensis imperfecta or chromosomal abnormality</a:t>
            </a:r>
          </a:p>
          <a:p>
            <a:pPr eaLnBrk="1" hangingPunct="1">
              <a:lnSpc>
                <a:spcPct val="90000"/>
              </a:lnSpc>
              <a:buFontTx/>
              <a:buNone/>
              <a:defRPr/>
            </a:pPr>
            <a:endParaRPr lang="en-US" altLang="zh-TW" sz="2000" smtClean="0">
              <a:ea typeface="新細明體" pitchFamily="18" charset="-120"/>
              <a:sym typeface="Wingdings" pitchFamily="2" charset="2"/>
            </a:endParaRPr>
          </a:p>
          <a:p>
            <a:pPr eaLnBrk="1" hangingPunct="1">
              <a:lnSpc>
                <a:spcPct val="90000"/>
              </a:lnSpc>
              <a:buFontTx/>
              <a:buNone/>
              <a:defRPr/>
            </a:pPr>
            <a:endParaRPr lang="en-US" altLang="zh-TW" sz="2000" smtClean="0">
              <a:ea typeface="新細明體" pitchFamily="18" charset="-120"/>
              <a:sym typeface="Wingdings" pitchFamily="2" charset="2"/>
            </a:endParaRPr>
          </a:p>
        </p:txBody>
      </p:sp>
      <p:pic>
        <p:nvPicPr>
          <p:cNvPr id="11269" name="Picture 7" descr="影像"/>
          <p:cNvPicPr>
            <a:picLocks noGrp="1" noChangeAspect="1" noChangeArrowheads="1"/>
          </p:cNvPicPr>
          <p:nvPr>
            <p:ph sz="half" idx="4294967295"/>
          </p:nvPr>
        </p:nvPicPr>
        <p:blipFill>
          <a:blip r:embed="rId2" cstate="print"/>
          <a:srcRect/>
          <a:stretch>
            <a:fillRect/>
          </a:stretch>
        </p:blipFill>
        <p:spPr bwMode="auto">
          <a:xfrm>
            <a:off x="611188" y="1412875"/>
            <a:ext cx="5795962" cy="4668838"/>
          </a:xfrm>
          <a:noFill/>
        </p:spPr>
      </p:pic>
      <p:sp>
        <p:nvSpPr>
          <p:cNvPr id="10" name="投影片編號版面配置區 9"/>
          <p:cNvSpPr>
            <a:spLocks noGrp="1"/>
          </p:cNvSpPr>
          <p:nvPr>
            <p:ph type="sldNum" sz="quarter" idx="12"/>
          </p:nvPr>
        </p:nvSpPr>
        <p:spPr/>
        <p:txBody>
          <a:bodyPr/>
          <a:lstStyle/>
          <a:p>
            <a:fld id="{73DA0BB7-265A-403C-9275-D587AB510EDC}" type="slidenum">
              <a:rPr lang="zh-TW" altLang="en-US" smtClean="0"/>
              <a:pPr/>
              <a:t>22</a:t>
            </a:fld>
            <a:endParaRPr lang="zh-TW"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8" name="Rectangle 10"/>
          <p:cNvSpPr>
            <a:spLocks noGrp="1"/>
          </p:cNvSpPr>
          <p:nvPr>
            <p:ph type="body" sz="half" idx="4294967295"/>
          </p:nvPr>
        </p:nvSpPr>
        <p:spPr bwMode="auto">
          <a:xfrm>
            <a:off x="276225" y="1295400"/>
            <a:ext cx="4219575" cy="49339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itchFamily="34" charset="0"/>
              <a:buChar char="•"/>
              <a:defRPr/>
            </a:pPr>
            <a:endParaRPr lang="zh-TW" altLang="en-US" sz="2000" smtClean="0"/>
          </a:p>
        </p:txBody>
      </p:sp>
      <p:pic>
        <p:nvPicPr>
          <p:cNvPr id="12291" name="Picture 8"/>
          <p:cNvPicPr>
            <a:picLocks noGrp="1" noChangeAspect="1" noChangeArrowheads="1"/>
          </p:cNvPicPr>
          <p:nvPr>
            <p:ph sz="half" idx="4294967295"/>
          </p:nvPr>
        </p:nvPicPr>
        <p:blipFill>
          <a:blip r:embed="rId2" cstate="print"/>
          <a:srcRect/>
          <a:stretch>
            <a:fillRect/>
          </a:stretch>
        </p:blipFill>
        <p:spPr bwMode="auto">
          <a:xfrm>
            <a:off x="395288" y="981075"/>
            <a:ext cx="5400675" cy="4752975"/>
          </a:xfrm>
        </p:spPr>
      </p:pic>
      <p:sp>
        <p:nvSpPr>
          <p:cNvPr id="53260" name="Rectangle 12"/>
          <p:cNvSpPr>
            <a:spLocks noGrp="1"/>
          </p:cNvSpPr>
          <p:nvPr>
            <p:ph type="body" sz="half" idx="4294967295"/>
          </p:nvPr>
        </p:nvSpPr>
        <p:spPr bwMode="auto">
          <a:xfrm>
            <a:off x="6156325" y="836613"/>
            <a:ext cx="2711450" cy="51498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itchFamily="34" charset="0"/>
              <a:buChar char="•"/>
              <a:defRPr/>
            </a:pPr>
            <a:r>
              <a:rPr lang="en-US" altLang="zh-TW" sz="2300" smtClean="0"/>
              <a:t>Shortened humur bone</a:t>
            </a:r>
          </a:p>
          <a:p>
            <a:pPr eaLnBrk="1" hangingPunct="1">
              <a:buFont typeface="Arial" pitchFamily="34" charset="0"/>
              <a:buChar char="•"/>
              <a:defRPr/>
            </a:pPr>
            <a:r>
              <a:rPr lang="en-US" altLang="zh-TW" sz="2300" smtClean="0">
                <a:ea typeface="新細明體" pitchFamily="18" charset="-120"/>
                <a:sym typeface="Wingdings" pitchFamily="2" charset="2"/>
              </a:rPr>
              <a:t>Down syndrome screen:</a:t>
            </a:r>
          </a:p>
          <a:p>
            <a:pPr lvl="1" eaLnBrk="1" hangingPunct="1">
              <a:buFont typeface="Arial" pitchFamily="34" charset="0"/>
              <a:buNone/>
              <a:defRPr/>
            </a:pPr>
            <a:r>
              <a:rPr lang="en-US" altLang="zh-TW" sz="2300" smtClean="0">
                <a:ea typeface="新細明體" pitchFamily="18" charset="-120"/>
                <a:sym typeface="Wingdings" pitchFamily="2" charset="2"/>
              </a:rPr>
              <a:t> 1/23 for trisomy 21</a:t>
            </a:r>
          </a:p>
          <a:p>
            <a:pPr eaLnBrk="1" hangingPunct="1">
              <a:lnSpc>
                <a:spcPct val="90000"/>
              </a:lnSpc>
              <a:buFontTx/>
              <a:buNone/>
              <a:defRPr/>
            </a:pPr>
            <a:endParaRPr lang="en-US" altLang="zh-TW" sz="2300" smtClean="0">
              <a:ea typeface="新細明體" pitchFamily="18" charset="-120"/>
              <a:sym typeface="Wingdings" pitchFamily="2" charset="2"/>
            </a:endParaRPr>
          </a:p>
          <a:p>
            <a:pPr>
              <a:buFont typeface="Arial" pitchFamily="34" charset="0"/>
              <a:buChar char="•"/>
              <a:defRPr/>
            </a:pPr>
            <a:endParaRPr lang="en-US" altLang="zh-TW" sz="2300" smtClean="0"/>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23</a:t>
            </a:fld>
            <a:endParaRPr lang="zh-TW"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276225" y="620713"/>
            <a:ext cx="8591550" cy="674687"/>
          </a:xfrm>
        </p:spPr>
        <p:txBody>
          <a:bodyPr/>
          <a:lstStyle/>
          <a:p>
            <a:r>
              <a:rPr lang="en-US" altLang="zh-TW" sz="3800" smtClean="0">
                <a:ea typeface="新細明體" pitchFamily="18" charset="-120"/>
                <a:cs typeface="Tunga" pitchFamily="34" charset="0"/>
                <a:sym typeface="Wingdings" pitchFamily="2" charset="2"/>
              </a:rPr>
              <a:t>Ultrasound (103-08-08 )</a:t>
            </a:r>
            <a:endParaRPr lang="zh-TW" altLang="en-US" sz="3800" smtClean="0">
              <a:ea typeface="新細明體" pitchFamily="18" charset="-120"/>
              <a:cs typeface="Tunga" pitchFamily="34" charset="0"/>
              <a:sym typeface="Wingdings" pitchFamily="2" charset="2"/>
            </a:endParaRPr>
          </a:p>
        </p:txBody>
      </p:sp>
      <p:sp>
        <p:nvSpPr>
          <p:cNvPr id="50179" name="Rectangle 3"/>
          <p:cNvSpPr>
            <a:spLocks noGrp="1"/>
          </p:cNvSpPr>
          <p:nvPr>
            <p:ph type="body" idx="1"/>
          </p:nvPr>
        </p:nvSpPr>
        <p:spPr bwMode="auto">
          <a:xfrm>
            <a:off x="0" y="1125538"/>
            <a:ext cx="8040688" cy="49339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eaLnBrk="1" hangingPunct="1">
              <a:buFont typeface="Arial" pitchFamily="34" charset="0"/>
              <a:buChar char="•"/>
              <a:defRPr/>
            </a:pPr>
            <a:endParaRPr lang="en-US" altLang="zh-TW" sz="2200" smtClean="0">
              <a:ea typeface="新細明體" pitchFamily="18" charset="-120"/>
              <a:sym typeface="Wingdings" pitchFamily="2" charset="2"/>
            </a:endParaRPr>
          </a:p>
          <a:p>
            <a:pPr lvl="1" eaLnBrk="1" hangingPunct="1">
              <a:buFont typeface="Arial" pitchFamily="34" charset="0"/>
              <a:buChar char="•"/>
              <a:defRPr/>
            </a:pPr>
            <a:r>
              <a:rPr lang="en-US" altLang="zh-TW" sz="2400" smtClean="0">
                <a:ea typeface="新細明體" pitchFamily="18" charset="-120"/>
                <a:sym typeface="Wingdings" pitchFamily="2" charset="2"/>
              </a:rPr>
              <a:t>Shortened irregular, sharp extremities with fractures </a:t>
            </a:r>
          </a:p>
          <a:p>
            <a:pPr lvl="1" eaLnBrk="1" hangingPunct="1">
              <a:buFont typeface="Arial" pitchFamily="34" charset="0"/>
              <a:buChar char="•"/>
              <a:defRPr/>
            </a:pPr>
            <a:r>
              <a:rPr lang="en-US" altLang="zh-TW" sz="2400" smtClean="0">
                <a:ea typeface="新細明體" pitchFamily="18" charset="-120"/>
                <a:sym typeface="Wingdings" pitchFamily="2" charset="2"/>
              </a:rPr>
              <a:t>generalized edema</a:t>
            </a:r>
          </a:p>
          <a:p>
            <a:pPr lvl="2" eaLnBrk="1" hangingPunct="1">
              <a:buFont typeface="Wingdings" pitchFamily="2" charset="2"/>
              <a:buChar char="à"/>
              <a:defRPr/>
            </a:pPr>
            <a:r>
              <a:rPr lang="en-US" altLang="zh-TW" sz="2900" b="1" smtClean="0">
                <a:ea typeface="新細明體" pitchFamily="18" charset="-120"/>
                <a:sym typeface="Wingdings" pitchFamily="2" charset="2"/>
              </a:rPr>
              <a:t>R/O OI type II</a:t>
            </a:r>
          </a:p>
          <a:p>
            <a:pPr lvl="1" eaLnBrk="1" hangingPunct="1">
              <a:buFont typeface="Arial" pitchFamily="34" charset="0"/>
              <a:buChar char="•"/>
              <a:defRPr/>
            </a:pPr>
            <a:endParaRPr lang="en-US" altLang="zh-TW" sz="2800" smtClean="0">
              <a:ea typeface="新細明體" pitchFamily="18" charset="-120"/>
              <a:sym typeface="Wingdings" pitchFamily="2" charset="2"/>
            </a:endParaRPr>
          </a:p>
          <a:p>
            <a:pPr eaLnBrk="1" hangingPunct="1">
              <a:buFont typeface="Arial" pitchFamily="34" charset="0"/>
              <a:buChar char="•"/>
              <a:defRPr/>
            </a:pPr>
            <a:r>
              <a:rPr lang="zh-TW" altLang="en-US" sz="2600" smtClean="0"/>
              <a:t>絨毛膜篩檢 </a:t>
            </a:r>
            <a:r>
              <a:rPr lang="en-US" altLang="zh-TW" sz="2600" smtClean="0"/>
              <a:t>(103-08-08)</a:t>
            </a:r>
            <a:endParaRPr lang="zh-TW" altLang="en-US" sz="2600" smtClean="0"/>
          </a:p>
          <a:p>
            <a:pPr lvl="1" eaLnBrk="1" hangingPunct="1">
              <a:buFont typeface="Arial" pitchFamily="34" charset="0"/>
              <a:buChar char="•"/>
              <a:defRPr/>
            </a:pPr>
            <a:r>
              <a:rPr lang="zh-TW" altLang="en-US" sz="2800" smtClean="0"/>
              <a:t>      核型                     </a:t>
            </a:r>
            <a:r>
              <a:rPr lang="en-US" altLang="zh-TW" sz="2800" smtClean="0"/>
              <a:t>46,XX</a:t>
            </a:r>
          </a:p>
          <a:p>
            <a:pPr lvl="1" eaLnBrk="1" hangingPunct="1">
              <a:buFont typeface="Arial" pitchFamily="34" charset="0"/>
              <a:buChar char="•"/>
              <a:defRPr/>
            </a:pPr>
            <a:r>
              <a:rPr lang="en-US" altLang="zh-TW" sz="2800" smtClean="0"/>
              <a:t>      </a:t>
            </a:r>
            <a:r>
              <a:rPr lang="zh-TW" altLang="en-US" sz="2800" smtClean="0"/>
              <a:t>正異常                   </a:t>
            </a:r>
            <a:r>
              <a:rPr lang="zh-TW" altLang="en-US" sz="2800" b="1" smtClean="0">
                <a:solidFill>
                  <a:srgbClr val="D31703"/>
                </a:solidFill>
              </a:rPr>
              <a:t>正常</a:t>
            </a:r>
          </a:p>
          <a:p>
            <a:pPr>
              <a:buFont typeface="Arial" pitchFamily="34" charset="0"/>
              <a:buChar char="•"/>
              <a:defRPr/>
            </a:pPr>
            <a:endParaRPr lang="zh-TW" altLang="en-US" smtClean="0"/>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24</a:t>
            </a:fld>
            <a:endParaRPr lang="zh-TW"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p:cNvSpPr>
          <p:nvPr>
            <p:ph type="title"/>
          </p:nvPr>
        </p:nvSpPr>
        <p:spPr/>
        <p:txBody>
          <a:bodyPr/>
          <a:lstStyle/>
          <a:p>
            <a:r>
              <a:rPr lang="en-US" altLang="zh-TW" smtClean="0">
                <a:cs typeface="Tunga" pitchFamily="34" charset="0"/>
              </a:rPr>
              <a:t>Sonography (103-08-08)</a:t>
            </a:r>
          </a:p>
        </p:txBody>
      </p:sp>
      <p:pic>
        <p:nvPicPr>
          <p:cNvPr id="14339" name="Picture 14"/>
          <p:cNvPicPr>
            <a:picLocks noChangeAspect="1" noChangeArrowheads="1"/>
          </p:cNvPicPr>
          <p:nvPr/>
        </p:nvPicPr>
        <p:blipFill>
          <a:blip r:embed="rId2" cstate="print"/>
          <a:srcRect/>
          <a:stretch>
            <a:fillRect/>
          </a:stretch>
        </p:blipFill>
        <p:spPr bwMode="auto">
          <a:xfrm>
            <a:off x="827088" y="1700213"/>
            <a:ext cx="5616575" cy="4233862"/>
          </a:xfrm>
          <a:prstGeom prst="rect">
            <a:avLst/>
          </a:prstGeom>
          <a:noFill/>
          <a:ln w="9525">
            <a:noFill/>
            <a:miter lim="800000"/>
            <a:headEnd/>
            <a:tailEnd/>
          </a:ln>
        </p:spPr>
      </p:pic>
      <p:sp>
        <p:nvSpPr>
          <p:cNvPr id="51219" name="Rectangle 19"/>
          <p:cNvSpPr>
            <a:spLocks noGrp="1"/>
          </p:cNvSpPr>
          <p:nvPr>
            <p:ph sz="quarter" idx="3"/>
          </p:nvPr>
        </p:nvSpPr>
        <p:spPr bwMode="auto">
          <a:xfrm>
            <a:off x="4924425" y="6065838"/>
            <a:ext cx="4219575" cy="7921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Font typeface="Arial" pitchFamily="34" charset="0"/>
              <a:buChar char="•"/>
              <a:defRPr/>
            </a:pPr>
            <a:r>
              <a:rPr lang="en-US" altLang="zh-TW" sz="2500" smtClean="0"/>
              <a:t> hydrops fetalis</a:t>
            </a:r>
          </a:p>
        </p:txBody>
      </p:sp>
      <p:sp>
        <p:nvSpPr>
          <p:cNvPr id="9" name="投影片編號版面配置區 8"/>
          <p:cNvSpPr>
            <a:spLocks noGrp="1"/>
          </p:cNvSpPr>
          <p:nvPr>
            <p:ph type="sldNum" sz="quarter" idx="12"/>
          </p:nvPr>
        </p:nvSpPr>
        <p:spPr/>
        <p:txBody>
          <a:bodyPr/>
          <a:lstStyle/>
          <a:p>
            <a:pPr>
              <a:defRPr/>
            </a:pPr>
            <a:fld id="{943AB03B-7556-4B50-90D6-EE8067B33E89}" type="slidenum">
              <a:rPr lang="en-US" altLang="zh-TW" smtClean="0"/>
              <a:pPr>
                <a:defRPr/>
              </a:pPr>
              <a:t>25</a:t>
            </a:fld>
            <a:endParaRPr lang="en-US" altLang="zh-TW"/>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Grp="1" noChangeAspect="1" noChangeArrowheads="1"/>
          </p:cNvPicPr>
          <p:nvPr>
            <p:ph sz="half" idx="4294967295"/>
          </p:nvPr>
        </p:nvPicPr>
        <p:blipFill>
          <a:blip r:embed="rId2" cstate="print"/>
          <a:srcRect/>
          <a:stretch>
            <a:fillRect/>
          </a:stretch>
        </p:blipFill>
        <p:spPr bwMode="auto">
          <a:xfrm>
            <a:off x="250825" y="1341438"/>
            <a:ext cx="4219575" cy="3181350"/>
          </a:xfrm>
        </p:spPr>
      </p:pic>
      <p:sp>
        <p:nvSpPr>
          <p:cNvPr id="15363" name="Rectangle 8"/>
          <p:cNvSpPr>
            <a:spLocks/>
          </p:cNvSpPr>
          <p:nvPr/>
        </p:nvSpPr>
        <p:spPr bwMode="auto">
          <a:xfrm>
            <a:off x="684213" y="4868863"/>
            <a:ext cx="7127875" cy="792162"/>
          </a:xfrm>
          <a:prstGeom prst="rect">
            <a:avLst/>
          </a:prstGeom>
          <a:noFill/>
          <a:ln w="9525">
            <a:noFill/>
            <a:miter lim="800000"/>
            <a:headEnd/>
            <a:tailEnd/>
          </a:ln>
        </p:spPr>
        <p:txBody>
          <a:bodyPr/>
          <a:lstStyle/>
          <a:p>
            <a:pPr marL="171450" indent="-173038" eaLnBrk="0" hangingPunct="0">
              <a:lnSpc>
                <a:spcPct val="90000"/>
              </a:lnSpc>
              <a:spcBef>
                <a:spcPts val="600"/>
              </a:spcBef>
              <a:buClr>
                <a:schemeClr val="accent1"/>
              </a:buClr>
              <a:buFont typeface="Arial" charset="0"/>
              <a:buChar char="•"/>
            </a:pPr>
            <a:r>
              <a:rPr kumimoji="0" lang="en-US" altLang="zh-TW" sz="3000">
                <a:solidFill>
                  <a:schemeClr val="tx2"/>
                </a:solidFill>
                <a:latin typeface="Candara" pitchFamily="34" charset="0"/>
                <a:ea typeface="標楷體" pitchFamily="65" charset="-120"/>
                <a:cs typeface="Tahoma" pitchFamily="34" charset="0"/>
              </a:rPr>
              <a:t>Femur fracture</a:t>
            </a:r>
            <a:r>
              <a:rPr kumimoji="0" lang="en-US" altLang="zh-TW" sz="3000">
                <a:solidFill>
                  <a:schemeClr val="tx2"/>
                </a:solidFill>
                <a:latin typeface="Candara" pitchFamily="34" charset="0"/>
                <a:ea typeface="標楷體" pitchFamily="65" charset="-120"/>
                <a:cs typeface="Tahoma" pitchFamily="34" charset="0"/>
                <a:sym typeface="Wingdings" pitchFamily="2" charset="2"/>
              </a:rPr>
              <a:t> deformity and angluation</a:t>
            </a:r>
            <a:endParaRPr kumimoji="0" lang="en-US" altLang="zh-TW" sz="3000">
              <a:solidFill>
                <a:schemeClr val="tx2"/>
              </a:solidFill>
              <a:latin typeface="Candara" pitchFamily="34" charset="0"/>
              <a:ea typeface="標楷體" pitchFamily="65" charset="-120"/>
              <a:cs typeface="Tahoma" pitchFamily="34" charset="0"/>
            </a:endParaRPr>
          </a:p>
        </p:txBody>
      </p:sp>
      <p:pic>
        <p:nvPicPr>
          <p:cNvPr id="15364" name="Picture 12"/>
          <p:cNvPicPr>
            <a:picLocks noGrp="1" noChangeAspect="1" noChangeArrowheads="1"/>
          </p:cNvPicPr>
          <p:nvPr>
            <p:ph sz="half" idx="4294967295"/>
          </p:nvPr>
        </p:nvPicPr>
        <p:blipFill>
          <a:blip r:embed="rId3" cstate="print"/>
          <a:srcRect/>
          <a:stretch>
            <a:fillRect/>
          </a:stretch>
        </p:blipFill>
        <p:spPr bwMode="auto">
          <a:xfrm>
            <a:off x="4924425" y="1341438"/>
            <a:ext cx="4219575" cy="3181350"/>
          </a:xfrm>
        </p:spPr>
      </p:pic>
      <p:sp>
        <p:nvSpPr>
          <p:cNvPr id="9" name="投影片編號版面配置區 8"/>
          <p:cNvSpPr>
            <a:spLocks noGrp="1"/>
          </p:cNvSpPr>
          <p:nvPr>
            <p:ph type="sldNum" sz="quarter" idx="12"/>
          </p:nvPr>
        </p:nvSpPr>
        <p:spPr/>
        <p:txBody>
          <a:bodyPr/>
          <a:lstStyle/>
          <a:p>
            <a:fld id="{73DA0BB7-265A-403C-9275-D587AB510EDC}" type="slidenum">
              <a:rPr lang="zh-TW" altLang="en-US" smtClean="0"/>
              <a:pPr/>
              <a:t>26</a:t>
            </a:fld>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p:cNvSpPr>
          <p:nvPr>
            <p:ph type="body" idx="1"/>
          </p:nvPr>
        </p:nvSpPr>
        <p:spPr bwMode="auto">
          <a:xfrm>
            <a:off x="179512" y="615077"/>
            <a:ext cx="2592983" cy="6229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zh-TW" sz="2400" dirty="0" smtClean="0">
                <a:ea typeface="新細明體" pitchFamily="18" charset="-120"/>
                <a:sym typeface="Wingdings" pitchFamily="2" charset="2"/>
              </a:rPr>
              <a:t>Introduction </a:t>
            </a:r>
            <a:r>
              <a:rPr lang="en-US" altLang="zh-TW" sz="2400" dirty="0">
                <a:ea typeface="新細明體" pitchFamily="18" charset="-120"/>
                <a:sym typeface="Wingdings" pitchFamily="2" charset="2"/>
              </a:rPr>
              <a:t>of </a:t>
            </a:r>
            <a:r>
              <a:rPr lang="en-US" altLang="zh-TW" sz="2400" dirty="0" err="1">
                <a:ea typeface="新細明體" pitchFamily="18" charset="-120"/>
                <a:sym typeface="Wingdings" pitchFamily="2" charset="2"/>
              </a:rPr>
              <a:t>Osteogenesis</a:t>
            </a:r>
            <a:r>
              <a:rPr lang="en-US" altLang="zh-TW" sz="2400" dirty="0">
                <a:ea typeface="新細明體" pitchFamily="18" charset="-120"/>
                <a:sym typeface="Wingdings" pitchFamily="2" charset="2"/>
              </a:rPr>
              <a:t> </a:t>
            </a:r>
            <a:r>
              <a:rPr lang="en-US" altLang="zh-TW" sz="2400" dirty="0" err="1">
                <a:ea typeface="新細明體" pitchFamily="18" charset="-120"/>
                <a:sym typeface="Wingdings" pitchFamily="2" charset="2"/>
              </a:rPr>
              <a:t>Imperfecta</a:t>
            </a:r>
            <a:endParaRPr lang="en-US" altLang="zh-TW" sz="2400" dirty="0">
              <a:ea typeface="新細明體" pitchFamily="18" charset="-120"/>
              <a:sym typeface="Wingdings" pitchFamily="2" charset="2"/>
            </a:endParaRPr>
          </a:p>
          <a:p>
            <a:pPr eaLnBrk="1" hangingPunct="1">
              <a:buFont typeface="Arial" pitchFamily="34" charset="0"/>
              <a:buChar char="•"/>
              <a:defRPr/>
            </a:pPr>
            <a:r>
              <a:rPr lang="en-US" altLang="zh-TW" sz="2500" dirty="0" smtClean="0">
                <a:ea typeface="新細明體" pitchFamily="18" charset="-120"/>
                <a:sym typeface="Wingdings" pitchFamily="2" charset="2"/>
              </a:rPr>
              <a:t>After discussing with family   patient was admitted on 103-08-11 at GA:16+4 weeks</a:t>
            </a:r>
          </a:p>
          <a:p>
            <a:pPr eaLnBrk="1" hangingPunct="1">
              <a:buFont typeface="Arial" pitchFamily="34" charset="0"/>
              <a:buChar char="•"/>
              <a:defRPr/>
            </a:pPr>
            <a:endParaRPr lang="en-US" altLang="zh-TW" sz="2500" dirty="0">
              <a:ea typeface="新細明體" pitchFamily="18" charset="-120"/>
              <a:sym typeface="Wingdings" pitchFamily="2" charset="2"/>
            </a:endParaRPr>
          </a:p>
          <a:p>
            <a:pPr>
              <a:buFont typeface="Arial" pitchFamily="34" charset="0"/>
              <a:buChar char="•"/>
              <a:defRPr/>
            </a:pPr>
            <a:endParaRPr lang="zh-TW" altLang="en-US" sz="2500" dirty="0" smtClean="0"/>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27</a:t>
            </a:fld>
            <a:endParaRPr lang="zh-TW"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7" r="1647" b="7713"/>
          <a:stretch/>
        </p:blipFill>
        <p:spPr bwMode="auto">
          <a:xfrm>
            <a:off x="2689027" y="332656"/>
            <a:ext cx="6354647"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idx="4294967295"/>
          </p:nvPr>
        </p:nvSpPr>
        <p:spPr>
          <a:xfrm>
            <a:off x="0" y="404813"/>
            <a:ext cx="8229600" cy="576262"/>
          </a:xfrm>
        </p:spPr>
        <p:txBody>
          <a:bodyPr>
            <a:normAutofit fontScale="90000"/>
          </a:bodyPr>
          <a:lstStyle/>
          <a:p>
            <a:pPr eaLnBrk="1" hangingPunct="1"/>
            <a:r>
              <a:rPr lang="en-US" altLang="zh-TW" sz="3800" b="1" smtClean="0">
                <a:ea typeface="新細明體" pitchFamily="18" charset="-120"/>
                <a:cs typeface="Tunga" pitchFamily="34" charset="0"/>
              </a:rPr>
              <a:t>Operation</a:t>
            </a:r>
            <a:endParaRPr lang="zh-TW" altLang="en-US" sz="3800" b="1" smtClean="0">
              <a:ea typeface="新細明體" pitchFamily="18" charset="-120"/>
              <a:cs typeface="Tunga" pitchFamily="34" charset="0"/>
            </a:endParaRPr>
          </a:p>
        </p:txBody>
      </p:sp>
      <p:sp>
        <p:nvSpPr>
          <p:cNvPr id="21506" name="內容版面配置區 2"/>
          <p:cNvSpPr>
            <a:spLocks noGrp="1"/>
          </p:cNvSpPr>
          <p:nvPr>
            <p:ph idx="4294967295"/>
          </p:nvPr>
        </p:nvSpPr>
        <p:spPr>
          <a:xfrm>
            <a:off x="0" y="1125538"/>
            <a:ext cx="7010400" cy="5037137"/>
          </a:xfrm>
        </p:spPr>
        <p:txBody>
          <a:bodyPr/>
          <a:lstStyle/>
          <a:p>
            <a:pPr eaLnBrk="1" hangingPunct="1">
              <a:buFont typeface="Arial" pitchFamily="34" charset="0"/>
              <a:buChar char="•"/>
              <a:defRPr/>
            </a:pPr>
            <a:r>
              <a:rPr lang="en-US" altLang="zh-TW" sz="2000" dirty="0" smtClean="0">
                <a:ea typeface="新細明體" pitchFamily="18" charset="-120"/>
              </a:rPr>
              <a:t>Diagnosis: Pregnancy at 16+5 weeks</a:t>
            </a:r>
            <a:r>
              <a:rPr lang="zh-TW" altLang="en-US" sz="2000" dirty="0" smtClean="0">
                <a:ea typeface="新細明體" pitchFamily="18" charset="-120"/>
              </a:rPr>
              <a:t> </a:t>
            </a:r>
            <a:r>
              <a:rPr lang="zh-TW" altLang="zh-TW" sz="2000" dirty="0" smtClean="0">
                <a:ea typeface="新細明體" pitchFamily="18" charset="-120"/>
              </a:rPr>
              <a:t> </a:t>
            </a:r>
            <a:r>
              <a:rPr lang="en-US" altLang="zh-TW" sz="2000" dirty="0" smtClean="0">
                <a:ea typeface="新細明體" pitchFamily="18" charset="-120"/>
              </a:rPr>
              <a:t>R/O</a:t>
            </a:r>
            <a:r>
              <a:rPr lang="zh-TW" altLang="en-US" sz="2000" dirty="0" smtClean="0">
                <a:ea typeface="新細明體" pitchFamily="18" charset="-120"/>
              </a:rPr>
              <a:t> </a:t>
            </a:r>
            <a:r>
              <a:rPr lang="en-US" altLang="zh-TW" sz="2000" dirty="0" smtClean="0">
                <a:ea typeface="新細明體" pitchFamily="18" charset="-120"/>
              </a:rPr>
              <a:t>OI</a:t>
            </a:r>
            <a:r>
              <a:rPr lang="zh-TW" altLang="en-US" sz="2000" dirty="0" smtClean="0">
                <a:ea typeface="新細明體" pitchFamily="18" charset="-120"/>
              </a:rPr>
              <a:t> </a:t>
            </a:r>
            <a:r>
              <a:rPr lang="en-US" altLang="zh-TW" sz="2000" dirty="0" smtClean="0">
                <a:ea typeface="新細明體" pitchFamily="18" charset="-120"/>
              </a:rPr>
              <a:t>type</a:t>
            </a:r>
            <a:r>
              <a:rPr lang="zh-TW" altLang="en-US" sz="2000" dirty="0" smtClean="0">
                <a:ea typeface="新細明體" pitchFamily="18" charset="-120"/>
              </a:rPr>
              <a:t> </a:t>
            </a:r>
            <a:r>
              <a:rPr lang="en-US" altLang="zh-TW" sz="2000" dirty="0" smtClean="0">
                <a:ea typeface="新細明體" pitchFamily="18" charset="-120"/>
              </a:rPr>
              <a:t>II</a:t>
            </a:r>
          </a:p>
          <a:p>
            <a:pPr eaLnBrk="1" hangingPunct="1">
              <a:buFont typeface="Arial" pitchFamily="34" charset="0"/>
              <a:buChar char="•"/>
              <a:defRPr/>
            </a:pPr>
            <a:r>
              <a:rPr lang="en-US" altLang="zh-TW" sz="2000" dirty="0" smtClean="0">
                <a:ea typeface="新細明體" pitchFamily="18" charset="-120"/>
              </a:rPr>
              <a:t>Operation: NSD</a:t>
            </a:r>
          </a:p>
          <a:p>
            <a:pPr marL="742950" lvl="1" indent="-285750" eaLnBrk="1" hangingPunct="1">
              <a:buFont typeface="Arial" pitchFamily="34" charset="0"/>
              <a:buChar char="•"/>
              <a:defRPr/>
            </a:pPr>
            <a:r>
              <a:rPr lang="en-US" altLang="zh-TW" sz="1800" dirty="0" smtClean="0">
                <a:ea typeface="新細明體" pitchFamily="18" charset="-120"/>
              </a:rPr>
              <a:t>6# </a:t>
            </a:r>
            <a:r>
              <a:rPr lang="en-US" altLang="zh-TW" sz="1800" dirty="0" err="1" smtClean="0">
                <a:ea typeface="新細明體" pitchFamily="18" charset="-120"/>
              </a:rPr>
              <a:t>Laminaria</a:t>
            </a:r>
            <a:r>
              <a:rPr lang="en-US" altLang="zh-TW" sz="1800" dirty="0" smtClean="0">
                <a:ea typeface="新細明體" pitchFamily="18" charset="-120"/>
              </a:rPr>
              <a:t> was placed</a:t>
            </a:r>
          </a:p>
          <a:p>
            <a:pPr marL="742950" lvl="1" indent="-285750" eaLnBrk="1" hangingPunct="1">
              <a:buFont typeface="Arial" pitchFamily="34" charset="0"/>
              <a:buChar char="•"/>
              <a:defRPr/>
            </a:pPr>
            <a:r>
              <a:rPr lang="en-US" altLang="zh-TW" sz="1800" dirty="0" smtClean="0">
                <a:ea typeface="新細明體" pitchFamily="18" charset="-120"/>
              </a:rPr>
              <a:t>2# </a:t>
            </a:r>
            <a:r>
              <a:rPr lang="en-US" altLang="zh-TW" sz="1800" dirty="0" err="1" smtClean="0">
                <a:ea typeface="新細明體" pitchFamily="18" charset="-120"/>
              </a:rPr>
              <a:t>cyototec</a:t>
            </a:r>
            <a:r>
              <a:rPr lang="en-US" altLang="zh-TW" sz="1800" dirty="0" smtClean="0">
                <a:ea typeface="新細明體" pitchFamily="18" charset="-120"/>
              </a:rPr>
              <a:t> VA</a:t>
            </a:r>
          </a:p>
          <a:p>
            <a:pPr marL="742950" lvl="1" indent="-285750" eaLnBrk="1" hangingPunct="1">
              <a:buFont typeface="Arial" pitchFamily="34" charset="0"/>
              <a:buChar char="•"/>
              <a:defRPr/>
            </a:pPr>
            <a:r>
              <a:rPr lang="en-US" altLang="zh-TW" sz="1800" dirty="0" smtClean="0">
                <a:ea typeface="新細明體" pitchFamily="18" charset="-120"/>
              </a:rPr>
              <a:t>The baby was delivered on 103-08-11 2:15am</a:t>
            </a:r>
          </a:p>
          <a:p>
            <a:pPr eaLnBrk="1" hangingPunct="1">
              <a:buFont typeface="Arial" pitchFamily="34" charset="0"/>
              <a:buChar char="•"/>
              <a:defRPr/>
            </a:pPr>
            <a:r>
              <a:rPr lang="en-US" altLang="zh-TW" sz="2000" dirty="0" smtClean="0">
                <a:ea typeface="新細明體" pitchFamily="18" charset="-120"/>
              </a:rPr>
              <a:t>Anesthesia: </a:t>
            </a:r>
            <a:r>
              <a:rPr lang="zh-TW" altLang="zh-TW" sz="2000" dirty="0" smtClean="0">
                <a:ea typeface="新細明體" pitchFamily="18" charset="-120"/>
              </a:rPr>
              <a:t>n</a:t>
            </a:r>
            <a:r>
              <a:rPr lang="en-US" altLang="zh-TW" sz="2000" dirty="0" err="1" smtClean="0">
                <a:ea typeface="新細明體" pitchFamily="18" charset="-120"/>
              </a:rPr>
              <a:t>il</a:t>
            </a:r>
            <a:endParaRPr lang="en-US" altLang="zh-TW" sz="2000" dirty="0" smtClean="0">
              <a:ea typeface="新細明體" pitchFamily="18" charset="-120"/>
            </a:endParaRPr>
          </a:p>
          <a:p>
            <a:pPr eaLnBrk="1" hangingPunct="1">
              <a:buFont typeface="Arial" pitchFamily="34" charset="0"/>
              <a:buChar char="•"/>
              <a:defRPr/>
            </a:pPr>
            <a:r>
              <a:rPr lang="en-US" altLang="zh-TW" sz="2000" dirty="0" smtClean="0">
                <a:ea typeface="新細明體" pitchFamily="18" charset="-120"/>
              </a:rPr>
              <a:t>Findings: </a:t>
            </a:r>
            <a:br>
              <a:rPr lang="en-US" altLang="zh-TW" sz="2000" dirty="0" smtClean="0">
                <a:ea typeface="新細明體" pitchFamily="18" charset="-120"/>
              </a:rPr>
            </a:br>
            <a:r>
              <a:rPr lang="en-US" altLang="zh-TW" sz="2000" dirty="0" smtClean="0">
                <a:ea typeface="新細明體" pitchFamily="18" charset="-120"/>
              </a:rPr>
              <a:t>(1) 220g</a:t>
            </a:r>
            <a:r>
              <a:rPr lang="zh-TW" altLang="en-US" sz="2000" dirty="0" smtClean="0">
                <a:ea typeface="新細明體" pitchFamily="18" charset="-120"/>
              </a:rPr>
              <a:t> </a:t>
            </a:r>
            <a:r>
              <a:rPr lang="en-US" altLang="zh-TW" sz="2000" dirty="0" smtClean="0">
                <a:ea typeface="新細明體" pitchFamily="18" charset="-120"/>
              </a:rPr>
              <a:t>male</a:t>
            </a:r>
            <a:r>
              <a:rPr lang="zh-TW" altLang="en-US" sz="2000" dirty="0" smtClean="0">
                <a:ea typeface="新細明體" pitchFamily="18" charset="-120"/>
              </a:rPr>
              <a:t> </a:t>
            </a:r>
            <a:r>
              <a:rPr lang="en-US" altLang="zh-TW" sz="2000" dirty="0" smtClean="0">
                <a:ea typeface="新細明體" pitchFamily="18" charset="-120"/>
              </a:rPr>
              <a:t>baby</a:t>
            </a:r>
            <a:r>
              <a:rPr lang="zh-TW" altLang="en-US" sz="2000" dirty="0" smtClean="0">
                <a:ea typeface="新細明體" pitchFamily="18" charset="-120"/>
              </a:rPr>
              <a:t> </a:t>
            </a:r>
            <a:r>
              <a:rPr lang="en-US" altLang="zh-TW" sz="2000" dirty="0" err="1" smtClean="0">
                <a:ea typeface="新細明體" pitchFamily="18" charset="-120"/>
              </a:rPr>
              <a:t>apgar</a:t>
            </a:r>
            <a:r>
              <a:rPr lang="zh-TW" altLang="en-US" sz="2000" dirty="0" smtClean="0">
                <a:ea typeface="新細明體" pitchFamily="18" charset="-120"/>
              </a:rPr>
              <a:t> </a:t>
            </a:r>
            <a:r>
              <a:rPr lang="en-US" altLang="zh-TW" sz="2000" dirty="0" smtClean="0">
                <a:ea typeface="新細明體" pitchFamily="18" charset="-120"/>
              </a:rPr>
              <a:t>score</a:t>
            </a:r>
            <a:r>
              <a:rPr lang="zh-TW" altLang="en-US" sz="2000" dirty="0" smtClean="0">
                <a:ea typeface="新細明體" pitchFamily="18" charset="-120"/>
              </a:rPr>
              <a:t> </a:t>
            </a:r>
            <a:r>
              <a:rPr lang="en-US" altLang="zh-TW" sz="2000" dirty="0" smtClean="0">
                <a:ea typeface="新細明體" pitchFamily="18" charset="-120"/>
              </a:rPr>
              <a:t>0</a:t>
            </a:r>
            <a:r>
              <a:rPr lang="en-US" altLang="zh-TW" sz="2000" dirty="0" smtClean="0">
                <a:ea typeface="新細明體" pitchFamily="18" charset="-120"/>
                <a:sym typeface="Wingdings" pitchFamily="2" charset="2"/>
              </a:rPr>
              <a:t>0</a:t>
            </a:r>
          </a:p>
          <a:p>
            <a:pPr eaLnBrk="1" hangingPunct="1">
              <a:buFont typeface="Arial" pitchFamily="34" charset="0"/>
              <a:buChar char="•"/>
              <a:defRPr/>
            </a:pPr>
            <a:endParaRPr lang="en-US" altLang="zh-TW" sz="2000" dirty="0">
              <a:ea typeface="新細明體" pitchFamily="18" charset="-120"/>
              <a:sym typeface="Wingdings" pitchFamily="2" charset="2"/>
            </a:endParaRPr>
          </a:p>
          <a:p>
            <a:pPr eaLnBrk="1" hangingPunct="1">
              <a:buFont typeface="Arial" pitchFamily="34" charset="0"/>
              <a:buChar char="•"/>
              <a:defRPr/>
            </a:pPr>
            <a:r>
              <a:rPr lang="en-US" altLang="zh-TW" sz="2000" dirty="0" smtClean="0">
                <a:ea typeface="新細明體" pitchFamily="18" charset="-120"/>
                <a:sym typeface="Wingdings" pitchFamily="2" charset="2"/>
              </a:rPr>
              <a:t>Impression: TYPE 2 </a:t>
            </a:r>
            <a:r>
              <a:rPr lang="en-US" altLang="zh-TW" sz="2000" dirty="0" err="1" smtClean="0">
                <a:ea typeface="新細明體" pitchFamily="18" charset="-120"/>
                <a:sym typeface="Wingdings" pitchFamily="2" charset="2"/>
              </a:rPr>
              <a:t>Osteogenesis</a:t>
            </a:r>
            <a:r>
              <a:rPr lang="en-US" altLang="zh-TW" sz="2000" dirty="0" smtClean="0">
                <a:ea typeface="新細明體" pitchFamily="18" charset="-120"/>
                <a:sym typeface="Wingdings" pitchFamily="2" charset="2"/>
              </a:rPr>
              <a:t> </a:t>
            </a:r>
            <a:r>
              <a:rPr lang="en-US" altLang="zh-TW" sz="2000" dirty="0" err="1" smtClean="0">
                <a:ea typeface="新細明體" pitchFamily="18" charset="-120"/>
                <a:sym typeface="Wingdings" pitchFamily="2" charset="2"/>
              </a:rPr>
              <a:t>Imperfecta</a:t>
            </a:r>
            <a:endParaRPr lang="en-US" altLang="zh-TW" sz="2000" dirty="0" smtClean="0">
              <a:ea typeface="新細明體" pitchFamily="18" charset="-120"/>
            </a:endParaRP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28</a:t>
            </a:fld>
            <a:endParaRPr lang="zh-TW" altLang="en-US"/>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Questions and Discussion</a:t>
            </a:r>
            <a:endParaRPr lang="zh-TW" altLang="en-US" dirty="0"/>
          </a:p>
        </p:txBody>
      </p:sp>
      <p:sp>
        <p:nvSpPr>
          <p:cNvPr id="3" name="內容版面配置區 2"/>
          <p:cNvSpPr>
            <a:spLocks noGrp="1"/>
          </p:cNvSpPr>
          <p:nvPr>
            <p:ph idx="1"/>
          </p:nvPr>
        </p:nvSpPr>
        <p:spPr/>
        <p:txBody>
          <a:bodyPr>
            <a:noAutofit/>
          </a:bodyPr>
          <a:lstStyle/>
          <a:p>
            <a:r>
              <a:rPr lang="en-US" altLang="zh-TW" sz="1400" dirty="0" smtClean="0"/>
              <a:t>Discussion </a:t>
            </a:r>
            <a:r>
              <a:rPr lang="en-US" altLang="zh-TW" sz="1400" dirty="0"/>
              <a:t>and Q&amp;</a:t>
            </a:r>
            <a:r>
              <a:rPr lang="zh-TW" altLang="en-US" sz="1400" dirty="0"/>
              <a:t> </a:t>
            </a:r>
            <a:r>
              <a:rPr lang="en-US" altLang="zh-TW" sz="1400" dirty="0"/>
              <a:t>A</a:t>
            </a:r>
            <a:endParaRPr lang="zh-TW" altLang="en-US" sz="1400" dirty="0"/>
          </a:p>
          <a:p>
            <a:pPr marL="914400" lvl="1" indent="-514350">
              <a:buFont typeface="+mj-lt"/>
              <a:buAutoNum type="arabicPeriod"/>
            </a:pPr>
            <a:r>
              <a:rPr lang="en-US" altLang="zh-TW" sz="1400" b="1" dirty="0"/>
              <a:t>How common is </a:t>
            </a:r>
            <a:r>
              <a:rPr lang="en-US" altLang="zh-TW" sz="1400" b="1" dirty="0" smtClean="0"/>
              <a:t>this disease? </a:t>
            </a:r>
            <a:endParaRPr lang="zh-TW" altLang="zh-TW" sz="1400" dirty="0"/>
          </a:p>
          <a:p>
            <a:pPr marL="914400" lvl="1" indent="-514350">
              <a:buFont typeface="+mj-lt"/>
              <a:buAutoNum type="arabicPeriod"/>
            </a:pPr>
            <a:r>
              <a:rPr lang="en-US" altLang="zh-TW" sz="1400" b="1" dirty="0"/>
              <a:t>What is the </a:t>
            </a:r>
            <a:r>
              <a:rPr lang="en-US" altLang="zh-TW" sz="1400" b="1" dirty="0" smtClean="0"/>
              <a:t>this disease? </a:t>
            </a:r>
            <a:r>
              <a:rPr lang="en-US" altLang="zh-TW" sz="1400" b="1" dirty="0"/>
              <a:t>(clinical Sign and symptoms)</a:t>
            </a:r>
            <a:endParaRPr lang="zh-TW" altLang="zh-TW" sz="1400" dirty="0"/>
          </a:p>
          <a:p>
            <a:pPr marL="914400" lvl="1" indent="-514350">
              <a:buFont typeface="+mj-lt"/>
              <a:buAutoNum type="arabicPeriod"/>
            </a:pPr>
            <a:r>
              <a:rPr lang="en-US" altLang="zh-TW" sz="1400" b="1" dirty="0"/>
              <a:t>What are the possible causes of </a:t>
            </a:r>
            <a:r>
              <a:rPr lang="en-US" altLang="zh-TW" sz="1400" b="1" dirty="0" smtClean="0"/>
              <a:t>this disease? </a:t>
            </a:r>
            <a:r>
              <a:rPr lang="en-US" altLang="zh-TW" sz="1400" b="1" dirty="0"/>
              <a:t>(etiology and genetic </a:t>
            </a:r>
            <a:r>
              <a:rPr lang="en-US" altLang="zh-TW" sz="1400" b="1" dirty="0" smtClean="0"/>
              <a:t>typing, </a:t>
            </a:r>
            <a:r>
              <a:rPr lang="zh-TW" altLang="en-US" sz="1400" b="1" dirty="0" smtClean="0"/>
              <a:t>遺傳機率</a:t>
            </a:r>
            <a:r>
              <a:rPr lang="en-US" altLang="zh-TW" sz="1400" b="1" dirty="0" smtClean="0"/>
              <a:t>)</a:t>
            </a:r>
            <a:endParaRPr lang="zh-TW" altLang="zh-TW" sz="1400" dirty="0"/>
          </a:p>
          <a:p>
            <a:pPr marL="914400" lvl="1" indent="-514350">
              <a:buFont typeface="+mj-lt"/>
              <a:buAutoNum type="arabicPeriod"/>
            </a:pPr>
            <a:r>
              <a:rPr lang="en-US" altLang="zh-TW" sz="1400" b="1" dirty="0"/>
              <a:t>How good is antenatal screening tests in the detection </a:t>
            </a:r>
            <a:r>
              <a:rPr lang="en-US" altLang="zh-TW" sz="1400" b="1" dirty="0" smtClean="0"/>
              <a:t>of this disease? </a:t>
            </a:r>
            <a:endParaRPr lang="zh-TW" altLang="zh-TW" sz="1400" dirty="0"/>
          </a:p>
          <a:p>
            <a:pPr marL="914400" lvl="1" indent="-514350">
              <a:buFont typeface="+mj-lt"/>
              <a:buAutoNum type="arabicPeriod"/>
            </a:pPr>
            <a:r>
              <a:rPr lang="en-US" altLang="zh-TW" sz="1400" b="1" dirty="0"/>
              <a:t>How to use prenatal ultrasound in detection of </a:t>
            </a:r>
            <a:r>
              <a:rPr lang="en-US" altLang="zh-TW" sz="1400" b="1" dirty="0" smtClean="0"/>
              <a:t>this disease?</a:t>
            </a:r>
            <a:endParaRPr lang="zh-TW" altLang="zh-TW" sz="1400" dirty="0"/>
          </a:p>
          <a:p>
            <a:pPr marL="914400" lvl="1" indent="-514350">
              <a:buFont typeface="+mj-lt"/>
              <a:buAutoNum type="arabicPeriod"/>
            </a:pPr>
            <a:r>
              <a:rPr lang="en-US" altLang="zh-TW" sz="1400" b="1" dirty="0"/>
              <a:t>What prenatal karyotyping should be offered in such case?</a:t>
            </a:r>
            <a:endParaRPr lang="zh-TW" altLang="zh-TW" sz="1400" dirty="0"/>
          </a:p>
          <a:p>
            <a:pPr marL="914400" lvl="1" indent="-514350">
              <a:buFont typeface="+mj-lt"/>
              <a:buAutoNum type="arabicPeriod"/>
            </a:pPr>
            <a:r>
              <a:rPr lang="en-US" altLang="zh-TW" sz="1400" b="1" dirty="0" smtClean="0"/>
              <a:t>How to manage a family with such impression and plan for pregnancy? (</a:t>
            </a:r>
            <a:r>
              <a:rPr lang="zh-TW" altLang="en-US" sz="1400" b="1" dirty="0" smtClean="0"/>
              <a:t>醫學倫理與醫學法律</a:t>
            </a:r>
            <a:r>
              <a:rPr lang="en-US" altLang="zh-TW" sz="1400" b="1" dirty="0" smtClean="0"/>
              <a:t>, </a:t>
            </a:r>
            <a:r>
              <a:rPr lang="zh-TW" altLang="en-US" sz="1400" b="1" dirty="0" smtClean="0"/>
              <a:t>優生保健法</a:t>
            </a:r>
            <a:r>
              <a:rPr lang="en-US" altLang="zh-TW" sz="1400" b="1" dirty="0" smtClean="0"/>
              <a:t>)</a:t>
            </a:r>
            <a:endParaRPr lang="zh-TW" altLang="zh-TW" sz="1400" dirty="0" smtClean="0"/>
          </a:p>
          <a:p>
            <a:r>
              <a:rPr lang="en-US" altLang="zh-TW" sz="1600" dirty="0" smtClean="0"/>
              <a:t>Radiology finding and differential diagnosis</a:t>
            </a:r>
            <a:r>
              <a:rPr lang="zh-TW" altLang="en-US" sz="1600" dirty="0" smtClean="0"/>
              <a:t>     </a:t>
            </a:r>
            <a:endParaRPr lang="en-US" altLang="zh-TW" sz="1600" dirty="0" smtClean="0"/>
          </a:p>
          <a:p>
            <a:r>
              <a:rPr lang="en-US" altLang="zh-TW" sz="1600" dirty="0" smtClean="0"/>
              <a:t>Pathological </a:t>
            </a:r>
            <a:r>
              <a:rPr lang="en-US" altLang="zh-TW" sz="1600" dirty="0"/>
              <a:t>finding and final </a:t>
            </a:r>
            <a:r>
              <a:rPr lang="en-US" altLang="zh-TW" sz="1600" dirty="0" smtClean="0"/>
              <a:t>diagnosis</a:t>
            </a:r>
            <a:r>
              <a:rPr lang="zh-TW" altLang="en-US" sz="1600" dirty="0" smtClean="0"/>
              <a:t>             </a:t>
            </a:r>
            <a:endParaRPr lang="en-US" altLang="zh-TW" sz="1600" dirty="0" smtClean="0"/>
          </a:p>
          <a:p>
            <a:pPr lvl="1">
              <a:buFont typeface="+mj-lt"/>
              <a:buAutoNum type="arabicPeriod" startAt="8"/>
            </a:pPr>
            <a:r>
              <a:rPr lang="en-US" altLang="zh-TW" sz="1400" b="1" dirty="0" smtClean="0"/>
              <a:t>How to make a diagnosis of this disease?</a:t>
            </a:r>
          </a:p>
          <a:p>
            <a:pPr marL="1143000" lvl="1" indent="-742950">
              <a:buFont typeface="+mj-lt"/>
              <a:buAutoNum type="arabicPeriod" startAt="8"/>
            </a:pPr>
            <a:r>
              <a:rPr lang="en-US" altLang="zh-TW" sz="1400" b="1" dirty="0" smtClean="0"/>
              <a:t>What </a:t>
            </a:r>
            <a:r>
              <a:rPr lang="en-US" altLang="zh-TW" sz="1400" b="1" dirty="0"/>
              <a:t>is the outcome and management of children or adult with </a:t>
            </a:r>
            <a:r>
              <a:rPr lang="en-US" altLang="zh-TW" sz="1400" b="1" dirty="0" smtClean="0"/>
              <a:t>this disease?</a:t>
            </a:r>
          </a:p>
          <a:p>
            <a:pPr marL="1143000" lvl="1" indent="-742950">
              <a:buFont typeface="+mj-lt"/>
              <a:buAutoNum type="arabicPeriod" startAt="8"/>
            </a:pPr>
            <a:r>
              <a:rPr lang="en-US" altLang="zh-TW" sz="1400" b="1" dirty="0" smtClean="0"/>
              <a:t>What is your plan in dealing with the family with such possible hereditary disease in your community care?</a:t>
            </a:r>
            <a:endParaRPr lang="en-US" altLang="zh-TW" sz="1400" b="1" dirty="0"/>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29</a:t>
            </a:fld>
            <a:endParaRPr lang="zh-TW" altLang="en-US" dirty="0"/>
          </a:p>
        </p:txBody>
      </p:sp>
    </p:spTree>
    <p:extLst>
      <p:ext uri="{BB962C8B-B14F-4D97-AF65-F5344CB8AC3E}">
        <p14:creationId xmlns:p14="http://schemas.microsoft.com/office/powerpoint/2010/main" val="15887119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latin typeface="標楷體" panose="03000509000000000000" pitchFamily="65" charset="-120"/>
                <a:ea typeface="標楷體" panose="03000509000000000000" pitchFamily="65" charset="-120"/>
              </a:rPr>
              <a:t>醫療法</a:t>
            </a:r>
          </a:p>
        </p:txBody>
      </p:sp>
      <p:sp>
        <p:nvSpPr>
          <p:cNvPr id="3" name="內容版面配置區 2"/>
          <p:cNvSpPr>
            <a:spLocks noGrp="1"/>
          </p:cNvSpPr>
          <p:nvPr>
            <p:ph idx="1"/>
          </p:nvPr>
        </p:nvSpPr>
        <p:spPr/>
        <p:txBody>
          <a:bodyPr>
            <a:normAutofit fontScale="70000" lnSpcReduction="20000"/>
          </a:bodyPr>
          <a:lstStyle/>
          <a:p>
            <a:r>
              <a:rPr lang="zh-TW" altLang="en-US" b="1" dirty="0">
                <a:latin typeface="標楷體" panose="03000509000000000000" pitchFamily="65" charset="-120"/>
                <a:ea typeface="標楷體" panose="03000509000000000000" pitchFamily="65" charset="-120"/>
              </a:rPr>
              <a:t>第</a:t>
            </a:r>
            <a:r>
              <a:rPr lang="en-US" altLang="zh-TW" b="1" dirty="0">
                <a:latin typeface="標楷體" panose="03000509000000000000" pitchFamily="65" charset="-120"/>
                <a:ea typeface="標楷體" panose="03000509000000000000" pitchFamily="65" charset="-120"/>
              </a:rPr>
              <a:t>81</a:t>
            </a:r>
            <a:r>
              <a:rPr lang="zh-TW" altLang="en-US" b="1" dirty="0">
                <a:latin typeface="標楷體" panose="03000509000000000000" pitchFamily="65" charset="-120"/>
                <a:ea typeface="標楷體" panose="03000509000000000000" pitchFamily="65" charset="-120"/>
              </a:rPr>
              <a:t>條（醫療機構之</a:t>
            </a:r>
            <a:r>
              <a:rPr lang="zh-TW" altLang="en-US" b="1" dirty="0">
                <a:solidFill>
                  <a:srgbClr val="FF0000"/>
                </a:solidFill>
                <a:latin typeface="標楷體" panose="03000509000000000000" pitchFamily="65" charset="-120"/>
                <a:ea typeface="標楷體" panose="03000509000000000000" pitchFamily="65" charset="-120"/>
              </a:rPr>
              <a:t>告知義務</a:t>
            </a:r>
            <a:r>
              <a:rPr lang="zh-TW" altLang="en-US" b="1" dirty="0" smtClean="0">
                <a:latin typeface="標楷體" panose="03000509000000000000" pitchFamily="65" charset="-120"/>
                <a:ea typeface="標楷體" panose="03000509000000000000" pitchFamily="65" charset="-120"/>
              </a:rPr>
              <a:t>）</a:t>
            </a:r>
            <a:endParaRPr lang="en-US" altLang="zh-TW" b="1" dirty="0" smtClean="0">
              <a:latin typeface="標楷體" panose="03000509000000000000" pitchFamily="65" charset="-120"/>
              <a:ea typeface="標楷體" panose="03000509000000000000" pitchFamily="65" charset="-120"/>
            </a:endParaRPr>
          </a:p>
          <a:p>
            <a:pPr marL="0" indent="0">
              <a:buNone/>
            </a:pPr>
            <a:r>
              <a:rPr lang="zh-TW" altLang="en-US" b="1" dirty="0" smtClean="0">
                <a:latin typeface="標楷體" panose="03000509000000000000" pitchFamily="65" charset="-120"/>
                <a:ea typeface="標楷體" panose="03000509000000000000" pitchFamily="65" charset="-120"/>
              </a:rPr>
              <a:t>    醫療機構</a:t>
            </a:r>
            <a:r>
              <a:rPr lang="zh-TW" altLang="en-US" b="1" dirty="0">
                <a:latin typeface="標楷體" panose="03000509000000000000" pitchFamily="65" charset="-120"/>
                <a:ea typeface="標楷體" panose="03000509000000000000" pitchFamily="65" charset="-120"/>
              </a:rPr>
              <a:t>診治病人時，應向病人或其法定代理人、配偶、親屬或關係人告知其病情、治療方針、處置、用藥、</a:t>
            </a:r>
            <a:r>
              <a:rPr lang="zh-TW" altLang="en-US" b="1" dirty="0">
                <a:solidFill>
                  <a:srgbClr val="FF0000"/>
                </a:solidFill>
                <a:latin typeface="標楷體" panose="03000509000000000000" pitchFamily="65" charset="-120"/>
                <a:ea typeface="標楷體" panose="03000509000000000000" pitchFamily="65" charset="-120"/>
              </a:rPr>
              <a:t>預後情形及可能之不良反應。 </a:t>
            </a:r>
          </a:p>
          <a:p>
            <a:r>
              <a:rPr lang="zh-TW" altLang="en-US" b="1" dirty="0">
                <a:latin typeface="標楷體" panose="03000509000000000000" pitchFamily="65" charset="-120"/>
                <a:ea typeface="標楷體" panose="03000509000000000000" pitchFamily="65" charset="-120"/>
              </a:rPr>
              <a:t>第</a:t>
            </a:r>
            <a:r>
              <a:rPr lang="en-US" altLang="zh-TW" b="1" dirty="0">
                <a:latin typeface="標楷體" panose="03000509000000000000" pitchFamily="65" charset="-120"/>
                <a:ea typeface="標楷體" panose="03000509000000000000" pitchFamily="65" charset="-120"/>
              </a:rPr>
              <a:t>82</a:t>
            </a:r>
            <a:r>
              <a:rPr lang="zh-TW" altLang="en-US" b="1" dirty="0">
                <a:latin typeface="標楷體" panose="03000509000000000000" pitchFamily="65" charset="-120"/>
                <a:ea typeface="標楷體" panose="03000509000000000000" pitchFamily="65" charset="-120"/>
              </a:rPr>
              <a:t>條（損害賠償責任</a:t>
            </a:r>
            <a:r>
              <a:rPr lang="zh-TW" altLang="en-US" b="1" dirty="0" smtClean="0">
                <a:latin typeface="標楷體" panose="03000509000000000000" pitchFamily="65" charset="-120"/>
                <a:ea typeface="標楷體" panose="03000509000000000000" pitchFamily="65" charset="-120"/>
              </a:rPr>
              <a:t>）</a:t>
            </a:r>
            <a:endParaRPr lang="zh-TW" altLang="en-US" b="1" dirty="0">
              <a:latin typeface="標楷體" panose="03000509000000000000" pitchFamily="65" charset="-120"/>
              <a:ea typeface="標楷體" panose="03000509000000000000" pitchFamily="65" charset="-120"/>
            </a:endParaRPr>
          </a:p>
          <a:p>
            <a:pPr marL="0" indent="0">
              <a:buNone/>
            </a:pPr>
            <a:r>
              <a:rPr lang="zh-TW" altLang="en-US" b="1" dirty="0">
                <a:latin typeface="標楷體" panose="03000509000000000000" pitchFamily="65" charset="-120"/>
                <a:ea typeface="標楷體" panose="03000509000000000000" pitchFamily="65" charset="-120"/>
              </a:rPr>
              <a:t>　　醫療業務之施行，應善盡醫療上必要之注意。 </a:t>
            </a:r>
          </a:p>
          <a:p>
            <a:pPr marL="0" indent="0">
              <a:buNone/>
            </a:pPr>
            <a:r>
              <a:rPr lang="zh-TW" altLang="en-US" b="1" dirty="0">
                <a:latin typeface="標楷體" panose="03000509000000000000" pitchFamily="65" charset="-120"/>
                <a:ea typeface="標楷體" panose="03000509000000000000" pitchFamily="65" charset="-120"/>
              </a:rPr>
              <a:t>　　醫療機構及其醫事人員因執行業務致生損害於病人，</a:t>
            </a:r>
            <a:r>
              <a:rPr lang="zh-TW" altLang="en-US" b="1" dirty="0">
                <a:solidFill>
                  <a:srgbClr val="FF0000"/>
                </a:solidFill>
                <a:latin typeface="標楷體" panose="03000509000000000000" pitchFamily="65" charset="-120"/>
                <a:ea typeface="標楷體" panose="03000509000000000000" pitchFamily="65" charset="-120"/>
              </a:rPr>
              <a:t>以故意或過失為限，負損害賠償責任</a:t>
            </a:r>
            <a:r>
              <a:rPr lang="zh-TW" altLang="en-US" b="1" dirty="0" smtClean="0">
                <a:solidFill>
                  <a:srgbClr val="FF0000"/>
                </a:solidFill>
                <a:latin typeface="標楷體" panose="03000509000000000000" pitchFamily="65" charset="-120"/>
                <a:ea typeface="標楷體" panose="03000509000000000000" pitchFamily="65" charset="-120"/>
              </a:rPr>
              <a:t>。</a:t>
            </a:r>
            <a:endParaRPr lang="en-US" altLang="zh-TW" b="1" dirty="0" smtClean="0">
              <a:solidFill>
                <a:srgbClr val="FF0000"/>
              </a:solidFill>
              <a:latin typeface="標楷體" panose="03000509000000000000" pitchFamily="65" charset="-120"/>
              <a:ea typeface="標楷體" panose="03000509000000000000" pitchFamily="65" charset="-120"/>
            </a:endParaRPr>
          </a:p>
          <a:p>
            <a:endParaRPr lang="en-US" altLang="zh-TW" b="1" dirty="0">
              <a:latin typeface="標楷體" panose="03000509000000000000" pitchFamily="65" charset="-120"/>
              <a:ea typeface="標楷體" panose="03000509000000000000" pitchFamily="65" charset="-120"/>
            </a:endParaRPr>
          </a:p>
          <a:p>
            <a:r>
              <a:rPr lang="zh-TW" altLang="en-US" b="1" dirty="0" smtClean="0">
                <a:latin typeface="標楷體" panose="03000509000000000000" pitchFamily="65" charset="-120"/>
                <a:ea typeface="標楷體" panose="03000509000000000000" pitchFamily="65" charset="-120"/>
              </a:rPr>
              <a:t>第</a:t>
            </a:r>
            <a:r>
              <a:rPr lang="en-US" altLang="zh-TW" b="1" dirty="0">
                <a:latin typeface="標楷體" panose="03000509000000000000" pitchFamily="65" charset="-120"/>
                <a:ea typeface="標楷體" panose="03000509000000000000" pitchFamily="65" charset="-120"/>
              </a:rPr>
              <a:t>65</a:t>
            </a:r>
            <a:r>
              <a:rPr lang="zh-TW" altLang="en-US" b="1" dirty="0">
                <a:latin typeface="標楷體" panose="03000509000000000000" pitchFamily="65" charset="-120"/>
                <a:ea typeface="標楷體" panose="03000509000000000000" pitchFamily="65" charset="-120"/>
              </a:rPr>
              <a:t>條（採取組織檢體或切取器官之分析及評估</a:t>
            </a:r>
            <a:r>
              <a:rPr lang="zh-TW" altLang="en-US" b="1"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
            </a:r>
            <a:br>
              <a:rPr lang="zh-TW" altLang="en-US"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　　</a:t>
            </a:r>
            <a:r>
              <a:rPr lang="zh-TW" altLang="en-US" b="1" dirty="0">
                <a:solidFill>
                  <a:srgbClr val="FF0000"/>
                </a:solidFill>
                <a:latin typeface="標楷體" panose="03000509000000000000" pitchFamily="65" charset="-120"/>
                <a:ea typeface="標楷體" panose="03000509000000000000" pitchFamily="65" charset="-120"/>
              </a:rPr>
              <a:t>醫療機構對採取之組織檢體或手術切取之器官，應送請病理檢查</a:t>
            </a:r>
            <a:r>
              <a:rPr lang="zh-TW" altLang="en-US" b="1" dirty="0">
                <a:latin typeface="標楷體" panose="03000509000000000000" pitchFamily="65" charset="-120"/>
                <a:ea typeface="標楷體" panose="03000509000000000000" pitchFamily="65" charset="-120"/>
              </a:rPr>
              <a:t>，並將結果告知病人或其法定代理人、配偶、親屬或關係人。 </a:t>
            </a:r>
            <a:br>
              <a:rPr lang="zh-TW" altLang="en-US" b="1" dirty="0">
                <a:latin typeface="標楷體" panose="03000509000000000000" pitchFamily="65" charset="-120"/>
                <a:ea typeface="標楷體" panose="03000509000000000000" pitchFamily="65" charset="-120"/>
              </a:rPr>
            </a:br>
            <a:r>
              <a:rPr lang="zh-TW" altLang="en-US" b="1" dirty="0">
                <a:latin typeface="標楷體" panose="03000509000000000000" pitchFamily="65" charset="-120"/>
                <a:ea typeface="標楷體" panose="03000509000000000000" pitchFamily="65" charset="-120"/>
              </a:rPr>
              <a:t>　　醫療機構對於前項之組織檢體或手術切取之器官，</a:t>
            </a:r>
            <a:r>
              <a:rPr lang="zh-TW" altLang="en-US" b="1" dirty="0">
                <a:solidFill>
                  <a:srgbClr val="FF0000"/>
                </a:solidFill>
                <a:latin typeface="標楷體" panose="03000509000000000000" pitchFamily="65" charset="-120"/>
                <a:ea typeface="標楷體" panose="03000509000000000000" pitchFamily="65" charset="-120"/>
              </a:rPr>
              <a:t>應就臨床及病理診斷之結果，作成分析、檢討及評估。 </a:t>
            </a:r>
          </a:p>
          <a:p>
            <a:endParaRPr lang="zh-TW" altLang="en-US" dirty="0"/>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3</a:t>
            </a:fld>
            <a:endParaRPr lang="zh-TW" altLang="en-US">
              <a:solidFill>
                <a:prstClr val="black">
                  <a:tint val="75000"/>
                </a:prstClr>
              </a:solidFill>
            </a:endParaRPr>
          </a:p>
        </p:txBody>
      </p:sp>
    </p:spTree>
    <p:extLst>
      <p:ext uri="{BB962C8B-B14F-4D97-AF65-F5344CB8AC3E}">
        <p14:creationId xmlns:p14="http://schemas.microsoft.com/office/powerpoint/2010/main" val="1259496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11123" y="2020747"/>
            <a:ext cx="3104824" cy="707886"/>
          </a:xfrm>
          <a:prstGeom prst="rect">
            <a:avLst/>
          </a:prstGeom>
        </p:spPr>
        <p:txBody>
          <a:bodyPr wrap="none">
            <a:spAutoFit/>
          </a:bodyPr>
          <a:lstStyle/>
          <a:p>
            <a:r>
              <a:rPr lang="en-US" altLang="zh-TW" sz="4000" dirty="0" smtClean="0"/>
              <a:t>X-ray Image</a:t>
            </a:r>
            <a:endParaRPr lang="zh-TW" altLang="en-US" sz="4000" dirty="0"/>
          </a:p>
        </p:txBody>
      </p:sp>
      <p:sp>
        <p:nvSpPr>
          <p:cNvPr id="3" name="Subtitle 2"/>
          <p:cNvSpPr txBox="1">
            <a:spLocks/>
          </p:cNvSpPr>
          <p:nvPr/>
        </p:nvSpPr>
        <p:spPr bwMode="auto">
          <a:xfrm>
            <a:off x="1403648" y="2924944"/>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lnSpc>
                <a:spcPct val="80000"/>
              </a:lnSpc>
              <a:buFontTx/>
              <a:buNone/>
            </a:pPr>
            <a:endParaRPr lang="zh-TW" altLang="en-US" sz="3500" dirty="0" smtClean="0">
              <a:solidFill>
                <a:srgbClr val="898989"/>
              </a:solidFill>
              <a:latin typeface="Arial" pitchFamily="34" charset="0"/>
            </a:endParaRPr>
          </a:p>
        </p:txBody>
      </p:sp>
      <p:sp>
        <p:nvSpPr>
          <p:cNvPr id="8" name="投影片編號版面配置區 7"/>
          <p:cNvSpPr>
            <a:spLocks noGrp="1"/>
          </p:cNvSpPr>
          <p:nvPr>
            <p:ph type="sldNum" sz="quarter" idx="12"/>
          </p:nvPr>
        </p:nvSpPr>
        <p:spPr/>
        <p:txBody>
          <a:bodyPr/>
          <a:lstStyle/>
          <a:p>
            <a:fld id="{633656FD-5012-470D-BE26-CAAD3B3D8DCC}" type="slidenum">
              <a:rPr lang="zh-CN" altLang="en-US" smtClean="0">
                <a:solidFill>
                  <a:srgbClr val="000000"/>
                </a:solidFill>
              </a:rPr>
              <a:pPr/>
              <a:t>30</a:t>
            </a:fld>
            <a:endParaRPr lang="zh-CN" altLang="en-US">
              <a:solidFill>
                <a:srgbClr val="000000"/>
              </a:solidFill>
            </a:endParaRPr>
          </a:p>
        </p:txBody>
      </p:sp>
    </p:spTree>
    <p:extLst>
      <p:ext uri="{BB962C8B-B14F-4D97-AF65-F5344CB8AC3E}">
        <p14:creationId xmlns:p14="http://schemas.microsoft.com/office/powerpoint/2010/main" val="41813990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內容版面配置區 13" descr="OI for compare.jpg"/>
          <p:cNvPicPr>
            <a:picLocks noGrp="1" noChangeAspect="1"/>
          </p:cNvPicPr>
          <p:nvPr>
            <p:ph sz="half" idx="2"/>
          </p:nvPr>
        </p:nvPicPr>
        <p:blipFill>
          <a:blip r:embed="rId2" cstate="print"/>
          <a:srcRect l="25388" t="4874" r="23416" b="11253"/>
          <a:stretch>
            <a:fillRect/>
          </a:stretch>
        </p:blipFill>
        <p:spPr>
          <a:xfrm>
            <a:off x="4427984" y="261368"/>
            <a:ext cx="4346905" cy="6480000"/>
          </a:xfrm>
        </p:spPr>
      </p:pic>
      <p:pic>
        <p:nvPicPr>
          <p:cNvPr id="13" name="內容版面配置區 12" descr="OI.jpg"/>
          <p:cNvPicPr>
            <a:picLocks noGrp="1" noChangeAspect="1"/>
          </p:cNvPicPr>
          <p:nvPr>
            <p:ph sz="half" idx="1"/>
          </p:nvPr>
        </p:nvPicPr>
        <p:blipFill>
          <a:blip r:embed="rId3" cstate="print"/>
          <a:srcRect t="521" r="64084" b="21836"/>
          <a:stretch>
            <a:fillRect/>
          </a:stretch>
        </p:blipFill>
        <p:spPr>
          <a:xfrm>
            <a:off x="400495" y="227222"/>
            <a:ext cx="3955481" cy="6480000"/>
          </a:xfrm>
        </p:spPr>
      </p:pic>
      <p:sp>
        <p:nvSpPr>
          <p:cNvPr id="5" name="文字方塊 4"/>
          <p:cNvSpPr txBox="1"/>
          <p:nvPr/>
        </p:nvSpPr>
        <p:spPr>
          <a:xfrm>
            <a:off x="423199" y="5733256"/>
            <a:ext cx="899592" cy="92333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altLang="zh-TW" dirty="0" smtClean="0"/>
              <a:t>This case</a:t>
            </a:r>
          </a:p>
          <a:p>
            <a:r>
              <a:rPr lang="en-US" altLang="zh-TW" dirty="0" smtClean="0"/>
              <a:t>16GW</a:t>
            </a:r>
            <a:endParaRPr lang="zh-TW" altLang="en-US" dirty="0"/>
          </a:p>
        </p:txBody>
      </p:sp>
      <p:sp>
        <p:nvSpPr>
          <p:cNvPr id="6" name="文字方塊 5"/>
          <p:cNvSpPr txBox="1"/>
          <p:nvPr/>
        </p:nvSpPr>
        <p:spPr>
          <a:xfrm>
            <a:off x="7740352" y="6095037"/>
            <a:ext cx="1008112" cy="646331"/>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altLang="zh-TW" dirty="0" smtClean="0"/>
              <a:t>Control 17 GW</a:t>
            </a:r>
            <a:endParaRPr lang="zh-TW" altLang="en-US" dirty="0"/>
          </a:p>
        </p:txBody>
      </p:sp>
      <p:sp>
        <p:nvSpPr>
          <p:cNvPr id="11" name="投影片編號版面配置區 10"/>
          <p:cNvSpPr>
            <a:spLocks noGrp="1"/>
          </p:cNvSpPr>
          <p:nvPr>
            <p:ph type="sldNum" sz="quarter" idx="12"/>
          </p:nvPr>
        </p:nvSpPr>
        <p:spPr/>
        <p:txBody>
          <a:bodyPr/>
          <a:lstStyle/>
          <a:p>
            <a:fld id="{5A3527B9-0329-44F1-8B95-2CCD93602910}" type="slidenum">
              <a:rPr lang="zh-CN" altLang="en-US" smtClean="0">
                <a:solidFill>
                  <a:srgbClr val="000000"/>
                </a:solidFill>
              </a:rPr>
              <a:pPr/>
              <a:t>31</a:t>
            </a:fld>
            <a:endParaRPr lang="zh-CN" altLang="en-US">
              <a:solidFill>
                <a:srgbClr val="000000"/>
              </a:solidFill>
            </a:endParaRPr>
          </a:p>
        </p:txBody>
      </p:sp>
    </p:spTree>
    <p:extLst>
      <p:ext uri="{BB962C8B-B14F-4D97-AF65-F5344CB8AC3E}">
        <p14:creationId xmlns:p14="http://schemas.microsoft.com/office/powerpoint/2010/main" val="39233089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11610" r="191" b="23422"/>
          <a:stretch>
            <a:fillRect/>
          </a:stretch>
        </p:blipFill>
        <p:spPr bwMode="auto">
          <a:xfrm>
            <a:off x="234950" y="908720"/>
            <a:ext cx="8657530" cy="5040560"/>
          </a:xfrm>
          <a:prstGeom prst="rect">
            <a:avLst/>
          </a:prstGeom>
          <a:noFill/>
          <a:ln w="9525">
            <a:noFill/>
            <a:miter lim="800000"/>
            <a:headEnd/>
            <a:tailEnd/>
          </a:ln>
        </p:spPr>
      </p:pic>
      <p:sp>
        <p:nvSpPr>
          <p:cNvPr id="7" name="投影片編號版面配置區 6"/>
          <p:cNvSpPr>
            <a:spLocks noGrp="1"/>
          </p:cNvSpPr>
          <p:nvPr>
            <p:ph type="sldNum" sz="quarter" idx="12"/>
          </p:nvPr>
        </p:nvSpPr>
        <p:spPr/>
        <p:txBody>
          <a:bodyPr/>
          <a:lstStyle/>
          <a:p>
            <a:fld id="{633656FD-5012-470D-BE26-CAAD3B3D8DCC}" type="slidenum">
              <a:rPr lang="zh-CN" altLang="en-US" smtClean="0">
                <a:solidFill>
                  <a:srgbClr val="000000"/>
                </a:solidFill>
              </a:rPr>
              <a:pPr/>
              <a:t>32</a:t>
            </a:fld>
            <a:endParaRPr lang="zh-CN" altLang="en-US">
              <a:solidFill>
                <a:srgbClr val="000000"/>
              </a:solidFill>
            </a:endParaRPr>
          </a:p>
        </p:txBody>
      </p:sp>
    </p:spTree>
    <p:extLst>
      <p:ext uri="{BB962C8B-B14F-4D97-AF65-F5344CB8AC3E}">
        <p14:creationId xmlns:p14="http://schemas.microsoft.com/office/powerpoint/2010/main" val="2792163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ctrTitle"/>
          </p:nvPr>
        </p:nvSpPr>
        <p:spPr/>
        <p:txBody>
          <a:bodyPr/>
          <a:lstStyle/>
          <a:p>
            <a:r>
              <a:rPr lang="en-US" altLang="zh-TW" dirty="0" smtClean="0"/>
              <a:t>What did Autopsy Tell Us?</a:t>
            </a:r>
            <a:endParaRPr lang="zh-TW" altLang="en-US" dirty="0"/>
          </a:p>
        </p:txBody>
      </p:sp>
      <p:sp>
        <p:nvSpPr>
          <p:cNvPr id="5" name="文字版面配置區 4"/>
          <p:cNvSpPr>
            <a:spLocks noGrp="1"/>
          </p:cNvSpPr>
          <p:nvPr>
            <p:ph type="subTitle" idx="1"/>
          </p:nvPr>
        </p:nvSpPr>
        <p:spPr>
          <a:xfrm>
            <a:off x="1115616" y="4653136"/>
            <a:ext cx="6400800" cy="792163"/>
          </a:xfrm>
        </p:spPr>
        <p:txBody>
          <a:bodyPr/>
          <a:lstStyle/>
          <a:p>
            <a:pPr>
              <a:lnSpc>
                <a:spcPct val="80000"/>
              </a:lnSpc>
            </a:pPr>
            <a:r>
              <a:rPr lang="zh-TW" altLang="en-US" dirty="0" smtClean="0">
                <a:solidFill>
                  <a:srgbClr val="190BCF"/>
                </a:solidFill>
                <a:latin typeface="Times New Roman" pitchFamily="18" charset="0"/>
                <a:ea typeface="標楷體" pitchFamily="65" charset="-120"/>
              </a:rPr>
              <a:t>presented </a:t>
            </a:r>
            <a:r>
              <a:rPr lang="zh-TW" altLang="en-US" dirty="0">
                <a:solidFill>
                  <a:srgbClr val="190BCF"/>
                </a:solidFill>
                <a:latin typeface="Times New Roman" pitchFamily="18" charset="0"/>
                <a:ea typeface="標楷體" pitchFamily="65" charset="-120"/>
              </a:rPr>
              <a:t>by </a:t>
            </a:r>
            <a:r>
              <a:rPr lang="zh-TW" altLang="en-US" dirty="0" smtClean="0">
                <a:solidFill>
                  <a:srgbClr val="190BCF"/>
                </a:solidFill>
                <a:latin typeface="Times New Roman" pitchFamily="18" charset="0"/>
                <a:ea typeface="標楷體" pitchFamily="65" charset="-120"/>
              </a:rPr>
              <a:t>病理科Dr</a:t>
            </a:r>
            <a:r>
              <a:rPr lang="zh-TW" altLang="en-US" dirty="0">
                <a:solidFill>
                  <a:srgbClr val="190BCF"/>
                </a:solidFill>
                <a:latin typeface="標楷體" pitchFamily="65" charset="-120"/>
                <a:ea typeface="標楷體" pitchFamily="65" charset="-120"/>
              </a:rPr>
              <a:t>. </a:t>
            </a:r>
            <a:r>
              <a:rPr lang="zh-TW" altLang="en-US" dirty="0" smtClean="0">
                <a:solidFill>
                  <a:srgbClr val="190BCF"/>
                </a:solidFill>
                <a:latin typeface="標楷體" pitchFamily="65" charset="-120"/>
                <a:ea typeface="標楷體" pitchFamily="65" charset="-120"/>
              </a:rPr>
              <a:t>黃博琪</a:t>
            </a:r>
            <a:endParaRPr lang="zh-TW" altLang="en-US" dirty="0">
              <a:solidFill>
                <a:srgbClr val="190BCF"/>
              </a:solidFill>
              <a:latin typeface="標楷體" pitchFamily="65" charset="-120"/>
              <a:ea typeface="標楷體" pitchFamily="65" charset="-120"/>
            </a:endParaRPr>
          </a:p>
          <a:p>
            <a:endParaRPr lang="zh-TW" altLang="en-US" dirty="0"/>
          </a:p>
        </p:txBody>
      </p:sp>
      <p:sp>
        <p:nvSpPr>
          <p:cNvPr id="9" name="投影片編號版面配置區 8"/>
          <p:cNvSpPr>
            <a:spLocks noGrp="1"/>
          </p:cNvSpPr>
          <p:nvPr>
            <p:ph type="sldNum" sz="quarter" idx="4"/>
          </p:nvPr>
        </p:nvSpPr>
        <p:spPr/>
        <p:txBody>
          <a:bodyPr/>
          <a:lstStyle/>
          <a:p>
            <a:fld id="{4FC80AC7-F055-4983-AADC-EDA5B9FA8273}" type="slidenum">
              <a:rPr lang="zh-CN" altLang="en-US" smtClean="0">
                <a:solidFill>
                  <a:srgbClr val="000000"/>
                </a:solidFill>
              </a:rPr>
              <a:pPr/>
              <a:t>33</a:t>
            </a:fld>
            <a:endParaRPr lang="zh-CN" altLang="en-US">
              <a:solidFill>
                <a:srgbClr val="000000"/>
              </a:solidFill>
            </a:endParaRPr>
          </a:p>
        </p:txBody>
      </p:sp>
    </p:spTree>
    <p:extLst>
      <p:ext uri="{BB962C8B-B14F-4D97-AF65-F5344CB8AC3E}">
        <p14:creationId xmlns:p14="http://schemas.microsoft.com/office/powerpoint/2010/main" val="3547775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Autopsy finding</a:t>
            </a:r>
            <a:endParaRPr lang="zh-TW" altLang="en-US" dirty="0"/>
          </a:p>
        </p:txBody>
      </p:sp>
      <p:sp>
        <p:nvSpPr>
          <p:cNvPr id="4" name="矩形 3"/>
          <p:cNvSpPr/>
          <p:nvPr/>
        </p:nvSpPr>
        <p:spPr>
          <a:xfrm>
            <a:off x="107504" y="5836075"/>
            <a:ext cx="9036496" cy="923330"/>
          </a:xfrm>
          <a:prstGeom prst="rect">
            <a:avLst/>
          </a:prstGeom>
        </p:spPr>
        <p:txBody>
          <a:bodyPr wrap="square">
            <a:spAutoFit/>
          </a:bodyPr>
          <a:lstStyle/>
          <a:p>
            <a:r>
              <a:rPr lang="en-US" altLang="zh-TW" smtClean="0"/>
              <a:t>Female </a:t>
            </a:r>
            <a:r>
              <a:rPr lang="en-US" altLang="zh-TW" dirty="0"/>
              <a:t>fetus, 79</a:t>
            </a:r>
            <a:r>
              <a:rPr lang="en-US" altLang="zh-TW" dirty="0" smtClean="0"/>
              <a:t> </a:t>
            </a:r>
            <a:r>
              <a:rPr lang="en-US" altLang="zh-TW" dirty="0" err="1" smtClean="0"/>
              <a:t>gm</a:t>
            </a:r>
            <a:r>
              <a:rPr lang="en-US" altLang="zh-TW" dirty="0" smtClean="0"/>
              <a:t> (13 %tile), head circumference=</a:t>
            </a:r>
            <a:r>
              <a:rPr lang="en-US" altLang="zh-TW" dirty="0"/>
              <a:t>12.5</a:t>
            </a:r>
            <a:r>
              <a:rPr lang="en-US" altLang="zh-TW" dirty="0" smtClean="0"/>
              <a:t> </a:t>
            </a:r>
            <a:r>
              <a:rPr lang="en-US" altLang="zh-TW" dirty="0"/>
              <a:t>cm </a:t>
            </a:r>
            <a:r>
              <a:rPr lang="en-US" altLang="zh-TW" dirty="0" smtClean="0"/>
              <a:t>(55 </a:t>
            </a:r>
            <a:r>
              <a:rPr lang="en-US" altLang="zh-TW" dirty="0"/>
              <a:t>%tile</a:t>
            </a:r>
            <a:r>
              <a:rPr lang="en-US" altLang="zh-TW" dirty="0" smtClean="0"/>
              <a:t>), Chest circumference e= 10 cm</a:t>
            </a:r>
            <a:r>
              <a:rPr lang="en-US" altLang="zh-TW" dirty="0"/>
              <a:t> (&lt;0 %tile</a:t>
            </a:r>
            <a:r>
              <a:rPr lang="en-US" altLang="zh-TW" dirty="0" smtClean="0"/>
              <a:t>), abdominal </a:t>
            </a:r>
            <a:r>
              <a:rPr lang="en-US" altLang="zh-TW" dirty="0" err="1" smtClean="0"/>
              <a:t>cercumference</a:t>
            </a:r>
            <a:r>
              <a:rPr lang="en-US" altLang="zh-TW" dirty="0" smtClean="0"/>
              <a:t>=10 cm</a:t>
            </a:r>
            <a:r>
              <a:rPr lang="en-US" altLang="zh-TW" dirty="0"/>
              <a:t> (&lt;0 %tile</a:t>
            </a:r>
            <a:r>
              <a:rPr lang="en-US" altLang="zh-TW" dirty="0" smtClean="0"/>
              <a:t>), CRL </a:t>
            </a:r>
            <a:r>
              <a:rPr lang="en-US" altLang="zh-TW" dirty="0"/>
              <a:t>crown to rump length= 12  cm (47 </a:t>
            </a:r>
            <a:r>
              <a:rPr lang="en-US" altLang="zh-TW" dirty="0" smtClean="0"/>
              <a:t>percentile),  CHL </a:t>
            </a:r>
            <a:r>
              <a:rPr lang="en-US" altLang="zh-TW" dirty="0"/>
              <a:t>crown to heel length= 13</a:t>
            </a:r>
            <a:r>
              <a:rPr lang="en-US" altLang="zh-TW" dirty="0" smtClean="0"/>
              <a:t> </a:t>
            </a:r>
            <a:r>
              <a:rPr lang="en-US" altLang="zh-TW" dirty="0"/>
              <a:t>cm </a:t>
            </a:r>
            <a:r>
              <a:rPr lang="en-US" altLang="zh-TW" dirty="0" smtClean="0"/>
              <a:t>(&lt;0 </a:t>
            </a:r>
            <a:r>
              <a:rPr lang="en-US" altLang="zh-TW" dirty="0"/>
              <a:t>%tile</a:t>
            </a:r>
            <a:r>
              <a:rPr lang="en-US" altLang="zh-TW" dirty="0" smtClean="0"/>
              <a:t>), feet </a:t>
            </a:r>
            <a:r>
              <a:rPr lang="en-US" altLang="zh-TW" dirty="0"/>
              <a:t>length= 1.6  cm </a:t>
            </a:r>
            <a:r>
              <a:rPr lang="en-US" altLang="zh-TW" dirty="0" smtClean="0"/>
              <a:t>(&lt;0 </a:t>
            </a:r>
            <a:r>
              <a:rPr lang="en-US" altLang="zh-TW" dirty="0"/>
              <a:t>%tile), </a:t>
            </a:r>
          </a:p>
        </p:txBody>
      </p:sp>
      <p:pic>
        <p:nvPicPr>
          <p:cNvPr id="2051" name="Picture 3" descr="C:\Users\dau43\Desktop\OI CPC\1402040_OI fetus16\IMGP500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68760"/>
            <a:ext cx="2545854"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au43\Desktop\OI CPC\1402040_OI fetus16\IMGP5008.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260070"/>
            <a:ext cx="2545854"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80" b="15134"/>
          <a:stretch/>
        </p:blipFill>
        <p:spPr bwMode="auto">
          <a:xfrm>
            <a:off x="5804632" y="1275815"/>
            <a:ext cx="3162462" cy="453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107504" y="1268760"/>
            <a:ext cx="1296144" cy="36933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altLang="zh-TW" dirty="0" smtClean="0"/>
              <a:t>16GW </a:t>
            </a:r>
            <a:r>
              <a:rPr lang="zh-TW" altLang="en-US" dirty="0" smtClean="0"/>
              <a:t>正面</a:t>
            </a:r>
            <a:endParaRPr lang="zh-TW" altLang="en-US" dirty="0"/>
          </a:p>
        </p:txBody>
      </p:sp>
      <p:sp>
        <p:nvSpPr>
          <p:cNvPr id="14" name="文字方塊 13"/>
          <p:cNvSpPr txBox="1"/>
          <p:nvPr/>
        </p:nvSpPr>
        <p:spPr>
          <a:xfrm>
            <a:off x="2771800" y="1268760"/>
            <a:ext cx="1296144" cy="36933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altLang="zh-TW" dirty="0" smtClean="0"/>
              <a:t>16GW </a:t>
            </a:r>
            <a:r>
              <a:rPr lang="zh-TW" altLang="en-US" dirty="0" smtClean="0"/>
              <a:t>背面</a:t>
            </a:r>
            <a:endParaRPr lang="zh-TW" altLang="en-US" dirty="0"/>
          </a:p>
        </p:txBody>
      </p:sp>
      <p:sp>
        <p:nvSpPr>
          <p:cNvPr id="15" name="文字方塊 14"/>
          <p:cNvSpPr txBox="1"/>
          <p:nvPr/>
        </p:nvSpPr>
        <p:spPr>
          <a:xfrm>
            <a:off x="7654643" y="1278884"/>
            <a:ext cx="1312451" cy="369332"/>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TW" altLang="en-US" dirty="0" smtClean="0"/>
              <a:t>對照</a:t>
            </a:r>
            <a:r>
              <a:rPr lang="en-US" altLang="zh-TW" dirty="0" smtClean="0"/>
              <a:t>17GW</a:t>
            </a:r>
            <a:endParaRPr lang="zh-TW" altLang="en-US" dirty="0"/>
          </a:p>
        </p:txBody>
      </p:sp>
      <p:sp>
        <p:nvSpPr>
          <p:cNvPr id="16" name="內容版面配置區 2"/>
          <p:cNvSpPr txBox="1">
            <a:spLocks/>
          </p:cNvSpPr>
          <p:nvPr/>
        </p:nvSpPr>
        <p:spPr>
          <a:xfrm>
            <a:off x="251520" y="6741368"/>
            <a:ext cx="8304179"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zh-TW" altLang="en-US" sz="2400" dirty="0"/>
          </a:p>
        </p:txBody>
      </p:sp>
      <p:sp>
        <p:nvSpPr>
          <p:cNvPr id="18" name="投影片編號版面配置區 17"/>
          <p:cNvSpPr>
            <a:spLocks noGrp="1"/>
          </p:cNvSpPr>
          <p:nvPr>
            <p:ph type="sldNum" sz="quarter" idx="12"/>
          </p:nvPr>
        </p:nvSpPr>
        <p:spPr/>
        <p:txBody>
          <a:bodyPr/>
          <a:lstStyle/>
          <a:p>
            <a:fld id="{73DA0BB7-265A-403C-9275-D587AB510EDC}" type="slidenum">
              <a:rPr lang="zh-TW" altLang="en-US" smtClean="0"/>
              <a:pPr/>
              <a:t>34</a:t>
            </a:fld>
            <a:endParaRPr lang="zh-TW" altLang="en-US"/>
          </a:p>
        </p:txBody>
      </p:sp>
    </p:spTree>
    <p:extLst>
      <p:ext uri="{BB962C8B-B14F-4D97-AF65-F5344CB8AC3E}">
        <p14:creationId xmlns:p14="http://schemas.microsoft.com/office/powerpoint/2010/main" val="1122559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Eyes</a:t>
            </a:r>
            <a:endParaRPr lang="zh-TW" altLang="en-US" dirty="0"/>
          </a:p>
        </p:txBody>
      </p:sp>
      <p:sp>
        <p:nvSpPr>
          <p:cNvPr id="3" name="內容版面配置區 2"/>
          <p:cNvSpPr>
            <a:spLocks noGrp="1"/>
          </p:cNvSpPr>
          <p:nvPr>
            <p:ph sz="half" idx="1"/>
          </p:nvPr>
        </p:nvSpPr>
        <p:spPr/>
        <p:txBody>
          <a:bodyPr/>
          <a:lstStyle/>
          <a:p>
            <a:endParaRPr lang="zh-TW" altLang="en-US" dirty="0"/>
          </a:p>
        </p:txBody>
      </p:sp>
      <p:pic>
        <p:nvPicPr>
          <p:cNvPr id="5122" name="Picture 2" descr="C:\Users\dau43\Desktop\OI CPC\1402040_OI fetus16\109_1408\IMGP50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801" b="23244"/>
          <a:stretch/>
        </p:blipFill>
        <p:spPr bwMode="auto">
          <a:xfrm>
            <a:off x="467543" y="2348880"/>
            <a:ext cx="3857625" cy="376881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1628800"/>
            <a:ext cx="13779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dau43\Desktop\OI CPC\1402182Fetus17\IMGP5126.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727325"/>
            <a:ext cx="4038600" cy="2271712"/>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4716016" y="2348880"/>
            <a:ext cx="1312451" cy="369332"/>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TW" altLang="en-US" dirty="0" smtClean="0"/>
              <a:t>對照</a:t>
            </a:r>
            <a:r>
              <a:rPr lang="en-US" altLang="zh-TW" dirty="0" smtClean="0"/>
              <a:t>17GW</a:t>
            </a:r>
            <a:endParaRPr lang="zh-TW" altLang="en-US" dirty="0"/>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2348880"/>
            <a:ext cx="13779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投影片編號版面配置區 13"/>
          <p:cNvSpPr>
            <a:spLocks noGrp="1"/>
          </p:cNvSpPr>
          <p:nvPr>
            <p:ph type="sldNum" sz="quarter" idx="12"/>
          </p:nvPr>
        </p:nvSpPr>
        <p:spPr/>
        <p:txBody>
          <a:bodyPr/>
          <a:lstStyle/>
          <a:p>
            <a:fld id="{73DA0BB7-265A-403C-9275-D587AB510EDC}" type="slidenum">
              <a:rPr lang="zh-TW" altLang="en-US" smtClean="0"/>
              <a:pPr/>
              <a:t>35</a:t>
            </a:fld>
            <a:endParaRPr lang="zh-TW" altLang="en-US"/>
          </a:p>
        </p:txBody>
      </p:sp>
    </p:spTree>
    <p:extLst>
      <p:ext uri="{BB962C8B-B14F-4D97-AF65-F5344CB8AC3E}">
        <p14:creationId xmlns:p14="http://schemas.microsoft.com/office/powerpoint/2010/main" val="1901917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6146" name="Picture 2" descr="C:\Users\dau43\Desktop\OI CPC\1402040_OI fetus16\109_1408\IMGP5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4280"/>
            <a:ext cx="3857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dau43\Desktop\OI CPC\1402040_OI fetus16\109_1408\IMGP50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90" t="16757" r="11371" b="10450"/>
          <a:stretch/>
        </p:blipFill>
        <p:spPr bwMode="auto">
          <a:xfrm>
            <a:off x="4321511" y="-34280"/>
            <a:ext cx="4230905" cy="6892280"/>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231191" y="31318"/>
            <a:ext cx="648072" cy="36933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zh-TW" altLang="en-US" dirty="0" smtClean="0"/>
              <a:t>正面</a:t>
            </a:r>
            <a:endParaRPr lang="zh-TW" altLang="en-US" dirty="0"/>
          </a:p>
        </p:txBody>
      </p:sp>
      <p:sp>
        <p:nvSpPr>
          <p:cNvPr id="10" name="文字方塊 9"/>
          <p:cNvSpPr txBox="1"/>
          <p:nvPr/>
        </p:nvSpPr>
        <p:spPr>
          <a:xfrm>
            <a:off x="7904343" y="35304"/>
            <a:ext cx="648072" cy="36933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zh-TW" altLang="en-US" dirty="0" smtClean="0"/>
              <a:t>背面</a:t>
            </a:r>
            <a:endParaRPr lang="zh-TW" altLang="en-US" dirty="0"/>
          </a:p>
        </p:txBody>
      </p:sp>
      <p:sp>
        <p:nvSpPr>
          <p:cNvPr id="14" name="投影片編號版面配置區 13"/>
          <p:cNvSpPr>
            <a:spLocks noGrp="1"/>
          </p:cNvSpPr>
          <p:nvPr>
            <p:ph type="sldNum" sz="quarter" idx="12"/>
          </p:nvPr>
        </p:nvSpPr>
        <p:spPr/>
        <p:txBody>
          <a:bodyPr/>
          <a:lstStyle/>
          <a:p>
            <a:fld id="{73DA0BB7-265A-403C-9275-D587AB510EDC}" type="slidenum">
              <a:rPr lang="zh-TW" altLang="en-US" smtClean="0"/>
              <a:pPr/>
              <a:t>36</a:t>
            </a:fld>
            <a:endParaRPr lang="zh-TW" altLang="en-US"/>
          </a:p>
        </p:txBody>
      </p:sp>
    </p:spTree>
    <p:extLst>
      <p:ext uri="{BB962C8B-B14F-4D97-AF65-F5344CB8AC3E}">
        <p14:creationId xmlns:p14="http://schemas.microsoft.com/office/powerpoint/2010/main" val="35488865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endParaRPr lang="zh-TW" altLang="en-US" dirty="0"/>
          </a:p>
        </p:txBody>
      </p:sp>
      <p:pic>
        <p:nvPicPr>
          <p:cNvPr id="9219" name="Picture 3" descr="C:\Users\dau43\Desktop\OI CPC\1402040_OI fetus16\micro\P818052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dau43\Desktop\OI CPC\1402040_OI fetus16\109_1408\IMGP5062.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22335" r="8516"/>
          <a:stretch/>
        </p:blipFill>
        <p:spPr bwMode="auto">
          <a:xfrm>
            <a:off x="104055" y="3183891"/>
            <a:ext cx="4151871" cy="3377412"/>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7452320" y="4997152"/>
            <a:ext cx="1224136"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cerebrum</a:t>
            </a:r>
            <a:endParaRPr lang="zh-TW" altLang="en-US" dirty="0"/>
          </a:p>
        </p:txBody>
      </p:sp>
      <p:sp>
        <p:nvSpPr>
          <p:cNvPr id="12" name="文字方塊 11"/>
          <p:cNvSpPr txBox="1"/>
          <p:nvPr/>
        </p:nvSpPr>
        <p:spPr>
          <a:xfrm>
            <a:off x="2891541" y="3717032"/>
            <a:ext cx="1224136"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cerebrum</a:t>
            </a:r>
            <a:endParaRPr lang="zh-TW" altLang="en-US" dirty="0"/>
          </a:p>
        </p:txBody>
      </p:sp>
      <p:sp>
        <p:nvSpPr>
          <p:cNvPr id="13" name="文字方塊 12"/>
          <p:cNvSpPr txBox="1"/>
          <p:nvPr/>
        </p:nvSpPr>
        <p:spPr>
          <a:xfrm>
            <a:off x="2721556" y="5366484"/>
            <a:ext cx="1512168"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cerebellum</a:t>
            </a:r>
            <a:endParaRPr lang="zh-TW" altLang="en-US" dirty="0"/>
          </a:p>
        </p:txBody>
      </p:sp>
      <p:pic>
        <p:nvPicPr>
          <p:cNvPr id="15" name="Picture 2" descr="C:\Users\dau43\Desktop\OI CPC\1402040_OI fetus16\109_1408\IMGP505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52" r="27758" b="20430"/>
          <a:stretch/>
        </p:blipFill>
        <p:spPr bwMode="auto">
          <a:xfrm>
            <a:off x="128359" y="260648"/>
            <a:ext cx="4106242" cy="2780928"/>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p:cNvSpPr txBox="1"/>
          <p:nvPr/>
        </p:nvSpPr>
        <p:spPr>
          <a:xfrm>
            <a:off x="183177" y="908720"/>
            <a:ext cx="1224136"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SKULL</a:t>
            </a:r>
            <a:endParaRPr lang="zh-TW" altLang="en-US" dirty="0"/>
          </a:p>
        </p:txBody>
      </p:sp>
      <p:sp>
        <p:nvSpPr>
          <p:cNvPr id="19" name="投影片編號版面配置區 18"/>
          <p:cNvSpPr>
            <a:spLocks noGrp="1"/>
          </p:cNvSpPr>
          <p:nvPr>
            <p:ph type="sldNum" sz="quarter" idx="12"/>
          </p:nvPr>
        </p:nvSpPr>
        <p:spPr/>
        <p:txBody>
          <a:bodyPr/>
          <a:lstStyle/>
          <a:p>
            <a:fld id="{73DA0BB7-265A-403C-9275-D587AB510EDC}" type="slidenum">
              <a:rPr lang="zh-TW" altLang="en-US" smtClean="0"/>
              <a:pPr/>
              <a:t>37</a:t>
            </a:fld>
            <a:endParaRPr lang="zh-TW" altLang="en-US"/>
          </a:p>
        </p:txBody>
      </p:sp>
    </p:spTree>
    <p:extLst>
      <p:ext uri="{BB962C8B-B14F-4D97-AF65-F5344CB8AC3E}">
        <p14:creationId xmlns:p14="http://schemas.microsoft.com/office/powerpoint/2010/main" val="38956475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endParaRPr lang="zh-TW" altLang="en-US"/>
          </a:p>
        </p:txBody>
      </p:sp>
      <p:sp>
        <p:nvSpPr>
          <p:cNvPr id="7" name="內容版面配置區 6"/>
          <p:cNvSpPr>
            <a:spLocks noGrp="1"/>
          </p:cNvSpPr>
          <p:nvPr>
            <p:ph sz="half" idx="1"/>
          </p:nvPr>
        </p:nvSpPr>
        <p:spPr/>
        <p:txBody>
          <a:bodyPr/>
          <a:lstStyle/>
          <a:p>
            <a:endParaRPr lang="zh-TW" altLang="en-US" dirty="0"/>
          </a:p>
        </p:txBody>
      </p:sp>
      <p:pic>
        <p:nvPicPr>
          <p:cNvPr id="7171" name="Picture 3" descr="C:\Users\dau43\Desktop\OI CPC\1402040_OI fetus16\109_1408\IMGP5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658"/>
            <a:ext cx="3857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dau43\Desktop\OI CPC\1402040_OI fetus16\109_1408\IMGP5068.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r="12066"/>
          <a:stretch/>
        </p:blipFill>
        <p:spPr bwMode="auto">
          <a:xfrm>
            <a:off x="5220072" y="17658"/>
            <a:ext cx="339214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1664894" y="5517232"/>
            <a:ext cx="1224136" cy="92333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Vertebra, immature pelvis</a:t>
            </a:r>
            <a:endParaRPr lang="zh-TW" altLang="en-US" dirty="0"/>
          </a:p>
        </p:txBody>
      </p:sp>
      <p:sp>
        <p:nvSpPr>
          <p:cNvPr id="12" name="文字方塊 11"/>
          <p:cNvSpPr txBox="1"/>
          <p:nvPr/>
        </p:nvSpPr>
        <p:spPr>
          <a:xfrm>
            <a:off x="6732240" y="5498637"/>
            <a:ext cx="612068"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arm</a:t>
            </a:r>
            <a:endParaRPr lang="zh-TW" altLang="en-US" dirty="0"/>
          </a:p>
        </p:txBody>
      </p:sp>
      <p:sp>
        <p:nvSpPr>
          <p:cNvPr id="14" name="投影片編號版面配置區 13"/>
          <p:cNvSpPr>
            <a:spLocks noGrp="1"/>
          </p:cNvSpPr>
          <p:nvPr>
            <p:ph type="sldNum" sz="quarter" idx="12"/>
          </p:nvPr>
        </p:nvSpPr>
        <p:spPr/>
        <p:txBody>
          <a:bodyPr/>
          <a:lstStyle/>
          <a:p>
            <a:fld id="{73DA0BB7-265A-403C-9275-D587AB510EDC}" type="slidenum">
              <a:rPr lang="zh-TW" altLang="en-US" smtClean="0"/>
              <a:pPr/>
              <a:t>38</a:t>
            </a:fld>
            <a:endParaRPr lang="zh-TW" altLang="en-US"/>
          </a:p>
        </p:txBody>
      </p:sp>
    </p:spTree>
    <p:extLst>
      <p:ext uri="{BB962C8B-B14F-4D97-AF65-F5344CB8AC3E}">
        <p14:creationId xmlns:p14="http://schemas.microsoft.com/office/powerpoint/2010/main" val="3927270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Our case</a:t>
            </a:r>
            <a:endParaRPr lang="zh-TW" altLang="en-US" dirty="0"/>
          </a:p>
        </p:txBody>
      </p:sp>
      <p:pic>
        <p:nvPicPr>
          <p:cNvPr id="10243" name="Picture 3" descr="C:\Users\dau43\Desktop\OI CPC\1402040_OI fetus16\micro\P818051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04864"/>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dau43\Desktop\OI CPC\1402040_OI fetus16\micro\P818052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204864"/>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043608" y="5670946"/>
            <a:ext cx="7056784" cy="369332"/>
          </a:xfrm>
          <a:prstGeom prst="rect">
            <a:avLst/>
          </a:prstGeom>
        </p:spPr>
        <p:txBody>
          <a:bodyPr wrap="square">
            <a:spAutoFit/>
          </a:bodyPr>
          <a:lstStyle/>
          <a:p>
            <a:r>
              <a:rPr lang="en-US" altLang="zh-TW" dirty="0"/>
              <a:t> immature </a:t>
            </a:r>
            <a:r>
              <a:rPr lang="en-US" altLang="zh-TW" dirty="0" err="1"/>
              <a:t>osteogenesis</a:t>
            </a:r>
            <a:r>
              <a:rPr lang="en-US" altLang="zh-TW" dirty="0"/>
              <a:t>, with mainly cartilage but  poor bone formation </a:t>
            </a:r>
            <a:endParaRPr lang="zh-TW" altLang="en-US" dirty="0"/>
          </a:p>
        </p:txBody>
      </p:sp>
      <p:sp>
        <p:nvSpPr>
          <p:cNvPr id="11" name="文字方塊 10"/>
          <p:cNvSpPr txBox="1"/>
          <p:nvPr/>
        </p:nvSpPr>
        <p:spPr>
          <a:xfrm>
            <a:off x="1763688" y="1772816"/>
            <a:ext cx="612068"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Ribs</a:t>
            </a:r>
            <a:endParaRPr lang="zh-TW" altLang="en-US" dirty="0"/>
          </a:p>
        </p:txBody>
      </p:sp>
      <p:sp>
        <p:nvSpPr>
          <p:cNvPr id="12" name="文字方塊 11"/>
          <p:cNvSpPr txBox="1"/>
          <p:nvPr/>
        </p:nvSpPr>
        <p:spPr>
          <a:xfrm>
            <a:off x="6120172" y="1772816"/>
            <a:ext cx="612068"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Foot</a:t>
            </a:r>
            <a:endParaRPr lang="zh-TW" altLang="en-US" dirty="0"/>
          </a:p>
        </p:txBody>
      </p:sp>
      <p:sp>
        <p:nvSpPr>
          <p:cNvPr id="14" name="投影片編號版面配置區 13"/>
          <p:cNvSpPr>
            <a:spLocks noGrp="1"/>
          </p:cNvSpPr>
          <p:nvPr>
            <p:ph type="sldNum" sz="quarter" idx="12"/>
          </p:nvPr>
        </p:nvSpPr>
        <p:spPr/>
        <p:txBody>
          <a:bodyPr/>
          <a:lstStyle/>
          <a:p>
            <a:fld id="{73DA0BB7-265A-403C-9275-D587AB510EDC}" type="slidenum">
              <a:rPr lang="zh-TW" altLang="en-US" smtClean="0"/>
              <a:pPr/>
              <a:t>39</a:t>
            </a:fld>
            <a:endParaRPr lang="zh-TW" altLang="en-US"/>
          </a:p>
        </p:txBody>
      </p:sp>
    </p:spTree>
    <p:extLst>
      <p:ext uri="{BB962C8B-B14F-4D97-AF65-F5344CB8AC3E}">
        <p14:creationId xmlns:p14="http://schemas.microsoft.com/office/powerpoint/2010/main" val="1806090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latin typeface="標楷體" panose="03000509000000000000" pitchFamily="65" charset="-120"/>
                <a:ea typeface="標楷體" panose="03000509000000000000" pitchFamily="65" charset="-120"/>
              </a:rPr>
              <a:t>優生保健法</a:t>
            </a:r>
          </a:p>
        </p:txBody>
      </p:sp>
      <p:sp>
        <p:nvSpPr>
          <p:cNvPr id="3" name="內容版面配置區 2"/>
          <p:cNvSpPr>
            <a:spLocks noGrp="1"/>
          </p:cNvSpPr>
          <p:nvPr>
            <p:ph idx="1"/>
          </p:nvPr>
        </p:nvSpPr>
        <p:spPr/>
        <p:txBody>
          <a:bodyPr>
            <a:normAutofit fontScale="70000" lnSpcReduction="20000"/>
          </a:bodyPr>
          <a:lstStyle/>
          <a:p>
            <a:r>
              <a:rPr lang="zh-TW" altLang="en-US" sz="3400" b="1" dirty="0">
                <a:latin typeface="標楷體" panose="03000509000000000000" pitchFamily="65" charset="-120"/>
                <a:ea typeface="標楷體" panose="03000509000000000000" pitchFamily="65" charset="-120"/>
              </a:rPr>
              <a:t>第一章　　總　則</a:t>
            </a:r>
          </a:p>
          <a:p>
            <a:r>
              <a:rPr lang="zh-TW" altLang="en-US" sz="3400" b="1" dirty="0">
                <a:latin typeface="標楷體" panose="03000509000000000000" pitchFamily="65" charset="-120"/>
                <a:ea typeface="標楷體" panose="03000509000000000000" pitchFamily="65" charset="-120"/>
              </a:rPr>
              <a:t>第</a:t>
            </a:r>
            <a:r>
              <a:rPr lang="en-US" altLang="zh-TW" sz="3400" b="1" dirty="0">
                <a:latin typeface="標楷體" panose="03000509000000000000" pitchFamily="65" charset="-120"/>
                <a:ea typeface="標楷體" panose="03000509000000000000" pitchFamily="65" charset="-120"/>
              </a:rPr>
              <a:t>1</a:t>
            </a:r>
            <a:r>
              <a:rPr lang="zh-TW" altLang="en-US" sz="3400" b="1" dirty="0">
                <a:latin typeface="標楷體" panose="03000509000000000000" pitchFamily="65" charset="-120"/>
                <a:ea typeface="標楷體" panose="03000509000000000000" pitchFamily="65" charset="-120"/>
              </a:rPr>
              <a:t>條（立法目的及法律適用）</a:t>
            </a:r>
          </a:p>
          <a:p>
            <a:endParaRPr lang="zh-TW" altLang="en-US" sz="3400" b="1" dirty="0">
              <a:latin typeface="標楷體" panose="03000509000000000000" pitchFamily="65" charset="-120"/>
              <a:ea typeface="標楷體" panose="03000509000000000000" pitchFamily="65" charset="-120"/>
            </a:endParaRPr>
          </a:p>
          <a:p>
            <a:pPr marL="0" indent="0">
              <a:buNone/>
            </a:pPr>
            <a:r>
              <a:rPr lang="zh-TW" altLang="en-US" sz="3400" b="1" dirty="0">
                <a:latin typeface="標楷體" panose="03000509000000000000" pitchFamily="65" charset="-120"/>
                <a:ea typeface="標楷體" panose="03000509000000000000" pitchFamily="65" charset="-120"/>
              </a:rPr>
              <a:t>　　為實施優生保健，提高人口素質，保護母子健康及增進家庭幸福，特制定本法</a:t>
            </a:r>
            <a:r>
              <a:rPr lang="zh-TW" altLang="en-US" sz="3400" b="1" dirty="0" smtClean="0">
                <a:latin typeface="標楷體" panose="03000509000000000000" pitchFamily="65" charset="-120"/>
                <a:ea typeface="標楷體" panose="03000509000000000000" pitchFamily="65" charset="-120"/>
              </a:rPr>
              <a:t>。</a:t>
            </a:r>
            <a:endParaRPr lang="en-US" altLang="zh-TW" sz="3400" b="1" dirty="0" smtClean="0">
              <a:latin typeface="標楷體" panose="03000509000000000000" pitchFamily="65" charset="-120"/>
              <a:ea typeface="標楷體" panose="03000509000000000000" pitchFamily="65" charset="-120"/>
            </a:endParaRPr>
          </a:p>
          <a:p>
            <a:endParaRPr lang="en-US" altLang="zh-TW" sz="3400" b="1" dirty="0" smtClean="0">
              <a:latin typeface="標楷體" panose="03000509000000000000" pitchFamily="65" charset="-120"/>
              <a:ea typeface="標楷體" panose="03000509000000000000" pitchFamily="65" charset="-120"/>
            </a:endParaRPr>
          </a:p>
          <a:p>
            <a:r>
              <a:rPr lang="zh-TW" altLang="en-US" sz="3400" b="1" dirty="0" smtClean="0">
                <a:latin typeface="標楷體" panose="03000509000000000000" pitchFamily="65" charset="-120"/>
                <a:ea typeface="標楷體" panose="03000509000000000000" pitchFamily="65" charset="-120"/>
              </a:rPr>
              <a:t>第</a:t>
            </a:r>
            <a:r>
              <a:rPr lang="en-US" altLang="zh-TW" sz="3400" b="1" dirty="0">
                <a:latin typeface="標楷體" panose="03000509000000000000" pitchFamily="65" charset="-120"/>
                <a:ea typeface="標楷體" panose="03000509000000000000" pitchFamily="65" charset="-120"/>
              </a:rPr>
              <a:t>11</a:t>
            </a:r>
            <a:r>
              <a:rPr lang="zh-TW" altLang="en-US" sz="3400" b="1" dirty="0">
                <a:latin typeface="標楷體" panose="03000509000000000000" pitchFamily="65" charset="-120"/>
                <a:ea typeface="標楷體" panose="03000509000000000000" pitchFamily="65" charset="-120"/>
              </a:rPr>
              <a:t>條（告知、勸導義務）</a:t>
            </a:r>
          </a:p>
          <a:p>
            <a:pPr marL="0" indent="0">
              <a:buNone/>
            </a:pPr>
            <a:r>
              <a:rPr lang="zh-TW" altLang="en-US" sz="3400" dirty="0"/>
              <a:t/>
            </a:r>
            <a:br>
              <a:rPr lang="zh-TW" altLang="en-US" sz="3400" dirty="0"/>
            </a:br>
            <a:r>
              <a:rPr lang="zh-TW" altLang="en-US" sz="3400" dirty="0"/>
              <a:t>　　</a:t>
            </a:r>
            <a:r>
              <a:rPr lang="zh-TW" altLang="en-US" sz="3400" dirty="0" smtClean="0">
                <a:latin typeface="標楷體" panose="03000509000000000000" pitchFamily="65" charset="-120"/>
                <a:ea typeface="標楷體" panose="03000509000000000000" pitchFamily="65" charset="-120"/>
              </a:rPr>
              <a:t>懷孕</a:t>
            </a:r>
            <a:r>
              <a:rPr lang="zh-TW" altLang="en-US" sz="3400" dirty="0">
                <a:latin typeface="標楷體" panose="03000509000000000000" pitchFamily="65" charset="-120"/>
                <a:ea typeface="標楷體" panose="03000509000000000000" pitchFamily="65" charset="-120"/>
              </a:rPr>
              <a:t>婦女施行</a:t>
            </a:r>
            <a:r>
              <a:rPr lang="zh-TW" altLang="en-US" sz="3400" dirty="0">
                <a:solidFill>
                  <a:srgbClr val="FF0000"/>
                </a:solidFill>
                <a:latin typeface="標楷體" panose="03000509000000000000" pitchFamily="65" charset="-120"/>
                <a:ea typeface="標楷體" panose="03000509000000000000" pitchFamily="65" charset="-120"/>
              </a:rPr>
              <a:t>產前檢查，醫師如發現有</a:t>
            </a:r>
            <a:r>
              <a:rPr lang="zh-TW" altLang="en-US" sz="3400" dirty="0" smtClean="0">
                <a:solidFill>
                  <a:srgbClr val="FF0000"/>
                </a:solidFill>
                <a:latin typeface="標楷體" panose="03000509000000000000" pitchFamily="65" charset="-120"/>
                <a:ea typeface="標楷體" panose="03000509000000000000" pitchFamily="65" charset="-120"/>
              </a:rPr>
              <a:t>胎兒不</a:t>
            </a:r>
            <a:r>
              <a:rPr lang="zh-TW" altLang="en-US" sz="3400" dirty="0">
                <a:solidFill>
                  <a:srgbClr val="FF0000"/>
                </a:solidFill>
                <a:latin typeface="標楷體" panose="03000509000000000000" pitchFamily="65" charset="-120"/>
                <a:ea typeface="標楷體" panose="03000509000000000000" pitchFamily="65" charset="-120"/>
              </a:rPr>
              <a:t>正常者，應將實情告知本人或其配偶，認為有施行人工流產之必要時，應勸其施行人工流產</a:t>
            </a:r>
            <a:r>
              <a:rPr lang="zh-TW" altLang="en-US" sz="3400" dirty="0" smtClean="0">
                <a:solidFill>
                  <a:srgbClr val="FF0000"/>
                </a:solidFill>
                <a:latin typeface="標楷體" panose="03000509000000000000" pitchFamily="65" charset="-120"/>
                <a:ea typeface="標楷體" panose="03000509000000000000" pitchFamily="65" charset="-120"/>
              </a:rPr>
              <a:t>。</a:t>
            </a:r>
            <a:endParaRPr lang="zh-TW" altLang="en-US" sz="3400" dirty="0">
              <a:latin typeface="標楷體" panose="03000509000000000000" pitchFamily="65" charset="-120"/>
              <a:ea typeface="標楷體" panose="03000509000000000000" pitchFamily="65" charset="-120"/>
            </a:endParaRPr>
          </a:p>
          <a:p>
            <a:r>
              <a:rPr lang="zh-TW" altLang="en-US" dirty="0"/>
              <a:t/>
            </a:r>
            <a:br>
              <a:rPr lang="zh-TW" altLang="en-US" dirty="0"/>
            </a:br>
            <a:endParaRPr lang="zh-TW" altLang="en-US" dirty="0"/>
          </a:p>
        </p:txBody>
      </p:sp>
      <p:sp>
        <p:nvSpPr>
          <p:cNvPr id="4" name="矩形 3"/>
          <p:cNvSpPr/>
          <p:nvPr/>
        </p:nvSpPr>
        <p:spPr>
          <a:xfrm>
            <a:off x="395536" y="5635249"/>
            <a:ext cx="8557223" cy="830997"/>
          </a:xfrm>
          <a:prstGeom prst="rect">
            <a:avLst/>
          </a:prstGeom>
          <a:solidFill>
            <a:srgbClr val="92D050"/>
          </a:solidFill>
        </p:spPr>
        <p:txBody>
          <a:bodyPr wrap="square">
            <a:spAutoFit/>
          </a:bodyPr>
          <a:lstStyle/>
          <a:p>
            <a:r>
              <a:rPr lang="zh-TW" altLang="en-US" sz="2400" dirty="0" smtClean="0">
                <a:solidFill>
                  <a:prstClr val="black"/>
                </a:solidFill>
                <a:latin typeface="標楷體" panose="03000509000000000000" pitchFamily="65" charset="-120"/>
                <a:ea typeface="標楷體" panose="03000509000000000000" pitchFamily="65" charset="-120"/>
              </a:rPr>
              <a:t>胎兒</a:t>
            </a:r>
            <a:r>
              <a:rPr lang="zh-TW" altLang="en-US" sz="2400" dirty="0">
                <a:solidFill>
                  <a:prstClr val="black"/>
                </a:solidFill>
                <a:latin typeface="標楷體" panose="03000509000000000000" pitchFamily="65" charset="-120"/>
                <a:ea typeface="標楷體" panose="03000509000000000000" pitchFamily="65" charset="-120"/>
              </a:rPr>
              <a:t>未超過廿四週前，可以選擇流產手術，一旦胎兒超過廿四週，即便發現有症狀，只能將胎兒生下來。 </a:t>
            </a: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4</a:t>
            </a:fld>
            <a:endParaRPr lang="zh-TW" altLang="en-US">
              <a:solidFill>
                <a:prstClr val="black">
                  <a:tint val="75000"/>
                </a:prstClr>
              </a:solidFill>
            </a:endParaRPr>
          </a:p>
        </p:txBody>
      </p:sp>
    </p:spTree>
    <p:extLst>
      <p:ext uri="{BB962C8B-B14F-4D97-AF65-F5344CB8AC3E}">
        <p14:creationId xmlns:p14="http://schemas.microsoft.com/office/powerpoint/2010/main" val="5497695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r"/>
            <a:r>
              <a:rPr lang="en-US" altLang="zh-TW" dirty="0" smtClean="0"/>
              <a:t>Bone Formation </a:t>
            </a:r>
            <a:br>
              <a:rPr lang="en-US" altLang="zh-TW" dirty="0" smtClean="0"/>
            </a:br>
            <a:endParaRPr lang="zh-TW" altLang="en-US" dirty="0"/>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52120" y="3212976"/>
            <a:ext cx="3317014" cy="3317014"/>
          </a:xfrm>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4896544" cy="652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投影片編號版面配置區 9"/>
          <p:cNvSpPr>
            <a:spLocks noGrp="1"/>
          </p:cNvSpPr>
          <p:nvPr>
            <p:ph type="sldNum" sz="quarter" idx="12"/>
          </p:nvPr>
        </p:nvSpPr>
        <p:spPr/>
        <p:txBody>
          <a:bodyPr/>
          <a:lstStyle/>
          <a:p>
            <a:fld id="{73DA0BB7-265A-403C-9275-D587AB510EDC}" type="slidenum">
              <a:rPr lang="zh-TW" altLang="en-US" smtClean="0"/>
              <a:pPr/>
              <a:t>40</a:t>
            </a:fld>
            <a:endParaRPr lang="zh-TW" altLang="en-US"/>
          </a:p>
        </p:txBody>
      </p:sp>
    </p:spTree>
    <p:extLst>
      <p:ext uri="{BB962C8B-B14F-4D97-AF65-F5344CB8AC3E}">
        <p14:creationId xmlns:p14="http://schemas.microsoft.com/office/powerpoint/2010/main" val="18345853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5536" y="260648"/>
            <a:ext cx="8229600" cy="1143000"/>
          </a:xfrm>
        </p:spPr>
        <p:txBody>
          <a:bodyPr/>
          <a:lstStyle/>
          <a:p>
            <a:pPr eaLnBrk="1" hangingPunct="1"/>
            <a:r>
              <a:rPr lang="en-US" altLang="zh-TW" sz="2800" b="1" dirty="0" smtClean="0">
                <a:cs typeface="Tunga" pitchFamily="34" charset="0"/>
              </a:rPr>
              <a:t>3.</a:t>
            </a:r>
            <a:r>
              <a:rPr lang="en-US" altLang="zh-TW" sz="2800" dirty="0" smtClean="0">
                <a:cs typeface="Tunga" pitchFamily="34" charset="0"/>
              </a:rPr>
              <a:t>  </a:t>
            </a:r>
            <a:r>
              <a:rPr lang="en-US" altLang="zh-TW" sz="2800" b="1" dirty="0" smtClean="0">
                <a:cs typeface="Tunga" pitchFamily="34" charset="0"/>
              </a:rPr>
              <a:t>What are the possible causes of </a:t>
            </a:r>
            <a:r>
              <a:rPr lang="en-US" altLang="zh-TW" sz="2800" b="1" dirty="0" err="1" smtClean="0">
                <a:cs typeface="Tunga" pitchFamily="34" charset="0"/>
              </a:rPr>
              <a:t>Osteogenesis</a:t>
            </a:r>
            <a:r>
              <a:rPr lang="en-US" altLang="zh-TW" sz="2800" b="1" dirty="0" smtClean="0">
                <a:cs typeface="Tunga" pitchFamily="34" charset="0"/>
              </a:rPr>
              <a:t> </a:t>
            </a:r>
            <a:r>
              <a:rPr lang="en-US" altLang="zh-TW" sz="2800" b="1" dirty="0" err="1" smtClean="0">
                <a:cs typeface="Tunga" pitchFamily="34" charset="0"/>
              </a:rPr>
              <a:t>Imperfecta</a:t>
            </a:r>
            <a:r>
              <a:rPr lang="en-US" altLang="zh-TW" sz="2800" b="1" dirty="0" smtClean="0">
                <a:cs typeface="Tunga" pitchFamily="34" charset="0"/>
              </a:rPr>
              <a:t>? (etiology and genetic typing)</a:t>
            </a:r>
            <a:r>
              <a:rPr lang="en-US" altLang="zh-TW" sz="2800" dirty="0" smtClean="0">
                <a:cs typeface="Tunga" pitchFamily="34" charset="0"/>
              </a:rPr>
              <a:t> </a:t>
            </a:r>
          </a:p>
        </p:txBody>
      </p:sp>
      <p:sp>
        <p:nvSpPr>
          <p:cNvPr id="5123" name="Rectangle 3"/>
          <p:cNvSpPr>
            <a:spLocks noGrp="1" noChangeArrowheads="1"/>
          </p:cNvSpPr>
          <p:nvPr>
            <p:ph sz="quarter" idx="4294967295"/>
          </p:nvPr>
        </p:nvSpPr>
        <p:spPr>
          <a:xfrm>
            <a:off x="395288" y="1484313"/>
            <a:ext cx="8218487" cy="5661025"/>
          </a:xfrm>
          <a:prstGeom prst="rect">
            <a:avLst/>
          </a:prstGeom>
        </p:spPr>
        <p:txBody>
          <a:bodyPr rtlCol="0">
            <a:normAutofit/>
          </a:bodyPr>
          <a:lstStyle/>
          <a:p>
            <a:pPr indent="-173736" eaLnBrk="1" fontAlgn="auto" hangingPunct="1">
              <a:lnSpc>
                <a:spcPct val="80000"/>
              </a:lnSpc>
              <a:spcAft>
                <a:spcPts val="0"/>
              </a:spcAft>
              <a:defRPr/>
            </a:pPr>
            <a:r>
              <a:rPr lang="en-US" altLang="zh-TW" sz="2800" dirty="0" smtClean="0"/>
              <a:t>OI is most commonly caused by mutations in genes encoding the </a:t>
            </a:r>
            <a:r>
              <a:rPr lang="en-US" altLang="zh-TW" sz="2800" dirty="0" smtClean="0">
                <a:solidFill>
                  <a:srgbClr val="FF0000"/>
                </a:solidFill>
              </a:rPr>
              <a:t>alpha-1 and alpha-2 chains of type I collagen or proteins involved in posttranslational modification of type I collagen. </a:t>
            </a:r>
          </a:p>
          <a:p>
            <a:pPr indent="-173736" eaLnBrk="1" fontAlgn="auto" hangingPunct="1">
              <a:lnSpc>
                <a:spcPct val="80000"/>
              </a:lnSpc>
              <a:spcAft>
                <a:spcPts val="0"/>
              </a:spcAft>
              <a:defRPr/>
            </a:pPr>
            <a:r>
              <a:rPr lang="en-US" altLang="zh-TW" sz="2800" dirty="0" smtClean="0"/>
              <a:t>Type I collagen is an important structural protein for bone, tendon, ligament, skin, and </a:t>
            </a:r>
            <a:r>
              <a:rPr lang="en-US" altLang="zh-TW" sz="2800" dirty="0" err="1" smtClean="0"/>
              <a:t>sclerae</a:t>
            </a:r>
            <a:r>
              <a:rPr lang="en-US" altLang="zh-TW" sz="2800" dirty="0" smtClean="0"/>
              <a:t>.</a:t>
            </a:r>
          </a:p>
          <a:p>
            <a:pPr indent="-173736" eaLnBrk="1" fontAlgn="auto" hangingPunct="1">
              <a:lnSpc>
                <a:spcPct val="80000"/>
              </a:lnSpc>
              <a:spcAft>
                <a:spcPts val="0"/>
              </a:spcAft>
              <a:defRPr/>
            </a:pPr>
            <a:r>
              <a:rPr lang="en-US" altLang="zh-TW" sz="2800" dirty="0" smtClean="0">
                <a:solidFill>
                  <a:srgbClr val="FF0000"/>
                </a:solidFill>
              </a:rPr>
              <a:t>Defective bone quality explains many clinical aspects of </a:t>
            </a:r>
            <a:r>
              <a:rPr lang="en-US" altLang="zh-TW" sz="2800" dirty="0" err="1" smtClean="0">
                <a:solidFill>
                  <a:srgbClr val="FF0000"/>
                </a:solidFill>
              </a:rPr>
              <a:t>osteogenesis</a:t>
            </a:r>
            <a:r>
              <a:rPr lang="en-US" altLang="zh-TW" sz="2800" dirty="0" smtClean="0">
                <a:solidFill>
                  <a:srgbClr val="FF0000"/>
                </a:solidFill>
              </a:rPr>
              <a:t> </a:t>
            </a:r>
            <a:r>
              <a:rPr lang="en-US" altLang="zh-TW" sz="2800" dirty="0" err="1" smtClean="0">
                <a:solidFill>
                  <a:srgbClr val="FF0000"/>
                </a:solidFill>
              </a:rPr>
              <a:t>imperfecta</a:t>
            </a:r>
            <a:endParaRPr lang="en-US" altLang="zh-TW" sz="2800" dirty="0" smtClean="0">
              <a:solidFill>
                <a:srgbClr val="FF0000"/>
              </a:solidFill>
            </a:endParaRP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41</a:t>
            </a:fld>
            <a:endParaRPr lang="zh-TW" altLang="en-US"/>
          </a:p>
        </p:txBody>
      </p:sp>
    </p:spTree>
    <p:extLst>
      <p:ext uri="{BB962C8B-B14F-4D97-AF65-F5344CB8AC3E}">
        <p14:creationId xmlns:p14="http://schemas.microsoft.com/office/powerpoint/2010/main" val="26491952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標題 1"/>
          <p:cNvSpPr>
            <a:spLocks noGrp="1"/>
          </p:cNvSpPr>
          <p:nvPr>
            <p:ph type="title"/>
          </p:nvPr>
        </p:nvSpPr>
        <p:spPr/>
        <p:txBody>
          <a:bodyPr/>
          <a:lstStyle/>
          <a:p>
            <a:pPr eaLnBrk="1" hangingPunct="1"/>
            <a:r>
              <a:rPr lang="en-US" altLang="zh-TW" dirty="0" smtClean="0">
                <a:latin typeface="Arial" charset="0"/>
                <a:cs typeface="Arial" charset="0"/>
              </a:rPr>
              <a:t>Pathogenesis of OI</a:t>
            </a:r>
            <a:endParaRPr lang="zh-TW" altLang="en-US" dirty="0" smtClean="0">
              <a:latin typeface="Arial" charset="0"/>
              <a:cs typeface="Arial" charset="0"/>
            </a:endParaRPr>
          </a:p>
        </p:txBody>
      </p:sp>
      <p:sp>
        <p:nvSpPr>
          <p:cNvPr id="3075" name="內容版面配置區 2"/>
          <p:cNvSpPr>
            <a:spLocks noGrp="1"/>
          </p:cNvSpPr>
          <p:nvPr>
            <p:ph idx="1"/>
          </p:nvPr>
        </p:nvSpPr>
        <p:spPr>
          <a:xfrm>
            <a:off x="457200" y="1600200"/>
            <a:ext cx="6059016" cy="4525963"/>
          </a:xfrm>
        </p:spPr>
        <p:txBody>
          <a:bodyPr>
            <a:normAutofit fontScale="70000" lnSpcReduction="20000"/>
          </a:bodyPr>
          <a:lstStyle/>
          <a:p>
            <a:pPr indent="-173736">
              <a:lnSpc>
                <a:spcPct val="80000"/>
              </a:lnSpc>
              <a:defRPr/>
            </a:pPr>
            <a:r>
              <a:rPr lang="en-US" altLang="zh-TW" sz="3400" dirty="0"/>
              <a:t>Type I collagen fibers are polymers of </a:t>
            </a:r>
            <a:r>
              <a:rPr lang="en-US" altLang="zh-TW" sz="3400" dirty="0" err="1"/>
              <a:t>tropocollagen</a:t>
            </a:r>
            <a:r>
              <a:rPr lang="en-US" altLang="zh-TW" sz="3400" dirty="0"/>
              <a:t> molecules, each of which is a triple helix that contains portions of one alpha 2 and two alpha 1 polypeptide chains. </a:t>
            </a:r>
          </a:p>
          <a:p>
            <a:r>
              <a:rPr lang="en-US" altLang="zh-TW" sz="3400" dirty="0" smtClean="0"/>
              <a:t>OI </a:t>
            </a:r>
            <a:r>
              <a:rPr lang="en-US" altLang="zh-TW" sz="3400" dirty="0"/>
              <a:t>can occur by both inheritance and spontaneous genetic mutation </a:t>
            </a:r>
            <a:r>
              <a:rPr lang="en-US" altLang="zh-TW" sz="3400" dirty="0" smtClean="0"/>
              <a:t>and</a:t>
            </a:r>
            <a:r>
              <a:rPr lang="zh-TW" altLang="en-US" sz="3400" dirty="0" smtClean="0"/>
              <a:t> </a:t>
            </a:r>
            <a:r>
              <a:rPr lang="en-US" altLang="zh-TW" sz="3400" dirty="0" smtClean="0"/>
              <a:t>has </a:t>
            </a:r>
            <a:r>
              <a:rPr lang="en-US" altLang="zh-TW" sz="3400" dirty="0"/>
              <a:t>been linked to over 150 genetic </a:t>
            </a:r>
            <a:r>
              <a:rPr lang="en-US" altLang="zh-TW" sz="3400" dirty="0" smtClean="0"/>
              <a:t>mutations.</a:t>
            </a:r>
          </a:p>
          <a:p>
            <a:pPr eaLnBrk="1" hangingPunct="1"/>
            <a:endParaRPr lang="en-US" altLang="zh-TW" dirty="0" smtClean="0">
              <a:latin typeface="Arial" charset="0"/>
              <a:cs typeface="Arial" charset="0"/>
            </a:endParaRPr>
          </a:p>
          <a:p>
            <a:pPr eaLnBrk="1" hangingPunct="1"/>
            <a:r>
              <a:rPr lang="en-US" altLang="zh-TW" dirty="0" smtClean="0">
                <a:latin typeface="Arial" charset="0"/>
                <a:cs typeface="Arial" charset="0"/>
              </a:rPr>
              <a:t>Type 1 collagen gene defects</a:t>
            </a:r>
          </a:p>
          <a:p>
            <a:pPr marL="0" indent="0">
              <a:buNone/>
            </a:pPr>
            <a:r>
              <a:rPr lang="en-US" altLang="zh-TW" dirty="0" smtClean="0">
                <a:latin typeface="Arial" charset="0"/>
                <a:cs typeface="Arial" charset="0"/>
              </a:rPr>
              <a:t>Poor quality: </a:t>
            </a:r>
            <a:r>
              <a:rPr lang="en-US" altLang="zh-TW" dirty="0" smtClean="0"/>
              <a:t>Abnormal </a:t>
            </a:r>
            <a:r>
              <a:rPr lang="en-US" altLang="zh-TW" dirty="0"/>
              <a:t>polypeptide chains</a:t>
            </a:r>
            <a:endParaRPr lang="en-US" altLang="zh-TW" dirty="0" smtClean="0">
              <a:latin typeface="Arial" charset="0"/>
              <a:cs typeface="Arial" charset="0"/>
            </a:endParaRPr>
          </a:p>
          <a:p>
            <a:pPr marL="0" indent="0">
              <a:buNone/>
            </a:pPr>
            <a:r>
              <a:rPr lang="en-US" altLang="zh-TW" dirty="0" smtClean="0">
                <a:latin typeface="Arial" charset="0"/>
                <a:cs typeface="Arial" charset="0"/>
              </a:rPr>
              <a:t>Insufficiency: </a:t>
            </a:r>
            <a:r>
              <a:rPr lang="en-US" altLang="zh-TW" dirty="0" smtClean="0"/>
              <a:t>Collagen </a:t>
            </a:r>
            <a:r>
              <a:rPr lang="en-US" altLang="zh-TW" dirty="0"/>
              <a:t>production that is too </a:t>
            </a:r>
            <a:r>
              <a:rPr lang="en-US" altLang="zh-TW" dirty="0" smtClean="0"/>
              <a:t>low</a:t>
            </a:r>
            <a:endParaRPr lang="en-US" altLang="zh-TW" dirty="0"/>
          </a:p>
          <a:p>
            <a:pPr marL="0" indent="0" eaLnBrk="1" hangingPunct="1">
              <a:buNone/>
            </a:pPr>
            <a:r>
              <a:rPr lang="en-US" altLang="zh-TW" dirty="0" smtClean="0">
                <a:latin typeface="Arial" charset="0"/>
                <a:cs typeface="Arial" charset="0"/>
              </a:rPr>
              <a:t>Other genes interference</a:t>
            </a:r>
          </a:p>
          <a:p>
            <a:pPr marL="0" indent="0" eaLnBrk="1" hangingPunct="1">
              <a:buNone/>
            </a:pPr>
            <a:r>
              <a:rPr lang="en-US" altLang="zh-TW" dirty="0" smtClean="0">
                <a:latin typeface="Arial" charset="0"/>
                <a:cs typeface="Arial" charset="0"/>
              </a:rPr>
              <a:t>	</a:t>
            </a:r>
            <a:endParaRPr lang="zh-TW" altLang="en-US" dirty="0" smtClean="0">
              <a:latin typeface="Arial" charset="0"/>
              <a:cs typeface="Arial" charset="0"/>
            </a:endParaRPr>
          </a:p>
        </p:txBody>
      </p:sp>
      <p:pic>
        <p:nvPicPr>
          <p:cNvPr id="307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2125" y="5299075"/>
            <a:ext cx="32718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1484784"/>
            <a:ext cx="2085752" cy="336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投影片編號版面配置區 9"/>
          <p:cNvSpPr>
            <a:spLocks noGrp="1"/>
          </p:cNvSpPr>
          <p:nvPr>
            <p:ph type="sldNum" sz="quarter" idx="12"/>
          </p:nvPr>
        </p:nvSpPr>
        <p:spPr/>
        <p:txBody>
          <a:bodyPr/>
          <a:lstStyle/>
          <a:p>
            <a:fld id="{73DA0BB7-265A-403C-9275-D587AB510EDC}" type="slidenum">
              <a:rPr lang="zh-TW" altLang="en-US" smtClean="0"/>
              <a:pPr/>
              <a:t>42</a:t>
            </a:fld>
            <a:endParaRPr lang="zh-TW" altLang="en-US"/>
          </a:p>
        </p:txBody>
      </p:sp>
    </p:spTree>
    <p:extLst>
      <p:ext uri="{BB962C8B-B14F-4D97-AF65-F5344CB8AC3E}">
        <p14:creationId xmlns:p14="http://schemas.microsoft.com/office/powerpoint/2010/main" val="38443281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Pathogenesis</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12776"/>
            <a:ext cx="8892480" cy="531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投影片編號版面配置區 8"/>
          <p:cNvSpPr>
            <a:spLocks noGrp="1"/>
          </p:cNvSpPr>
          <p:nvPr>
            <p:ph type="sldNum" sz="quarter" idx="12"/>
          </p:nvPr>
        </p:nvSpPr>
        <p:spPr/>
        <p:txBody>
          <a:bodyPr/>
          <a:lstStyle/>
          <a:p>
            <a:fld id="{73DA0BB7-265A-403C-9275-D587AB510EDC}" type="slidenum">
              <a:rPr lang="zh-TW" altLang="en-US" smtClean="0"/>
              <a:pPr/>
              <a:t>43</a:t>
            </a:fld>
            <a:endParaRPr lang="zh-TW" altLang="en-US"/>
          </a:p>
        </p:txBody>
      </p:sp>
    </p:spTree>
    <p:extLst>
      <p:ext uri="{BB962C8B-B14F-4D97-AF65-F5344CB8AC3E}">
        <p14:creationId xmlns:p14="http://schemas.microsoft.com/office/powerpoint/2010/main" val="37519203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內容版面配置區 3"/>
          <p:cNvSpPr>
            <a:spLocks noGrp="1"/>
          </p:cNvSpPr>
          <p:nvPr>
            <p:ph idx="1"/>
          </p:nvPr>
        </p:nvSpPr>
        <p:spPr/>
        <p:txBody>
          <a:bodyPr/>
          <a:lstStyle/>
          <a:p>
            <a:endParaRPr lang="zh-TW" altLang="en-US" dirty="0"/>
          </a:p>
        </p:txBody>
      </p:sp>
      <p:pic>
        <p:nvPicPr>
          <p:cNvPr id="10" name="Picture 2" descr="C:\Users\dau43\Desktop\OI CPC\1402040_OI fetus16\micro\P81805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997" y="-170639"/>
            <a:ext cx="9371517" cy="702863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dau43\Desktop\OI CPC\1402040_OI fetus16\micro\P81805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190295"/>
            <a:ext cx="4405165" cy="3304309"/>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8351912" y="-3986"/>
            <a:ext cx="792088"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Femur</a:t>
            </a:r>
            <a:endParaRPr lang="zh-TW" altLang="en-US" dirty="0"/>
          </a:p>
        </p:txBody>
      </p:sp>
      <p:sp>
        <p:nvSpPr>
          <p:cNvPr id="5" name="矩形 4"/>
          <p:cNvSpPr/>
          <p:nvPr/>
        </p:nvSpPr>
        <p:spPr>
          <a:xfrm>
            <a:off x="5439982" y="372346"/>
            <a:ext cx="3672408" cy="1200329"/>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altLang="zh-TW" dirty="0"/>
              <a:t>lack an organized trabecular pattern</a:t>
            </a:r>
            <a:r>
              <a:rPr lang="en-US" altLang="zh-TW" dirty="0" smtClean="0"/>
              <a:t>;</a:t>
            </a:r>
          </a:p>
          <a:p>
            <a:r>
              <a:rPr lang="en-US" altLang="zh-TW" dirty="0" smtClean="0"/>
              <a:t> </a:t>
            </a:r>
            <a:r>
              <a:rPr lang="en-US" altLang="zh-TW" dirty="0"/>
              <a:t>crowded osteocytes within bone; </a:t>
            </a:r>
            <a:endParaRPr lang="en-US" altLang="zh-TW" dirty="0" smtClean="0"/>
          </a:p>
          <a:p>
            <a:r>
              <a:rPr lang="en-US" altLang="zh-TW" dirty="0" smtClean="0"/>
              <a:t>large </a:t>
            </a:r>
            <a:r>
              <a:rPr lang="en-US" altLang="zh-TW" dirty="0"/>
              <a:t>areas of woven bones </a:t>
            </a:r>
            <a:endParaRPr lang="en-US" altLang="zh-TW" dirty="0" smtClean="0"/>
          </a:p>
          <a:p>
            <a:r>
              <a:rPr lang="en-US" altLang="zh-TW" dirty="0" smtClean="0"/>
              <a:t> </a:t>
            </a:r>
            <a:r>
              <a:rPr lang="en-US" altLang="zh-TW" dirty="0"/>
              <a:t>thin lamellar bones</a:t>
            </a:r>
            <a:endParaRPr lang="zh-TW" altLang="en-US" dirty="0"/>
          </a:p>
        </p:txBody>
      </p:sp>
      <p:sp>
        <p:nvSpPr>
          <p:cNvPr id="14" name="投影片編號版面配置區 13"/>
          <p:cNvSpPr>
            <a:spLocks noGrp="1"/>
          </p:cNvSpPr>
          <p:nvPr>
            <p:ph type="sldNum" sz="quarter" idx="12"/>
          </p:nvPr>
        </p:nvSpPr>
        <p:spPr/>
        <p:txBody>
          <a:bodyPr/>
          <a:lstStyle/>
          <a:p>
            <a:fld id="{73DA0BB7-265A-403C-9275-D587AB510EDC}" type="slidenum">
              <a:rPr lang="zh-TW" altLang="en-US" smtClean="0"/>
              <a:pPr/>
              <a:t>44</a:t>
            </a:fld>
            <a:endParaRPr lang="zh-TW" altLang="en-US"/>
          </a:p>
        </p:txBody>
      </p:sp>
    </p:spTree>
    <p:extLst>
      <p:ext uri="{BB962C8B-B14F-4D97-AF65-F5344CB8AC3E}">
        <p14:creationId xmlns:p14="http://schemas.microsoft.com/office/powerpoint/2010/main" val="296917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標楷體" pitchFamily="65" charset="-120"/>
                <a:ea typeface="標楷體" pitchFamily="65" charset="-120"/>
              </a:rPr>
              <a:t>Long bone </a:t>
            </a:r>
            <a:r>
              <a:rPr lang="zh-TW" altLang="en-US" dirty="0" smtClean="0">
                <a:latin typeface="標楷體" pitchFamily="65" charset="-120"/>
                <a:ea typeface="標楷體" pitchFamily="65" charset="-120"/>
              </a:rPr>
              <a:t>比對</a:t>
            </a:r>
            <a:endParaRPr lang="zh-TW" altLang="en-US" dirty="0">
              <a:latin typeface="標楷體" pitchFamily="65" charset="-120"/>
              <a:ea typeface="標楷體" pitchFamily="65" charset="-120"/>
            </a:endParaRPr>
          </a:p>
        </p:txBody>
      </p:sp>
      <p:pic>
        <p:nvPicPr>
          <p:cNvPr id="13315" name="Picture 3" descr="C:\Users\dau43\Desktop\OI CPC\1402040_OI fetus16\micro\P8180535.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au43\Desktop\OI CPC\1402040_OI fetus16\micro\P8180524.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1187624" y="1752077"/>
            <a:ext cx="1584176"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Our case</a:t>
            </a:r>
            <a:endParaRPr lang="zh-TW" altLang="en-US" dirty="0"/>
          </a:p>
        </p:txBody>
      </p:sp>
      <p:sp>
        <p:nvSpPr>
          <p:cNvPr id="9" name="文字方塊 8"/>
          <p:cNvSpPr txBox="1"/>
          <p:nvPr/>
        </p:nvSpPr>
        <p:spPr>
          <a:xfrm>
            <a:off x="5076056" y="1725755"/>
            <a:ext cx="3024336" cy="369332"/>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TW" altLang="en-US" dirty="0"/>
              <a:t>對照</a:t>
            </a:r>
            <a:r>
              <a:rPr lang="en-US" altLang="zh-TW" dirty="0" smtClean="0"/>
              <a:t>17GW,  </a:t>
            </a:r>
            <a:r>
              <a:rPr lang="en-US" altLang="zh-TW" dirty="0" err="1" smtClean="0"/>
              <a:t>osteogenesis</a:t>
            </a:r>
            <a:endParaRPr lang="zh-TW" altLang="en-US" dirty="0"/>
          </a:p>
        </p:txBody>
      </p:sp>
      <p:sp>
        <p:nvSpPr>
          <p:cNvPr id="14" name="投影片編號版面配置區 13"/>
          <p:cNvSpPr>
            <a:spLocks noGrp="1"/>
          </p:cNvSpPr>
          <p:nvPr>
            <p:ph type="sldNum" sz="quarter" idx="12"/>
          </p:nvPr>
        </p:nvSpPr>
        <p:spPr/>
        <p:txBody>
          <a:bodyPr/>
          <a:lstStyle/>
          <a:p>
            <a:fld id="{73DA0BB7-265A-403C-9275-D587AB510EDC}" type="slidenum">
              <a:rPr lang="zh-TW" altLang="en-US" smtClean="0"/>
              <a:pPr/>
              <a:t>45</a:t>
            </a:fld>
            <a:endParaRPr lang="zh-TW" altLang="en-US"/>
          </a:p>
        </p:txBody>
      </p:sp>
    </p:spTree>
    <p:extLst>
      <p:ext uri="{BB962C8B-B14F-4D97-AF65-F5344CB8AC3E}">
        <p14:creationId xmlns:p14="http://schemas.microsoft.com/office/powerpoint/2010/main" val="2648755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Skull</a:t>
            </a:r>
            <a:r>
              <a:rPr lang="zh-TW" altLang="en-US" dirty="0" smtClean="0"/>
              <a:t>  </a:t>
            </a:r>
            <a:r>
              <a:rPr lang="zh-TW" altLang="en-US" dirty="0" smtClean="0">
                <a:latin typeface="標楷體" pitchFamily="65" charset="-120"/>
                <a:ea typeface="標楷體" pitchFamily="65" charset="-120"/>
              </a:rPr>
              <a:t>比對</a:t>
            </a:r>
            <a:endParaRPr lang="zh-TW" altLang="en-US" dirty="0">
              <a:latin typeface="標楷體" pitchFamily="65" charset="-120"/>
              <a:ea typeface="標楷體" pitchFamily="65" charset="-120"/>
            </a:endParaRPr>
          </a:p>
        </p:txBody>
      </p:sp>
      <p:pic>
        <p:nvPicPr>
          <p:cNvPr id="11267" name="Picture 3" descr="C:\Users\dau43\Desktop\OI CPC\1402040_OI fetus16\micro\P8180531.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dau43\Desktop\OI CPC\1402040_OI fetus16\micro\P8180534.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1403648" y="1772816"/>
            <a:ext cx="720080"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Skull</a:t>
            </a:r>
            <a:endParaRPr lang="zh-TW" altLang="en-US" dirty="0"/>
          </a:p>
        </p:txBody>
      </p:sp>
      <p:sp>
        <p:nvSpPr>
          <p:cNvPr id="12" name="文字方塊 11"/>
          <p:cNvSpPr txBox="1"/>
          <p:nvPr/>
        </p:nvSpPr>
        <p:spPr>
          <a:xfrm>
            <a:off x="5220072" y="1772816"/>
            <a:ext cx="2088232" cy="369332"/>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TW" altLang="en-US" dirty="0"/>
              <a:t>對照</a:t>
            </a:r>
            <a:r>
              <a:rPr lang="en-US" altLang="zh-TW" dirty="0" smtClean="0"/>
              <a:t>17GW, Skull</a:t>
            </a:r>
            <a:endParaRPr lang="zh-TW" altLang="en-US" dirty="0"/>
          </a:p>
        </p:txBody>
      </p:sp>
      <p:sp>
        <p:nvSpPr>
          <p:cNvPr id="13" name="投影片編號版面配置區 12"/>
          <p:cNvSpPr>
            <a:spLocks noGrp="1"/>
          </p:cNvSpPr>
          <p:nvPr>
            <p:ph type="sldNum" sz="quarter" idx="12"/>
          </p:nvPr>
        </p:nvSpPr>
        <p:spPr/>
        <p:txBody>
          <a:bodyPr/>
          <a:lstStyle/>
          <a:p>
            <a:fld id="{73DA0BB7-265A-403C-9275-D587AB510EDC}" type="slidenum">
              <a:rPr lang="zh-TW" altLang="en-US" smtClean="0"/>
              <a:pPr/>
              <a:t>46</a:t>
            </a:fld>
            <a:endParaRPr lang="zh-TW" altLang="en-US"/>
          </a:p>
        </p:txBody>
      </p:sp>
    </p:spTree>
    <p:extLst>
      <p:ext uri="{BB962C8B-B14F-4D97-AF65-F5344CB8AC3E}">
        <p14:creationId xmlns:p14="http://schemas.microsoft.com/office/powerpoint/2010/main" val="32928742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Eyeballs </a:t>
            </a:r>
            <a:r>
              <a:rPr lang="zh-TW" altLang="en-US" dirty="0">
                <a:latin typeface="標楷體" pitchFamily="65" charset="-120"/>
                <a:ea typeface="標楷體" pitchFamily="65" charset="-120"/>
              </a:rPr>
              <a:t>比對</a:t>
            </a:r>
          </a:p>
        </p:txBody>
      </p:sp>
      <p:pic>
        <p:nvPicPr>
          <p:cNvPr id="1026" name="Picture 2" descr="J:\DCIM\100OLYMP\P9190550.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DCIM\100OLYMP\P9190555.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H="1">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1403648" y="1772816"/>
            <a:ext cx="1656184"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Eyeball, x40</a:t>
            </a:r>
            <a:endParaRPr lang="zh-TW" altLang="en-US" dirty="0"/>
          </a:p>
        </p:txBody>
      </p:sp>
      <p:sp>
        <p:nvSpPr>
          <p:cNvPr id="8" name="文字方塊 7"/>
          <p:cNvSpPr txBox="1"/>
          <p:nvPr/>
        </p:nvSpPr>
        <p:spPr>
          <a:xfrm>
            <a:off x="5220072" y="1772816"/>
            <a:ext cx="2592288" cy="369332"/>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TW" altLang="en-US" dirty="0"/>
              <a:t>對照</a:t>
            </a:r>
            <a:r>
              <a:rPr lang="en-US" altLang="zh-TW" dirty="0" smtClean="0"/>
              <a:t>17GW, eyeball x40</a:t>
            </a:r>
            <a:endParaRPr lang="zh-TW" altLang="en-US" dirty="0"/>
          </a:p>
        </p:txBody>
      </p:sp>
      <p:sp>
        <p:nvSpPr>
          <p:cNvPr id="5" name="圓角矩形 4"/>
          <p:cNvSpPr/>
          <p:nvPr/>
        </p:nvSpPr>
        <p:spPr>
          <a:xfrm>
            <a:off x="3563888" y="3789040"/>
            <a:ext cx="2448272" cy="136815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投影片編號版面配置區 12"/>
          <p:cNvSpPr>
            <a:spLocks noGrp="1"/>
          </p:cNvSpPr>
          <p:nvPr>
            <p:ph type="sldNum" sz="quarter" idx="12"/>
          </p:nvPr>
        </p:nvSpPr>
        <p:spPr/>
        <p:txBody>
          <a:bodyPr/>
          <a:lstStyle/>
          <a:p>
            <a:fld id="{73DA0BB7-265A-403C-9275-D587AB510EDC}" type="slidenum">
              <a:rPr lang="zh-TW" altLang="en-US" smtClean="0"/>
              <a:pPr/>
              <a:t>47</a:t>
            </a:fld>
            <a:endParaRPr lang="zh-TW" altLang="en-US"/>
          </a:p>
        </p:txBody>
      </p:sp>
    </p:spTree>
    <p:extLst>
      <p:ext uri="{BB962C8B-B14F-4D97-AF65-F5344CB8AC3E}">
        <p14:creationId xmlns:p14="http://schemas.microsoft.com/office/powerpoint/2010/main" val="23728846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Eyeballs </a:t>
            </a:r>
            <a:r>
              <a:rPr lang="zh-TW" altLang="en-US" smtClean="0"/>
              <a:t>比對</a:t>
            </a:r>
            <a:endParaRPr lang="zh-TW" altLang="en-US" dirty="0"/>
          </a:p>
        </p:txBody>
      </p:sp>
      <p:sp>
        <p:nvSpPr>
          <p:cNvPr id="7" name="文字方塊 6"/>
          <p:cNvSpPr txBox="1"/>
          <p:nvPr/>
        </p:nvSpPr>
        <p:spPr>
          <a:xfrm>
            <a:off x="1403648" y="1772816"/>
            <a:ext cx="1656184"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TW" dirty="0" smtClean="0"/>
              <a:t>Eyeball, x200</a:t>
            </a:r>
            <a:endParaRPr lang="zh-TW" altLang="en-US" dirty="0"/>
          </a:p>
        </p:txBody>
      </p:sp>
      <p:sp>
        <p:nvSpPr>
          <p:cNvPr id="8" name="文字方塊 7"/>
          <p:cNvSpPr txBox="1"/>
          <p:nvPr/>
        </p:nvSpPr>
        <p:spPr>
          <a:xfrm>
            <a:off x="5220072" y="1772816"/>
            <a:ext cx="2592288" cy="369332"/>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TW" altLang="en-US" dirty="0"/>
              <a:t>對照</a:t>
            </a:r>
            <a:r>
              <a:rPr lang="en-US" altLang="zh-TW" dirty="0" smtClean="0"/>
              <a:t>17GW, eyeball x200</a:t>
            </a:r>
            <a:endParaRPr lang="zh-TW" altLang="en-US" dirty="0"/>
          </a:p>
        </p:txBody>
      </p:sp>
      <p:pic>
        <p:nvPicPr>
          <p:cNvPr id="2050" name="Picture 2" descr="J:\DCIM\100OLYMP\P919055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J:\DCIM\100OLYMP\P9190556.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1" name="圓角矩形 10"/>
          <p:cNvSpPr/>
          <p:nvPr/>
        </p:nvSpPr>
        <p:spPr>
          <a:xfrm>
            <a:off x="2555776" y="2348880"/>
            <a:ext cx="4176464" cy="30243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13"/>
          <p:cNvSpPr>
            <a:spLocks noGrp="1"/>
          </p:cNvSpPr>
          <p:nvPr>
            <p:ph type="sldNum" sz="quarter" idx="12"/>
          </p:nvPr>
        </p:nvSpPr>
        <p:spPr/>
        <p:txBody>
          <a:bodyPr/>
          <a:lstStyle/>
          <a:p>
            <a:fld id="{73DA0BB7-265A-403C-9275-D587AB510EDC}" type="slidenum">
              <a:rPr lang="zh-TW" altLang="en-US" smtClean="0"/>
              <a:pPr/>
              <a:t>48</a:t>
            </a:fld>
            <a:endParaRPr lang="zh-TW" altLang="en-US"/>
          </a:p>
        </p:txBody>
      </p:sp>
    </p:spTree>
    <p:extLst>
      <p:ext uri="{BB962C8B-B14F-4D97-AF65-F5344CB8AC3E}">
        <p14:creationId xmlns:p14="http://schemas.microsoft.com/office/powerpoint/2010/main" val="37790076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smtClean="0"/>
              <a:t>Autopsy </a:t>
            </a:r>
            <a:r>
              <a:rPr lang="en-US" altLang="zh-TW" b="1" dirty="0"/>
              <a:t>diagnosis</a:t>
            </a:r>
            <a:r>
              <a:rPr lang="en-US" altLang="zh-TW" b="1" dirty="0" smtClean="0"/>
              <a:t>:</a:t>
            </a:r>
            <a:endParaRPr lang="zh-TW" altLang="en-US" b="1" dirty="0"/>
          </a:p>
        </p:txBody>
      </p:sp>
      <p:sp>
        <p:nvSpPr>
          <p:cNvPr id="3" name="內容版面配置區 2"/>
          <p:cNvSpPr>
            <a:spLocks noGrp="1"/>
          </p:cNvSpPr>
          <p:nvPr>
            <p:ph idx="1"/>
          </p:nvPr>
        </p:nvSpPr>
        <p:spPr/>
        <p:txBody>
          <a:bodyPr>
            <a:normAutofit/>
          </a:bodyPr>
          <a:lstStyle/>
          <a:p>
            <a:r>
              <a:rPr lang="en-US" altLang="zh-TW" dirty="0"/>
              <a:t>Fetus and placenta, termination-</a:t>
            </a:r>
            <a:r>
              <a:rPr lang="en-US" altLang="zh-TW" dirty="0" smtClean="0"/>
              <a:t>---</a:t>
            </a:r>
            <a:r>
              <a:rPr lang="zh-TW" altLang="en-US" dirty="0" smtClean="0"/>
              <a:t> </a:t>
            </a:r>
            <a:r>
              <a:rPr lang="en-US" altLang="zh-TW" dirty="0" smtClean="0"/>
              <a:t>Consistent </a:t>
            </a:r>
            <a:r>
              <a:rPr lang="en-US" altLang="zh-TW" dirty="0"/>
              <a:t>with a immature female fetus, at 16 weeks gestational age, with </a:t>
            </a:r>
            <a:r>
              <a:rPr lang="en-US" altLang="zh-TW" dirty="0" err="1"/>
              <a:t>osteogenesis</a:t>
            </a:r>
            <a:r>
              <a:rPr lang="en-US" altLang="zh-TW" dirty="0"/>
              <a:t> </a:t>
            </a:r>
            <a:r>
              <a:rPr lang="en-US" altLang="zh-TW" dirty="0" err="1" smtClean="0"/>
              <a:t>imperfecta</a:t>
            </a:r>
            <a:r>
              <a:rPr lang="en-US" altLang="zh-TW" dirty="0" smtClean="0"/>
              <a:t>, type II.</a:t>
            </a: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49</a:t>
            </a:fld>
            <a:endParaRPr lang="zh-TW" altLang="en-US"/>
          </a:p>
        </p:txBody>
      </p:sp>
    </p:spTree>
    <p:extLst>
      <p:ext uri="{BB962C8B-B14F-4D97-AF65-F5344CB8AC3E}">
        <p14:creationId xmlns:p14="http://schemas.microsoft.com/office/powerpoint/2010/main" val="1699605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smtClean="0">
                <a:latin typeface="標楷體" pitchFamily="65" charset="-120"/>
                <a:ea typeface="標楷體" pitchFamily="65" charset="-120"/>
              </a:rPr>
              <a:t>新婚優生保健手冊 </a:t>
            </a: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婦產科</a:t>
            </a: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家醫科</a:t>
            </a:r>
            <a:r>
              <a:rPr lang="en-US" altLang="zh-TW" sz="3600" dirty="0" smtClean="0">
                <a:latin typeface="標楷體" pitchFamily="65" charset="-120"/>
                <a:ea typeface="標楷體" pitchFamily="65" charset="-120"/>
              </a:rPr>
              <a:t>?)</a:t>
            </a:r>
            <a:endParaRPr lang="zh-TW" altLang="en-US" sz="3600" dirty="0">
              <a:latin typeface="標楷體" pitchFamily="65" charset="-120"/>
              <a:ea typeface="標楷體" pitchFamily="65" charset="-120"/>
            </a:endParaRPr>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5</a:t>
            </a:fld>
            <a:endParaRPr lang="zh-TW" altLang="en-US">
              <a:solidFill>
                <a:prstClr val="black">
                  <a:tint val="75000"/>
                </a:prstClr>
              </a:solidFill>
            </a:endParaRPr>
          </a:p>
        </p:txBody>
      </p:sp>
      <p:pic>
        <p:nvPicPr>
          <p:cNvPr id="4098" name="Picture 2" descr="C:\Users\dau43\Desktop\SPC\OI 1031016\IMG_20141204_0824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28800"/>
            <a:ext cx="40500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dau43\Desktop\SPC\OI 1031016\IMG_20141204_0824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606105"/>
            <a:ext cx="405000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984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3740150" y="1417638"/>
            <a:ext cx="5119688" cy="2303462"/>
          </a:xfrm>
        </p:spPr>
        <p:txBody>
          <a:bodyPr rtlCol="0"/>
          <a:lstStyle/>
          <a:p>
            <a:pPr eaLnBrk="1" fontAlgn="auto" hangingPunct="1">
              <a:spcAft>
                <a:spcPts val="0"/>
              </a:spcAft>
              <a:defRPr/>
            </a:pPr>
            <a:r>
              <a:rPr lang="en-US" altLang="zh-TW" dirty="0" smtClean="0"/>
              <a:t>Discussion</a:t>
            </a: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50</a:t>
            </a:fld>
            <a:endParaRPr lang="zh-TW" altLang="en-US"/>
          </a:p>
        </p:txBody>
      </p:sp>
    </p:spTree>
    <p:extLst>
      <p:ext uri="{BB962C8B-B14F-4D97-AF65-F5344CB8AC3E}">
        <p14:creationId xmlns:p14="http://schemas.microsoft.com/office/powerpoint/2010/main" val="17790838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t>What you can learn form here</a:t>
            </a:r>
            <a:endParaRPr lang="zh-TW" altLang="en-US" dirty="0"/>
          </a:p>
        </p:txBody>
      </p:sp>
      <p:sp>
        <p:nvSpPr>
          <p:cNvPr id="3" name="內容版面配置區 2"/>
          <p:cNvSpPr>
            <a:spLocks noGrp="1"/>
          </p:cNvSpPr>
          <p:nvPr>
            <p:ph idx="1"/>
          </p:nvPr>
        </p:nvSpPr>
        <p:spPr/>
        <p:txBody>
          <a:bodyPr>
            <a:normAutofit fontScale="70000" lnSpcReduction="20000"/>
          </a:bodyPr>
          <a:lstStyle/>
          <a:p>
            <a:pPr marL="514350" lvl="0" indent="-514350">
              <a:buFont typeface="+mj-lt"/>
              <a:buAutoNum type="arabicPeriod"/>
            </a:pPr>
            <a:r>
              <a:rPr lang="en-US" altLang="zh-TW" b="1" dirty="0">
                <a:solidFill>
                  <a:srgbClr val="FF0000"/>
                </a:solidFill>
              </a:rPr>
              <a:t>How common is </a:t>
            </a:r>
            <a:r>
              <a:rPr lang="en-US" altLang="zh-TW" b="1" dirty="0" err="1">
                <a:solidFill>
                  <a:srgbClr val="FF0000"/>
                </a:solidFill>
              </a:rPr>
              <a:t>Osteogenesis</a:t>
            </a:r>
            <a:r>
              <a:rPr lang="en-US" altLang="zh-TW" b="1" dirty="0">
                <a:solidFill>
                  <a:srgbClr val="FF0000"/>
                </a:solidFill>
              </a:rPr>
              <a:t> </a:t>
            </a:r>
            <a:r>
              <a:rPr lang="en-US" altLang="zh-TW" b="1" dirty="0" err="1">
                <a:solidFill>
                  <a:srgbClr val="FF0000"/>
                </a:solidFill>
              </a:rPr>
              <a:t>Imperfecta</a:t>
            </a:r>
            <a:r>
              <a:rPr lang="en-US" altLang="zh-TW" b="1" dirty="0">
                <a:solidFill>
                  <a:srgbClr val="FF0000"/>
                </a:solidFill>
              </a:rPr>
              <a:t>? </a:t>
            </a:r>
            <a:endParaRPr lang="zh-TW" altLang="zh-TW" dirty="0">
              <a:solidFill>
                <a:srgbClr val="FF0000"/>
              </a:solidFill>
            </a:endParaRPr>
          </a:p>
          <a:p>
            <a:pPr marL="514350" lvl="0" indent="-514350">
              <a:buFont typeface="+mj-lt"/>
              <a:buAutoNum type="arabicPeriod"/>
            </a:pPr>
            <a:r>
              <a:rPr lang="en-US" altLang="zh-TW" b="1" dirty="0">
                <a:solidFill>
                  <a:srgbClr val="FF0000"/>
                </a:solidFill>
              </a:rPr>
              <a:t>What is the </a:t>
            </a:r>
            <a:r>
              <a:rPr lang="en-US" altLang="zh-TW" b="1" dirty="0" err="1">
                <a:solidFill>
                  <a:srgbClr val="FF0000"/>
                </a:solidFill>
              </a:rPr>
              <a:t>Osteogenesis</a:t>
            </a:r>
            <a:r>
              <a:rPr lang="en-US" altLang="zh-TW" b="1" dirty="0">
                <a:solidFill>
                  <a:srgbClr val="FF0000"/>
                </a:solidFill>
              </a:rPr>
              <a:t> </a:t>
            </a:r>
            <a:r>
              <a:rPr lang="en-US" altLang="zh-TW" b="1" dirty="0" err="1">
                <a:solidFill>
                  <a:srgbClr val="FF0000"/>
                </a:solidFill>
              </a:rPr>
              <a:t>Imperfecta</a:t>
            </a:r>
            <a:r>
              <a:rPr lang="en-US" altLang="zh-TW" b="1" dirty="0">
                <a:solidFill>
                  <a:srgbClr val="FF0000"/>
                </a:solidFill>
              </a:rPr>
              <a:t>? (clinical Sign and symptoms)</a:t>
            </a:r>
            <a:endParaRPr lang="zh-TW" altLang="zh-TW" dirty="0">
              <a:solidFill>
                <a:srgbClr val="FF0000"/>
              </a:solidFill>
            </a:endParaRPr>
          </a:p>
          <a:p>
            <a:pPr marL="514350" lvl="0" indent="-514350">
              <a:buFont typeface="+mj-lt"/>
              <a:buAutoNum type="arabicPeriod"/>
            </a:pPr>
            <a:r>
              <a:rPr lang="en-US" altLang="zh-TW" b="1" dirty="0">
                <a:solidFill>
                  <a:srgbClr val="FF0000"/>
                </a:solidFill>
              </a:rPr>
              <a:t>What are the possible causes of </a:t>
            </a:r>
            <a:r>
              <a:rPr lang="en-US" altLang="zh-TW" b="1" dirty="0" err="1">
                <a:solidFill>
                  <a:srgbClr val="FF0000"/>
                </a:solidFill>
              </a:rPr>
              <a:t>Osteogenesis</a:t>
            </a:r>
            <a:r>
              <a:rPr lang="en-US" altLang="zh-TW" b="1" dirty="0">
                <a:solidFill>
                  <a:srgbClr val="FF0000"/>
                </a:solidFill>
              </a:rPr>
              <a:t> </a:t>
            </a:r>
            <a:r>
              <a:rPr lang="en-US" altLang="zh-TW" b="1" dirty="0" err="1">
                <a:solidFill>
                  <a:srgbClr val="FF0000"/>
                </a:solidFill>
              </a:rPr>
              <a:t>Imperfecta</a:t>
            </a:r>
            <a:r>
              <a:rPr lang="en-US" altLang="zh-TW" b="1" dirty="0">
                <a:solidFill>
                  <a:srgbClr val="FF0000"/>
                </a:solidFill>
              </a:rPr>
              <a:t>? (etiology and genetic typing)</a:t>
            </a:r>
            <a:endParaRPr lang="zh-TW" altLang="zh-TW" dirty="0">
              <a:solidFill>
                <a:srgbClr val="FF0000"/>
              </a:solidFill>
            </a:endParaRPr>
          </a:p>
          <a:p>
            <a:pPr marL="514350" lvl="0" indent="-514350">
              <a:buFont typeface="+mj-lt"/>
              <a:buAutoNum type="arabicPeriod"/>
            </a:pPr>
            <a:r>
              <a:rPr lang="en-US" altLang="zh-TW" b="1" dirty="0">
                <a:solidFill>
                  <a:srgbClr val="FF0000"/>
                </a:solidFill>
              </a:rPr>
              <a:t>How good is antenatal screening tests in the detection of </a:t>
            </a:r>
            <a:r>
              <a:rPr lang="en-US" altLang="zh-TW" b="1" dirty="0" err="1">
                <a:solidFill>
                  <a:srgbClr val="FF0000"/>
                </a:solidFill>
              </a:rPr>
              <a:t>Osteogenesis</a:t>
            </a:r>
            <a:r>
              <a:rPr lang="en-US" altLang="zh-TW" b="1" dirty="0">
                <a:solidFill>
                  <a:srgbClr val="FF0000"/>
                </a:solidFill>
              </a:rPr>
              <a:t> </a:t>
            </a:r>
            <a:r>
              <a:rPr lang="en-US" altLang="zh-TW" b="1" dirty="0" err="1">
                <a:solidFill>
                  <a:srgbClr val="FF0000"/>
                </a:solidFill>
              </a:rPr>
              <a:t>Imperfecta</a:t>
            </a:r>
            <a:r>
              <a:rPr lang="en-US" altLang="zh-TW" b="1" dirty="0">
                <a:solidFill>
                  <a:srgbClr val="FF0000"/>
                </a:solidFill>
              </a:rPr>
              <a:t>? </a:t>
            </a:r>
            <a:endParaRPr lang="zh-TW" altLang="zh-TW" dirty="0">
              <a:solidFill>
                <a:srgbClr val="FF0000"/>
              </a:solidFill>
            </a:endParaRPr>
          </a:p>
          <a:p>
            <a:pPr marL="514350" lvl="0" indent="-514350">
              <a:buFont typeface="+mj-lt"/>
              <a:buAutoNum type="arabicPeriod"/>
            </a:pPr>
            <a:r>
              <a:rPr lang="en-US" altLang="zh-TW" b="1" dirty="0">
                <a:solidFill>
                  <a:srgbClr val="FF0000"/>
                </a:solidFill>
              </a:rPr>
              <a:t>How to use prenatal ultrasound in detection of </a:t>
            </a:r>
            <a:r>
              <a:rPr lang="en-US" altLang="zh-TW" b="1" dirty="0" err="1">
                <a:solidFill>
                  <a:srgbClr val="FF0000"/>
                </a:solidFill>
              </a:rPr>
              <a:t>Osteogenesis</a:t>
            </a:r>
            <a:r>
              <a:rPr lang="en-US" altLang="zh-TW" b="1" dirty="0">
                <a:solidFill>
                  <a:srgbClr val="FF0000"/>
                </a:solidFill>
              </a:rPr>
              <a:t> </a:t>
            </a:r>
            <a:r>
              <a:rPr lang="en-US" altLang="zh-TW" b="1" dirty="0" err="1">
                <a:solidFill>
                  <a:srgbClr val="FF0000"/>
                </a:solidFill>
              </a:rPr>
              <a:t>Imperfecta</a:t>
            </a:r>
            <a:r>
              <a:rPr lang="en-US" altLang="zh-TW" b="1" dirty="0">
                <a:solidFill>
                  <a:srgbClr val="FF0000"/>
                </a:solidFill>
              </a:rPr>
              <a:t>?</a:t>
            </a:r>
            <a:endParaRPr lang="zh-TW" altLang="zh-TW" dirty="0">
              <a:solidFill>
                <a:srgbClr val="FF0000"/>
              </a:solidFill>
            </a:endParaRPr>
          </a:p>
          <a:p>
            <a:pPr marL="514350" lvl="0" indent="-514350">
              <a:buFont typeface="+mj-lt"/>
              <a:buAutoNum type="arabicPeriod"/>
            </a:pPr>
            <a:r>
              <a:rPr lang="en-US" altLang="zh-TW" b="1" dirty="0">
                <a:solidFill>
                  <a:srgbClr val="FF0000"/>
                </a:solidFill>
              </a:rPr>
              <a:t>What prenatal karyotyping should be offered in such case?</a:t>
            </a:r>
            <a:endParaRPr lang="zh-TW" altLang="zh-TW" dirty="0">
              <a:solidFill>
                <a:srgbClr val="FF0000"/>
              </a:solidFill>
            </a:endParaRPr>
          </a:p>
          <a:p>
            <a:pPr marL="514350" lvl="0" indent="-514350">
              <a:buFont typeface="+mj-lt"/>
              <a:buAutoNum type="arabicPeriod"/>
            </a:pPr>
            <a:r>
              <a:rPr lang="en-US" altLang="zh-TW" b="1" dirty="0">
                <a:solidFill>
                  <a:srgbClr val="FF0000"/>
                </a:solidFill>
              </a:rPr>
              <a:t>How to manage a pregnancy with such impression</a:t>
            </a:r>
            <a:r>
              <a:rPr lang="en-US" altLang="zh-TW" b="1" dirty="0" smtClean="0">
                <a:solidFill>
                  <a:srgbClr val="FF0000"/>
                </a:solidFill>
              </a:rPr>
              <a:t>?</a:t>
            </a:r>
          </a:p>
          <a:p>
            <a:pPr marL="514350" lvl="0" indent="-514350">
              <a:buFont typeface="+mj-lt"/>
              <a:buAutoNum type="arabicPeriod"/>
            </a:pPr>
            <a:r>
              <a:rPr lang="en-US" altLang="zh-TW" b="1" dirty="0" smtClean="0"/>
              <a:t>How to make a diagnosis in such case?</a:t>
            </a:r>
            <a:endParaRPr lang="zh-TW" altLang="zh-TW" dirty="0"/>
          </a:p>
          <a:p>
            <a:pPr marL="514350" lvl="0" indent="-514350">
              <a:buFont typeface="+mj-lt"/>
              <a:buAutoNum type="arabicPeriod"/>
            </a:pPr>
            <a:r>
              <a:rPr lang="en-US" altLang="zh-TW" b="1" dirty="0"/>
              <a:t>What is the outcome and management of children or adult with a diagnosis of </a:t>
            </a:r>
            <a:r>
              <a:rPr lang="en-US" altLang="zh-TW" b="1" dirty="0" err="1"/>
              <a:t>Osteogenesis</a:t>
            </a:r>
            <a:r>
              <a:rPr lang="en-US" altLang="zh-TW" b="1" dirty="0"/>
              <a:t> </a:t>
            </a:r>
            <a:r>
              <a:rPr lang="en-US" altLang="zh-TW" b="1" dirty="0" err="1"/>
              <a:t>Imperfecta</a:t>
            </a:r>
            <a:r>
              <a:rPr lang="en-US" altLang="zh-TW" b="1" dirty="0"/>
              <a:t>? </a:t>
            </a:r>
            <a:endParaRPr lang="zh-TW" altLang="zh-TW" dirty="0"/>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51</a:t>
            </a:fld>
            <a:endParaRPr lang="zh-TW" altLang="en-US"/>
          </a:p>
        </p:txBody>
      </p:sp>
    </p:spTree>
    <p:extLst>
      <p:ext uri="{BB962C8B-B14F-4D97-AF65-F5344CB8AC3E}">
        <p14:creationId xmlns:p14="http://schemas.microsoft.com/office/powerpoint/2010/main" val="27862792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76225" y="228600"/>
            <a:ext cx="8591550" cy="608013"/>
          </a:xfrm>
        </p:spPr>
        <p:txBody>
          <a:bodyPr/>
          <a:lstStyle/>
          <a:p>
            <a:pPr eaLnBrk="1" hangingPunct="1"/>
            <a:r>
              <a:rPr lang="en-US" altLang="zh-TW" sz="2800" b="1" smtClean="0">
                <a:cs typeface="Tunga" pitchFamily="34" charset="0"/>
              </a:rPr>
              <a:t>1.</a:t>
            </a:r>
            <a:r>
              <a:rPr lang="en-US" altLang="zh-TW" sz="2800" smtClean="0">
                <a:cs typeface="Tunga" pitchFamily="34" charset="0"/>
              </a:rPr>
              <a:t> </a:t>
            </a:r>
            <a:r>
              <a:rPr lang="en-US" altLang="zh-TW" sz="2800" b="1" smtClean="0">
                <a:cs typeface="Tunga" pitchFamily="34" charset="0"/>
              </a:rPr>
              <a:t>How common is Osteogenesis Imperfecta?</a:t>
            </a:r>
          </a:p>
        </p:txBody>
      </p:sp>
      <p:sp>
        <p:nvSpPr>
          <p:cNvPr id="3075" name="Rectangle 3"/>
          <p:cNvSpPr>
            <a:spLocks noGrp="1" noChangeArrowheads="1"/>
          </p:cNvSpPr>
          <p:nvPr>
            <p:ph sz="quarter" idx="4294967295"/>
          </p:nvPr>
        </p:nvSpPr>
        <p:spPr>
          <a:xfrm>
            <a:off x="274638" y="1052513"/>
            <a:ext cx="8594725" cy="5183187"/>
          </a:xfrm>
          <a:prstGeom prst="rect">
            <a:avLst/>
          </a:prstGeom>
        </p:spPr>
        <p:txBody>
          <a:bodyPr/>
          <a:lstStyle/>
          <a:p>
            <a:pPr eaLnBrk="1" hangingPunct="1">
              <a:lnSpc>
                <a:spcPct val="80000"/>
              </a:lnSpc>
              <a:buFont typeface="Arial" pitchFamily="34" charset="0"/>
              <a:buChar char="•"/>
              <a:defRPr/>
            </a:pPr>
            <a:r>
              <a:rPr lang="en-US" altLang="zh-TW" sz="2000" dirty="0" smtClean="0">
                <a:ea typeface="新細明體" pitchFamily="18" charset="-120"/>
              </a:rPr>
              <a:t>each type of skeletal dysplasia is </a:t>
            </a:r>
            <a:r>
              <a:rPr lang="en-US" altLang="zh-TW" sz="2000" dirty="0" smtClean="0">
                <a:solidFill>
                  <a:srgbClr val="FF0000"/>
                </a:solidFill>
                <a:ea typeface="新細明體" pitchFamily="18" charset="-120"/>
              </a:rPr>
              <a:t>rare</a:t>
            </a:r>
          </a:p>
          <a:p>
            <a:pPr eaLnBrk="1" hangingPunct="1">
              <a:lnSpc>
                <a:spcPct val="80000"/>
              </a:lnSpc>
              <a:buFont typeface="Arial" pitchFamily="34" charset="0"/>
              <a:buChar char="•"/>
              <a:defRPr/>
            </a:pPr>
            <a:r>
              <a:rPr lang="en-US" altLang="zh-TW" sz="2000" dirty="0" smtClean="0">
                <a:ea typeface="新細明體" pitchFamily="18" charset="-120"/>
              </a:rPr>
              <a:t>overall birth prevalence of skeletal </a:t>
            </a:r>
            <a:r>
              <a:rPr lang="en-US" altLang="zh-TW" sz="2000" dirty="0" err="1" smtClean="0">
                <a:ea typeface="新細明體" pitchFamily="18" charset="-120"/>
              </a:rPr>
              <a:t>dysplasias</a:t>
            </a:r>
            <a:r>
              <a:rPr lang="en-US" altLang="zh-TW" sz="2000" dirty="0" smtClean="0">
                <a:ea typeface="新細明體" pitchFamily="18" charset="-120"/>
              </a:rPr>
              <a:t> is estimated to be </a:t>
            </a:r>
            <a:r>
              <a:rPr lang="en-US" altLang="zh-TW" sz="2000" dirty="0" smtClean="0">
                <a:solidFill>
                  <a:srgbClr val="FF0000"/>
                </a:solidFill>
                <a:ea typeface="新細明體" pitchFamily="18" charset="-120"/>
              </a:rPr>
              <a:t>2.4/10,000 </a:t>
            </a:r>
            <a:r>
              <a:rPr lang="en-US" altLang="zh-TW" sz="2000" dirty="0" smtClean="0">
                <a:ea typeface="新細明體" pitchFamily="18" charset="-120"/>
              </a:rPr>
              <a:t>births. </a:t>
            </a:r>
          </a:p>
          <a:p>
            <a:pPr eaLnBrk="1" hangingPunct="1">
              <a:lnSpc>
                <a:spcPct val="80000"/>
              </a:lnSpc>
              <a:buFont typeface="Arial" pitchFamily="34" charset="0"/>
              <a:buChar char="•"/>
              <a:defRPr/>
            </a:pPr>
            <a:r>
              <a:rPr lang="en-US" altLang="zh-TW" sz="2000" dirty="0" smtClean="0">
                <a:ea typeface="新細明體" pitchFamily="18" charset="-120"/>
              </a:rPr>
              <a:t>The three most common lethal skeletal </a:t>
            </a:r>
            <a:r>
              <a:rPr lang="en-US" altLang="zh-TW" sz="2000" dirty="0" err="1" smtClean="0">
                <a:ea typeface="新細明體" pitchFamily="18" charset="-120"/>
              </a:rPr>
              <a:t>dysplasias</a:t>
            </a:r>
            <a:r>
              <a:rPr lang="en-US" altLang="zh-TW" sz="2000" dirty="0" smtClean="0">
                <a:ea typeface="新細明體" pitchFamily="18" charset="-120"/>
              </a:rPr>
              <a:t> are </a:t>
            </a:r>
          </a:p>
          <a:p>
            <a:pPr lvl="1" eaLnBrk="1" hangingPunct="1">
              <a:lnSpc>
                <a:spcPct val="80000"/>
              </a:lnSpc>
              <a:buFont typeface="Arial" pitchFamily="34" charset="0"/>
              <a:buChar char="•"/>
              <a:defRPr/>
            </a:pPr>
            <a:r>
              <a:rPr lang="en-US" altLang="zh-TW" i="1" dirty="0" err="1" smtClean="0">
                <a:ea typeface="新細明體" pitchFamily="18" charset="-120"/>
              </a:rPr>
              <a:t>thanatophoric</a:t>
            </a:r>
            <a:r>
              <a:rPr lang="en-US" altLang="zh-TW" i="1" dirty="0" smtClean="0">
                <a:ea typeface="新細明體" pitchFamily="18" charset="-120"/>
              </a:rPr>
              <a:t> dysplasia (TD, 29</a:t>
            </a:r>
            <a:r>
              <a:rPr lang="zh-TW" altLang="en-US" i="1" dirty="0" smtClean="0">
                <a:ea typeface="新細明體" pitchFamily="18" charset="-120"/>
              </a:rPr>
              <a:t>％</a:t>
            </a:r>
            <a:r>
              <a:rPr lang="en-US" altLang="zh-TW" i="1" dirty="0" smtClean="0">
                <a:ea typeface="新細明體" pitchFamily="18" charset="-120"/>
              </a:rPr>
              <a:t>) </a:t>
            </a:r>
          </a:p>
          <a:p>
            <a:pPr lvl="1" eaLnBrk="1" hangingPunct="1">
              <a:lnSpc>
                <a:spcPct val="80000"/>
              </a:lnSpc>
              <a:buFont typeface="Arial" pitchFamily="34" charset="0"/>
              <a:buChar char="•"/>
              <a:defRPr/>
            </a:pPr>
            <a:r>
              <a:rPr lang="en-US" altLang="zh-TW" i="1" dirty="0" err="1" smtClean="0">
                <a:ea typeface="新細明體" pitchFamily="18" charset="-120"/>
              </a:rPr>
              <a:t>osteogenesis</a:t>
            </a:r>
            <a:r>
              <a:rPr lang="en-US" altLang="zh-TW" i="1" dirty="0" smtClean="0">
                <a:ea typeface="新細明體" pitchFamily="18" charset="-120"/>
              </a:rPr>
              <a:t> imperfect Type 2 (14 </a:t>
            </a:r>
            <a:r>
              <a:rPr lang="zh-TW" altLang="en-US" i="1" dirty="0" smtClean="0">
                <a:ea typeface="新細明體" pitchFamily="18" charset="-120"/>
              </a:rPr>
              <a:t>％</a:t>
            </a:r>
            <a:r>
              <a:rPr lang="en-US" altLang="zh-TW" i="1" dirty="0" smtClean="0">
                <a:ea typeface="新細明體" pitchFamily="18" charset="-120"/>
              </a:rPr>
              <a:t>)</a:t>
            </a:r>
          </a:p>
          <a:p>
            <a:pPr lvl="1" eaLnBrk="1" hangingPunct="1">
              <a:lnSpc>
                <a:spcPct val="80000"/>
              </a:lnSpc>
              <a:buFont typeface="Arial" pitchFamily="34" charset="0"/>
              <a:buChar char="•"/>
              <a:defRPr/>
            </a:pPr>
            <a:r>
              <a:rPr lang="en-US" altLang="zh-TW" i="1" dirty="0" err="1" smtClean="0">
                <a:ea typeface="新細明體" pitchFamily="18" charset="-120"/>
              </a:rPr>
              <a:t>achondrogenesis</a:t>
            </a:r>
            <a:r>
              <a:rPr lang="en-US" altLang="zh-TW" i="1" dirty="0" smtClean="0">
                <a:ea typeface="新細明體" pitchFamily="18" charset="-120"/>
              </a:rPr>
              <a:t> (9</a:t>
            </a:r>
            <a:r>
              <a:rPr lang="zh-TW" altLang="en-US" i="1" dirty="0" smtClean="0">
                <a:ea typeface="新細明體" pitchFamily="18" charset="-120"/>
              </a:rPr>
              <a:t>％</a:t>
            </a:r>
            <a:r>
              <a:rPr lang="en-US" altLang="zh-TW" i="1" dirty="0" smtClean="0">
                <a:ea typeface="新細明體" pitchFamily="18" charset="-120"/>
              </a:rPr>
              <a:t>)</a:t>
            </a:r>
            <a:r>
              <a:rPr lang="en-US" altLang="zh-TW" dirty="0" smtClean="0">
                <a:ea typeface="新細明體" pitchFamily="18" charset="-120"/>
              </a:rPr>
              <a:t>  which account for 40 to 60 percent of all lethal skeletal </a:t>
            </a:r>
            <a:r>
              <a:rPr lang="en-US" altLang="zh-TW" dirty="0" err="1" smtClean="0">
                <a:ea typeface="新細明體" pitchFamily="18" charset="-120"/>
              </a:rPr>
              <a:t>dysplasias</a:t>
            </a:r>
            <a:r>
              <a:rPr lang="en-US" altLang="zh-TW" dirty="0" smtClean="0">
                <a:ea typeface="新細明體" pitchFamily="18" charset="-120"/>
              </a:rPr>
              <a:t>. </a:t>
            </a:r>
          </a:p>
          <a:p>
            <a:pPr lvl="1" eaLnBrk="1" hangingPunct="1">
              <a:lnSpc>
                <a:spcPct val="80000"/>
              </a:lnSpc>
              <a:buFont typeface="Arial" pitchFamily="34" charset="0"/>
              <a:buChar char="•"/>
              <a:defRPr/>
            </a:pPr>
            <a:endParaRPr lang="en-US" altLang="zh-TW" dirty="0" smtClean="0">
              <a:ea typeface="新細明體" pitchFamily="18" charset="-120"/>
            </a:endParaRPr>
          </a:p>
          <a:p>
            <a:pPr eaLnBrk="1" hangingPunct="1">
              <a:lnSpc>
                <a:spcPct val="80000"/>
              </a:lnSpc>
              <a:buFont typeface="Arial" pitchFamily="34" charset="0"/>
              <a:buChar char="•"/>
              <a:defRPr/>
            </a:pPr>
            <a:r>
              <a:rPr lang="en-US" altLang="zh-TW" sz="2000" dirty="0" smtClean="0"/>
              <a:t>The overall frequency of perinatal deaths due to skeletal </a:t>
            </a:r>
            <a:r>
              <a:rPr lang="en-US" altLang="zh-TW" sz="2000" dirty="0" err="1" smtClean="0"/>
              <a:t>dysplasias</a:t>
            </a:r>
            <a:r>
              <a:rPr lang="en-US" altLang="zh-TW" sz="2000" dirty="0" smtClean="0"/>
              <a:t> is approximately </a:t>
            </a:r>
            <a:r>
              <a:rPr lang="en-US" altLang="zh-TW" sz="2000" dirty="0" smtClean="0">
                <a:solidFill>
                  <a:srgbClr val="FF0000"/>
                </a:solidFill>
              </a:rPr>
              <a:t>9/1000 births</a:t>
            </a:r>
            <a:r>
              <a:rPr lang="en-US" altLang="zh-TW" sz="2000" dirty="0" smtClean="0"/>
              <a:t>. </a:t>
            </a:r>
          </a:p>
          <a:p>
            <a:pPr eaLnBrk="1" hangingPunct="1">
              <a:lnSpc>
                <a:spcPct val="80000"/>
              </a:lnSpc>
              <a:buFont typeface="Arial" pitchFamily="34" charset="0"/>
              <a:buChar char="•"/>
              <a:defRPr/>
            </a:pPr>
            <a:r>
              <a:rPr lang="en-US" altLang="zh-TW" sz="2000" b="1" dirty="0" smtClean="0">
                <a:solidFill>
                  <a:srgbClr val="FF0000"/>
                </a:solidFill>
              </a:rPr>
              <a:t>EPIDEMIOLOGY</a:t>
            </a:r>
            <a:r>
              <a:rPr lang="en-US" altLang="zh-TW" sz="2000" dirty="0" smtClean="0"/>
              <a:t> — The estimated incidence of OI is approximately 1/20,000 births. </a:t>
            </a:r>
            <a:endParaRPr lang="en-US" sz="2000" dirty="0" smtClean="0">
              <a:ea typeface="標楷體" pitchFamily="65" charset="-120"/>
            </a:endParaRPr>
          </a:p>
          <a:p>
            <a:pPr eaLnBrk="1" hangingPunct="1">
              <a:lnSpc>
                <a:spcPct val="80000"/>
              </a:lnSpc>
              <a:buFontTx/>
              <a:buNone/>
              <a:defRPr/>
            </a:pPr>
            <a:endParaRPr lang="en-US" altLang="zh-TW" sz="2000" dirty="0" smtClean="0">
              <a:ea typeface="新細明體" pitchFamily="18" charset="-120"/>
            </a:endParaRP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52</a:t>
            </a:fld>
            <a:endParaRPr lang="zh-TW" altLang="en-US"/>
          </a:p>
        </p:txBody>
      </p:sp>
    </p:spTree>
    <p:extLst>
      <p:ext uri="{BB962C8B-B14F-4D97-AF65-F5344CB8AC3E}">
        <p14:creationId xmlns:p14="http://schemas.microsoft.com/office/powerpoint/2010/main" val="23631872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9388" y="620713"/>
            <a:ext cx="8229600" cy="561975"/>
          </a:xfrm>
        </p:spPr>
        <p:txBody>
          <a:bodyPr>
            <a:normAutofit fontScale="90000"/>
          </a:bodyPr>
          <a:lstStyle/>
          <a:p>
            <a:pPr eaLnBrk="1" hangingPunct="1">
              <a:defRPr/>
            </a:pPr>
            <a:r>
              <a:rPr lang="en-US" altLang="zh-TW" sz="2800" b="1" dirty="0" smtClean="0"/>
              <a:t>2.</a:t>
            </a:r>
            <a:r>
              <a:rPr lang="en-US" altLang="zh-TW" sz="2800" dirty="0" smtClean="0"/>
              <a:t> </a:t>
            </a:r>
            <a:r>
              <a:rPr lang="en-US" altLang="zh-TW" sz="2800" b="1" dirty="0" smtClean="0"/>
              <a:t>What is the </a:t>
            </a:r>
            <a:r>
              <a:rPr lang="en-US" altLang="zh-TW" sz="2800" b="1" dirty="0" err="1" smtClean="0"/>
              <a:t>Osteogenesis</a:t>
            </a:r>
            <a:r>
              <a:rPr lang="en-US" altLang="zh-TW" sz="2800" b="1" dirty="0" smtClean="0"/>
              <a:t> </a:t>
            </a:r>
            <a:r>
              <a:rPr lang="en-US" altLang="zh-TW" sz="2800" b="1" dirty="0" err="1" smtClean="0"/>
              <a:t>Imperfecta</a:t>
            </a:r>
            <a:r>
              <a:rPr lang="en-US" altLang="zh-TW" sz="2800" b="1" dirty="0" smtClean="0"/>
              <a:t>? </a:t>
            </a:r>
            <a:br>
              <a:rPr lang="en-US" altLang="zh-TW" sz="2800" b="1" dirty="0" smtClean="0"/>
            </a:br>
            <a:r>
              <a:rPr lang="en-US" altLang="zh-TW" sz="2800" b="1" dirty="0" smtClean="0"/>
              <a:t>(clinical Sign and symptoms)</a:t>
            </a:r>
          </a:p>
        </p:txBody>
      </p:sp>
      <p:sp>
        <p:nvSpPr>
          <p:cNvPr id="4099" name="Rectangle 3"/>
          <p:cNvSpPr>
            <a:spLocks noGrp="1" noChangeArrowheads="1"/>
          </p:cNvSpPr>
          <p:nvPr>
            <p:ph sz="quarter" idx="4294967295"/>
          </p:nvPr>
        </p:nvSpPr>
        <p:spPr>
          <a:xfrm>
            <a:off x="250825" y="1412875"/>
            <a:ext cx="8229600" cy="5146675"/>
          </a:xfrm>
          <a:prstGeom prst="rect">
            <a:avLst/>
          </a:prstGeom>
        </p:spPr>
        <p:txBody>
          <a:bodyPr rtlCol="0"/>
          <a:lstStyle/>
          <a:p>
            <a:pPr indent="-173736" eaLnBrk="1" fontAlgn="auto" hangingPunct="1">
              <a:lnSpc>
                <a:spcPct val="80000"/>
              </a:lnSpc>
              <a:spcAft>
                <a:spcPts val="0"/>
              </a:spcAft>
              <a:buFont typeface="Arial" pitchFamily="34" charset="0"/>
              <a:buChar char="•"/>
              <a:defRPr/>
            </a:pPr>
            <a:r>
              <a:rPr lang="en-US" altLang="zh-TW" sz="2000" dirty="0" err="1" smtClean="0"/>
              <a:t>Osteogenesis</a:t>
            </a:r>
            <a:r>
              <a:rPr lang="en-US" altLang="zh-TW" sz="2000" dirty="0" smtClean="0"/>
              <a:t> </a:t>
            </a:r>
            <a:r>
              <a:rPr lang="en-US" altLang="zh-TW" sz="2000" dirty="0" err="1" smtClean="0"/>
              <a:t>imperfecta</a:t>
            </a:r>
            <a:r>
              <a:rPr lang="en-US" altLang="zh-TW" sz="2000" dirty="0" smtClean="0"/>
              <a:t> (OI) is </a:t>
            </a:r>
            <a:r>
              <a:rPr lang="en-US" altLang="zh-TW" sz="2000" dirty="0" smtClean="0">
                <a:solidFill>
                  <a:srgbClr val="FF0000"/>
                </a:solidFill>
              </a:rPr>
              <a:t>an inherited connective tissue disorder </a:t>
            </a:r>
            <a:r>
              <a:rPr lang="en-US" altLang="zh-TW" sz="2000" dirty="0" smtClean="0"/>
              <a:t>with many phenotypic presentations.</a:t>
            </a:r>
          </a:p>
          <a:p>
            <a:pPr indent="-173736" eaLnBrk="1" fontAlgn="auto" hangingPunct="1">
              <a:lnSpc>
                <a:spcPct val="80000"/>
              </a:lnSpc>
              <a:spcAft>
                <a:spcPts val="0"/>
              </a:spcAft>
              <a:buFont typeface="Arial" pitchFamily="34" charset="0"/>
              <a:buChar char="•"/>
              <a:defRPr/>
            </a:pPr>
            <a:r>
              <a:rPr lang="en-US" altLang="zh-TW" sz="2000" dirty="0" smtClean="0"/>
              <a:t>often called </a:t>
            </a:r>
            <a:r>
              <a:rPr lang="en-US" altLang="zh-TW" sz="2000" dirty="0" smtClean="0">
                <a:solidFill>
                  <a:srgbClr val="FF0000"/>
                </a:solidFill>
              </a:rPr>
              <a:t>"brittle bone disease." </a:t>
            </a:r>
          </a:p>
          <a:p>
            <a:pPr indent="-173736" eaLnBrk="1" fontAlgn="auto" hangingPunct="1">
              <a:lnSpc>
                <a:spcPct val="80000"/>
              </a:lnSpc>
              <a:spcAft>
                <a:spcPts val="0"/>
              </a:spcAft>
              <a:buFont typeface="Arial" pitchFamily="34" charset="0"/>
              <a:buChar char="•"/>
              <a:defRPr/>
            </a:pPr>
            <a:r>
              <a:rPr lang="en-US" altLang="zh-TW" sz="2000" dirty="0" smtClean="0"/>
              <a:t>Severely affected patients suffer multiple fractures with minimal or no trauma, and </a:t>
            </a:r>
            <a:r>
              <a:rPr lang="en-US" altLang="zh-TW" sz="2000" dirty="0" smtClean="0">
                <a:solidFill>
                  <a:srgbClr val="FF0000"/>
                </a:solidFill>
              </a:rPr>
              <a:t>infants with the worst form of OI die in the perinatal period</a:t>
            </a:r>
            <a:r>
              <a:rPr lang="en-US" altLang="zh-TW" sz="2000" dirty="0" smtClean="0"/>
              <a:t>. </a:t>
            </a:r>
          </a:p>
          <a:p>
            <a:pPr indent="-173736" eaLnBrk="1" fontAlgn="auto" hangingPunct="1">
              <a:lnSpc>
                <a:spcPct val="80000"/>
              </a:lnSpc>
              <a:spcAft>
                <a:spcPts val="0"/>
              </a:spcAft>
              <a:buFont typeface="Arial" pitchFamily="34" charset="0"/>
              <a:buChar char="•"/>
              <a:defRPr/>
            </a:pPr>
            <a:r>
              <a:rPr lang="en-US" altLang="zh-TW" sz="2000" dirty="0" smtClean="0"/>
              <a:t>Classification: Mild, moderate, severe</a:t>
            </a: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53</a:t>
            </a:fld>
            <a:endParaRPr lang="zh-TW" altLang="en-US"/>
          </a:p>
        </p:txBody>
      </p:sp>
    </p:spTree>
    <p:extLst>
      <p:ext uri="{BB962C8B-B14F-4D97-AF65-F5344CB8AC3E}">
        <p14:creationId xmlns:p14="http://schemas.microsoft.com/office/powerpoint/2010/main" val="933159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76225" y="228600"/>
            <a:ext cx="8591550" cy="679450"/>
          </a:xfrm>
        </p:spPr>
        <p:txBody>
          <a:bodyPr/>
          <a:lstStyle/>
          <a:p>
            <a:pPr eaLnBrk="1" hangingPunct="1"/>
            <a:r>
              <a:rPr lang="en-US" altLang="zh-TW" sz="3000" b="1" smtClean="0">
                <a:cs typeface="Tunga" pitchFamily="34" charset="0"/>
              </a:rPr>
              <a:t>Moderate to severe (types III-IX)</a:t>
            </a:r>
            <a:r>
              <a:rPr lang="en-US" altLang="zh-TW" sz="3000" smtClean="0">
                <a:cs typeface="Tunga" pitchFamily="34" charset="0"/>
              </a:rPr>
              <a:t> </a:t>
            </a:r>
          </a:p>
        </p:txBody>
      </p:sp>
      <p:sp>
        <p:nvSpPr>
          <p:cNvPr id="3" name="Content Placeholder 2"/>
          <p:cNvSpPr>
            <a:spLocks noGrp="1"/>
          </p:cNvSpPr>
          <p:nvPr>
            <p:ph sz="quarter" idx="4294967295"/>
          </p:nvPr>
        </p:nvSpPr>
        <p:spPr>
          <a:xfrm>
            <a:off x="250825" y="981075"/>
            <a:ext cx="8594725" cy="4937125"/>
          </a:xfrm>
          <a:prstGeom prst="rect">
            <a:avLst/>
          </a:prstGeom>
        </p:spPr>
        <p:txBody>
          <a:bodyPr/>
          <a:lstStyle/>
          <a:p>
            <a:pPr eaLnBrk="1" hangingPunct="1">
              <a:buFont typeface="Arial" pitchFamily="34" charset="0"/>
              <a:buChar char="•"/>
              <a:defRPr/>
            </a:pPr>
            <a:r>
              <a:rPr lang="en-US" altLang="zh-TW" sz="2000" dirty="0" smtClean="0"/>
              <a:t>Bone fragility: moderate to severe in patients with OI types III, IV, V, VI, VII VIII, and IX. </a:t>
            </a:r>
          </a:p>
          <a:p>
            <a:pPr eaLnBrk="1" hangingPunct="1">
              <a:buFont typeface="Arial" pitchFamily="34" charset="0"/>
              <a:buChar char="•"/>
              <a:defRPr/>
            </a:pPr>
            <a:r>
              <a:rPr lang="en-US" altLang="zh-TW" sz="2000" dirty="0" smtClean="0"/>
              <a:t>Those with </a:t>
            </a:r>
            <a:r>
              <a:rPr lang="en-US" altLang="zh-TW" sz="2000" dirty="0" smtClean="0">
                <a:solidFill>
                  <a:srgbClr val="FF0000"/>
                </a:solidFill>
              </a:rPr>
              <a:t>OI type III</a:t>
            </a:r>
            <a:r>
              <a:rPr lang="en-US" altLang="zh-TW" sz="2000" dirty="0" smtClean="0"/>
              <a:t>:  most severely affected. </a:t>
            </a:r>
          </a:p>
          <a:p>
            <a:pPr eaLnBrk="1" hangingPunct="1">
              <a:buFont typeface="Arial" pitchFamily="34" charset="0"/>
              <a:buChar char="•"/>
              <a:defRPr/>
            </a:pPr>
            <a:r>
              <a:rPr lang="en-US" altLang="zh-TW" sz="2000" dirty="0" smtClean="0"/>
              <a:t>Children with OI of these types have an </a:t>
            </a:r>
            <a:r>
              <a:rPr lang="en-US" altLang="zh-TW" sz="2000" dirty="0" smtClean="0">
                <a:solidFill>
                  <a:srgbClr val="FF0000"/>
                </a:solidFill>
              </a:rPr>
              <a:t>increased number and frequency of fractures, mild to moderate bone deformities, </a:t>
            </a:r>
            <a:r>
              <a:rPr lang="en-US" altLang="zh-TW" sz="2000" dirty="0" err="1" smtClean="0">
                <a:solidFill>
                  <a:srgbClr val="FF0000"/>
                </a:solidFill>
              </a:rPr>
              <a:t>kyphoscoliosis</a:t>
            </a:r>
            <a:r>
              <a:rPr lang="en-US" altLang="zh-TW" sz="2000" dirty="0" smtClean="0">
                <a:solidFill>
                  <a:srgbClr val="FF0000"/>
                </a:solidFill>
              </a:rPr>
              <a:t>, and variable short stature.</a:t>
            </a:r>
          </a:p>
          <a:p>
            <a:pPr eaLnBrk="1" hangingPunct="1">
              <a:buFont typeface="Arial" pitchFamily="34" charset="0"/>
              <a:buChar char="•"/>
              <a:defRPr/>
            </a:pPr>
            <a:r>
              <a:rPr lang="en-US" altLang="zh-TW" sz="2000" dirty="0" smtClean="0"/>
              <a:t>Mothers are prone to accelerated bone loss following pregnancy and breastfeeding. </a:t>
            </a:r>
          </a:p>
          <a:p>
            <a:pPr eaLnBrk="1" hangingPunct="1">
              <a:buFont typeface="Arial" pitchFamily="34" charset="0"/>
              <a:buChar char="•"/>
              <a:defRPr/>
            </a:pPr>
            <a:r>
              <a:rPr lang="en-US" altLang="zh-TW" sz="2000" dirty="0" smtClean="0">
                <a:solidFill>
                  <a:srgbClr val="FF0000"/>
                </a:solidFill>
              </a:rPr>
              <a:t>Cardiovascular abnormalities </a:t>
            </a:r>
            <a:r>
              <a:rPr lang="en-US" altLang="zh-TW" sz="2000" dirty="0" smtClean="0"/>
              <a:t>are more common in patients with OI, particularly type </a:t>
            </a:r>
            <a:r>
              <a:rPr lang="en-US" altLang="zh-TW" sz="2000" dirty="0" smtClean="0">
                <a:solidFill>
                  <a:srgbClr val="FF0000"/>
                </a:solidFill>
              </a:rPr>
              <a:t>III</a:t>
            </a:r>
          </a:p>
          <a:p>
            <a:pPr eaLnBrk="1" hangingPunct="1">
              <a:buFont typeface="Arial" pitchFamily="34" charset="0"/>
              <a:buChar char="•"/>
              <a:defRPr/>
            </a:pPr>
            <a:r>
              <a:rPr lang="en-US" altLang="zh-TW" sz="2000" dirty="0" smtClean="0"/>
              <a:t>The practical aspect of identifying moderate to severe OI is that </a:t>
            </a:r>
            <a:r>
              <a:rPr lang="en-US" altLang="zh-TW" sz="2000" dirty="0" smtClean="0">
                <a:solidFill>
                  <a:srgbClr val="FF0000"/>
                </a:solidFill>
              </a:rPr>
              <a:t>bisphosphonate therapy is helpful </a:t>
            </a:r>
            <a:r>
              <a:rPr lang="en-US" altLang="zh-TW" sz="2000" dirty="0" smtClean="0"/>
              <a:t>in these patients</a:t>
            </a:r>
            <a:endParaRPr lang="en-US" altLang="zh-TW" sz="2000" b="1" dirty="0" smtClean="0"/>
          </a:p>
          <a:p>
            <a:pPr eaLnBrk="1" hangingPunct="1">
              <a:buFont typeface="Arial" pitchFamily="34" charset="0"/>
              <a:buChar char="•"/>
              <a:defRPr/>
            </a:pPr>
            <a:endParaRPr lang="en-US" sz="2000" dirty="0" smtClean="0">
              <a:ea typeface="標楷體" pitchFamily="65" charset="-120"/>
            </a:endParaRP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54</a:t>
            </a:fld>
            <a:endParaRPr lang="zh-TW" altLang="en-US"/>
          </a:p>
        </p:txBody>
      </p:sp>
    </p:spTree>
    <p:extLst>
      <p:ext uri="{BB962C8B-B14F-4D97-AF65-F5344CB8AC3E}">
        <p14:creationId xmlns:p14="http://schemas.microsoft.com/office/powerpoint/2010/main" val="13942291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8" descr="can osteogenesis imperfecta"/>
          <p:cNvPicPr>
            <a:picLocks noChangeAspect="1" noChangeArrowheads="1"/>
          </p:cNvPicPr>
          <p:nvPr/>
        </p:nvPicPr>
        <p:blipFill>
          <a:blip r:embed="rId2" cstate="print"/>
          <a:srcRect/>
          <a:stretch>
            <a:fillRect/>
          </a:stretch>
        </p:blipFill>
        <p:spPr bwMode="auto">
          <a:xfrm>
            <a:off x="827088" y="836613"/>
            <a:ext cx="2833687" cy="5538787"/>
          </a:xfrm>
          <a:prstGeom prst="rect">
            <a:avLst/>
          </a:prstGeom>
          <a:noFill/>
          <a:ln w="9525">
            <a:noFill/>
            <a:miter lim="800000"/>
            <a:headEnd/>
            <a:tailEnd/>
          </a:ln>
        </p:spPr>
      </p:pic>
      <p:pic>
        <p:nvPicPr>
          <p:cNvPr id="25606" name="Picture 10" descr="This picture of the Wyse family is included courtesy of the Agape Family Life House website agapeflh.org.">
            <a:hlinkClick r:id="rId3" tooltip="This picture of the Wyse family is included courtesy of the Agape Family Life House website agapeflh.org."/>
          </p:cNvPr>
          <p:cNvPicPr>
            <a:picLocks noChangeAspect="1" noChangeArrowheads="1"/>
          </p:cNvPicPr>
          <p:nvPr/>
        </p:nvPicPr>
        <p:blipFill>
          <a:blip r:embed="rId4" cstate="print"/>
          <a:srcRect/>
          <a:stretch>
            <a:fillRect/>
          </a:stretch>
        </p:blipFill>
        <p:spPr bwMode="auto">
          <a:xfrm>
            <a:off x="3995738" y="2133600"/>
            <a:ext cx="4686300" cy="3514725"/>
          </a:xfrm>
          <a:prstGeom prst="rect">
            <a:avLst/>
          </a:prstGeom>
          <a:noFill/>
          <a:ln w="9525">
            <a:noFill/>
            <a:miter lim="800000"/>
            <a:headEnd/>
            <a:tailEnd/>
          </a:ln>
        </p:spPr>
      </p:pic>
      <p:sp>
        <p:nvSpPr>
          <p:cNvPr id="11" name="投影片編號版面配置區 10"/>
          <p:cNvSpPr>
            <a:spLocks noGrp="1"/>
          </p:cNvSpPr>
          <p:nvPr>
            <p:ph type="sldNum" sz="quarter" idx="12"/>
          </p:nvPr>
        </p:nvSpPr>
        <p:spPr/>
        <p:txBody>
          <a:bodyPr/>
          <a:lstStyle/>
          <a:p>
            <a:fld id="{73DA0BB7-265A-403C-9275-D587AB510EDC}" type="slidenum">
              <a:rPr lang="zh-TW" altLang="en-US" smtClean="0"/>
              <a:pPr/>
              <a:t>55</a:t>
            </a:fld>
            <a:endParaRPr lang="zh-TW" altLang="en-US"/>
          </a:p>
        </p:txBody>
      </p:sp>
    </p:spTree>
    <p:extLst>
      <p:ext uri="{BB962C8B-B14F-4D97-AF65-F5344CB8AC3E}">
        <p14:creationId xmlns:p14="http://schemas.microsoft.com/office/powerpoint/2010/main" val="28067117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79388" y="476250"/>
            <a:ext cx="8591550" cy="752475"/>
          </a:xfrm>
        </p:spPr>
        <p:txBody>
          <a:bodyPr>
            <a:normAutofit fontScale="90000"/>
          </a:bodyPr>
          <a:lstStyle/>
          <a:p>
            <a:pPr eaLnBrk="1" hangingPunct="1"/>
            <a:r>
              <a:rPr lang="en-US" altLang="zh-TW" b="1" smtClean="0">
                <a:cs typeface="Tunga" pitchFamily="34" charset="0"/>
              </a:rPr>
              <a:t>Lethal perinatal form (type II)</a:t>
            </a:r>
            <a:endParaRPr lang="en-US" altLang="zh-TW" smtClean="0">
              <a:cs typeface="Tunga" pitchFamily="34" charset="0"/>
            </a:endParaRPr>
          </a:p>
        </p:txBody>
      </p:sp>
      <p:sp>
        <p:nvSpPr>
          <p:cNvPr id="3" name="Content Placeholder 2"/>
          <p:cNvSpPr>
            <a:spLocks noGrp="1"/>
          </p:cNvSpPr>
          <p:nvPr>
            <p:ph sz="quarter" idx="4294967295"/>
          </p:nvPr>
        </p:nvSpPr>
        <p:spPr>
          <a:xfrm>
            <a:off x="250825" y="1412875"/>
            <a:ext cx="7634288" cy="4937125"/>
          </a:xfrm>
          <a:prstGeom prst="rect">
            <a:avLst/>
          </a:prstGeom>
        </p:spPr>
        <p:txBody>
          <a:bodyPr/>
          <a:lstStyle/>
          <a:p>
            <a:pPr eaLnBrk="1" hangingPunct="1">
              <a:lnSpc>
                <a:spcPct val="90000"/>
              </a:lnSpc>
              <a:buFont typeface="Arial" pitchFamily="34" charset="0"/>
              <a:buChar char="•"/>
              <a:defRPr/>
            </a:pPr>
            <a:r>
              <a:rPr lang="en-US" altLang="zh-TW" sz="2000" dirty="0" smtClean="0">
                <a:ea typeface="新細明體" pitchFamily="18" charset="-120"/>
              </a:rPr>
              <a:t>Patients with lethal perinatal OI (type II) usually </a:t>
            </a:r>
            <a:r>
              <a:rPr lang="en-US" altLang="zh-TW" sz="2000" dirty="0" smtClean="0">
                <a:solidFill>
                  <a:srgbClr val="FF0000"/>
                </a:solidFill>
                <a:ea typeface="新細明體" pitchFamily="18" charset="-120"/>
              </a:rPr>
              <a:t>die in utero or in early infancy</a:t>
            </a:r>
            <a:r>
              <a:rPr lang="en-US" altLang="zh-TW" sz="2000" dirty="0" smtClean="0">
                <a:ea typeface="新細明體" pitchFamily="18" charset="-120"/>
              </a:rPr>
              <a:t>. </a:t>
            </a:r>
          </a:p>
          <a:p>
            <a:pPr eaLnBrk="1" hangingPunct="1">
              <a:lnSpc>
                <a:spcPct val="90000"/>
              </a:lnSpc>
              <a:buFont typeface="Arial" pitchFamily="34" charset="0"/>
              <a:buChar char="•"/>
              <a:defRPr/>
            </a:pPr>
            <a:r>
              <a:rPr lang="en-US" altLang="zh-TW" sz="2000" dirty="0" smtClean="0">
                <a:ea typeface="新細明體" pitchFamily="18" charset="-120"/>
              </a:rPr>
              <a:t>Severe fractures and pulmonary failure are typical problems that accelerate death in this group. </a:t>
            </a:r>
          </a:p>
          <a:p>
            <a:pPr eaLnBrk="1" hangingPunct="1">
              <a:lnSpc>
                <a:spcPct val="90000"/>
              </a:lnSpc>
              <a:buFont typeface="Arial" pitchFamily="34" charset="0"/>
              <a:buChar char="•"/>
              <a:defRPr/>
            </a:pPr>
            <a:r>
              <a:rPr lang="en-US" altLang="zh-TW" sz="2000" dirty="0" smtClean="0">
                <a:ea typeface="新細明體" pitchFamily="18" charset="-120"/>
              </a:rPr>
              <a:t>Treatment of OI type II is </a:t>
            </a:r>
            <a:r>
              <a:rPr lang="en-US" altLang="zh-TW" sz="2000" dirty="0" smtClean="0">
                <a:solidFill>
                  <a:srgbClr val="FF0000"/>
                </a:solidFill>
                <a:ea typeface="新細明體" pitchFamily="18" charset="-120"/>
              </a:rPr>
              <a:t>supportive</a:t>
            </a:r>
            <a:endParaRPr lang="en-US" altLang="zh-TW" sz="2000" dirty="0" smtClean="0">
              <a:ea typeface="新細明體" pitchFamily="18" charset="-120"/>
            </a:endParaRPr>
          </a:p>
          <a:p>
            <a:pPr eaLnBrk="1" hangingPunct="1">
              <a:lnSpc>
                <a:spcPct val="70000"/>
              </a:lnSpc>
              <a:buFont typeface="Arial" pitchFamily="34" charset="0"/>
              <a:buChar char="•"/>
              <a:defRPr/>
            </a:pPr>
            <a:r>
              <a:rPr lang="en-US" altLang="zh-TW" sz="2000" dirty="0" smtClean="0">
                <a:ea typeface="新細明體" pitchFamily="18" charset="-120"/>
              </a:rPr>
              <a:t>Individuals with </a:t>
            </a:r>
            <a:r>
              <a:rPr lang="en-US" altLang="zh-TW" sz="2000" dirty="0" smtClean="0">
                <a:solidFill>
                  <a:srgbClr val="FF0000"/>
                </a:solidFill>
                <a:ea typeface="新細明體" pitchFamily="18" charset="-120"/>
              </a:rPr>
              <a:t>type II </a:t>
            </a:r>
            <a:r>
              <a:rPr lang="en-US" altLang="zh-TW" sz="2000" dirty="0" err="1" smtClean="0">
                <a:solidFill>
                  <a:srgbClr val="FF0000"/>
                </a:solidFill>
                <a:ea typeface="新細明體" pitchFamily="18" charset="-120"/>
              </a:rPr>
              <a:t>osteogenesis</a:t>
            </a:r>
            <a:r>
              <a:rPr lang="en-US" altLang="zh-TW" sz="2000" dirty="0" smtClean="0">
                <a:solidFill>
                  <a:srgbClr val="FF0000"/>
                </a:solidFill>
                <a:ea typeface="新細明體" pitchFamily="18" charset="-120"/>
              </a:rPr>
              <a:t> </a:t>
            </a:r>
            <a:r>
              <a:rPr lang="en-US" altLang="zh-TW" sz="2000" dirty="0" err="1" smtClean="0">
                <a:solidFill>
                  <a:srgbClr val="FF0000"/>
                </a:solidFill>
                <a:ea typeface="新細明體" pitchFamily="18" charset="-120"/>
              </a:rPr>
              <a:t>imperfecta</a:t>
            </a:r>
            <a:r>
              <a:rPr lang="en-US" altLang="zh-TW" sz="2000" dirty="0" smtClean="0">
                <a:solidFill>
                  <a:srgbClr val="FF0000"/>
                </a:solidFill>
                <a:ea typeface="新細明體" pitchFamily="18" charset="-120"/>
              </a:rPr>
              <a:t> usually die in utero or in early infancy</a:t>
            </a:r>
            <a:r>
              <a:rPr lang="en-US" altLang="zh-TW" sz="2000" dirty="0" smtClean="0">
                <a:ea typeface="新細明體" pitchFamily="18" charset="-120"/>
              </a:rPr>
              <a:t> due to </a:t>
            </a:r>
            <a:r>
              <a:rPr lang="en-US" altLang="zh-TW" sz="2000" dirty="0" smtClean="0">
                <a:solidFill>
                  <a:srgbClr val="FF0000"/>
                </a:solidFill>
                <a:ea typeface="新細明體" pitchFamily="18" charset="-120"/>
              </a:rPr>
              <a:t>severe fractures and pulmonary hypoplasia </a:t>
            </a:r>
            <a:r>
              <a:rPr lang="en-US" altLang="zh-TW" sz="2000" dirty="0" smtClean="0">
                <a:ea typeface="新細明體" pitchFamily="18" charset="-120"/>
              </a:rPr>
              <a:t>.</a:t>
            </a:r>
          </a:p>
          <a:p>
            <a:pPr eaLnBrk="1" hangingPunct="1">
              <a:lnSpc>
                <a:spcPct val="90000"/>
              </a:lnSpc>
              <a:buFont typeface="Arial" pitchFamily="34" charset="0"/>
              <a:buChar char="•"/>
              <a:defRPr/>
            </a:pPr>
            <a:endParaRPr lang="en-US" altLang="zh-TW" sz="1700" dirty="0" smtClean="0">
              <a:ea typeface="新細明體" pitchFamily="18" charset="-120"/>
            </a:endParaRPr>
          </a:p>
          <a:p>
            <a:pPr eaLnBrk="1" hangingPunct="1">
              <a:lnSpc>
                <a:spcPct val="90000"/>
              </a:lnSpc>
              <a:buFont typeface="Arial" pitchFamily="34" charset="0"/>
              <a:buChar char="•"/>
              <a:defRPr/>
            </a:pPr>
            <a:endParaRPr lang="en-US" altLang="zh-TW" sz="2000" dirty="0" smtClean="0">
              <a:ea typeface="新細明體" pitchFamily="18" charset="-120"/>
            </a:endParaRPr>
          </a:p>
        </p:txBody>
      </p:sp>
      <p:pic>
        <p:nvPicPr>
          <p:cNvPr id="26628" name="Picture 11" descr="skin"/>
          <p:cNvPicPr>
            <a:picLocks noChangeAspect="1" noChangeArrowheads="1"/>
          </p:cNvPicPr>
          <p:nvPr/>
        </p:nvPicPr>
        <p:blipFill>
          <a:blip r:embed="rId2" cstate="print"/>
          <a:srcRect/>
          <a:stretch>
            <a:fillRect/>
          </a:stretch>
        </p:blipFill>
        <p:spPr bwMode="auto">
          <a:xfrm>
            <a:off x="6227763" y="3789363"/>
            <a:ext cx="1905000" cy="2790825"/>
          </a:xfrm>
          <a:prstGeom prst="rect">
            <a:avLst/>
          </a:prstGeom>
          <a:noFill/>
          <a:ln w="9525">
            <a:noFill/>
            <a:miter lim="800000"/>
            <a:headEnd/>
            <a:tailEnd/>
          </a:ln>
        </p:spPr>
      </p:pic>
      <p:pic>
        <p:nvPicPr>
          <p:cNvPr id="26629" name="Picture 13" descr="crumpled"/>
          <p:cNvPicPr>
            <a:picLocks noChangeAspect="1" noChangeArrowheads="1"/>
          </p:cNvPicPr>
          <p:nvPr/>
        </p:nvPicPr>
        <p:blipFill>
          <a:blip r:embed="rId3" cstate="print"/>
          <a:srcRect/>
          <a:stretch>
            <a:fillRect/>
          </a:stretch>
        </p:blipFill>
        <p:spPr bwMode="auto">
          <a:xfrm>
            <a:off x="3419475" y="3716338"/>
            <a:ext cx="1905000" cy="2876550"/>
          </a:xfrm>
          <a:prstGeom prst="rect">
            <a:avLst/>
          </a:prstGeom>
          <a:noFill/>
          <a:ln w="9525">
            <a:noFill/>
            <a:miter lim="800000"/>
            <a:headEnd/>
            <a:tailEnd/>
          </a:ln>
        </p:spPr>
      </p:pic>
      <p:sp>
        <p:nvSpPr>
          <p:cNvPr id="10" name="投影片編號版面配置區 9"/>
          <p:cNvSpPr>
            <a:spLocks noGrp="1"/>
          </p:cNvSpPr>
          <p:nvPr>
            <p:ph type="sldNum" sz="quarter" idx="12"/>
          </p:nvPr>
        </p:nvSpPr>
        <p:spPr/>
        <p:txBody>
          <a:bodyPr/>
          <a:lstStyle/>
          <a:p>
            <a:fld id="{73DA0BB7-265A-403C-9275-D587AB510EDC}" type="slidenum">
              <a:rPr lang="zh-TW" altLang="en-US" smtClean="0"/>
              <a:pPr/>
              <a:t>56</a:t>
            </a:fld>
            <a:endParaRPr lang="zh-TW" altLang="en-US"/>
          </a:p>
        </p:txBody>
      </p:sp>
    </p:spTree>
    <p:extLst>
      <p:ext uri="{BB962C8B-B14F-4D97-AF65-F5344CB8AC3E}">
        <p14:creationId xmlns:p14="http://schemas.microsoft.com/office/powerpoint/2010/main" val="20142572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5" descr="941088-943343-527"/>
          <p:cNvPicPr>
            <a:picLocks noChangeAspect="1" noChangeArrowheads="1"/>
          </p:cNvPicPr>
          <p:nvPr/>
        </p:nvPicPr>
        <p:blipFill>
          <a:blip r:embed="rId2" cstate="print"/>
          <a:srcRect/>
          <a:stretch>
            <a:fillRect/>
          </a:stretch>
        </p:blipFill>
        <p:spPr bwMode="auto">
          <a:xfrm>
            <a:off x="1763713" y="836613"/>
            <a:ext cx="5457825" cy="5057775"/>
          </a:xfrm>
          <a:prstGeom prst="rect">
            <a:avLst/>
          </a:prstGeom>
          <a:noFill/>
          <a:ln w="9525">
            <a:noFill/>
            <a:miter lim="800000"/>
            <a:headEnd/>
            <a:tailEnd/>
          </a:ln>
        </p:spPr>
      </p:pic>
      <p:sp>
        <p:nvSpPr>
          <p:cNvPr id="9" name="投影片編號版面配置區 8"/>
          <p:cNvSpPr>
            <a:spLocks noGrp="1"/>
          </p:cNvSpPr>
          <p:nvPr>
            <p:ph type="sldNum" sz="quarter" idx="12"/>
          </p:nvPr>
        </p:nvSpPr>
        <p:spPr/>
        <p:txBody>
          <a:bodyPr/>
          <a:lstStyle/>
          <a:p>
            <a:fld id="{73DA0BB7-265A-403C-9275-D587AB510EDC}" type="slidenum">
              <a:rPr lang="zh-TW" altLang="en-US" smtClean="0"/>
              <a:pPr/>
              <a:t>57</a:t>
            </a:fld>
            <a:endParaRPr lang="zh-TW" altLang="en-US"/>
          </a:p>
        </p:txBody>
      </p:sp>
    </p:spTree>
    <p:extLst>
      <p:ext uri="{BB962C8B-B14F-4D97-AF65-F5344CB8AC3E}">
        <p14:creationId xmlns:p14="http://schemas.microsoft.com/office/powerpoint/2010/main" val="24855746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p:cNvSpPr>
          <p:nvPr>
            <p:ph type="title" idx="4294967295"/>
          </p:nvPr>
        </p:nvSpPr>
        <p:spPr/>
        <p:txBody>
          <a:bodyPr/>
          <a:lstStyle/>
          <a:p>
            <a:endParaRPr lang="zh-TW" altLang="en-US" smtClean="0">
              <a:cs typeface="Tunga" pitchFamily="34" charset="0"/>
            </a:endParaRPr>
          </a:p>
        </p:txBody>
      </p:sp>
      <p:sp>
        <p:nvSpPr>
          <p:cNvPr id="64517" name="Rectangle 5"/>
          <p:cNvSpPr>
            <a:spLocks noGrp="1"/>
          </p:cNvSpPr>
          <p:nvPr>
            <p:ph sz="half" idx="4294967295"/>
          </p:nvPr>
        </p:nvSpPr>
        <p:spPr bwMode="auto">
          <a:xfrm>
            <a:off x="276225" y="1295400"/>
            <a:ext cx="4219575" cy="49339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itchFamily="34" charset="0"/>
              <a:buChar char="•"/>
              <a:defRPr/>
            </a:pPr>
            <a:endParaRPr lang="zh-TW" altLang="en-US" sz="2000" smtClean="0"/>
          </a:p>
        </p:txBody>
      </p:sp>
      <p:pic>
        <p:nvPicPr>
          <p:cNvPr id="28676" name="Picture 8" descr="pe1104548001"/>
          <p:cNvPicPr>
            <a:picLocks noChangeAspect="1" noChangeArrowheads="1"/>
          </p:cNvPicPr>
          <p:nvPr/>
        </p:nvPicPr>
        <p:blipFill>
          <a:blip r:embed="rId2" cstate="print"/>
          <a:srcRect/>
          <a:stretch>
            <a:fillRect/>
          </a:stretch>
        </p:blipFill>
        <p:spPr bwMode="auto">
          <a:xfrm>
            <a:off x="1331913" y="1700213"/>
            <a:ext cx="2505075" cy="4191000"/>
          </a:xfrm>
          <a:prstGeom prst="rect">
            <a:avLst/>
          </a:prstGeom>
          <a:noFill/>
          <a:ln w="9525">
            <a:noFill/>
            <a:miter lim="800000"/>
            <a:headEnd/>
            <a:tailEnd/>
          </a:ln>
        </p:spPr>
      </p:pic>
      <p:pic>
        <p:nvPicPr>
          <p:cNvPr id="28677" name="Picture 9" descr="brittle bone disease in children">
            <a:hlinkClick r:id="rId3"/>
          </p:cNvPr>
          <p:cNvPicPr>
            <a:picLocks noGrp="1" noChangeAspect="1" noChangeArrowheads="1"/>
          </p:cNvPicPr>
          <p:nvPr>
            <p:ph sz="half" idx="4294967295"/>
          </p:nvPr>
        </p:nvPicPr>
        <p:blipFill>
          <a:blip r:embed="rId4" cstate="print"/>
          <a:srcRect/>
          <a:stretch>
            <a:fillRect/>
          </a:stretch>
        </p:blipFill>
        <p:spPr bwMode="auto">
          <a:xfrm>
            <a:off x="4859338" y="1700213"/>
            <a:ext cx="3814762" cy="3700462"/>
          </a:xfrm>
        </p:spPr>
      </p:pic>
      <p:sp>
        <p:nvSpPr>
          <p:cNvPr id="10" name="投影片編號版面配置區 9"/>
          <p:cNvSpPr>
            <a:spLocks noGrp="1"/>
          </p:cNvSpPr>
          <p:nvPr>
            <p:ph type="sldNum" sz="quarter" idx="12"/>
          </p:nvPr>
        </p:nvSpPr>
        <p:spPr/>
        <p:txBody>
          <a:bodyPr/>
          <a:lstStyle/>
          <a:p>
            <a:fld id="{73DA0BB7-265A-403C-9275-D587AB510EDC}" type="slidenum">
              <a:rPr lang="zh-TW" altLang="en-US" smtClean="0"/>
              <a:pPr/>
              <a:t>58</a:t>
            </a:fld>
            <a:endParaRPr lang="zh-TW" altLang="en-US"/>
          </a:p>
        </p:txBody>
      </p:sp>
    </p:spTree>
    <p:extLst>
      <p:ext uri="{BB962C8B-B14F-4D97-AF65-F5344CB8AC3E}">
        <p14:creationId xmlns:p14="http://schemas.microsoft.com/office/powerpoint/2010/main" val="15561045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a:stretch>
            <a:fillRect/>
          </a:stretch>
        </p:blipFill>
        <p:spPr bwMode="auto">
          <a:xfrm>
            <a:off x="1331913" y="0"/>
            <a:ext cx="7070725" cy="7127875"/>
          </a:xfrm>
          <a:prstGeom prst="rect">
            <a:avLst/>
          </a:prstGeom>
          <a:noFill/>
          <a:ln w="9525">
            <a:noFill/>
            <a:miter lim="800000"/>
            <a:headEnd/>
            <a:tailEnd/>
          </a:ln>
        </p:spPr>
      </p:pic>
      <p:sp>
        <p:nvSpPr>
          <p:cNvPr id="7" name="投影片編號版面配置區 6"/>
          <p:cNvSpPr>
            <a:spLocks noGrp="1"/>
          </p:cNvSpPr>
          <p:nvPr>
            <p:ph type="sldNum" sz="quarter" idx="12"/>
          </p:nvPr>
        </p:nvSpPr>
        <p:spPr/>
        <p:txBody>
          <a:bodyPr/>
          <a:lstStyle/>
          <a:p>
            <a:fld id="{73DA0BB7-265A-403C-9275-D587AB510EDC}" type="slidenum">
              <a:rPr lang="zh-TW" altLang="en-US" smtClean="0"/>
              <a:pPr/>
              <a:t>59</a:t>
            </a:fld>
            <a:endParaRPr lang="zh-TW" altLang="en-US"/>
          </a:p>
        </p:txBody>
      </p:sp>
    </p:spTree>
    <p:extLst>
      <p:ext uri="{BB962C8B-B14F-4D97-AF65-F5344CB8AC3E}">
        <p14:creationId xmlns:p14="http://schemas.microsoft.com/office/powerpoint/2010/main" val="4241408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常見</a:t>
            </a:r>
            <a:r>
              <a:rPr lang="en-US" altLang="zh-TW" dirty="0" smtClean="0">
                <a:latin typeface="標楷體" panose="03000509000000000000" pitchFamily="65" charset="-120"/>
                <a:ea typeface="標楷體" panose="03000509000000000000" pitchFamily="65" charset="-120"/>
              </a:rPr>
              <a:t>Q&amp;A</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dirty="0">
                <a:latin typeface="標楷體" panose="03000509000000000000" pitchFamily="65" charset="-120"/>
                <a:ea typeface="標楷體" panose="03000509000000000000" pitchFamily="65" charset="-120"/>
              </a:rPr>
              <a:t>婚</a:t>
            </a:r>
            <a:r>
              <a:rPr lang="en-US" altLang="zh-TW"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孕</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前健康檢查包括</a:t>
            </a:r>
            <a:r>
              <a:rPr lang="en-US" altLang="zh-TW" dirty="0" smtClean="0">
                <a:latin typeface="標楷體" panose="03000509000000000000" pitchFamily="65" charset="-120"/>
                <a:ea typeface="標楷體" panose="03000509000000000000" pitchFamily="65" charset="-120"/>
              </a:rPr>
              <a:t>?</a:t>
            </a:r>
          </a:p>
          <a:p>
            <a:pPr lvl="1"/>
            <a:r>
              <a:rPr lang="zh-TW" altLang="en-US" dirty="0" smtClean="0">
                <a:latin typeface="標楷體" panose="03000509000000000000" pitchFamily="65" charset="-120"/>
                <a:ea typeface="標楷體" panose="03000509000000000000" pitchFamily="65" charset="-120"/>
              </a:rPr>
              <a:t>家族史</a:t>
            </a:r>
            <a:endParaRPr lang="en-US" altLang="zh-TW" dirty="0" smtClean="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過</a:t>
            </a:r>
            <a:r>
              <a:rPr lang="zh-TW" altLang="en-US" dirty="0" smtClean="0">
                <a:latin typeface="標楷體" panose="03000509000000000000" pitchFamily="65" charset="-120"/>
                <a:ea typeface="標楷體" panose="03000509000000000000" pitchFamily="65" charset="-120"/>
              </a:rPr>
              <a:t>去病史</a:t>
            </a:r>
            <a:endParaRPr lang="en-US" altLang="zh-TW" dirty="0" smtClean="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身體檢查</a:t>
            </a:r>
            <a:endParaRPr lang="en-US" altLang="zh-TW" dirty="0" smtClean="0">
              <a:latin typeface="標楷體" panose="03000509000000000000" pitchFamily="65" charset="-120"/>
              <a:ea typeface="標楷體" panose="03000509000000000000" pitchFamily="65" charset="-120"/>
            </a:endParaRPr>
          </a:p>
          <a:p>
            <a:pPr lvl="1"/>
            <a:r>
              <a:rPr lang="zh-TW" altLang="en-US" dirty="0" smtClean="0">
                <a:latin typeface="標楷體" panose="03000509000000000000" pitchFamily="65" charset="-120"/>
                <a:ea typeface="標楷體" panose="03000509000000000000" pitchFamily="65" charset="-120"/>
              </a:rPr>
              <a:t>一般</a:t>
            </a:r>
            <a:r>
              <a:rPr lang="zh-TW" altLang="en-US" dirty="0" smtClean="0">
                <a:latin typeface="標楷體" panose="03000509000000000000" pitchFamily="65" charset="-120"/>
                <a:ea typeface="標楷體" panose="03000509000000000000" pitchFamily="65" charset="-120"/>
              </a:rPr>
              <a:t>檢查</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 梅毒、愛滋病、德國麻疹、水痘、尿糖、尿蛋白、血尿、尿道感染篩檢、甲狀腺功能、自體免疫疾病篩檢、婦科超音波、精液檢查、肺肝腎功能及肝炎篩檢、大便潛血</a:t>
            </a:r>
            <a:r>
              <a:rPr lang="en-US" altLang="zh-TW" dirty="0" smtClean="0">
                <a:latin typeface="標楷體" panose="03000509000000000000" pitchFamily="65" charset="-120"/>
                <a:ea typeface="標楷體" panose="03000509000000000000" pitchFamily="65" charset="-120"/>
              </a:rPr>
              <a:t>….</a:t>
            </a:r>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6</a:t>
            </a:fld>
            <a:endParaRPr lang="zh-TW" altLang="en-US">
              <a:solidFill>
                <a:prstClr val="black">
                  <a:tint val="75000"/>
                </a:prstClr>
              </a:solidFill>
            </a:endParaRPr>
          </a:p>
        </p:txBody>
      </p:sp>
    </p:spTree>
    <p:extLst>
      <p:ext uri="{BB962C8B-B14F-4D97-AF65-F5344CB8AC3E}">
        <p14:creationId xmlns:p14="http://schemas.microsoft.com/office/powerpoint/2010/main" val="2349310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76225" y="228600"/>
            <a:ext cx="8591550" cy="1066800"/>
          </a:xfrm>
        </p:spPr>
        <p:txBody>
          <a:bodyPr/>
          <a:lstStyle/>
          <a:p>
            <a:pPr eaLnBrk="1" hangingPunct="1"/>
            <a:r>
              <a:rPr lang="en-US" altLang="zh-TW" sz="3200" b="1" smtClean="0">
                <a:cs typeface="Tunga" pitchFamily="34" charset="0"/>
              </a:rPr>
              <a:t>4.</a:t>
            </a:r>
            <a:r>
              <a:rPr lang="en-US" altLang="zh-TW" sz="3200" smtClean="0">
                <a:cs typeface="Tunga" pitchFamily="34" charset="0"/>
              </a:rPr>
              <a:t> </a:t>
            </a:r>
            <a:r>
              <a:rPr lang="en-US" altLang="zh-TW" sz="3200" b="1" smtClean="0">
                <a:cs typeface="Tunga" pitchFamily="34" charset="0"/>
              </a:rPr>
              <a:t>How good is antenatal screening tests in the detection of Osteogenesis Imperfecta</a:t>
            </a:r>
            <a:r>
              <a:rPr lang="en-US" altLang="zh-TW" sz="2600" b="1" smtClean="0">
                <a:cs typeface="Tunga" pitchFamily="34" charset="0"/>
              </a:rPr>
              <a:t>?</a:t>
            </a:r>
            <a:r>
              <a:rPr lang="en-US" altLang="zh-TW" sz="2600" smtClean="0">
                <a:cs typeface="Tunga" pitchFamily="34" charset="0"/>
              </a:rPr>
              <a:t> </a:t>
            </a:r>
          </a:p>
        </p:txBody>
      </p:sp>
      <p:sp>
        <p:nvSpPr>
          <p:cNvPr id="6147" name="Rectangle 3"/>
          <p:cNvSpPr>
            <a:spLocks noGrp="1" noChangeArrowheads="1"/>
          </p:cNvSpPr>
          <p:nvPr>
            <p:ph sz="quarter" idx="4294967295"/>
          </p:nvPr>
        </p:nvSpPr>
        <p:spPr>
          <a:xfrm>
            <a:off x="468313" y="1484313"/>
            <a:ext cx="8229600" cy="4857750"/>
          </a:xfrm>
          <a:prstGeom prst="rect">
            <a:avLst/>
          </a:prstGeom>
        </p:spPr>
        <p:txBody>
          <a:bodyPr rtlCol="0"/>
          <a:lstStyle/>
          <a:p>
            <a:pPr indent="-173736" eaLnBrk="1" fontAlgn="auto" hangingPunct="1">
              <a:spcAft>
                <a:spcPts val="0"/>
              </a:spcAft>
              <a:buFont typeface="Arial" pitchFamily="34" charset="0"/>
              <a:buChar char="•"/>
              <a:defRPr/>
            </a:pPr>
            <a:r>
              <a:rPr lang="en-US" sz="2000" dirty="0" smtClean="0"/>
              <a:t>Prenatal screening and diagnosis are primarily performed in the </a:t>
            </a:r>
            <a:r>
              <a:rPr lang="en-US" sz="2000" dirty="0" smtClean="0">
                <a:solidFill>
                  <a:srgbClr val="FF0000"/>
                </a:solidFill>
              </a:rPr>
              <a:t>second trimester</a:t>
            </a:r>
            <a:r>
              <a:rPr lang="en-US" sz="2000" dirty="0" smtClean="0"/>
              <a:t>, but </a:t>
            </a:r>
            <a:r>
              <a:rPr lang="en-US" sz="2000" dirty="0" smtClean="0">
                <a:solidFill>
                  <a:srgbClr val="FF0000"/>
                </a:solidFill>
              </a:rPr>
              <a:t>late first trimester fetal structural assessment is becoming more common</a:t>
            </a:r>
            <a:r>
              <a:rPr lang="en-US" sz="2000" dirty="0" smtClean="0"/>
              <a:t> with advances in </a:t>
            </a:r>
            <a:r>
              <a:rPr lang="en-US" sz="2000" dirty="0" err="1" smtClean="0"/>
              <a:t>transvaginal</a:t>
            </a:r>
            <a:r>
              <a:rPr lang="en-US" sz="2000" dirty="0" smtClean="0"/>
              <a:t> ultrasound imaging and the widespread use of first trimester screening for Down syndrome. </a:t>
            </a:r>
          </a:p>
          <a:p>
            <a:pPr indent="-173736" eaLnBrk="1" fontAlgn="auto" hangingPunct="1">
              <a:spcAft>
                <a:spcPts val="0"/>
              </a:spcAft>
              <a:buFont typeface="Arial" pitchFamily="34" charset="0"/>
              <a:buChar char="•"/>
              <a:defRPr/>
            </a:pPr>
            <a:r>
              <a:rPr lang="en-US" sz="2000" dirty="0" smtClean="0"/>
              <a:t>Increased </a:t>
            </a:r>
            <a:r>
              <a:rPr lang="en-US" sz="2000" dirty="0" smtClean="0">
                <a:solidFill>
                  <a:srgbClr val="FF0000"/>
                </a:solidFill>
              </a:rPr>
              <a:t>nuchal translucency </a:t>
            </a:r>
            <a:r>
              <a:rPr lang="en-US" sz="2000" dirty="0" smtClean="0"/>
              <a:t>can be associated with skeletal dysplasia; when this association is present, </a:t>
            </a:r>
            <a:r>
              <a:rPr lang="en-US" sz="2000" dirty="0" smtClean="0">
                <a:solidFill>
                  <a:srgbClr val="FF0000"/>
                </a:solidFill>
              </a:rPr>
              <a:t>approximately 85 percent of cases are lethal skeletal </a:t>
            </a:r>
            <a:r>
              <a:rPr lang="en-US" sz="2000" dirty="0" err="1" smtClean="0">
                <a:solidFill>
                  <a:srgbClr val="FF0000"/>
                </a:solidFill>
              </a:rPr>
              <a:t>dysplasias</a:t>
            </a:r>
            <a:r>
              <a:rPr lang="en-US" sz="2000" u="sng" dirty="0" smtClean="0">
                <a:solidFill>
                  <a:srgbClr val="FF0000"/>
                </a:solidFill>
              </a:rPr>
              <a:t>.</a:t>
            </a:r>
          </a:p>
          <a:p>
            <a:pPr indent="-173736" eaLnBrk="1" fontAlgn="auto" hangingPunct="1">
              <a:spcAft>
                <a:spcPts val="0"/>
              </a:spcAft>
              <a:buFont typeface="Arial" pitchFamily="34" charset="0"/>
              <a:buChar char="•"/>
              <a:defRPr/>
            </a:pPr>
            <a:r>
              <a:rPr lang="en-US" sz="2000" dirty="0" smtClean="0"/>
              <a:t>A family history of consanguinity, a sibling or a parent affected with a skeletal dysplasia, or a prior affected fetus can help in making a specific diagnosis.</a:t>
            </a:r>
          </a:p>
          <a:p>
            <a:pPr indent="-173736" eaLnBrk="1" fontAlgn="auto" hangingPunct="1">
              <a:spcAft>
                <a:spcPts val="0"/>
              </a:spcAft>
              <a:buFont typeface="Arial" pitchFamily="34" charset="0"/>
              <a:buChar char="•"/>
              <a:defRPr/>
            </a:pPr>
            <a:r>
              <a:rPr lang="en-US" sz="2000" dirty="0" smtClean="0"/>
              <a:t>When a specific skeletal dysplasia cannot be identified, the goal is to determine whether the dysplasia is </a:t>
            </a:r>
            <a:r>
              <a:rPr lang="en-US" sz="2000" dirty="0" smtClean="0">
                <a:solidFill>
                  <a:srgbClr val="FF0000"/>
                </a:solidFill>
              </a:rPr>
              <a:t>lethal or nonlethal</a:t>
            </a:r>
            <a:r>
              <a:rPr lang="en-US" sz="2000" dirty="0" smtClean="0"/>
              <a:t>. </a:t>
            </a: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60</a:t>
            </a:fld>
            <a:endParaRPr lang="zh-TW" altLang="en-US"/>
          </a:p>
        </p:txBody>
      </p:sp>
    </p:spTree>
    <p:extLst>
      <p:ext uri="{BB962C8B-B14F-4D97-AF65-F5344CB8AC3E}">
        <p14:creationId xmlns:p14="http://schemas.microsoft.com/office/powerpoint/2010/main" val="28361909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76225" y="228600"/>
            <a:ext cx="8591550" cy="1066800"/>
          </a:xfrm>
        </p:spPr>
        <p:txBody>
          <a:bodyPr/>
          <a:lstStyle/>
          <a:p>
            <a:pPr eaLnBrk="1" hangingPunct="1"/>
            <a:r>
              <a:rPr lang="en-US" altLang="zh-TW" sz="3200" b="1" smtClean="0">
                <a:cs typeface="Tunga" pitchFamily="34" charset="0"/>
              </a:rPr>
              <a:t>5.</a:t>
            </a:r>
            <a:r>
              <a:rPr lang="en-US" altLang="zh-TW" sz="3200" smtClean="0">
                <a:cs typeface="Tunga" pitchFamily="34" charset="0"/>
              </a:rPr>
              <a:t>  </a:t>
            </a:r>
            <a:r>
              <a:rPr lang="en-US" altLang="zh-TW" sz="3200" b="1" smtClean="0">
                <a:cs typeface="Tunga" pitchFamily="34" charset="0"/>
              </a:rPr>
              <a:t>How to use prenatal ultrasound in detection of Osteogenesis Imperfecta?</a:t>
            </a:r>
          </a:p>
        </p:txBody>
      </p:sp>
      <p:sp>
        <p:nvSpPr>
          <p:cNvPr id="7171" name="Rectangle 3"/>
          <p:cNvSpPr>
            <a:spLocks noGrp="1" noChangeArrowheads="1"/>
          </p:cNvSpPr>
          <p:nvPr>
            <p:ph sz="quarter" idx="4294967295"/>
          </p:nvPr>
        </p:nvSpPr>
        <p:spPr>
          <a:xfrm>
            <a:off x="323850" y="1557338"/>
            <a:ext cx="8594725" cy="4462462"/>
          </a:xfrm>
          <a:prstGeom prst="rect">
            <a:avLst/>
          </a:prstGeom>
        </p:spPr>
        <p:txBody>
          <a:bodyPr/>
          <a:lstStyle/>
          <a:p>
            <a:pPr eaLnBrk="1" hangingPunct="1">
              <a:lnSpc>
                <a:spcPct val="80000"/>
              </a:lnSpc>
              <a:buFont typeface="Arial" pitchFamily="34" charset="0"/>
              <a:buChar char="•"/>
              <a:defRPr/>
            </a:pPr>
            <a:r>
              <a:rPr lang="en-US" altLang="zh-TW" sz="2000" dirty="0" smtClean="0">
                <a:ea typeface="新細明體" pitchFamily="18" charset="-120"/>
              </a:rPr>
              <a:t>Prenatal diagnosis is based primarily upon fetal ultrasound findings, but magnetic resonance imaging (MRI), computed tomography (CT), radiography, and in some cases, molecular analysis, may be used to support the presumptive diagnosis. </a:t>
            </a:r>
          </a:p>
          <a:p>
            <a:pPr eaLnBrk="1" hangingPunct="1">
              <a:lnSpc>
                <a:spcPct val="80000"/>
              </a:lnSpc>
              <a:buFont typeface="Arial" pitchFamily="34" charset="0"/>
              <a:buChar char="•"/>
              <a:defRPr/>
            </a:pPr>
            <a:r>
              <a:rPr lang="en-US" altLang="zh-TW" sz="2000" dirty="0" smtClean="0">
                <a:ea typeface="新細明體" pitchFamily="18" charset="-120"/>
              </a:rPr>
              <a:t>The key ultrasound features are:</a:t>
            </a:r>
          </a:p>
          <a:p>
            <a:pPr marL="400050" lvl="1" indent="0" eaLnBrk="1" hangingPunct="1">
              <a:lnSpc>
                <a:spcPct val="80000"/>
              </a:lnSpc>
              <a:buSzPct val="75000"/>
              <a:buFont typeface="Arial" pitchFamily="34" charset="0"/>
              <a:buChar char="•"/>
              <a:defRPr/>
            </a:pPr>
            <a:r>
              <a:rPr lang="en-US" altLang="zh-TW" sz="1700" dirty="0" smtClean="0">
                <a:ea typeface="新細明體" pitchFamily="18" charset="-120"/>
              </a:rPr>
              <a:t>Severe </a:t>
            </a:r>
            <a:r>
              <a:rPr lang="en-US" altLang="zh-TW" sz="1700" dirty="0" err="1" smtClean="0">
                <a:ea typeface="新細明體" pitchFamily="18" charset="-120"/>
              </a:rPr>
              <a:t>micromelia</a:t>
            </a:r>
            <a:r>
              <a:rPr lang="en-US" altLang="zh-TW" sz="1700" dirty="0" smtClean="0">
                <a:ea typeface="新細明體" pitchFamily="18" charset="-120"/>
              </a:rPr>
              <a:t>, with femur length more than 3 SD below the mean for gestational age</a:t>
            </a:r>
          </a:p>
          <a:p>
            <a:pPr marL="400050" lvl="1" indent="0" eaLnBrk="1" hangingPunct="1">
              <a:lnSpc>
                <a:spcPct val="80000"/>
              </a:lnSpc>
              <a:buSzPct val="75000"/>
              <a:buFont typeface="Arial" pitchFamily="34" charset="0"/>
              <a:buChar char="•"/>
              <a:defRPr/>
            </a:pPr>
            <a:r>
              <a:rPr lang="en-US" altLang="zh-TW" sz="1700" dirty="0" smtClean="0">
                <a:ea typeface="新細明體" pitchFamily="18" charset="-120"/>
              </a:rPr>
              <a:t>Small thoracic circumference</a:t>
            </a:r>
          </a:p>
          <a:p>
            <a:pPr marL="400050" lvl="1" indent="0" eaLnBrk="1" hangingPunct="1">
              <a:lnSpc>
                <a:spcPct val="80000"/>
              </a:lnSpc>
              <a:buSzPct val="75000"/>
              <a:buFont typeface="Arial" pitchFamily="34" charset="0"/>
              <a:buChar char="•"/>
              <a:defRPr/>
            </a:pPr>
            <a:r>
              <a:rPr lang="en-US" altLang="zh-TW" sz="1700" dirty="0" smtClean="0">
                <a:ea typeface="新細明體" pitchFamily="18" charset="-120"/>
              </a:rPr>
              <a:t>Normal cranial size</a:t>
            </a:r>
          </a:p>
          <a:p>
            <a:pPr marL="400050" lvl="1" indent="0" eaLnBrk="1" hangingPunct="1">
              <a:lnSpc>
                <a:spcPct val="80000"/>
              </a:lnSpc>
              <a:buSzPct val="75000"/>
              <a:buFont typeface="Arial" pitchFamily="34" charset="0"/>
              <a:buChar char="•"/>
              <a:defRPr/>
            </a:pPr>
            <a:r>
              <a:rPr lang="en-US" altLang="zh-TW" sz="1700" dirty="0" smtClean="0">
                <a:ea typeface="新細明體" pitchFamily="18" charset="-120"/>
              </a:rPr>
              <a:t>Short trunk length</a:t>
            </a:r>
          </a:p>
          <a:p>
            <a:pPr marL="400050" lvl="1" indent="0" eaLnBrk="1" hangingPunct="1">
              <a:lnSpc>
                <a:spcPct val="80000"/>
              </a:lnSpc>
              <a:buSzPct val="75000"/>
              <a:buFont typeface="Arial" pitchFamily="34" charset="0"/>
              <a:buChar char="•"/>
              <a:defRPr/>
            </a:pPr>
            <a:r>
              <a:rPr lang="en-US" altLang="zh-TW" sz="1700" dirty="0" smtClean="0">
                <a:ea typeface="新細明體" pitchFamily="18" charset="-120"/>
              </a:rPr>
              <a:t>Decreased mineralization</a:t>
            </a:r>
          </a:p>
          <a:p>
            <a:pPr marL="400050" lvl="1" indent="0" eaLnBrk="1" hangingPunct="1">
              <a:lnSpc>
                <a:spcPct val="80000"/>
              </a:lnSpc>
              <a:buSzPct val="75000"/>
              <a:buFont typeface="Arial" pitchFamily="34" charset="0"/>
              <a:buChar char="•"/>
              <a:defRPr/>
            </a:pPr>
            <a:r>
              <a:rPr lang="en-US" altLang="zh-TW" sz="1700" dirty="0" smtClean="0">
                <a:ea typeface="新細明體" pitchFamily="18" charset="-120"/>
              </a:rPr>
              <a:t>Multiple bone fractures, including multiple fractures within a single bone</a:t>
            </a:r>
            <a:endParaRPr lang="en-US" altLang="zh-TW" sz="1700" b="1" dirty="0" smtClean="0">
              <a:ea typeface="新細明體" pitchFamily="18" charset="-120"/>
            </a:endParaRP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61</a:t>
            </a:fld>
            <a:endParaRPr lang="zh-TW" altLang="en-US"/>
          </a:p>
        </p:txBody>
      </p:sp>
    </p:spTree>
    <p:extLst>
      <p:ext uri="{BB962C8B-B14F-4D97-AF65-F5344CB8AC3E}">
        <p14:creationId xmlns:p14="http://schemas.microsoft.com/office/powerpoint/2010/main" val="26142827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23850" y="620713"/>
            <a:ext cx="8229600" cy="633412"/>
          </a:xfrm>
        </p:spPr>
        <p:txBody>
          <a:bodyPr>
            <a:normAutofit fontScale="90000"/>
          </a:bodyPr>
          <a:lstStyle/>
          <a:p>
            <a:pPr eaLnBrk="1" hangingPunct="1">
              <a:defRPr/>
            </a:pPr>
            <a:r>
              <a:rPr lang="en-US" altLang="zh-TW" sz="3200" b="1" smtClean="0">
                <a:cs typeface="Tunga" pitchFamily="34" charset="0"/>
              </a:rPr>
              <a:t>6.</a:t>
            </a:r>
            <a:r>
              <a:rPr lang="en-US" altLang="zh-TW" sz="3200" smtClean="0">
                <a:cs typeface="Tunga" pitchFamily="34" charset="0"/>
              </a:rPr>
              <a:t>  </a:t>
            </a:r>
            <a:r>
              <a:rPr lang="en-US" altLang="zh-TW" sz="3200" b="1" smtClean="0">
                <a:cs typeface="Tunga" pitchFamily="34" charset="0"/>
              </a:rPr>
              <a:t>What prenatal karyotyping should be offered in such case?</a:t>
            </a:r>
            <a:r>
              <a:rPr lang="en-US" altLang="zh-TW" sz="3800" smtClean="0">
                <a:cs typeface="Tunga" pitchFamily="34" charset="0"/>
              </a:rPr>
              <a:t> </a:t>
            </a:r>
          </a:p>
        </p:txBody>
      </p:sp>
      <p:sp>
        <p:nvSpPr>
          <p:cNvPr id="11267" name="Rectangle 3"/>
          <p:cNvSpPr>
            <a:spLocks noGrp="1" noChangeArrowheads="1"/>
          </p:cNvSpPr>
          <p:nvPr>
            <p:ph sz="quarter" idx="4294967295"/>
          </p:nvPr>
        </p:nvSpPr>
        <p:spPr>
          <a:xfrm>
            <a:off x="323850" y="1484313"/>
            <a:ext cx="8229600" cy="5143500"/>
          </a:xfrm>
          <a:prstGeom prst="rect">
            <a:avLst/>
          </a:prstGeom>
        </p:spPr>
        <p:txBody>
          <a:bodyPr/>
          <a:lstStyle/>
          <a:p>
            <a:pPr eaLnBrk="1" hangingPunct="1">
              <a:lnSpc>
                <a:spcPct val="80000"/>
              </a:lnSpc>
              <a:buFont typeface="Arial" pitchFamily="34" charset="0"/>
              <a:buChar char="•"/>
              <a:defRPr/>
            </a:pPr>
            <a:r>
              <a:rPr lang="en-US" altLang="zh-TW" sz="2500" dirty="0" smtClean="0"/>
              <a:t>Most patients with OI have an </a:t>
            </a:r>
            <a:r>
              <a:rPr lang="en-US" altLang="zh-TW" sz="2500" b="1" dirty="0" smtClean="0">
                <a:solidFill>
                  <a:srgbClr val="D31703"/>
                </a:solidFill>
              </a:rPr>
              <a:t>autosomal dominant mutation</a:t>
            </a:r>
            <a:r>
              <a:rPr lang="en-US" altLang="zh-TW" sz="2500" dirty="0" smtClean="0"/>
              <a:t> in </a:t>
            </a:r>
            <a:r>
              <a:rPr lang="en-US" altLang="zh-TW" sz="2500" b="1" i="1" dirty="0" smtClean="0">
                <a:solidFill>
                  <a:srgbClr val="E2580C"/>
                </a:solidFill>
              </a:rPr>
              <a:t>COL1A1</a:t>
            </a:r>
            <a:r>
              <a:rPr lang="en-US" altLang="zh-TW" sz="2500" dirty="0" smtClean="0"/>
              <a:t> (located at 17q21.31-q22) or </a:t>
            </a:r>
            <a:r>
              <a:rPr lang="en-US" altLang="zh-TW" sz="2500" b="1" i="1" dirty="0" smtClean="0">
                <a:solidFill>
                  <a:srgbClr val="E2580C"/>
                </a:solidFill>
              </a:rPr>
              <a:t>COL1A2</a:t>
            </a:r>
            <a:r>
              <a:rPr lang="en-US" altLang="zh-TW" sz="2500" dirty="0" smtClean="0"/>
              <a:t> (located at 7q22.1) that affects the structure of one of the two alpha chains of type I collagen. </a:t>
            </a:r>
          </a:p>
          <a:p>
            <a:pPr eaLnBrk="1" hangingPunct="1">
              <a:lnSpc>
                <a:spcPct val="80000"/>
              </a:lnSpc>
              <a:buFont typeface="Arial" pitchFamily="34" charset="0"/>
              <a:buChar char="•"/>
              <a:defRPr/>
            </a:pPr>
            <a:r>
              <a:rPr lang="en-US" altLang="zh-TW" sz="2500" i="1" dirty="0" smtClean="0"/>
              <a:t>COL1A1</a:t>
            </a:r>
            <a:r>
              <a:rPr lang="en-US" altLang="zh-TW" sz="2500" dirty="0" smtClean="0"/>
              <a:t> and </a:t>
            </a:r>
            <a:r>
              <a:rPr lang="en-US" altLang="zh-TW" sz="2500" i="1" dirty="0" smtClean="0"/>
              <a:t>COL1A2</a:t>
            </a:r>
            <a:r>
              <a:rPr lang="en-US" altLang="zh-TW" sz="2500" dirty="0" smtClean="0"/>
              <a:t> genes are </a:t>
            </a:r>
            <a:r>
              <a:rPr lang="en-US" altLang="zh-TW" sz="2500" b="1" dirty="0" smtClean="0">
                <a:solidFill>
                  <a:srgbClr val="D31703"/>
                </a:solidFill>
              </a:rPr>
              <a:t>normal in approximately 10 percent of cases</a:t>
            </a:r>
            <a:r>
              <a:rPr lang="en-US" altLang="zh-TW" sz="2500" dirty="0" smtClean="0"/>
              <a:t>. Many of these patients have autosomal recessive genetic defects.</a:t>
            </a:r>
          </a:p>
          <a:p>
            <a:pPr eaLnBrk="1" hangingPunct="1">
              <a:lnSpc>
                <a:spcPct val="80000"/>
              </a:lnSpc>
              <a:buFont typeface="Arial" pitchFamily="34" charset="0"/>
              <a:buNone/>
              <a:defRPr/>
            </a:pPr>
            <a:endParaRPr lang="en-US" altLang="zh-TW" sz="2500" dirty="0" smtClean="0"/>
          </a:p>
          <a:p>
            <a:pPr eaLnBrk="1" hangingPunct="1">
              <a:lnSpc>
                <a:spcPct val="80000"/>
              </a:lnSpc>
              <a:buFont typeface="Arial" pitchFamily="34" charset="0"/>
              <a:buChar char="•"/>
              <a:defRPr/>
            </a:pPr>
            <a:endParaRPr lang="en-US" altLang="zh-TW" sz="2500" dirty="0" smtClean="0"/>
          </a:p>
          <a:p>
            <a:pPr eaLnBrk="1" hangingPunct="1">
              <a:buFontTx/>
              <a:buNone/>
              <a:defRPr/>
            </a:pPr>
            <a:endParaRPr lang="en-US" altLang="zh-TW" sz="2000" dirty="0" smtClean="0"/>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62</a:t>
            </a:fld>
            <a:endParaRPr lang="zh-TW" altLang="en-US"/>
          </a:p>
        </p:txBody>
      </p:sp>
    </p:spTree>
    <p:extLst>
      <p:ext uri="{BB962C8B-B14F-4D97-AF65-F5344CB8AC3E}">
        <p14:creationId xmlns:p14="http://schemas.microsoft.com/office/powerpoint/2010/main" val="240285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3850" y="0"/>
            <a:ext cx="8604250" cy="720725"/>
          </a:xfrm>
        </p:spPr>
        <p:txBody>
          <a:bodyPr/>
          <a:lstStyle/>
          <a:p>
            <a:pPr eaLnBrk="1" hangingPunct="1"/>
            <a:r>
              <a:rPr lang="en-US" altLang="zh-TW" sz="2800" b="1" dirty="0" smtClean="0">
                <a:cs typeface="Tunga" pitchFamily="34" charset="0"/>
              </a:rPr>
              <a:t>7.</a:t>
            </a:r>
            <a:r>
              <a:rPr lang="en-US" altLang="zh-TW" sz="2800" dirty="0" smtClean="0">
                <a:cs typeface="Tunga" pitchFamily="34" charset="0"/>
              </a:rPr>
              <a:t> </a:t>
            </a:r>
            <a:r>
              <a:rPr lang="en-US" altLang="zh-TW" sz="2800" b="1" dirty="0" smtClean="0">
                <a:cs typeface="Tunga" pitchFamily="34" charset="0"/>
              </a:rPr>
              <a:t>How to manage a pregnancy with such impression?</a:t>
            </a:r>
          </a:p>
        </p:txBody>
      </p:sp>
      <p:sp>
        <p:nvSpPr>
          <p:cNvPr id="10243" name="Rectangle 3"/>
          <p:cNvSpPr>
            <a:spLocks noGrp="1" noChangeArrowheads="1"/>
          </p:cNvSpPr>
          <p:nvPr>
            <p:ph sz="quarter" idx="4294967295"/>
          </p:nvPr>
        </p:nvSpPr>
        <p:spPr>
          <a:xfrm>
            <a:off x="179388" y="836613"/>
            <a:ext cx="8964612" cy="6021387"/>
          </a:xfrm>
          <a:prstGeom prst="rect">
            <a:avLst/>
          </a:prstGeom>
        </p:spPr>
        <p:txBody>
          <a:bodyPr>
            <a:normAutofit/>
          </a:bodyPr>
          <a:lstStyle/>
          <a:p>
            <a:pPr eaLnBrk="1" hangingPunct="1">
              <a:lnSpc>
                <a:spcPct val="90000"/>
              </a:lnSpc>
              <a:buFont typeface="Arial" pitchFamily="34" charset="0"/>
              <a:buChar char="•"/>
              <a:defRPr/>
            </a:pPr>
            <a:r>
              <a:rPr lang="en-US" sz="2400" dirty="0" smtClean="0">
                <a:ea typeface="標楷體" pitchFamily="65" charset="-120"/>
              </a:rPr>
              <a:t>When ultrasound and any additional diagnostic evaluation lead to diagnosis of a specific skeletal dysplasia, parents </a:t>
            </a:r>
            <a:r>
              <a:rPr lang="en-US" sz="2400" dirty="0" smtClean="0">
                <a:solidFill>
                  <a:srgbClr val="FF0000"/>
                </a:solidFill>
                <a:ea typeface="標楷體" pitchFamily="65" charset="-120"/>
              </a:rPr>
              <a:t>can be given prognostic information.</a:t>
            </a:r>
          </a:p>
          <a:p>
            <a:pPr eaLnBrk="1" hangingPunct="1">
              <a:lnSpc>
                <a:spcPct val="90000"/>
              </a:lnSpc>
              <a:buFont typeface="Arial" pitchFamily="34" charset="0"/>
              <a:buChar char="•"/>
              <a:defRPr/>
            </a:pPr>
            <a:r>
              <a:rPr lang="en-US" sz="2400" b="1" dirty="0" smtClean="0">
                <a:solidFill>
                  <a:srgbClr val="FF0000"/>
                </a:solidFill>
                <a:ea typeface="標楷體" pitchFamily="65" charset="-120"/>
              </a:rPr>
              <a:t>Prediction of lethality</a:t>
            </a:r>
            <a:r>
              <a:rPr lang="en-US" sz="2400" dirty="0" smtClean="0">
                <a:solidFill>
                  <a:srgbClr val="FF0000"/>
                </a:solidFill>
                <a:ea typeface="標楷體" pitchFamily="65" charset="-120"/>
              </a:rPr>
              <a:t> </a:t>
            </a:r>
            <a:r>
              <a:rPr lang="en-US" sz="2400" dirty="0" smtClean="0">
                <a:ea typeface="標楷體" pitchFamily="65" charset="-120"/>
              </a:rPr>
              <a:t>— Prediction of lethality on </a:t>
            </a:r>
            <a:r>
              <a:rPr lang="en-US" sz="2400" dirty="0" smtClean="0">
                <a:solidFill>
                  <a:srgbClr val="FF0000"/>
                </a:solidFill>
                <a:ea typeface="標楷體" pitchFamily="65" charset="-120"/>
              </a:rPr>
              <a:t>prenatal ultrasound is highly accurate, ranging from 81 to more than 99 percent</a:t>
            </a:r>
            <a:r>
              <a:rPr lang="en-US" sz="2400" dirty="0" smtClean="0">
                <a:ea typeface="標楷體" pitchFamily="65" charset="-120"/>
              </a:rPr>
              <a:t>. </a:t>
            </a:r>
          </a:p>
          <a:p>
            <a:pPr eaLnBrk="1" hangingPunct="1">
              <a:lnSpc>
                <a:spcPct val="90000"/>
              </a:lnSpc>
              <a:buFont typeface="Arial" pitchFamily="34" charset="0"/>
              <a:buChar char="•"/>
              <a:defRPr/>
            </a:pPr>
            <a:r>
              <a:rPr lang="en-US" sz="2400" dirty="0" smtClean="0">
                <a:ea typeface="標楷體" pitchFamily="65" charset="-120"/>
              </a:rPr>
              <a:t>It is important to use multiple </a:t>
            </a:r>
            <a:r>
              <a:rPr lang="en-US" sz="2400" dirty="0" err="1" smtClean="0">
                <a:ea typeface="標楷體" pitchFamily="65" charset="-120"/>
              </a:rPr>
              <a:t>sonographic</a:t>
            </a:r>
            <a:r>
              <a:rPr lang="en-US" sz="2400" dirty="0" smtClean="0">
                <a:ea typeface="標楷體" pitchFamily="65" charset="-120"/>
              </a:rPr>
              <a:t> parameters to obtain the most accurate diagnosis of lethality (caused by the pulmonary hypoplasia associated with the small chest circumference)</a:t>
            </a:r>
            <a:endParaRPr lang="en-US" sz="1800" dirty="0" smtClean="0">
              <a:ea typeface="標楷體" pitchFamily="65" charset="-120"/>
            </a:endParaRP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63</a:t>
            </a:fld>
            <a:endParaRPr lang="zh-TW" altLang="en-US"/>
          </a:p>
        </p:txBody>
      </p:sp>
    </p:spTree>
    <p:extLst>
      <p:ext uri="{BB962C8B-B14F-4D97-AF65-F5344CB8AC3E}">
        <p14:creationId xmlns:p14="http://schemas.microsoft.com/office/powerpoint/2010/main" val="31023550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76225" y="228600"/>
            <a:ext cx="8591550" cy="823913"/>
          </a:xfrm>
        </p:spPr>
        <p:txBody>
          <a:bodyPr/>
          <a:lstStyle/>
          <a:p>
            <a:pPr eaLnBrk="1" hangingPunct="1"/>
            <a:r>
              <a:rPr lang="en-US" altLang="zh-TW" sz="3000" b="1" smtClean="0">
                <a:cs typeface="Tunga" pitchFamily="34" charset="0"/>
              </a:rPr>
              <a:t>Pregnancy management</a:t>
            </a:r>
            <a:r>
              <a:rPr lang="en-US" altLang="zh-TW" sz="3000" smtClean="0">
                <a:cs typeface="Tunga" pitchFamily="34" charset="0"/>
              </a:rPr>
              <a:t> </a:t>
            </a:r>
          </a:p>
        </p:txBody>
      </p:sp>
      <p:sp>
        <p:nvSpPr>
          <p:cNvPr id="3" name="Content Placeholder 2"/>
          <p:cNvSpPr>
            <a:spLocks noGrp="1"/>
          </p:cNvSpPr>
          <p:nvPr>
            <p:ph sz="quarter" idx="4294967295"/>
          </p:nvPr>
        </p:nvSpPr>
        <p:spPr>
          <a:xfrm>
            <a:off x="250825" y="1052513"/>
            <a:ext cx="8594725" cy="4937125"/>
          </a:xfrm>
          <a:prstGeom prst="rect">
            <a:avLst/>
          </a:prstGeom>
        </p:spPr>
        <p:txBody>
          <a:bodyPr/>
          <a:lstStyle/>
          <a:p>
            <a:pPr eaLnBrk="1" hangingPunct="1">
              <a:buFont typeface="Arial" pitchFamily="34" charset="0"/>
              <a:buChar char="•"/>
              <a:defRPr/>
            </a:pPr>
            <a:r>
              <a:rPr lang="en-US" altLang="zh-TW" sz="2000" dirty="0" smtClean="0"/>
              <a:t>In many cases, the exact diagnosis is not known, but the prognosis is evident based on the ultrasound findings and/or the findings on molecular analysis.</a:t>
            </a:r>
          </a:p>
          <a:p>
            <a:pPr eaLnBrk="1" hangingPunct="1">
              <a:buFont typeface="Arial" pitchFamily="34" charset="0"/>
              <a:buChar char="•"/>
              <a:defRPr/>
            </a:pPr>
            <a:r>
              <a:rPr lang="en-US" altLang="zh-TW" sz="2000" dirty="0" smtClean="0"/>
              <a:t>The parents should be presented with the following three options:</a:t>
            </a:r>
          </a:p>
          <a:p>
            <a:pPr marL="800100" lvl="1" indent="-342900" eaLnBrk="1" hangingPunct="1">
              <a:buFont typeface="Candara" pitchFamily="34" charset="0"/>
              <a:buAutoNum type="arabicPeriod"/>
              <a:defRPr/>
            </a:pPr>
            <a:r>
              <a:rPr lang="en-US" altLang="zh-TW" sz="1800" dirty="0" smtClean="0"/>
              <a:t>Continue the pregnancy with repeated fetal ultrasound and </a:t>
            </a:r>
            <a:r>
              <a:rPr lang="en-US" altLang="zh-TW" sz="1800" dirty="0" err="1" smtClean="0"/>
              <a:t>counselling</a:t>
            </a:r>
            <a:r>
              <a:rPr lang="en-US" altLang="zh-TW" sz="1800" dirty="0" smtClean="0"/>
              <a:t> by medical geneticists, neonatologists and </a:t>
            </a:r>
            <a:r>
              <a:rPr lang="en-US" altLang="zh-TW" sz="1800" dirty="0" err="1" smtClean="0"/>
              <a:t>perinatologists</a:t>
            </a:r>
            <a:r>
              <a:rPr lang="en-US" altLang="zh-TW" sz="1800" dirty="0" smtClean="0"/>
              <a:t> regarding the management of delivery and postnatal care. The mode of delivery, especially in cases with fetal </a:t>
            </a:r>
            <a:r>
              <a:rPr lang="en-US" altLang="zh-TW" sz="1800" dirty="0" err="1" smtClean="0"/>
              <a:t>macrocrania</a:t>
            </a:r>
            <a:r>
              <a:rPr lang="en-US" altLang="zh-TW" sz="1800" dirty="0" smtClean="0"/>
              <a:t> (which may preclude vaginal delivery), and the extent of postnatal treatment should be discussed, and the poor prognosis should be kept in mind.</a:t>
            </a:r>
          </a:p>
          <a:p>
            <a:pPr marL="800100" lvl="1" indent="-342900" eaLnBrk="1" hangingPunct="1">
              <a:buFont typeface="Candara" pitchFamily="34" charset="0"/>
              <a:buAutoNum type="arabicPeriod"/>
              <a:defRPr/>
            </a:pPr>
            <a:r>
              <a:rPr lang="pl-PL" altLang="zh-TW" sz="1800" dirty="0" smtClean="0">
                <a:solidFill>
                  <a:srgbClr val="FF0000"/>
                </a:solidFill>
              </a:rPr>
              <a:t>Pregnancy termination</a:t>
            </a:r>
            <a:endParaRPr lang="en-US" altLang="zh-TW" sz="1800" dirty="0" smtClean="0">
              <a:solidFill>
                <a:srgbClr val="FF0000"/>
              </a:solidFill>
            </a:endParaRPr>
          </a:p>
          <a:p>
            <a:pPr marL="800100" lvl="1" indent="-342900" eaLnBrk="1" hangingPunct="1">
              <a:buFont typeface="Candara" pitchFamily="34" charset="0"/>
              <a:buAutoNum type="arabicPeriod"/>
              <a:defRPr/>
            </a:pPr>
            <a:r>
              <a:rPr lang="en-US" altLang="zh-TW" sz="1800" dirty="0" smtClean="0"/>
              <a:t>Obtain further information prior to making a decision, with the help of others, such as medical geneticists, neonatologists, orthopedic surgeons, palliative treatment groups, social workers, organizations/groups of other affected families, and the parents</a:t>
            </a:r>
            <a:r>
              <a:rPr lang="en-US" altLang="en-US" sz="1800" dirty="0" smtClean="0">
                <a:ea typeface="標楷體" pitchFamily="65" charset="-120"/>
              </a:rPr>
              <a:t>’</a:t>
            </a:r>
            <a:r>
              <a:rPr lang="en-US" altLang="zh-TW" sz="1800" dirty="0" smtClean="0"/>
              <a:t> religious or community sources of support.</a:t>
            </a:r>
          </a:p>
          <a:p>
            <a:pPr eaLnBrk="1" hangingPunct="1">
              <a:buFont typeface="Arial" pitchFamily="34" charset="0"/>
              <a:buChar char="•"/>
              <a:defRPr/>
            </a:pPr>
            <a:endParaRPr lang="en-US" altLang="zh-TW" sz="1800" dirty="0" smtClean="0"/>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64</a:t>
            </a:fld>
            <a:endParaRPr lang="zh-TW" altLang="en-US"/>
          </a:p>
        </p:txBody>
      </p:sp>
    </p:spTree>
    <p:extLst>
      <p:ext uri="{BB962C8B-B14F-4D97-AF65-F5344CB8AC3E}">
        <p14:creationId xmlns:p14="http://schemas.microsoft.com/office/powerpoint/2010/main" val="1592322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Autofit/>
          </a:bodyPr>
          <a:lstStyle/>
          <a:p>
            <a:r>
              <a:rPr lang="en-US" altLang="zh-TW" sz="2800" b="1" dirty="0" smtClean="0">
                <a:cs typeface="Tunga" pitchFamily="34" charset="0"/>
              </a:rPr>
              <a:t>8.</a:t>
            </a:r>
            <a:r>
              <a:rPr lang="en-US" altLang="zh-TW" sz="2800" dirty="0">
                <a:cs typeface="Tunga" pitchFamily="34" charset="0"/>
              </a:rPr>
              <a:t> </a:t>
            </a:r>
            <a:r>
              <a:rPr lang="en-US" altLang="zh-TW" sz="2800" b="1" dirty="0">
                <a:cs typeface="Tunga" pitchFamily="34" charset="0"/>
              </a:rPr>
              <a:t>How to </a:t>
            </a:r>
            <a:r>
              <a:rPr lang="en-US" altLang="zh-TW" sz="2800" b="1" dirty="0" smtClean="0">
                <a:cs typeface="Tunga" pitchFamily="34" charset="0"/>
              </a:rPr>
              <a:t>make a diagnosis</a:t>
            </a:r>
            <a:br>
              <a:rPr lang="en-US" altLang="zh-TW" sz="2800" b="1" dirty="0" smtClean="0">
                <a:cs typeface="Tunga" pitchFamily="34" charset="0"/>
              </a:rPr>
            </a:br>
            <a:r>
              <a:rPr lang="en-US" altLang="zh-TW" sz="2800" b="1" dirty="0" smtClean="0"/>
              <a:t>Diagnostic </a:t>
            </a:r>
            <a:r>
              <a:rPr lang="en-US" altLang="zh-TW" sz="2800" b="1" dirty="0"/>
              <a:t>Tests/Lab Tests/Lab </a:t>
            </a:r>
            <a:r>
              <a:rPr lang="en-US" altLang="zh-TW" sz="2800" b="1" dirty="0" smtClean="0"/>
              <a:t>Values</a:t>
            </a:r>
            <a:endParaRPr lang="zh-TW" altLang="en-US" sz="2800" dirty="0"/>
          </a:p>
        </p:txBody>
      </p:sp>
      <p:sp>
        <p:nvSpPr>
          <p:cNvPr id="6" name="內容版面配置區 5"/>
          <p:cNvSpPr>
            <a:spLocks noGrp="1"/>
          </p:cNvSpPr>
          <p:nvPr>
            <p:ph idx="1"/>
          </p:nvPr>
        </p:nvSpPr>
        <p:spPr/>
        <p:txBody>
          <a:bodyPr>
            <a:normAutofit fontScale="62500" lnSpcReduction="20000"/>
          </a:bodyPr>
          <a:lstStyle/>
          <a:p>
            <a:r>
              <a:rPr lang="en-US" altLang="zh-TW" b="1" dirty="0" smtClean="0"/>
              <a:t>Physician's </a:t>
            </a:r>
            <a:r>
              <a:rPr lang="en-US" altLang="zh-TW" b="1" dirty="0"/>
              <a:t>findings </a:t>
            </a:r>
            <a:r>
              <a:rPr lang="en-US" altLang="zh-TW" b="1" dirty="0" smtClean="0"/>
              <a:t>, X-ray examination</a:t>
            </a:r>
            <a:r>
              <a:rPr lang="en-US" altLang="zh-TW" dirty="0" smtClean="0"/>
              <a:t>: skeletal </a:t>
            </a:r>
            <a:r>
              <a:rPr lang="en-US" altLang="zh-TW" dirty="0"/>
              <a:t>deformities accompanied by multiple past fractures that have healed using x-rays or bone scans. </a:t>
            </a:r>
            <a:r>
              <a:rPr lang="en-US" altLang="zh-TW" dirty="0" err="1"/>
              <a:t>Wormian</a:t>
            </a:r>
            <a:r>
              <a:rPr lang="en-US" altLang="zh-TW" dirty="0"/>
              <a:t> bodies, which are irregularly shaped islands of bone found in the wide sutures on skull radiographs of patients with OI, may also be present</a:t>
            </a:r>
            <a:r>
              <a:rPr lang="en-US" altLang="zh-TW" dirty="0" smtClean="0"/>
              <a:t>.</a:t>
            </a:r>
            <a:endParaRPr lang="en-US" altLang="zh-TW" baseline="30000" dirty="0" smtClean="0">
              <a:hlinkClick r:id="" action="ppaction://hlinkfile"/>
            </a:endParaRPr>
          </a:p>
          <a:p>
            <a:r>
              <a:rPr lang="en-US" altLang="zh-TW" b="1" dirty="0" smtClean="0"/>
              <a:t>Family history </a:t>
            </a:r>
            <a:r>
              <a:rPr lang="en-US" altLang="zh-TW" dirty="0" smtClean="0"/>
              <a:t>: If </a:t>
            </a:r>
            <a:r>
              <a:rPr lang="en-US" altLang="zh-TW" dirty="0"/>
              <a:t>one of the parents have OI, they have a 50% chance of passing this along to their child. </a:t>
            </a:r>
            <a:endParaRPr lang="en-US" altLang="zh-TW" dirty="0" smtClean="0"/>
          </a:p>
          <a:p>
            <a:r>
              <a:rPr lang="en-US" altLang="zh-TW" b="1" dirty="0" smtClean="0"/>
              <a:t>Skin biopsy: </a:t>
            </a:r>
            <a:r>
              <a:rPr lang="en-US" altLang="zh-TW" b="1" dirty="0"/>
              <a:t>Collagen Biochemical </a:t>
            </a:r>
            <a:r>
              <a:rPr lang="en-US" altLang="zh-TW" b="1" dirty="0" smtClean="0"/>
              <a:t>Test, </a:t>
            </a:r>
            <a:r>
              <a:rPr lang="en-US" altLang="zh-TW" b="1" dirty="0"/>
              <a:t>Collagen Molecular </a:t>
            </a:r>
            <a:r>
              <a:rPr lang="en-US" altLang="zh-TW" b="1" dirty="0" smtClean="0"/>
              <a:t>Testing,</a:t>
            </a:r>
            <a:r>
              <a:rPr lang="en-US" altLang="zh-TW" b="1" dirty="0"/>
              <a:t> Testing for Recessive OI. </a:t>
            </a:r>
            <a:endParaRPr lang="en-US" altLang="zh-TW" b="1" dirty="0" smtClean="0"/>
          </a:p>
          <a:p>
            <a:r>
              <a:rPr lang="en-US" altLang="zh-TW" b="1" dirty="0" smtClean="0"/>
              <a:t>DNA testing: </a:t>
            </a:r>
            <a:r>
              <a:rPr lang="en-US" altLang="zh-TW" dirty="0" smtClean="0"/>
              <a:t>A </a:t>
            </a:r>
            <a:r>
              <a:rPr lang="en-US" altLang="zh-TW" dirty="0"/>
              <a:t>blood test that is examined to locate the genetic mutation. </a:t>
            </a:r>
            <a:endParaRPr lang="en-US" altLang="zh-TW" dirty="0" smtClean="0"/>
          </a:p>
          <a:p>
            <a:r>
              <a:rPr lang="en-US" altLang="zh-TW" b="1" dirty="0" smtClean="0">
                <a:solidFill>
                  <a:srgbClr val="FF0000"/>
                </a:solidFill>
              </a:rPr>
              <a:t>Ultrasound </a:t>
            </a:r>
            <a:r>
              <a:rPr lang="en-US" altLang="zh-TW" b="1" dirty="0">
                <a:solidFill>
                  <a:srgbClr val="FF0000"/>
                </a:solidFill>
              </a:rPr>
              <a:t>imaging before the child is </a:t>
            </a:r>
            <a:r>
              <a:rPr lang="en-US" altLang="zh-TW" b="1" dirty="0" smtClean="0">
                <a:solidFill>
                  <a:srgbClr val="FF0000"/>
                </a:solidFill>
              </a:rPr>
              <a:t>born :</a:t>
            </a:r>
            <a:r>
              <a:rPr lang="en-US" altLang="zh-TW" b="1" dirty="0" smtClean="0"/>
              <a:t> </a:t>
            </a:r>
            <a:r>
              <a:rPr lang="en-US" altLang="zh-TW" dirty="0" smtClean="0"/>
              <a:t>The </a:t>
            </a:r>
            <a:r>
              <a:rPr lang="en-US" altLang="zh-TW" dirty="0"/>
              <a:t>more severe the type of OI, the earlier ultrasound imaging can detect the fractures and deformities</a:t>
            </a:r>
            <a:r>
              <a:rPr lang="en-US" altLang="zh-TW" dirty="0" smtClean="0"/>
              <a:t>.</a:t>
            </a:r>
          </a:p>
          <a:p>
            <a:pPr marL="0" indent="0">
              <a:buNone/>
            </a:pPr>
            <a:endParaRPr lang="en-US" altLang="zh-TW" dirty="0" smtClean="0"/>
          </a:p>
          <a:p>
            <a:pPr marL="400050" lvl="1" indent="0">
              <a:buNone/>
            </a:pPr>
            <a:r>
              <a:rPr lang="en-US" altLang="zh-TW" sz="3200" dirty="0">
                <a:solidFill>
                  <a:srgbClr val="FF0000"/>
                </a:solidFill>
              </a:rPr>
              <a:t>By 14-16 weeks, </a:t>
            </a:r>
            <a:r>
              <a:rPr lang="en-US" altLang="zh-TW" sz="3200" b="1" dirty="0">
                <a:solidFill>
                  <a:srgbClr val="FF0000"/>
                </a:solidFill>
              </a:rPr>
              <a:t>type II OI</a:t>
            </a:r>
            <a:r>
              <a:rPr lang="en-US" altLang="zh-TW" sz="3200" dirty="0">
                <a:solidFill>
                  <a:srgbClr val="FF0000"/>
                </a:solidFill>
              </a:rPr>
              <a:t> is usually possible to diagnose</a:t>
            </a:r>
            <a:r>
              <a:rPr lang="en-US" altLang="zh-TW" sz="3200" b="1" dirty="0">
                <a:solidFill>
                  <a:srgbClr val="FF0000"/>
                </a:solidFill>
              </a:rPr>
              <a:t>. Type III OI </a:t>
            </a:r>
            <a:r>
              <a:rPr lang="en-US" altLang="zh-TW" sz="3200" dirty="0">
                <a:solidFill>
                  <a:srgbClr val="FF0000"/>
                </a:solidFill>
              </a:rPr>
              <a:t>is possible to diagnose around 16-18 weeks gestation. Types I and IV are generally not diagnosed with ultrasound</a:t>
            </a:r>
            <a:endParaRPr lang="zh-TW" altLang="en-US" sz="3200" dirty="0">
              <a:solidFill>
                <a:srgbClr val="FF0000"/>
              </a:solidFill>
            </a:endParaRPr>
          </a:p>
        </p:txBody>
      </p:sp>
      <p:sp>
        <p:nvSpPr>
          <p:cNvPr id="10" name="投影片編號版面配置區 9"/>
          <p:cNvSpPr>
            <a:spLocks noGrp="1"/>
          </p:cNvSpPr>
          <p:nvPr>
            <p:ph type="sldNum" sz="quarter" idx="12"/>
          </p:nvPr>
        </p:nvSpPr>
        <p:spPr/>
        <p:txBody>
          <a:bodyPr/>
          <a:lstStyle/>
          <a:p>
            <a:fld id="{73DA0BB7-265A-403C-9275-D587AB510EDC}" type="slidenum">
              <a:rPr lang="zh-TW" altLang="en-US" smtClean="0"/>
              <a:pPr/>
              <a:t>65</a:t>
            </a:fld>
            <a:endParaRPr lang="zh-TW" altLang="en-US"/>
          </a:p>
        </p:txBody>
      </p:sp>
    </p:spTree>
    <p:extLst>
      <p:ext uri="{BB962C8B-B14F-4D97-AF65-F5344CB8AC3E}">
        <p14:creationId xmlns:p14="http://schemas.microsoft.com/office/powerpoint/2010/main" val="38505509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標題 1"/>
          <p:cNvSpPr>
            <a:spLocks noGrp="1"/>
          </p:cNvSpPr>
          <p:nvPr>
            <p:ph type="ctrTitle"/>
          </p:nvPr>
        </p:nvSpPr>
        <p:spPr/>
        <p:txBody>
          <a:bodyPr>
            <a:normAutofit fontScale="90000"/>
          </a:bodyPr>
          <a:lstStyle/>
          <a:p>
            <a:pPr eaLnBrk="1" hangingPunct="1"/>
            <a:r>
              <a:rPr lang="en-US" altLang="zh-TW" sz="3200" dirty="0" smtClean="0"/>
              <a:t>9. What is the outcome and management of children or adult with a diagnosis of </a:t>
            </a:r>
            <a:r>
              <a:rPr lang="en-US" altLang="zh-TW" sz="3200" dirty="0" err="1" smtClean="0"/>
              <a:t>Osteogenesis</a:t>
            </a:r>
            <a:r>
              <a:rPr lang="en-US" altLang="zh-TW" sz="3200" dirty="0" smtClean="0"/>
              <a:t> </a:t>
            </a:r>
            <a:r>
              <a:rPr lang="en-US" altLang="zh-TW" sz="3200" dirty="0" err="1" smtClean="0"/>
              <a:t>Imperfecta</a:t>
            </a:r>
            <a:r>
              <a:rPr lang="en-US" altLang="zh-TW" sz="3200" dirty="0" smtClean="0"/>
              <a:t>? </a:t>
            </a:r>
            <a:endParaRPr lang="zh-TW" altLang="en-US" sz="3200" dirty="0" smtClean="0"/>
          </a:p>
        </p:txBody>
      </p:sp>
      <p:sp>
        <p:nvSpPr>
          <p:cNvPr id="3" name="副標題 2"/>
          <p:cNvSpPr>
            <a:spLocks noGrp="1"/>
          </p:cNvSpPr>
          <p:nvPr>
            <p:ph type="subTitle" idx="1"/>
          </p:nvPr>
        </p:nvSpPr>
        <p:spPr/>
        <p:txBody>
          <a:bodyPr rtlCol="0">
            <a:normAutofit/>
          </a:bodyPr>
          <a:lstStyle/>
          <a:p>
            <a:pPr eaLnBrk="1" fontAlgn="auto" hangingPunct="1">
              <a:spcAft>
                <a:spcPts val="0"/>
              </a:spcAft>
              <a:buFont typeface="Arial" panose="020B0604020202020204" pitchFamily="34" charset="0"/>
              <a:buNone/>
              <a:defRPr/>
            </a:pPr>
            <a:endParaRPr lang="en-US" altLang="zh-TW" dirty="0" smtClean="0"/>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66</a:t>
            </a:fld>
            <a:endParaRPr lang="zh-TW" altLang="en-US"/>
          </a:p>
        </p:txBody>
      </p:sp>
    </p:spTree>
    <p:extLst>
      <p:ext uri="{BB962C8B-B14F-4D97-AF65-F5344CB8AC3E}">
        <p14:creationId xmlns:p14="http://schemas.microsoft.com/office/powerpoint/2010/main" val="31740071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fontScale="90000"/>
          </a:bodyPr>
          <a:lstStyle/>
          <a:p>
            <a:pPr eaLnBrk="1" fontAlgn="auto" hangingPunct="1">
              <a:spcAft>
                <a:spcPts val="0"/>
              </a:spcAft>
              <a:defRPr/>
            </a:pPr>
            <a:r>
              <a:rPr lang="en-US" altLang="zh-TW" dirty="0" smtClean="0"/>
              <a:t>Clinical feature of </a:t>
            </a:r>
            <a:r>
              <a:rPr lang="en-US" altLang="zh-TW" dirty="0" err="1" smtClean="0"/>
              <a:t>osteogenesis</a:t>
            </a:r>
            <a:r>
              <a:rPr lang="en-US" altLang="zh-TW" dirty="0" smtClean="0"/>
              <a:t> </a:t>
            </a:r>
            <a:r>
              <a:rPr lang="en-US" altLang="zh-TW" dirty="0" err="1" smtClean="0"/>
              <a:t>imperfecta</a:t>
            </a:r>
            <a:r>
              <a:rPr lang="en-US" altLang="zh-TW" dirty="0" smtClean="0"/>
              <a:t> (OI) by type </a:t>
            </a:r>
            <a:endParaRPr lang="zh-TW" altLang="en-US" dirty="0" smtClean="0"/>
          </a:p>
        </p:txBody>
      </p:sp>
      <p:graphicFrame>
        <p:nvGraphicFramePr>
          <p:cNvPr id="4" name="內容版面配置區 3"/>
          <p:cNvGraphicFramePr>
            <a:graphicFrameLocks noGrp="1"/>
          </p:cNvGraphicFramePr>
          <p:nvPr>
            <p:ph idx="1"/>
          </p:nvPr>
        </p:nvGraphicFramePr>
        <p:xfrm>
          <a:off x="107950" y="1412875"/>
          <a:ext cx="8785224" cy="5064131"/>
        </p:xfrm>
        <a:graphic>
          <a:graphicData uri="http://schemas.openxmlformats.org/drawingml/2006/table">
            <a:tbl>
              <a:tblPr firstRow="1" bandRow="1">
                <a:tableStyleId>{5C22544A-7EE6-4342-B048-85BDC9FD1C3A}</a:tableStyleId>
              </a:tblPr>
              <a:tblGrid>
                <a:gridCol w="1016743"/>
                <a:gridCol w="1277356"/>
                <a:gridCol w="1551074"/>
                <a:gridCol w="1583056"/>
                <a:gridCol w="1412725"/>
                <a:gridCol w="745047"/>
                <a:gridCol w="1199223"/>
              </a:tblGrid>
              <a:tr h="1308250">
                <a:tc>
                  <a:txBody>
                    <a:bodyPr/>
                    <a:lstStyle/>
                    <a:p>
                      <a:r>
                        <a:rPr lang="en-US" altLang="zh-TW" sz="1800" dirty="0" smtClean="0"/>
                        <a:t>Type </a:t>
                      </a:r>
                      <a:endParaRPr lang="zh-TW" altLang="en-US" sz="1800" dirty="0"/>
                    </a:p>
                  </a:txBody>
                  <a:tcPr marL="91443" marR="91443" marT="45718" marB="45718"/>
                </a:tc>
                <a:tc>
                  <a:txBody>
                    <a:bodyPr/>
                    <a:lstStyle/>
                    <a:p>
                      <a:r>
                        <a:rPr lang="en-US" altLang="zh-TW" sz="1800" dirty="0" smtClean="0"/>
                        <a:t>Severity </a:t>
                      </a:r>
                      <a:endParaRPr lang="zh-TW" altLang="en-US" sz="1800" dirty="0"/>
                    </a:p>
                  </a:txBody>
                  <a:tcPr marL="91443" marR="91443" marT="45718" marB="45718"/>
                </a:tc>
                <a:tc>
                  <a:txBody>
                    <a:bodyPr/>
                    <a:lstStyle/>
                    <a:p>
                      <a:r>
                        <a:rPr lang="en-US" altLang="zh-TW" sz="1800" dirty="0" smtClean="0"/>
                        <a:t>Fractures</a:t>
                      </a:r>
                      <a:endParaRPr lang="zh-TW" altLang="en-US" sz="1800" dirty="0"/>
                    </a:p>
                  </a:txBody>
                  <a:tcPr marL="91443" marR="91443" marT="45718" marB="45718"/>
                </a:tc>
                <a:tc>
                  <a:txBody>
                    <a:bodyPr/>
                    <a:lstStyle/>
                    <a:p>
                      <a:r>
                        <a:rPr lang="en-US" altLang="zh-TW" sz="1800" smtClean="0"/>
                        <a:t>Bone deformity </a:t>
                      </a:r>
                    </a:p>
                  </a:txBody>
                  <a:tcPr marL="91443" marR="91443" marT="45718" marB="45718"/>
                </a:tc>
                <a:tc>
                  <a:txBody>
                    <a:bodyPr/>
                    <a:lstStyle/>
                    <a:p>
                      <a:r>
                        <a:rPr lang="en-US" altLang="zh-TW" sz="1800" dirty="0" smtClean="0"/>
                        <a:t>Stature </a:t>
                      </a:r>
                      <a:endParaRPr lang="zh-TW" altLang="en-US" sz="1800" dirty="0"/>
                    </a:p>
                  </a:txBody>
                  <a:tcPr marL="91443" marR="91443" marT="45718" marB="45718"/>
                </a:tc>
                <a:tc>
                  <a:txBody>
                    <a:bodyPr/>
                    <a:lstStyle/>
                    <a:p>
                      <a:r>
                        <a:rPr lang="en-US" altLang="zh-TW" sz="1800" dirty="0" smtClean="0"/>
                        <a:t>DI</a:t>
                      </a:r>
                      <a:endParaRPr lang="zh-TW" altLang="en-US" sz="1800" dirty="0"/>
                    </a:p>
                  </a:txBody>
                  <a:tcPr marL="91443" marR="91443" marT="45718" marB="45718"/>
                </a:tc>
                <a:tc>
                  <a:txBody>
                    <a:bodyPr/>
                    <a:lstStyle/>
                    <a:p>
                      <a:r>
                        <a:rPr lang="en-US" altLang="zh-TW" sz="1800" dirty="0" smtClean="0"/>
                        <a:t>Hearing loss </a:t>
                      </a:r>
                    </a:p>
                    <a:p>
                      <a:endParaRPr lang="zh-TW" altLang="en-US" sz="1800" dirty="0"/>
                    </a:p>
                  </a:txBody>
                  <a:tcPr marL="91443" marR="91443" marT="45718" marB="45718"/>
                </a:tc>
              </a:tr>
              <a:tr h="1231310">
                <a:tc>
                  <a:txBody>
                    <a:bodyPr/>
                    <a:lstStyle/>
                    <a:p>
                      <a:r>
                        <a:rPr lang="en-US" altLang="zh-TW" sz="1800" dirty="0" smtClean="0"/>
                        <a:t>I</a:t>
                      </a:r>
                      <a:endParaRPr lang="zh-TW" altLang="en-US" sz="1800" dirty="0"/>
                    </a:p>
                  </a:txBody>
                  <a:tcPr marL="91443" marR="91443" marT="45718" marB="45718"/>
                </a:tc>
                <a:tc>
                  <a:txBody>
                    <a:bodyPr/>
                    <a:lstStyle/>
                    <a:p>
                      <a:r>
                        <a:rPr lang="en-US" altLang="zh-TW" sz="1800" dirty="0" smtClean="0"/>
                        <a:t>Mild</a:t>
                      </a:r>
                      <a:endParaRPr lang="zh-TW" altLang="en-US" sz="1800" dirty="0"/>
                    </a:p>
                  </a:txBody>
                  <a:tcPr marL="91443" marR="91443" marT="45718" marB="45718"/>
                </a:tc>
                <a:tc>
                  <a:txBody>
                    <a:bodyPr/>
                    <a:lstStyle/>
                    <a:p>
                      <a:r>
                        <a:rPr lang="en-US" altLang="zh-TW" sz="1800" dirty="0" smtClean="0"/>
                        <a:t>Few to 100</a:t>
                      </a:r>
                      <a:endParaRPr lang="zh-TW" altLang="en-US" sz="1800" dirty="0"/>
                    </a:p>
                  </a:txBody>
                  <a:tcPr marL="91443" marR="91443" marT="45718" marB="45718"/>
                </a:tc>
                <a:tc>
                  <a:txBody>
                    <a:bodyPr/>
                    <a:lstStyle/>
                    <a:p>
                      <a:r>
                        <a:rPr lang="en-US" altLang="zh-TW" sz="1800" dirty="0" smtClean="0"/>
                        <a:t>Uncommon</a:t>
                      </a:r>
                      <a:endParaRPr lang="zh-TW" altLang="en-US" sz="1800" dirty="0"/>
                    </a:p>
                  </a:txBody>
                  <a:tcPr marL="91443" marR="91443" marT="45718" marB="45718"/>
                </a:tc>
                <a:tc>
                  <a:txBody>
                    <a:bodyPr/>
                    <a:lstStyle/>
                    <a:p>
                      <a:r>
                        <a:rPr lang="en-US" altLang="zh-TW" sz="1800" dirty="0" smtClean="0"/>
                        <a:t>Normal</a:t>
                      </a:r>
                      <a:r>
                        <a:rPr lang="en-US" altLang="zh-TW" sz="1800" baseline="0" dirty="0" smtClean="0"/>
                        <a:t> or slightly short for family </a:t>
                      </a:r>
                      <a:endParaRPr lang="zh-TW" altLang="en-US" sz="1800" dirty="0"/>
                    </a:p>
                  </a:txBody>
                  <a:tcPr marL="91443" marR="91443" marT="45718" marB="45718"/>
                </a:tc>
                <a:tc>
                  <a:txBody>
                    <a:bodyPr/>
                    <a:lstStyle/>
                    <a:p>
                      <a:r>
                        <a:rPr lang="en-US" altLang="zh-TW" sz="1800" dirty="0" smtClean="0"/>
                        <a:t>Rare</a:t>
                      </a:r>
                      <a:endParaRPr lang="zh-TW" altLang="en-US" sz="1800" dirty="0"/>
                    </a:p>
                  </a:txBody>
                  <a:tcPr marL="91443" marR="91443" marT="45718" marB="45718"/>
                </a:tc>
                <a:tc>
                  <a:txBody>
                    <a:bodyPr/>
                    <a:lstStyle/>
                    <a:p>
                      <a:r>
                        <a:rPr lang="en-US" altLang="zh-TW" sz="1800" dirty="0" smtClean="0"/>
                        <a:t>50%</a:t>
                      </a:r>
                      <a:endParaRPr lang="zh-TW" altLang="en-US" sz="1800" dirty="0"/>
                    </a:p>
                  </a:txBody>
                  <a:tcPr marL="91443" marR="91443" marT="45718" marB="45718"/>
                </a:tc>
              </a:tr>
              <a:tr h="947161">
                <a:tc>
                  <a:txBody>
                    <a:bodyPr/>
                    <a:lstStyle/>
                    <a:p>
                      <a:r>
                        <a:rPr lang="en-US" altLang="zh-TW" sz="1800" dirty="0" smtClean="0"/>
                        <a:t>II </a:t>
                      </a:r>
                    </a:p>
                    <a:p>
                      <a:r>
                        <a:rPr lang="en-US" altLang="zh-TW" sz="1800" dirty="0" smtClean="0"/>
                        <a:t>(IIA/IIB)</a:t>
                      </a:r>
                      <a:endParaRPr lang="zh-TW" altLang="en-US" sz="1800" dirty="0"/>
                    </a:p>
                  </a:txBody>
                  <a:tcPr marL="91443" marR="91443" marT="45718" marB="45718"/>
                </a:tc>
                <a:tc>
                  <a:txBody>
                    <a:bodyPr/>
                    <a:lstStyle/>
                    <a:p>
                      <a:r>
                        <a:rPr lang="en-US" altLang="zh-TW" sz="1800" dirty="0" smtClean="0">
                          <a:solidFill>
                            <a:srgbClr val="FF0000"/>
                          </a:solidFill>
                        </a:rPr>
                        <a:t>Perinatal</a:t>
                      </a:r>
                      <a:r>
                        <a:rPr lang="en-US" altLang="zh-TW" sz="1800" baseline="0" dirty="0" smtClean="0">
                          <a:solidFill>
                            <a:srgbClr val="FF0000"/>
                          </a:solidFill>
                        </a:rPr>
                        <a:t> lethal </a:t>
                      </a:r>
                      <a:endParaRPr lang="zh-TW" altLang="en-US" sz="1800" dirty="0">
                        <a:solidFill>
                          <a:srgbClr val="FF0000"/>
                        </a:solidFill>
                      </a:endParaRPr>
                    </a:p>
                  </a:txBody>
                  <a:tcPr marL="91443" marR="91443" marT="45718" marB="45718"/>
                </a:tc>
                <a:tc>
                  <a:txBody>
                    <a:bodyPr/>
                    <a:lstStyle/>
                    <a:p>
                      <a:r>
                        <a:rPr lang="en-US" altLang="zh-TW" sz="1800" dirty="0" smtClean="0"/>
                        <a:t>Multiple </a:t>
                      </a:r>
                      <a:endParaRPr lang="zh-TW" altLang="en-US" sz="1800" dirty="0"/>
                    </a:p>
                  </a:txBody>
                  <a:tcPr marL="91443" marR="91443" marT="45718" marB="45718"/>
                </a:tc>
                <a:tc>
                  <a:txBody>
                    <a:bodyPr/>
                    <a:lstStyle/>
                    <a:p>
                      <a:r>
                        <a:rPr lang="en-US" altLang="zh-TW" sz="1800" dirty="0" smtClean="0"/>
                        <a:t>Severe </a:t>
                      </a:r>
                      <a:endParaRPr lang="zh-TW" altLang="en-US" sz="1800" dirty="0"/>
                    </a:p>
                  </a:txBody>
                  <a:tcPr marL="91443" marR="91443" marT="45718" marB="45718"/>
                </a:tc>
                <a:tc>
                  <a:txBody>
                    <a:bodyPr/>
                    <a:lstStyle/>
                    <a:p>
                      <a:r>
                        <a:rPr lang="en-US" altLang="zh-TW" sz="1800" dirty="0" smtClean="0"/>
                        <a:t>Severely short stature </a:t>
                      </a:r>
                      <a:endParaRPr lang="zh-TW" altLang="en-US" sz="1800" dirty="0"/>
                    </a:p>
                  </a:txBody>
                  <a:tcPr marL="91443" marR="91443" marT="45718" marB="45718"/>
                </a:tc>
                <a:tc>
                  <a:txBody>
                    <a:bodyPr/>
                    <a:lstStyle/>
                    <a:p>
                      <a:r>
                        <a:rPr lang="en-US" altLang="zh-TW" sz="1800" dirty="0" smtClean="0"/>
                        <a:t>+</a:t>
                      </a:r>
                      <a:endParaRPr lang="zh-TW" altLang="en-US" sz="1800" dirty="0"/>
                    </a:p>
                  </a:txBody>
                  <a:tcPr marL="91443" marR="91443" marT="45718" marB="45718"/>
                </a:tc>
                <a:tc>
                  <a:txBody>
                    <a:bodyPr/>
                    <a:lstStyle/>
                    <a:p>
                      <a:r>
                        <a:rPr lang="en-US" altLang="zh-TW" sz="1800" dirty="0" smtClean="0"/>
                        <a:t>-</a:t>
                      </a:r>
                      <a:endParaRPr lang="zh-TW" altLang="en-US" sz="1800" dirty="0"/>
                    </a:p>
                  </a:txBody>
                  <a:tcPr marL="91443" marR="91443" marT="45718" marB="45718"/>
                </a:tc>
              </a:tr>
              <a:tr h="663014">
                <a:tc>
                  <a:txBody>
                    <a:bodyPr/>
                    <a:lstStyle/>
                    <a:p>
                      <a:r>
                        <a:rPr lang="en-US" altLang="zh-TW" sz="1800" dirty="0" smtClean="0"/>
                        <a:t>III</a:t>
                      </a:r>
                      <a:endParaRPr lang="zh-TW" altLang="en-US" sz="1800" dirty="0"/>
                    </a:p>
                  </a:txBody>
                  <a:tcPr marL="91443" marR="91443" marT="45718" marB="45718"/>
                </a:tc>
                <a:tc>
                  <a:txBody>
                    <a:bodyPr/>
                    <a:lstStyle/>
                    <a:p>
                      <a:r>
                        <a:rPr lang="en-US" altLang="zh-TW" sz="1800" dirty="0" smtClean="0"/>
                        <a:t>Severe </a:t>
                      </a:r>
                      <a:endParaRPr lang="zh-TW" altLang="en-US" sz="1800" dirty="0"/>
                    </a:p>
                  </a:txBody>
                  <a:tcPr marL="91443" marR="91443" marT="45718" marB="45718"/>
                </a:tc>
                <a:tc>
                  <a:txBody>
                    <a:bodyPr/>
                    <a:lstStyle/>
                    <a:p>
                      <a:r>
                        <a:rPr lang="en-US" altLang="zh-TW" sz="1800" dirty="0" smtClean="0"/>
                        <a:t>Multiple</a:t>
                      </a:r>
                      <a:r>
                        <a:rPr lang="en-US" altLang="zh-TW" sz="1800" baseline="0" dirty="0" smtClean="0"/>
                        <a:t> </a:t>
                      </a:r>
                      <a:endParaRPr lang="zh-TW" altLang="en-US" sz="1800" dirty="0"/>
                    </a:p>
                  </a:txBody>
                  <a:tcPr marL="91443" marR="91443" marT="45718" marB="45718"/>
                </a:tc>
                <a:tc>
                  <a:txBody>
                    <a:bodyPr/>
                    <a:lstStyle/>
                    <a:p>
                      <a:r>
                        <a:rPr lang="en-US" altLang="zh-TW" sz="1800" dirty="0" smtClean="0"/>
                        <a:t>Moderate to severe </a:t>
                      </a:r>
                      <a:endParaRPr lang="zh-TW" altLang="en-US" sz="1800" dirty="0"/>
                    </a:p>
                  </a:txBody>
                  <a:tcPr marL="91443" marR="91443" marT="45718" marB="45718"/>
                </a:tc>
                <a:tc>
                  <a:txBody>
                    <a:bodyPr/>
                    <a:lstStyle/>
                    <a:p>
                      <a:r>
                        <a:rPr lang="en-US" altLang="zh-TW" sz="1800" dirty="0" smtClean="0"/>
                        <a:t>Very</a:t>
                      </a:r>
                      <a:r>
                        <a:rPr lang="en-US" altLang="zh-TW" sz="1800" baseline="0" dirty="0" smtClean="0"/>
                        <a:t> short </a:t>
                      </a:r>
                      <a:endParaRPr lang="zh-TW" altLang="en-US" sz="1800" dirty="0"/>
                    </a:p>
                  </a:txBody>
                  <a:tcPr marL="91443" marR="91443" marT="45718" marB="45718"/>
                </a:tc>
                <a:tc>
                  <a:txBody>
                    <a:bodyPr/>
                    <a:lstStyle/>
                    <a:p>
                      <a:r>
                        <a:rPr lang="en-US" altLang="zh-TW" sz="1800" dirty="0" smtClean="0"/>
                        <a:t>+</a:t>
                      </a:r>
                      <a:endParaRPr lang="zh-TW" altLang="en-US" sz="1800" dirty="0"/>
                    </a:p>
                  </a:txBody>
                  <a:tcPr marL="91443" marR="91443" marT="45718" marB="45718"/>
                </a:tc>
                <a:tc>
                  <a:txBody>
                    <a:bodyPr/>
                    <a:lstStyle/>
                    <a:p>
                      <a:r>
                        <a:rPr lang="en-US" altLang="zh-TW" sz="1800" dirty="0" smtClean="0"/>
                        <a:t>Frequent </a:t>
                      </a:r>
                      <a:endParaRPr lang="zh-TW" altLang="en-US" sz="1800" dirty="0"/>
                    </a:p>
                  </a:txBody>
                  <a:tcPr marL="91443" marR="91443" marT="45718" marB="45718"/>
                </a:tc>
              </a:tr>
              <a:tr h="914390">
                <a:tc>
                  <a:txBody>
                    <a:bodyPr/>
                    <a:lstStyle/>
                    <a:p>
                      <a:r>
                        <a:rPr lang="en-US" altLang="zh-TW" sz="1800" dirty="0" smtClean="0"/>
                        <a:t>IV</a:t>
                      </a:r>
                      <a:endParaRPr lang="zh-TW" altLang="en-US" sz="1800" dirty="0"/>
                    </a:p>
                  </a:txBody>
                  <a:tcPr marL="91443" marR="91443" marT="45718" marB="45718"/>
                </a:tc>
                <a:tc>
                  <a:txBody>
                    <a:bodyPr/>
                    <a:lstStyle/>
                    <a:p>
                      <a:r>
                        <a:rPr lang="en-US" altLang="zh-TW" sz="1800" dirty="0" smtClean="0"/>
                        <a:t>Moderate to mild </a:t>
                      </a:r>
                      <a:endParaRPr lang="zh-TW" altLang="en-US" sz="1800" dirty="0"/>
                    </a:p>
                  </a:txBody>
                  <a:tcPr marL="91443" marR="91443" marT="45718" marB="45718"/>
                </a:tc>
                <a:tc>
                  <a:txBody>
                    <a:bodyPr/>
                    <a:lstStyle/>
                    <a:p>
                      <a:r>
                        <a:rPr lang="en-US" altLang="zh-TW" sz="1800" dirty="0" smtClean="0"/>
                        <a:t>Multiple </a:t>
                      </a:r>
                    </a:p>
                    <a:p>
                      <a:endParaRPr lang="zh-TW" altLang="en-US" sz="1800" dirty="0"/>
                    </a:p>
                  </a:txBody>
                  <a:tcPr marL="91443" marR="91443" marT="45718" marB="45718"/>
                </a:tc>
                <a:tc>
                  <a:txBody>
                    <a:bodyPr/>
                    <a:lstStyle/>
                    <a:p>
                      <a:r>
                        <a:rPr lang="en-US" altLang="zh-TW" sz="1800" dirty="0" smtClean="0"/>
                        <a:t>Mild to moderate </a:t>
                      </a:r>
                    </a:p>
                    <a:p>
                      <a:endParaRPr lang="zh-TW" altLang="en-US" sz="1800" dirty="0"/>
                    </a:p>
                  </a:txBody>
                  <a:tcPr marL="91443" marR="91443" marT="45718" marB="45718"/>
                </a:tc>
                <a:tc>
                  <a:txBody>
                    <a:bodyPr/>
                    <a:lstStyle/>
                    <a:p>
                      <a:r>
                        <a:rPr lang="en-US" altLang="zh-TW" sz="1800" dirty="0" smtClean="0"/>
                        <a:t>Variably short </a:t>
                      </a:r>
                      <a:endParaRPr lang="zh-TW" altLang="en-US" sz="1800" dirty="0"/>
                    </a:p>
                  </a:txBody>
                  <a:tcPr marL="91443" marR="91443" marT="45718" marB="45718"/>
                </a:tc>
                <a:tc>
                  <a:txBody>
                    <a:bodyPr/>
                    <a:lstStyle/>
                    <a:p>
                      <a:r>
                        <a:rPr lang="en-US" altLang="zh-TW" sz="1800" dirty="0" smtClean="0"/>
                        <a:t>+/-</a:t>
                      </a:r>
                      <a:endParaRPr lang="zh-TW" altLang="en-US" sz="1800" dirty="0"/>
                    </a:p>
                  </a:txBody>
                  <a:tcPr marL="91443" marR="91443" marT="45718" marB="45718"/>
                </a:tc>
                <a:tc>
                  <a:txBody>
                    <a:bodyPr/>
                    <a:lstStyle/>
                    <a:p>
                      <a:r>
                        <a:rPr lang="en-US" altLang="zh-TW" sz="1800" dirty="0" smtClean="0"/>
                        <a:t>Some</a:t>
                      </a:r>
                      <a:r>
                        <a:rPr lang="en-US" altLang="zh-TW" sz="1800" baseline="0" dirty="0" smtClean="0"/>
                        <a:t> </a:t>
                      </a:r>
                      <a:endParaRPr lang="zh-TW" altLang="en-US" sz="1800" dirty="0"/>
                    </a:p>
                  </a:txBody>
                  <a:tcPr marL="91443" marR="91443" marT="45718" marB="45718"/>
                </a:tc>
              </a:tr>
            </a:tbl>
          </a:graphicData>
        </a:graphic>
      </p:graphicFrame>
      <p:sp>
        <p:nvSpPr>
          <p:cNvPr id="3125" name="文字方塊 4"/>
          <p:cNvSpPr txBox="1">
            <a:spLocks noChangeArrowheads="1"/>
          </p:cNvSpPr>
          <p:nvPr/>
        </p:nvSpPr>
        <p:spPr bwMode="auto">
          <a:xfrm>
            <a:off x="22225" y="6478588"/>
            <a:ext cx="374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r>
              <a:rPr kumimoji="0" lang="en-US" altLang="zh-TW"/>
              <a:t>* DI: dentinogenesis imperfecta </a:t>
            </a:r>
            <a:endParaRPr kumimoji="0"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67</a:t>
            </a:fld>
            <a:endParaRPr lang="zh-TW" altLang="en-US"/>
          </a:p>
        </p:txBody>
      </p:sp>
    </p:spTree>
    <p:extLst>
      <p:ext uri="{BB962C8B-B14F-4D97-AF65-F5344CB8AC3E}">
        <p14:creationId xmlns:p14="http://schemas.microsoft.com/office/powerpoint/2010/main" val="8177129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p:txBody>
          <a:bodyPr/>
          <a:lstStyle/>
          <a:p>
            <a:pPr eaLnBrk="1" hangingPunct="1"/>
            <a:endParaRPr lang="zh-TW" altLang="en-US" smtClean="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4121890383"/>
              </p:ext>
            </p:extLst>
          </p:nvPr>
        </p:nvGraphicFramePr>
        <p:xfrm>
          <a:off x="323528" y="188640"/>
          <a:ext cx="8497637" cy="6597351"/>
        </p:xfrm>
        <a:graphic>
          <a:graphicData uri="http://schemas.openxmlformats.org/drawingml/2006/table">
            <a:tbl>
              <a:tblPr firstRow="1" bandRow="1">
                <a:tableStyleId>{5C22544A-7EE6-4342-B048-85BDC9FD1C3A}</a:tableStyleId>
              </a:tblPr>
              <a:tblGrid>
                <a:gridCol w="1213948"/>
                <a:gridCol w="1213948"/>
                <a:gridCol w="1428176"/>
                <a:gridCol w="1213948"/>
                <a:gridCol w="1213948"/>
                <a:gridCol w="999721"/>
                <a:gridCol w="1213948"/>
              </a:tblGrid>
              <a:tr h="727248">
                <a:tc>
                  <a:txBody>
                    <a:bodyPr/>
                    <a:lstStyle/>
                    <a:p>
                      <a:r>
                        <a:rPr lang="en-US" altLang="zh-TW" sz="1600" dirty="0" smtClean="0"/>
                        <a:t>Type </a:t>
                      </a:r>
                    </a:p>
                    <a:p>
                      <a:endParaRPr lang="zh-TW" altLang="en-US" sz="1600" dirty="0"/>
                    </a:p>
                  </a:txBody>
                  <a:tcPr marL="91444" marR="91444" marT="45722" marB="45722"/>
                </a:tc>
                <a:tc>
                  <a:txBody>
                    <a:bodyPr/>
                    <a:lstStyle/>
                    <a:p>
                      <a:r>
                        <a:rPr lang="en-US" altLang="zh-TW" sz="1600" dirty="0" smtClean="0"/>
                        <a:t>Severity </a:t>
                      </a:r>
                    </a:p>
                    <a:p>
                      <a:endParaRPr lang="zh-TW" altLang="en-US" sz="1600" dirty="0"/>
                    </a:p>
                  </a:txBody>
                  <a:tcPr marL="91444" marR="91444" marT="45722" marB="45722"/>
                </a:tc>
                <a:tc>
                  <a:txBody>
                    <a:bodyPr/>
                    <a:lstStyle/>
                    <a:p>
                      <a:r>
                        <a:rPr lang="en-US" altLang="zh-TW" sz="1600" dirty="0" smtClean="0"/>
                        <a:t>Fractures</a:t>
                      </a:r>
                    </a:p>
                    <a:p>
                      <a:endParaRPr lang="zh-TW" altLang="en-US" sz="1600" dirty="0"/>
                    </a:p>
                  </a:txBody>
                  <a:tcPr marL="91444" marR="91444" marT="45722" marB="45722"/>
                </a:tc>
                <a:tc>
                  <a:txBody>
                    <a:bodyPr/>
                    <a:lstStyle/>
                    <a:p>
                      <a:r>
                        <a:rPr lang="en-US" altLang="zh-TW" sz="1600" dirty="0" smtClean="0"/>
                        <a:t>Bone deformity </a:t>
                      </a:r>
                    </a:p>
                  </a:txBody>
                  <a:tcPr marL="91444" marR="91444" marT="45722" marB="45722"/>
                </a:tc>
                <a:tc>
                  <a:txBody>
                    <a:bodyPr/>
                    <a:lstStyle/>
                    <a:p>
                      <a:r>
                        <a:rPr lang="en-US" altLang="zh-TW" sz="1600" dirty="0" smtClean="0"/>
                        <a:t>Stature </a:t>
                      </a:r>
                    </a:p>
                    <a:p>
                      <a:endParaRPr lang="zh-TW" altLang="en-US" sz="1600" dirty="0"/>
                    </a:p>
                  </a:txBody>
                  <a:tcPr marL="91444" marR="91444" marT="45722" marB="45722"/>
                </a:tc>
                <a:tc>
                  <a:txBody>
                    <a:bodyPr/>
                    <a:lstStyle/>
                    <a:p>
                      <a:r>
                        <a:rPr lang="en-US" altLang="zh-TW" sz="1600" dirty="0" smtClean="0"/>
                        <a:t>DI</a:t>
                      </a:r>
                    </a:p>
                    <a:p>
                      <a:endParaRPr lang="zh-TW" altLang="en-US" sz="1600" dirty="0"/>
                    </a:p>
                  </a:txBody>
                  <a:tcPr marL="91444" marR="91444" marT="45722" marB="45722"/>
                </a:tc>
                <a:tc>
                  <a:txBody>
                    <a:bodyPr/>
                    <a:lstStyle/>
                    <a:p>
                      <a:r>
                        <a:rPr lang="en-US" altLang="zh-TW" sz="1600" dirty="0" smtClean="0"/>
                        <a:t>Hearing loss</a:t>
                      </a:r>
                      <a:endParaRPr lang="zh-TW" altLang="en-US" sz="1600" dirty="0"/>
                    </a:p>
                  </a:txBody>
                  <a:tcPr marL="91444" marR="91444" marT="45722" marB="45722"/>
                </a:tc>
              </a:tr>
              <a:tr h="830115">
                <a:tc>
                  <a:txBody>
                    <a:bodyPr/>
                    <a:lstStyle/>
                    <a:p>
                      <a:r>
                        <a:rPr lang="en-US" altLang="zh-TW" sz="1600" dirty="0" smtClean="0"/>
                        <a:t>V</a:t>
                      </a:r>
                      <a:endParaRPr lang="zh-TW" altLang="en-US" sz="1600" dirty="0"/>
                    </a:p>
                  </a:txBody>
                  <a:tcPr marL="91444" marR="91444" marT="45722" marB="45722"/>
                </a:tc>
                <a:tc>
                  <a:txBody>
                    <a:bodyPr/>
                    <a:lstStyle/>
                    <a:p>
                      <a:r>
                        <a:rPr lang="en-US" altLang="zh-TW" sz="1600" dirty="0" smtClean="0"/>
                        <a:t>Moderate</a:t>
                      </a:r>
                      <a:endParaRPr lang="zh-TW" altLang="en-US" sz="1600" dirty="0"/>
                    </a:p>
                  </a:txBody>
                  <a:tcPr marL="91444" marR="91444" marT="45722" marB="45722"/>
                </a:tc>
                <a:tc>
                  <a:txBody>
                    <a:bodyPr/>
                    <a:lstStyle/>
                    <a:p>
                      <a:r>
                        <a:rPr lang="en-US" altLang="zh-TW" sz="1600" dirty="0" smtClean="0"/>
                        <a:t>Multiple with hypertrophic callus</a:t>
                      </a:r>
                      <a:r>
                        <a:rPr lang="en-US" altLang="zh-TW" sz="1600" baseline="0" dirty="0" smtClean="0"/>
                        <a:t> </a:t>
                      </a:r>
                      <a:endParaRPr lang="zh-TW" altLang="en-US" sz="1600" dirty="0"/>
                    </a:p>
                  </a:txBody>
                  <a:tcPr marL="91444" marR="91444" marT="45722" marB="45722"/>
                </a:tc>
                <a:tc>
                  <a:txBody>
                    <a:bodyPr/>
                    <a:lstStyle/>
                    <a:p>
                      <a:r>
                        <a:rPr lang="en-US" altLang="zh-TW" sz="1600" dirty="0" smtClean="0"/>
                        <a:t>Moderate </a:t>
                      </a:r>
                      <a:endParaRPr lang="zh-TW" altLang="en-US" sz="1600" dirty="0"/>
                    </a:p>
                  </a:txBody>
                  <a:tcPr marL="91444" marR="91444" marT="45722" marB="45722"/>
                </a:tc>
                <a:tc>
                  <a:txBody>
                    <a:bodyPr/>
                    <a:lstStyle/>
                    <a:p>
                      <a:r>
                        <a:rPr lang="en-US" altLang="zh-TW" sz="1600" dirty="0" smtClean="0"/>
                        <a:t>Variable </a:t>
                      </a:r>
                      <a:endParaRPr lang="zh-TW" altLang="en-US" sz="1600" dirty="0"/>
                    </a:p>
                  </a:txBody>
                  <a:tcPr marL="91444" marR="91444" marT="45722" marB="45722"/>
                </a:tc>
                <a:tc>
                  <a:txBody>
                    <a:bodyPr/>
                    <a:lstStyle/>
                    <a:p>
                      <a:r>
                        <a:rPr lang="en-US" altLang="zh-TW" sz="1600" dirty="0" smtClean="0"/>
                        <a:t>No</a:t>
                      </a:r>
                      <a:endParaRPr lang="zh-TW" altLang="en-US" sz="1600" dirty="0"/>
                    </a:p>
                  </a:txBody>
                  <a:tcPr marL="91444" marR="91444" marT="45722" marB="45722"/>
                </a:tc>
                <a:tc>
                  <a:txBody>
                    <a:bodyPr/>
                    <a:lstStyle/>
                    <a:p>
                      <a:r>
                        <a:rPr lang="en-US" altLang="zh-TW" sz="1600" dirty="0" smtClean="0"/>
                        <a:t>No</a:t>
                      </a:r>
                      <a:endParaRPr lang="zh-TW" altLang="en-US" sz="1600" dirty="0"/>
                    </a:p>
                  </a:txBody>
                  <a:tcPr marL="91444" marR="91444" marT="45722" marB="45722"/>
                </a:tc>
              </a:tr>
              <a:tr h="640379">
                <a:tc>
                  <a:txBody>
                    <a:bodyPr/>
                    <a:lstStyle/>
                    <a:p>
                      <a:r>
                        <a:rPr lang="en-US" altLang="zh-TW" sz="1600" dirty="0" smtClean="0"/>
                        <a:t>VI</a:t>
                      </a:r>
                      <a:endParaRPr lang="zh-TW" altLang="en-US" sz="1600" dirty="0"/>
                    </a:p>
                  </a:txBody>
                  <a:tcPr marL="91444" marR="91444" marT="45722" marB="45722"/>
                </a:tc>
                <a:tc>
                  <a:txBody>
                    <a:bodyPr/>
                    <a:lstStyle/>
                    <a:p>
                      <a:r>
                        <a:rPr lang="en-US" altLang="zh-TW" sz="1600" dirty="0" smtClean="0"/>
                        <a:t>Moderate</a:t>
                      </a:r>
                      <a:endParaRPr lang="zh-TW" altLang="en-US" sz="1600" dirty="0"/>
                    </a:p>
                  </a:txBody>
                  <a:tcPr marL="91444" marR="91444" marT="45722" marB="45722"/>
                </a:tc>
                <a:tc>
                  <a:txBody>
                    <a:bodyPr/>
                    <a:lstStyle/>
                    <a:p>
                      <a:r>
                        <a:rPr lang="en-US" altLang="zh-TW" sz="1600" dirty="0" smtClean="0"/>
                        <a:t>Multiple</a:t>
                      </a:r>
                      <a:r>
                        <a:rPr lang="en-US" altLang="zh-TW" sz="1600" baseline="0" dirty="0" smtClean="0"/>
                        <a:t> </a:t>
                      </a:r>
                      <a:endParaRPr lang="zh-TW" altLang="en-US" sz="1600" dirty="0"/>
                    </a:p>
                  </a:txBody>
                  <a:tcPr marL="91444" marR="91444" marT="45722" marB="45722"/>
                </a:tc>
                <a:tc>
                  <a:txBody>
                    <a:bodyPr/>
                    <a:lstStyle/>
                    <a:p>
                      <a:r>
                        <a:rPr lang="en-US" altLang="zh-TW" sz="1600" dirty="0" err="1" smtClean="0"/>
                        <a:t>Rhizomelic</a:t>
                      </a:r>
                      <a:endParaRPr lang="en-US" altLang="zh-TW" sz="1600" dirty="0" smtClean="0"/>
                    </a:p>
                    <a:p>
                      <a:r>
                        <a:rPr lang="en-US" altLang="zh-TW" sz="1600" dirty="0" smtClean="0"/>
                        <a:t>shortening </a:t>
                      </a:r>
                      <a:endParaRPr lang="zh-TW" altLang="en-US" sz="1600" dirty="0"/>
                    </a:p>
                  </a:txBody>
                  <a:tcPr marL="91444" marR="91444" marT="45722" marB="45722"/>
                </a:tc>
                <a:tc>
                  <a:txBody>
                    <a:bodyPr/>
                    <a:lstStyle/>
                    <a:p>
                      <a:r>
                        <a:rPr lang="en-US" altLang="zh-TW" sz="1600" dirty="0" smtClean="0"/>
                        <a:t>Mild short status </a:t>
                      </a:r>
                      <a:endParaRPr lang="zh-TW" altLang="en-US" sz="1600" dirty="0"/>
                    </a:p>
                  </a:txBody>
                  <a:tcPr marL="91444" marR="91444" marT="45722" marB="45722"/>
                </a:tc>
                <a:tc>
                  <a:txBody>
                    <a:bodyPr/>
                    <a:lstStyle/>
                    <a:p>
                      <a:r>
                        <a:rPr lang="en-US" altLang="zh-TW" sz="1600" dirty="0" smtClean="0"/>
                        <a:t>No</a:t>
                      </a:r>
                      <a:endParaRPr lang="zh-TW" altLang="en-US" sz="1600" dirty="0"/>
                    </a:p>
                  </a:txBody>
                  <a:tcPr marL="91444" marR="91444" marT="45722" marB="45722"/>
                </a:tc>
                <a:tc>
                  <a:txBody>
                    <a:bodyPr/>
                    <a:lstStyle/>
                    <a:p>
                      <a:r>
                        <a:rPr lang="en-US" altLang="zh-TW" sz="1600" dirty="0" smtClean="0"/>
                        <a:t>No</a:t>
                      </a:r>
                      <a:endParaRPr lang="zh-TW" altLang="en-US" sz="1600" dirty="0"/>
                    </a:p>
                  </a:txBody>
                  <a:tcPr marL="91444" marR="91444" marT="45722" marB="45722"/>
                </a:tc>
              </a:tr>
              <a:tr h="581080">
                <a:tc>
                  <a:txBody>
                    <a:bodyPr/>
                    <a:lstStyle/>
                    <a:p>
                      <a:r>
                        <a:rPr lang="en-US" altLang="zh-TW" sz="1600" dirty="0" smtClean="0"/>
                        <a:t>VII</a:t>
                      </a:r>
                      <a:endParaRPr lang="zh-TW" altLang="en-US" sz="1600" dirty="0"/>
                    </a:p>
                  </a:txBody>
                  <a:tcPr marL="91444" marR="91444" marT="45722" marB="45722"/>
                </a:tc>
                <a:tc>
                  <a:txBody>
                    <a:bodyPr/>
                    <a:lstStyle/>
                    <a:p>
                      <a:r>
                        <a:rPr lang="en-US" altLang="zh-TW" sz="1600" dirty="0" smtClean="0"/>
                        <a:t>Moderate</a:t>
                      </a:r>
                      <a:endParaRPr lang="zh-TW" altLang="en-US" sz="1600" dirty="0"/>
                    </a:p>
                  </a:txBody>
                  <a:tcPr marL="91444" marR="91444" marT="45722" marB="45722"/>
                </a:tc>
                <a:tc>
                  <a:txBody>
                    <a:bodyPr/>
                    <a:lstStyle/>
                    <a:p>
                      <a:r>
                        <a:rPr lang="en-US" altLang="zh-TW" sz="1600" dirty="0" smtClean="0"/>
                        <a:t>Multiple </a:t>
                      </a:r>
                      <a:endParaRPr lang="zh-TW" altLang="en-US" sz="1600" dirty="0"/>
                    </a:p>
                  </a:txBody>
                  <a:tcPr marL="91444" marR="91444" marT="45722" marB="45722"/>
                </a:tc>
                <a:tc>
                  <a:txBody>
                    <a:bodyPr/>
                    <a:lstStyle/>
                    <a:p>
                      <a:r>
                        <a:rPr lang="en-US" altLang="zh-TW" sz="1600" dirty="0" smtClean="0"/>
                        <a:t>Yes</a:t>
                      </a:r>
                      <a:endParaRPr lang="zh-TW" altLang="en-US" sz="1600" dirty="0"/>
                    </a:p>
                  </a:txBody>
                  <a:tcPr marL="91444" marR="91444" marT="45722" marB="45722"/>
                </a:tc>
                <a:tc>
                  <a:txBody>
                    <a:bodyPr/>
                    <a:lstStyle/>
                    <a:p>
                      <a:r>
                        <a:rPr lang="en-US" altLang="zh-TW" sz="1600" dirty="0" smtClean="0"/>
                        <a:t>Mild short stature </a:t>
                      </a:r>
                      <a:endParaRPr lang="zh-TW" altLang="en-US" sz="1600" dirty="0"/>
                    </a:p>
                  </a:txBody>
                  <a:tcPr marL="91444" marR="91444" marT="45722" marB="45722"/>
                </a:tc>
                <a:tc>
                  <a:txBody>
                    <a:bodyPr/>
                    <a:lstStyle/>
                    <a:p>
                      <a:r>
                        <a:rPr lang="en-US" altLang="zh-TW" sz="1600" dirty="0" smtClean="0"/>
                        <a:t>No </a:t>
                      </a:r>
                      <a:endParaRPr lang="zh-TW" altLang="en-US" sz="1600" dirty="0"/>
                    </a:p>
                  </a:txBody>
                  <a:tcPr marL="91444" marR="91444" marT="45722" marB="45722"/>
                </a:tc>
                <a:tc>
                  <a:txBody>
                    <a:bodyPr/>
                    <a:lstStyle/>
                    <a:p>
                      <a:r>
                        <a:rPr lang="en-US" altLang="zh-TW" sz="1600" dirty="0" smtClean="0"/>
                        <a:t>No </a:t>
                      </a:r>
                      <a:endParaRPr lang="zh-TW" altLang="en-US" sz="1600" dirty="0"/>
                    </a:p>
                  </a:txBody>
                  <a:tcPr marL="91444" marR="91444" marT="45722" marB="45722"/>
                </a:tc>
              </a:tr>
              <a:tr h="1328184">
                <a:tc>
                  <a:txBody>
                    <a:bodyPr/>
                    <a:lstStyle/>
                    <a:p>
                      <a:r>
                        <a:rPr lang="en-US" altLang="zh-TW" sz="1600" dirty="0" smtClean="0"/>
                        <a:t>VIII</a:t>
                      </a:r>
                      <a:endParaRPr lang="zh-TW" altLang="en-US" sz="1600" dirty="0"/>
                    </a:p>
                  </a:txBody>
                  <a:tcPr marL="91444" marR="91444" marT="45722" marB="45722"/>
                </a:tc>
                <a:tc>
                  <a:txBody>
                    <a:bodyPr/>
                    <a:lstStyle/>
                    <a:p>
                      <a:r>
                        <a:rPr lang="en-US" altLang="zh-TW" sz="1600" dirty="0" smtClean="0"/>
                        <a:t>Lethal/</a:t>
                      </a:r>
                    </a:p>
                    <a:p>
                      <a:r>
                        <a:rPr lang="en-US" altLang="zh-TW" sz="1600" dirty="0" smtClean="0"/>
                        <a:t>Severe</a:t>
                      </a:r>
                      <a:r>
                        <a:rPr lang="en-US" altLang="zh-TW" sz="1600" baseline="0" dirty="0" smtClean="0"/>
                        <a:t> </a:t>
                      </a:r>
                      <a:endParaRPr lang="zh-TW" altLang="en-US" sz="1600" dirty="0"/>
                    </a:p>
                  </a:txBody>
                  <a:tcPr marL="91444" marR="91444" marT="45722" marB="45722"/>
                </a:tc>
                <a:tc>
                  <a:txBody>
                    <a:bodyPr/>
                    <a:lstStyle/>
                    <a:p>
                      <a:r>
                        <a:rPr lang="en-US" altLang="zh-TW" sz="1600" dirty="0" smtClean="0"/>
                        <a:t>Multiple </a:t>
                      </a:r>
                    </a:p>
                    <a:p>
                      <a:endParaRPr lang="zh-TW" altLang="en-US" sz="1600" dirty="0"/>
                    </a:p>
                  </a:txBody>
                  <a:tcPr marL="91444" marR="91444" marT="45722" marB="45722"/>
                </a:tc>
                <a:tc>
                  <a:txBody>
                    <a:bodyPr/>
                    <a:lstStyle/>
                    <a:p>
                      <a:r>
                        <a:rPr lang="en-US" altLang="zh-TW" sz="1600" dirty="0" smtClean="0"/>
                        <a:t>Moderate to severe;</a:t>
                      </a:r>
                      <a:r>
                        <a:rPr lang="en-US" altLang="zh-TW" sz="1600" baseline="0" dirty="0" smtClean="0"/>
                        <a:t> bulbous “popcorn </a:t>
                      </a:r>
                      <a:r>
                        <a:rPr lang="en-US" altLang="zh-TW" sz="1600" baseline="0" dirty="0" err="1" smtClean="0"/>
                        <a:t>sepiphyses</a:t>
                      </a:r>
                      <a:r>
                        <a:rPr lang="en-US" altLang="zh-TW" sz="1600" baseline="0" dirty="0" smtClean="0"/>
                        <a:t> </a:t>
                      </a:r>
                      <a:endParaRPr lang="zh-TW" altLang="en-US" sz="1600" dirty="0"/>
                    </a:p>
                  </a:txBody>
                  <a:tcPr marL="91444" marR="91444" marT="45722" marB="45722"/>
                </a:tc>
                <a:tc>
                  <a:txBody>
                    <a:bodyPr/>
                    <a:lstStyle/>
                    <a:p>
                      <a:r>
                        <a:rPr lang="en-US" altLang="zh-TW" sz="1600" dirty="0" smtClean="0"/>
                        <a:t>Short</a:t>
                      </a:r>
                      <a:r>
                        <a:rPr lang="en-US" altLang="zh-TW" sz="1600" baseline="0" dirty="0" smtClean="0"/>
                        <a:t>-limbed dwarfism </a:t>
                      </a:r>
                      <a:endParaRPr lang="zh-TW" altLang="en-US" sz="1600" dirty="0"/>
                    </a:p>
                  </a:txBody>
                  <a:tcPr marL="91444" marR="91444" marT="45722" marB="45722"/>
                </a:tc>
                <a:tc>
                  <a:txBody>
                    <a:bodyPr/>
                    <a:lstStyle/>
                    <a:p>
                      <a:r>
                        <a:rPr lang="en-US" altLang="zh-TW" sz="1600" dirty="0" smtClean="0"/>
                        <a:t>No</a:t>
                      </a:r>
                      <a:endParaRPr lang="zh-TW" altLang="en-US" sz="1600" dirty="0"/>
                    </a:p>
                  </a:txBody>
                  <a:tcPr marL="91444" marR="91444" marT="45722" marB="45722"/>
                </a:tc>
                <a:tc>
                  <a:txBody>
                    <a:bodyPr/>
                    <a:lstStyle/>
                    <a:p>
                      <a:r>
                        <a:rPr lang="en-US" altLang="zh-TW" sz="1600" dirty="0" smtClean="0"/>
                        <a:t>Not reported </a:t>
                      </a:r>
                      <a:endParaRPr lang="zh-TW" altLang="en-US" sz="1600" dirty="0"/>
                    </a:p>
                  </a:txBody>
                  <a:tcPr marL="91444" marR="91444" marT="45722" marB="45722"/>
                </a:tc>
              </a:tr>
              <a:tr h="830115">
                <a:tc>
                  <a:txBody>
                    <a:bodyPr/>
                    <a:lstStyle/>
                    <a:p>
                      <a:r>
                        <a:rPr lang="en-US" altLang="zh-TW" sz="1600" dirty="0" smtClean="0"/>
                        <a:t>IX</a:t>
                      </a:r>
                      <a:endParaRPr lang="zh-TW" altLang="en-US" sz="1600" dirty="0"/>
                    </a:p>
                  </a:txBody>
                  <a:tcPr marL="91444" marR="91444" marT="45722" marB="45722"/>
                </a:tc>
                <a:tc>
                  <a:txBody>
                    <a:bodyPr/>
                    <a:lstStyle/>
                    <a:p>
                      <a:r>
                        <a:rPr lang="en-US" altLang="zh-TW" sz="1600" dirty="0" smtClean="0"/>
                        <a:t>Lethal/</a:t>
                      </a:r>
                    </a:p>
                    <a:p>
                      <a:r>
                        <a:rPr lang="en-US" altLang="zh-TW" sz="1600" dirty="0" smtClean="0"/>
                        <a:t>Severe </a:t>
                      </a:r>
                    </a:p>
                  </a:txBody>
                  <a:tcPr marL="91444" marR="91444" marT="45722" marB="45722"/>
                </a:tc>
                <a:tc>
                  <a:txBody>
                    <a:bodyPr/>
                    <a:lstStyle/>
                    <a:p>
                      <a:r>
                        <a:rPr lang="en-US" altLang="zh-TW" sz="1600" dirty="0" smtClean="0"/>
                        <a:t>Multiple </a:t>
                      </a:r>
                    </a:p>
                    <a:p>
                      <a:endParaRPr lang="zh-TW" altLang="en-US" sz="1600" dirty="0"/>
                    </a:p>
                  </a:txBody>
                  <a:tcPr marL="91444" marR="91444" marT="45722" marB="45722"/>
                </a:tc>
                <a:tc>
                  <a:txBody>
                    <a:bodyPr/>
                    <a:lstStyle/>
                    <a:p>
                      <a:r>
                        <a:rPr lang="en-US" altLang="zh-TW" sz="1600" dirty="0" smtClean="0"/>
                        <a:t>Moderate to severe </a:t>
                      </a:r>
                      <a:endParaRPr lang="zh-TW" altLang="en-US" sz="1600" dirty="0"/>
                    </a:p>
                  </a:txBody>
                  <a:tcPr marL="91444" marR="91444" marT="45722" marB="45722"/>
                </a:tc>
                <a:tc>
                  <a:txBody>
                    <a:bodyPr/>
                    <a:lstStyle/>
                    <a:p>
                      <a:r>
                        <a:rPr lang="en-US" altLang="zh-TW" sz="1600" dirty="0" smtClean="0"/>
                        <a:t>Short-limbed dwarfism </a:t>
                      </a:r>
                    </a:p>
                  </a:txBody>
                  <a:tcPr marL="91444" marR="91444" marT="45722" marB="45722"/>
                </a:tc>
                <a:tc>
                  <a:txBody>
                    <a:bodyPr/>
                    <a:lstStyle/>
                    <a:p>
                      <a:r>
                        <a:rPr lang="en-US" altLang="zh-TW" sz="1600" dirty="0" smtClean="0"/>
                        <a:t>+</a:t>
                      </a:r>
                      <a:endParaRPr lang="zh-TW" altLang="en-US" sz="1600" dirty="0"/>
                    </a:p>
                  </a:txBody>
                  <a:tcPr marL="91444" marR="91444" marT="45722" marB="45722"/>
                </a:tc>
                <a:tc>
                  <a:txBody>
                    <a:bodyPr/>
                    <a:lstStyle/>
                    <a:p>
                      <a:r>
                        <a:rPr lang="en-US" altLang="zh-TW" sz="1600" dirty="0" smtClean="0"/>
                        <a:t>No</a:t>
                      </a:r>
                      <a:endParaRPr lang="zh-TW" altLang="en-US" sz="1600" dirty="0"/>
                    </a:p>
                  </a:txBody>
                  <a:tcPr marL="91444" marR="91444" marT="45722" marB="45722"/>
                </a:tc>
              </a:tr>
              <a:tr h="830115">
                <a:tc>
                  <a:txBody>
                    <a:bodyPr/>
                    <a:lstStyle/>
                    <a:p>
                      <a:r>
                        <a:rPr lang="en-US" altLang="zh-TW" sz="1600" dirty="0" smtClean="0"/>
                        <a:t>X</a:t>
                      </a:r>
                      <a:endParaRPr lang="zh-TW" altLang="en-US" sz="1600" dirty="0"/>
                    </a:p>
                  </a:txBody>
                  <a:tcPr marL="91444" marR="91444" marT="45722" marB="45722"/>
                </a:tc>
                <a:tc>
                  <a:txBody>
                    <a:bodyPr/>
                    <a:lstStyle/>
                    <a:p>
                      <a:r>
                        <a:rPr lang="en-US" altLang="zh-TW" sz="1600" dirty="0" smtClean="0"/>
                        <a:t>Lethal/</a:t>
                      </a:r>
                    </a:p>
                    <a:p>
                      <a:r>
                        <a:rPr lang="en-US" altLang="zh-TW" sz="1600" dirty="0" smtClean="0"/>
                        <a:t>Severe </a:t>
                      </a:r>
                    </a:p>
                  </a:txBody>
                  <a:tcPr marL="91444" marR="91444" marT="45722" marB="45722"/>
                </a:tc>
                <a:tc>
                  <a:txBody>
                    <a:bodyPr/>
                    <a:lstStyle/>
                    <a:p>
                      <a:r>
                        <a:rPr lang="en-US" altLang="zh-TW" sz="1600" dirty="0" smtClean="0"/>
                        <a:t>Multiple </a:t>
                      </a:r>
                    </a:p>
                    <a:p>
                      <a:endParaRPr lang="zh-TW" altLang="en-US" sz="1600" dirty="0"/>
                    </a:p>
                  </a:txBody>
                  <a:tcPr marL="91444" marR="91444" marT="45722" marB="45722"/>
                </a:tc>
                <a:tc>
                  <a:txBody>
                    <a:bodyPr/>
                    <a:lstStyle/>
                    <a:p>
                      <a:r>
                        <a:rPr lang="en-US" altLang="zh-TW" sz="1600" dirty="0" smtClean="0"/>
                        <a:t>Severe </a:t>
                      </a:r>
                      <a:endParaRPr lang="zh-TW" altLang="en-US" sz="1600" dirty="0"/>
                    </a:p>
                  </a:txBody>
                  <a:tcPr marL="91444" marR="91444" marT="45722" marB="45722"/>
                </a:tc>
                <a:tc>
                  <a:txBody>
                    <a:bodyPr/>
                    <a:lstStyle/>
                    <a:p>
                      <a:r>
                        <a:rPr lang="en-US" altLang="zh-TW" sz="1600" dirty="0" smtClean="0"/>
                        <a:t>Severe short stature</a:t>
                      </a:r>
                      <a:endParaRPr lang="zh-TW" altLang="en-US" sz="1600" dirty="0"/>
                    </a:p>
                  </a:txBody>
                  <a:tcPr marL="91444" marR="91444" marT="45722" marB="45722"/>
                </a:tc>
                <a:tc>
                  <a:txBody>
                    <a:bodyPr/>
                    <a:lstStyle/>
                    <a:p>
                      <a:r>
                        <a:rPr lang="en-US" altLang="zh-TW" sz="1600" dirty="0" smtClean="0"/>
                        <a:t>+</a:t>
                      </a:r>
                      <a:endParaRPr lang="zh-TW" altLang="en-US" sz="1600" dirty="0"/>
                    </a:p>
                  </a:txBody>
                  <a:tcPr marL="91444" marR="91444" marT="45722" marB="45722"/>
                </a:tc>
                <a:tc>
                  <a:txBody>
                    <a:bodyPr/>
                    <a:lstStyle/>
                    <a:p>
                      <a:r>
                        <a:rPr lang="en-US" altLang="zh-TW" sz="1600" dirty="0" smtClean="0"/>
                        <a:t>Not reported </a:t>
                      </a:r>
                      <a:endParaRPr lang="zh-TW" altLang="en-US" sz="1600" dirty="0"/>
                    </a:p>
                  </a:txBody>
                  <a:tcPr marL="91444" marR="91444" marT="45722" marB="45722"/>
                </a:tc>
              </a:tr>
              <a:tr h="830115">
                <a:tc>
                  <a:txBody>
                    <a:bodyPr/>
                    <a:lstStyle/>
                    <a:p>
                      <a:r>
                        <a:rPr lang="en-US" altLang="zh-TW" sz="1600" dirty="0" smtClean="0"/>
                        <a:t>XI</a:t>
                      </a:r>
                      <a:endParaRPr lang="zh-TW" altLang="en-US" sz="1600" dirty="0"/>
                    </a:p>
                  </a:txBody>
                  <a:tcPr marL="91444" marR="91444" marT="45722" marB="45722"/>
                </a:tc>
                <a:tc>
                  <a:txBody>
                    <a:bodyPr/>
                    <a:lstStyle/>
                    <a:p>
                      <a:r>
                        <a:rPr lang="en-US" altLang="zh-TW" sz="1600" dirty="0" smtClean="0"/>
                        <a:t>Severe</a:t>
                      </a:r>
                      <a:endParaRPr lang="zh-TW" altLang="en-US" sz="1600" dirty="0"/>
                    </a:p>
                  </a:txBody>
                  <a:tcPr marL="91444" marR="91444" marT="45722" marB="45722"/>
                </a:tc>
                <a:tc>
                  <a:txBody>
                    <a:bodyPr/>
                    <a:lstStyle/>
                    <a:p>
                      <a:r>
                        <a:rPr lang="en-US" altLang="zh-TW" sz="1600" dirty="0" smtClean="0"/>
                        <a:t>Multiple </a:t>
                      </a:r>
                    </a:p>
                    <a:p>
                      <a:endParaRPr lang="zh-TW" altLang="en-US" sz="1600" dirty="0"/>
                    </a:p>
                  </a:txBody>
                  <a:tcPr marL="91444" marR="91444" marT="45722" marB="45722"/>
                </a:tc>
                <a:tc>
                  <a:txBody>
                    <a:bodyPr/>
                    <a:lstStyle/>
                    <a:p>
                      <a:r>
                        <a:rPr lang="en-US" altLang="zh-TW" sz="1600" dirty="0" smtClean="0"/>
                        <a:t>Severe </a:t>
                      </a:r>
                    </a:p>
                    <a:p>
                      <a:endParaRPr lang="zh-TW" altLang="en-US" sz="1600" dirty="0"/>
                    </a:p>
                  </a:txBody>
                  <a:tcPr marL="91444" marR="91444" marT="45722" marB="45722"/>
                </a:tc>
                <a:tc>
                  <a:txBody>
                    <a:bodyPr/>
                    <a:lstStyle/>
                    <a:p>
                      <a:r>
                        <a:rPr lang="en-US" altLang="zh-TW" sz="1600" dirty="0" smtClean="0"/>
                        <a:t>Severe short stature</a:t>
                      </a:r>
                    </a:p>
                  </a:txBody>
                  <a:tcPr marL="91444" marR="91444" marT="45722" marB="45722"/>
                </a:tc>
                <a:tc>
                  <a:txBody>
                    <a:bodyPr/>
                    <a:lstStyle/>
                    <a:p>
                      <a:r>
                        <a:rPr lang="en-US" altLang="zh-TW" sz="1600" dirty="0" smtClean="0"/>
                        <a:t>No</a:t>
                      </a:r>
                      <a:endParaRPr lang="zh-TW" altLang="en-US" sz="1600" dirty="0"/>
                    </a:p>
                  </a:txBody>
                  <a:tcPr marL="91444" marR="91444" marT="45722" marB="45722"/>
                </a:tc>
                <a:tc>
                  <a:txBody>
                    <a:bodyPr/>
                    <a:lstStyle/>
                    <a:p>
                      <a:r>
                        <a:rPr lang="en-US" altLang="zh-TW" sz="1600" dirty="0" smtClean="0"/>
                        <a:t>Not reported </a:t>
                      </a:r>
                    </a:p>
                    <a:p>
                      <a:endParaRPr lang="zh-TW" altLang="en-US" sz="1600" dirty="0"/>
                    </a:p>
                  </a:txBody>
                  <a:tcPr marL="91444" marR="91444" marT="45722" marB="45722"/>
                </a:tc>
              </a:tr>
            </a:tbl>
          </a:graphicData>
        </a:graphic>
      </p:graphicFrame>
      <p:sp>
        <p:nvSpPr>
          <p:cNvPr id="9" name="投影片編號版面配置區 8"/>
          <p:cNvSpPr>
            <a:spLocks noGrp="1"/>
          </p:cNvSpPr>
          <p:nvPr>
            <p:ph type="sldNum" sz="quarter" idx="12"/>
          </p:nvPr>
        </p:nvSpPr>
        <p:spPr/>
        <p:txBody>
          <a:bodyPr/>
          <a:lstStyle/>
          <a:p>
            <a:fld id="{73DA0BB7-265A-403C-9275-D587AB510EDC}" type="slidenum">
              <a:rPr lang="zh-TW" altLang="en-US" smtClean="0"/>
              <a:pPr/>
              <a:t>68</a:t>
            </a:fld>
            <a:endParaRPr lang="zh-TW" altLang="en-US"/>
          </a:p>
        </p:txBody>
      </p:sp>
    </p:spTree>
    <p:extLst>
      <p:ext uri="{BB962C8B-B14F-4D97-AF65-F5344CB8AC3E}">
        <p14:creationId xmlns:p14="http://schemas.microsoft.com/office/powerpoint/2010/main" val="35551657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p:txBody>
          <a:bodyPr/>
          <a:lstStyle/>
          <a:p>
            <a:pPr eaLnBrk="1" hangingPunct="1"/>
            <a:endParaRPr lang="zh-TW" altLang="en-US" smtClean="0"/>
          </a:p>
        </p:txBody>
      </p:sp>
      <p:pic>
        <p:nvPicPr>
          <p:cNvPr id="5123"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03200" y="260350"/>
            <a:ext cx="8880475" cy="57515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文字方塊 4"/>
          <p:cNvSpPr txBox="1">
            <a:spLocks noChangeArrowheads="1"/>
          </p:cNvSpPr>
          <p:nvPr/>
        </p:nvSpPr>
        <p:spPr bwMode="auto">
          <a:xfrm>
            <a:off x="200025" y="6011863"/>
            <a:ext cx="8642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endParaRPr kumimoji="0" lang="en-US" altLang="zh-TW"/>
          </a:p>
          <a:p>
            <a:pPr eaLnBrk="1" hangingPunct="1"/>
            <a:r>
              <a:rPr kumimoji="0" lang="en-US" altLang="zh-TW"/>
              <a:t>Therapeutics and Clinical Risk Management 2010:6 367–381</a:t>
            </a:r>
            <a:endParaRPr kumimoji="0" lang="zh-TW" altLang="en-US"/>
          </a:p>
        </p:txBody>
      </p:sp>
      <p:sp>
        <p:nvSpPr>
          <p:cNvPr id="10" name="矩形 9"/>
          <p:cNvSpPr/>
          <p:nvPr/>
        </p:nvSpPr>
        <p:spPr>
          <a:xfrm>
            <a:off x="323850" y="1196975"/>
            <a:ext cx="1584325"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1" name="矩形圖說文字 10"/>
          <p:cNvSpPr/>
          <p:nvPr/>
        </p:nvSpPr>
        <p:spPr>
          <a:xfrm>
            <a:off x="539750" y="2708275"/>
            <a:ext cx="2232025" cy="576263"/>
          </a:xfrm>
          <a:prstGeom prst="wedgeRectCallout">
            <a:avLst>
              <a:gd name="adj1" fmla="val -53626"/>
              <a:gd name="adj2" fmla="val 8692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127" name="文字方塊 11"/>
          <p:cNvSpPr txBox="1">
            <a:spLocks noChangeArrowheads="1"/>
          </p:cNvSpPr>
          <p:nvPr/>
        </p:nvSpPr>
        <p:spPr bwMode="auto">
          <a:xfrm>
            <a:off x="614363" y="2813050"/>
            <a:ext cx="2087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r>
              <a:rPr kumimoji="0" lang="en-US" altLang="zh-TW" b="1">
                <a:solidFill>
                  <a:schemeClr val="bg1"/>
                </a:solidFill>
              </a:rPr>
              <a:t>Reach to normal life </a:t>
            </a:r>
            <a:endParaRPr kumimoji="0" lang="zh-TW" altLang="en-US" b="1">
              <a:solidFill>
                <a:schemeClr val="bg1"/>
              </a:solidFill>
            </a:endParaRPr>
          </a:p>
        </p:txBody>
      </p:sp>
      <p:sp>
        <p:nvSpPr>
          <p:cNvPr id="14" name="投影片編號版面配置區 13"/>
          <p:cNvSpPr>
            <a:spLocks noGrp="1"/>
          </p:cNvSpPr>
          <p:nvPr>
            <p:ph type="sldNum" sz="quarter" idx="12"/>
          </p:nvPr>
        </p:nvSpPr>
        <p:spPr/>
        <p:txBody>
          <a:bodyPr/>
          <a:lstStyle/>
          <a:p>
            <a:fld id="{73DA0BB7-265A-403C-9275-D587AB510EDC}" type="slidenum">
              <a:rPr lang="zh-TW" altLang="en-US" smtClean="0"/>
              <a:pPr/>
              <a:t>69</a:t>
            </a:fld>
            <a:endParaRPr lang="zh-TW" altLang="en-US"/>
          </a:p>
        </p:txBody>
      </p:sp>
    </p:spTree>
    <p:extLst>
      <p:ext uri="{BB962C8B-B14F-4D97-AF65-F5344CB8AC3E}">
        <p14:creationId xmlns:p14="http://schemas.microsoft.com/office/powerpoint/2010/main" val="3746099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常見</a:t>
            </a:r>
            <a:r>
              <a:rPr lang="en-US" altLang="zh-TW" dirty="0">
                <a:latin typeface="標楷體" panose="03000509000000000000" pitchFamily="65" charset="-120"/>
                <a:ea typeface="標楷體" panose="03000509000000000000" pitchFamily="65" charset="-120"/>
              </a:rPr>
              <a:t>Q&amp;A</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dirty="0" smtClean="0">
                <a:latin typeface="標楷體" panose="03000509000000000000" pitchFamily="65" charset="-120"/>
                <a:ea typeface="標楷體" panose="03000509000000000000" pitchFamily="65" charset="-120"/>
              </a:rPr>
              <a:t>優生健康檢查何時要做</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包括</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有補助嗎</a:t>
            </a:r>
            <a:r>
              <a:rPr lang="en-US" altLang="zh-TW" dirty="0" smtClean="0">
                <a:latin typeface="標楷體" panose="03000509000000000000" pitchFamily="65" charset="-120"/>
                <a:ea typeface="標楷體" panose="03000509000000000000" pitchFamily="65" charset="-120"/>
              </a:rPr>
              <a:t>?</a:t>
            </a: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家族中有遺傳疾病者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家族中有代謝異常疾病患者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家族中有染色體異常者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家族中有助障及發展遲緩者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家族中有精神異常者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本人</a:t>
            </a:r>
            <a:r>
              <a:rPr lang="zh-TW" altLang="en-US" dirty="0">
                <a:latin typeface="標楷體" panose="03000509000000000000" pitchFamily="65" charset="-120"/>
                <a:ea typeface="標楷體" panose="03000509000000000000" pitchFamily="65" charset="-120"/>
              </a:rPr>
              <a:t>或配偶有先天性殘障或精神異常</a:t>
            </a:r>
            <a:r>
              <a:rPr lang="zh-TW" altLang="en-US" dirty="0" smtClean="0">
                <a:latin typeface="標楷體" panose="03000509000000000000" pitchFamily="65" charset="-120"/>
                <a:ea typeface="標楷體" panose="03000509000000000000" pitchFamily="65" charset="-120"/>
              </a:rPr>
              <a:t>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結婚一年未避孕卻無法懷孕者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曾有三次或以上自然流產者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女性月經非常不規則者</a:t>
            </a:r>
            <a:endParaRPr lang="en-US" altLang="zh-TW" dirty="0" smtClean="0">
              <a:latin typeface="標楷體" panose="03000509000000000000" pitchFamily="65" charset="-120"/>
              <a:ea typeface="標楷體" panose="03000509000000000000" pitchFamily="65" charset="-120"/>
            </a:endParaRPr>
          </a:p>
          <a:p>
            <a:pPr lvl="1"/>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7</a:t>
            </a:fld>
            <a:endParaRPr lang="zh-TW" altLang="en-US"/>
          </a:p>
        </p:txBody>
      </p:sp>
    </p:spTree>
    <p:extLst>
      <p:ext uri="{BB962C8B-B14F-4D97-AF65-F5344CB8AC3E}">
        <p14:creationId xmlns:p14="http://schemas.microsoft.com/office/powerpoint/2010/main" val="1819794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pPr eaLnBrk="1" hangingPunct="1"/>
            <a:endParaRPr lang="zh-TW" altLang="en-US" smtClean="0"/>
          </a:p>
        </p:txBody>
      </p:sp>
      <p:pic>
        <p:nvPicPr>
          <p:cNvPr id="6147"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115888"/>
            <a:ext cx="8893175" cy="40036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4283075"/>
            <a:ext cx="9036050" cy="252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07950" y="115888"/>
            <a:ext cx="2808288"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 name="矩形 4"/>
          <p:cNvSpPr/>
          <p:nvPr/>
        </p:nvSpPr>
        <p:spPr>
          <a:xfrm>
            <a:off x="107950" y="4103688"/>
            <a:ext cx="2519363" cy="358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 name="矩形圖說文字 5"/>
          <p:cNvSpPr/>
          <p:nvPr/>
        </p:nvSpPr>
        <p:spPr>
          <a:xfrm>
            <a:off x="1116013" y="2205038"/>
            <a:ext cx="1800225" cy="576262"/>
          </a:xfrm>
          <a:prstGeom prst="wedgeRectCallout">
            <a:avLst>
              <a:gd name="adj1" fmla="val -67175"/>
              <a:gd name="adj2" fmla="val 8203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152" name="文字方塊 6"/>
          <p:cNvSpPr txBox="1">
            <a:spLocks noChangeArrowheads="1"/>
          </p:cNvSpPr>
          <p:nvPr/>
        </p:nvSpPr>
        <p:spPr bwMode="auto">
          <a:xfrm>
            <a:off x="1254125" y="2308225"/>
            <a:ext cx="1512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algn="ctr" eaLnBrk="1" hangingPunct="1"/>
            <a:r>
              <a:rPr kumimoji="0" lang="en-US" altLang="zh-TW" b="1">
                <a:solidFill>
                  <a:schemeClr val="bg1"/>
                </a:solidFill>
              </a:rPr>
              <a:t>Autonomy </a:t>
            </a:r>
            <a:endParaRPr kumimoji="0" lang="zh-TW" altLang="en-US" b="1">
              <a:solidFill>
                <a:schemeClr val="bg1"/>
              </a:solidFill>
            </a:endParaRPr>
          </a:p>
        </p:txBody>
      </p:sp>
      <p:sp>
        <p:nvSpPr>
          <p:cNvPr id="8" name="矩形圖說文字 7"/>
          <p:cNvSpPr/>
          <p:nvPr/>
        </p:nvSpPr>
        <p:spPr>
          <a:xfrm>
            <a:off x="1116013" y="5013325"/>
            <a:ext cx="2016125" cy="531813"/>
          </a:xfrm>
          <a:prstGeom prst="wedgeRectCallout">
            <a:avLst>
              <a:gd name="adj1" fmla="val -75535"/>
              <a:gd name="adj2" fmla="val 606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154" name="文字方塊 8"/>
          <p:cNvSpPr txBox="1">
            <a:spLocks noChangeArrowheads="1"/>
          </p:cNvSpPr>
          <p:nvPr/>
        </p:nvSpPr>
        <p:spPr bwMode="auto">
          <a:xfrm>
            <a:off x="1184275" y="5094288"/>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algn="ctr" eaLnBrk="1" hangingPunct="1"/>
            <a:r>
              <a:rPr kumimoji="0" lang="en-US" altLang="zh-TW" b="1">
                <a:solidFill>
                  <a:schemeClr val="bg1"/>
                </a:solidFill>
              </a:rPr>
              <a:t>Survival at birth </a:t>
            </a:r>
            <a:endParaRPr kumimoji="0" lang="zh-TW" altLang="en-US" b="1">
              <a:solidFill>
                <a:schemeClr val="bg1"/>
              </a:solidFill>
            </a:endParaRPr>
          </a:p>
        </p:txBody>
      </p:sp>
      <p:sp>
        <p:nvSpPr>
          <p:cNvPr id="15" name="投影片編號版面配置區 14"/>
          <p:cNvSpPr>
            <a:spLocks noGrp="1"/>
          </p:cNvSpPr>
          <p:nvPr>
            <p:ph type="sldNum" sz="quarter" idx="12"/>
          </p:nvPr>
        </p:nvSpPr>
        <p:spPr/>
        <p:txBody>
          <a:bodyPr/>
          <a:lstStyle/>
          <a:p>
            <a:fld id="{73DA0BB7-265A-403C-9275-D587AB510EDC}" type="slidenum">
              <a:rPr lang="zh-TW" altLang="en-US" smtClean="0"/>
              <a:pPr/>
              <a:t>70</a:t>
            </a:fld>
            <a:endParaRPr lang="zh-TW" altLang="en-US"/>
          </a:p>
        </p:txBody>
      </p:sp>
    </p:spTree>
    <p:extLst>
      <p:ext uri="{BB962C8B-B14F-4D97-AF65-F5344CB8AC3E}">
        <p14:creationId xmlns:p14="http://schemas.microsoft.com/office/powerpoint/2010/main" val="1574332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p:txBody>
          <a:bodyPr/>
          <a:lstStyle/>
          <a:p>
            <a:pPr eaLnBrk="1" hangingPunct="1"/>
            <a:r>
              <a:rPr lang="en-US" altLang="zh-TW" sz="3600" smtClean="0"/>
              <a:t>Management of osteogensis imperfecta </a:t>
            </a:r>
            <a:endParaRPr lang="zh-TW" altLang="en-US" sz="3600" smtClean="0"/>
          </a:p>
        </p:txBody>
      </p:sp>
      <p:sp>
        <p:nvSpPr>
          <p:cNvPr id="3" name="內容版面配置區 2"/>
          <p:cNvSpPr>
            <a:spLocks noGrp="1"/>
          </p:cNvSpPr>
          <p:nvPr>
            <p:ph idx="1"/>
          </p:nvPr>
        </p:nvSpPr>
        <p:spPr/>
        <p:txBody>
          <a:bodyPr rtlCol="0">
            <a:normAutofit fontScale="92500" lnSpcReduction="20000"/>
          </a:bodyPr>
          <a:lstStyle/>
          <a:p>
            <a:pPr eaLnBrk="1" fontAlgn="auto" hangingPunct="1">
              <a:spcAft>
                <a:spcPts val="0"/>
              </a:spcAft>
              <a:buFont typeface="Arial" panose="020B0604020202020204" pitchFamily="34" charset="0"/>
              <a:buChar char="•"/>
              <a:defRPr/>
            </a:pPr>
            <a:r>
              <a:rPr lang="en-US" altLang="zh-TW" dirty="0" smtClean="0"/>
              <a:t>Nonsurgical management</a:t>
            </a:r>
          </a:p>
          <a:p>
            <a:pPr lvl="1" eaLnBrk="1" fontAlgn="auto" hangingPunct="1">
              <a:spcAft>
                <a:spcPts val="0"/>
              </a:spcAft>
              <a:buFont typeface="Arial" panose="020B0604020202020204" pitchFamily="34" charset="0"/>
              <a:buChar char="•"/>
              <a:defRPr/>
            </a:pPr>
            <a:r>
              <a:rPr lang="en-US" altLang="zh-TW" dirty="0" smtClean="0">
                <a:solidFill>
                  <a:srgbClr val="FF0000"/>
                </a:solidFill>
              </a:rPr>
              <a:t>physical therapy, rehabilitation, bracing and splinting</a:t>
            </a:r>
          </a:p>
          <a:p>
            <a:pPr lvl="1" eaLnBrk="1" fontAlgn="auto" hangingPunct="1">
              <a:spcAft>
                <a:spcPts val="0"/>
              </a:spcAft>
              <a:buFont typeface="Arial" panose="020B0604020202020204" pitchFamily="34" charset="0"/>
              <a:buChar char="•"/>
              <a:defRPr/>
            </a:pPr>
            <a:endParaRPr lang="en-US" altLang="zh-TW" sz="900" dirty="0" smtClean="0"/>
          </a:p>
          <a:p>
            <a:pPr marL="971550" lvl="1" indent="-514350" eaLnBrk="1" fontAlgn="auto" hangingPunct="1">
              <a:spcAft>
                <a:spcPts val="0"/>
              </a:spcAft>
              <a:buFont typeface="+mj-lt"/>
              <a:buAutoNum type="alphaLcPeriod"/>
              <a:defRPr/>
            </a:pPr>
            <a:r>
              <a:rPr lang="en-US" altLang="zh-TW" dirty="0" smtClean="0"/>
              <a:t>Preventing and treating fractures</a:t>
            </a:r>
          </a:p>
          <a:p>
            <a:pPr marL="971550" lvl="1" indent="-514350" eaLnBrk="1" fontAlgn="auto" hangingPunct="1">
              <a:spcAft>
                <a:spcPts val="0"/>
              </a:spcAft>
              <a:buFont typeface="+mj-lt"/>
              <a:buAutoNum type="alphaLcPeriod"/>
              <a:defRPr/>
            </a:pPr>
            <a:r>
              <a:rPr lang="en-US" altLang="zh-TW" dirty="0" smtClean="0"/>
              <a:t>Enhancing motor development, muscle strength and a range of joint motion</a:t>
            </a:r>
          </a:p>
          <a:p>
            <a:pPr marL="971550" lvl="1" indent="-514350" eaLnBrk="1" fontAlgn="auto" hangingPunct="1">
              <a:spcAft>
                <a:spcPts val="0"/>
              </a:spcAft>
              <a:buFont typeface="+mj-lt"/>
              <a:buAutoNum type="alphaLcPeriod"/>
              <a:defRPr/>
            </a:pPr>
            <a:r>
              <a:rPr lang="en-US" altLang="zh-TW" dirty="0" smtClean="0"/>
              <a:t>Preventing contractures and deformities due to position</a:t>
            </a:r>
          </a:p>
          <a:p>
            <a:pPr marL="971550" lvl="1" indent="-514350" eaLnBrk="1" fontAlgn="auto" hangingPunct="1">
              <a:spcAft>
                <a:spcPts val="0"/>
              </a:spcAft>
              <a:buFont typeface="+mj-lt"/>
              <a:buAutoNum type="alphaLcPeriod"/>
              <a:defRPr/>
            </a:pPr>
            <a:r>
              <a:rPr lang="en-US" altLang="zh-TW" dirty="0" smtClean="0"/>
              <a:t>Improving functional ability and locomotion;</a:t>
            </a:r>
          </a:p>
          <a:p>
            <a:pPr marL="971550" lvl="1" indent="-514350" eaLnBrk="1" fontAlgn="auto" hangingPunct="1">
              <a:spcAft>
                <a:spcPts val="0"/>
              </a:spcAft>
              <a:buFont typeface="+mj-lt"/>
              <a:buAutoNum type="alphaLcPeriod"/>
              <a:defRPr/>
            </a:pPr>
            <a:r>
              <a:rPr lang="en-US" altLang="zh-TW" dirty="0" smtClean="0"/>
              <a:t>Correcting mal-alignment of the lower extremity joints that prohibit weight bearing</a:t>
            </a:r>
          </a:p>
          <a:p>
            <a:pPr marL="971550" lvl="1" indent="-514350" eaLnBrk="1" fontAlgn="auto" hangingPunct="1">
              <a:spcAft>
                <a:spcPts val="0"/>
              </a:spcAft>
              <a:buFont typeface="+mj-lt"/>
              <a:buAutoNum type="alphaLcPeriod"/>
              <a:defRPr/>
            </a:pPr>
            <a:r>
              <a:rPr lang="en-US" altLang="zh-TW" dirty="0" smtClean="0"/>
              <a:t>Developing compensatory strategies</a:t>
            </a: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71</a:t>
            </a:fld>
            <a:endParaRPr lang="zh-TW" altLang="en-US"/>
          </a:p>
        </p:txBody>
      </p:sp>
    </p:spTree>
    <p:extLst>
      <p:ext uri="{BB962C8B-B14F-4D97-AF65-F5344CB8AC3E}">
        <p14:creationId xmlns:p14="http://schemas.microsoft.com/office/powerpoint/2010/main" val="39388795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pPr eaLnBrk="1" hangingPunct="1"/>
            <a:r>
              <a:rPr lang="en-US" altLang="zh-TW" sz="3600" smtClean="0"/>
              <a:t>Management of osteogensis imperfecta </a:t>
            </a:r>
            <a:endParaRPr lang="zh-TW" altLang="en-US" sz="3600" smtClean="0"/>
          </a:p>
        </p:txBody>
      </p:sp>
      <p:sp>
        <p:nvSpPr>
          <p:cNvPr id="3" name="內容版面配置區 2"/>
          <p:cNvSpPr>
            <a:spLocks noGrp="1"/>
          </p:cNvSpPr>
          <p:nvPr>
            <p:ph idx="1"/>
          </p:nvPr>
        </p:nvSpPr>
        <p:spPr/>
        <p:txBody>
          <a:bodyPr rtlCol="0">
            <a:normAutofit fontScale="92500"/>
          </a:bodyPr>
          <a:lstStyle/>
          <a:p>
            <a:pPr eaLnBrk="1" fontAlgn="auto" hangingPunct="1">
              <a:spcAft>
                <a:spcPts val="0"/>
              </a:spcAft>
              <a:buFont typeface="Arial" panose="020B0604020202020204" pitchFamily="34" charset="0"/>
              <a:buChar char="•"/>
              <a:defRPr/>
            </a:pPr>
            <a:r>
              <a:rPr lang="en-US" altLang="zh-TW" dirty="0" smtClean="0"/>
              <a:t>Surgical management</a:t>
            </a:r>
          </a:p>
          <a:p>
            <a:pPr lvl="1" eaLnBrk="1" fontAlgn="auto" hangingPunct="1">
              <a:spcAft>
                <a:spcPts val="0"/>
              </a:spcAft>
              <a:buFont typeface="Arial" panose="020B0604020202020204" pitchFamily="34" charset="0"/>
              <a:buChar char="•"/>
              <a:defRPr/>
            </a:pPr>
            <a:r>
              <a:rPr lang="en-US" altLang="zh-TW" dirty="0" smtClean="0">
                <a:solidFill>
                  <a:srgbClr val="FF0000"/>
                </a:solidFill>
              </a:rPr>
              <a:t>intramedullary rod positioning, spinal and basilar impression surgery</a:t>
            </a:r>
            <a:endParaRPr lang="en-US" altLang="zh-TW" sz="900" dirty="0" smtClean="0">
              <a:solidFill>
                <a:srgbClr val="FF0000"/>
              </a:solidFill>
            </a:endParaRPr>
          </a:p>
          <a:p>
            <a:pPr marL="971550" lvl="1" indent="-514350" eaLnBrk="1" fontAlgn="auto" hangingPunct="1">
              <a:spcAft>
                <a:spcPts val="0"/>
              </a:spcAft>
              <a:buFont typeface="+mj-lt"/>
              <a:buAutoNum type="alphaLcPeriod"/>
              <a:defRPr/>
            </a:pPr>
            <a:r>
              <a:rPr lang="en-US" altLang="zh-TW" dirty="0" smtClean="0"/>
              <a:t>Prevent and/or correct long-bone deformities that impair function </a:t>
            </a:r>
          </a:p>
          <a:p>
            <a:pPr marL="971550" lvl="1" indent="-514350" eaLnBrk="1" fontAlgn="auto" hangingPunct="1">
              <a:spcAft>
                <a:spcPts val="0"/>
              </a:spcAft>
              <a:buFont typeface="+mj-lt"/>
              <a:buAutoNum type="alphaLcPeriod"/>
              <a:defRPr/>
            </a:pPr>
            <a:r>
              <a:rPr lang="en-US" altLang="zh-TW" dirty="0" smtClean="0"/>
              <a:t>Decrease fracture frequency</a:t>
            </a:r>
            <a:r>
              <a:rPr lang="zh-TW" altLang="en-US" dirty="0" smtClean="0"/>
              <a:t> </a:t>
            </a:r>
            <a:endParaRPr lang="en-US" altLang="zh-TW" dirty="0" smtClean="0"/>
          </a:p>
          <a:p>
            <a:pPr marL="971550" lvl="1" indent="-514350" eaLnBrk="1" fontAlgn="auto" hangingPunct="1">
              <a:spcAft>
                <a:spcPts val="0"/>
              </a:spcAft>
              <a:buFont typeface="+mj-lt"/>
              <a:buAutoNum type="alphaLcPeriod"/>
              <a:defRPr/>
            </a:pPr>
            <a:r>
              <a:rPr lang="en-US" altLang="zh-TW" dirty="0" smtClean="0"/>
              <a:t>Provide more</a:t>
            </a:r>
            <a:r>
              <a:rPr lang="zh-TW" altLang="en-US" dirty="0" smtClean="0"/>
              <a:t> </a:t>
            </a:r>
            <a:r>
              <a:rPr lang="en-US" altLang="zh-TW" dirty="0" smtClean="0"/>
              <a:t>functional anatomy of the extremities</a:t>
            </a:r>
          </a:p>
          <a:p>
            <a:pPr marL="971550" lvl="1" indent="-514350" eaLnBrk="1" fontAlgn="auto" hangingPunct="1">
              <a:spcAft>
                <a:spcPts val="0"/>
              </a:spcAft>
              <a:buFont typeface="+mj-lt"/>
              <a:buAutoNum type="alphaLcPeriod"/>
              <a:defRPr/>
            </a:pPr>
            <a:r>
              <a:rPr lang="en-US" altLang="zh-TW" dirty="0" smtClean="0"/>
              <a:t>Properly timed operations</a:t>
            </a:r>
            <a:r>
              <a:rPr lang="zh-TW" altLang="en-US" dirty="0" smtClean="0"/>
              <a:t> </a:t>
            </a:r>
            <a:r>
              <a:rPr lang="en-US" altLang="zh-TW" dirty="0" smtClean="0"/>
              <a:t>for insertion of intramedullary rods, together with supportive</a:t>
            </a:r>
            <a:r>
              <a:rPr lang="zh-TW" altLang="en-US" dirty="0" smtClean="0"/>
              <a:t> </a:t>
            </a:r>
            <a:r>
              <a:rPr lang="en-US" altLang="zh-TW" dirty="0" smtClean="0"/>
              <a:t>splints and braces, may be performed</a:t>
            </a:r>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72</a:t>
            </a:fld>
            <a:endParaRPr lang="zh-TW" altLang="en-US"/>
          </a:p>
        </p:txBody>
      </p:sp>
    </p:spTree>
    <p:extLst>
      <p:ext uri="{BB962C8B-B14F-4D97-AF65-F5344CB8AC3E}">
        <p14:creationId xmlns:p14="http://schemas.microsoft.com/office/powerpoint/2010/main" val="1148914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pPr eaLnBrk="1" hangingPunct="1"/>
            <a:r>
              <a:rPr lang="en-US" altLang="zh-TW" sz="3600" smtClean="0"/>
              <a:t>Management of osteogensis imperfecta </a:t>
            </a:r>
            <a:endParaRPr lang="zh-TW" altLang="en-US" sz="3600" smtClean="0"/>
          </a:p>
        </p:txBody>
      </p:sp>
      <p:sp>
        <p:nvSpPr>
          <p:cNvPr id="3" name="內容版面配置區 2"/>
          <p:cNvSpPr>
            <a:spLocks noGrp="1"/>
          </p:cNvSpPr>
          <p:nvPr>
            <p:ph idx="1"/>
          </p:nvPr>
        </p:nvSpPr>
        <p:spPr>
          <a:xfrm>
            <a:off x="457200" y="1557338"/>
            <a:ext cx="8291513" cy="4568825"/>
          </a:xfrm>
        </p:spPr>
        <p:txBody>
          <a:bodyPr rtlCol="0">
            <a:normAutofit/>
          </a:bodyPr>
          <a:lstStyle/>
          <a:p>
            <a:pPr eaLnBrk="1" fontAlgn="auto" hangingPunct="1">
              <a:spcAft>
                <a:spcPts val="0"/>
              </a:spcAft>
              <a:buFont typeface="Arial" panose="020B0604020202020204" pitchFamily="34" charset="0"/>
              <a:buChar char="•"/>
              <a:defRPr/>
            </a:pPr>
            <a:r>
              <a:rPr lang="en-US" altLang="zh-TW" dirty="0" smtClean="0"/>
              <a:t>Medical management</a:t>
            </a:r>
          </a:p>
          <a:p>
            <a:pPr lvl="1" eaLnBrk="1" fontAlgn="auto" hangingPunct="1">
              <a:spcAft>
                <a:spcPts val="0"/>
              </a:spcAft>
              <a:buFont typeface="Arial" panose="020B0604020202020204" pitchFamily="34" charset="0"/>
              <a:buChar char="•"/>
              <a:defRPr/>
            </a:pPr>
            <a:r>
              <a:rPr lang="en-US" altLang="zh-TW" dirty="0" smtClean="0">
                <a:solidFill>
                  <a:srgbClr val="FF0000"/>
                </a:solidFill>
              </a:rPr>
              <a:t>Bisphosphonates</a:t>
            </a:r>
            <a:r>
              <a:rPr lang="en-US" altLang="zh-TW" dirty="0" smtClean="0"/>
              <a:t> (moderate to severe OI ) or </a:t>
            </a:r>
            <a:r>
              <a:rPr lang="en-US" altLang="zh-TW" dirty="0" smtClean="0">
                <a:solidFill>
                  <a:srgbClr val="FF0000"/>
                </a:solidFill>
              </a:rPr>
              <a:t>Growth hormone </a:t>
            </a:r>
            <a:r>
              <a:rPr lang="en-US" altLang="zh-TW" dirty="0" smtClean="0"/>
              <a:t>(mild form of OI)</a:t>
            </a:r>
          </a:p>
          <a:p>
            <a:pPr marL="971550" lvl="1" indent="-514350" eaLnBrk="1" fontAlgn="auto" hangingPunct="1">
              <a:spcAft>
                <a:spcPts val="0"/>
              </a:spcAft>
              <a:buFont typeface="+mj-lt"/>
              <a:buAutoNum type="alphaLcPeriod"/>
              <a:defRPr/>
            </a:pPr>
            <a:r>
              <a:rPr lang="en-US" altLang="zh-TW" dirty="0" smtClean="0"/>
              <a:t>Decrease the incidence of fractures</a:t>
            </a:r>
          </a:p>
          <a:p>
            <a:pPr marL="971550" lvl="1" indent="-514350" eaLnBrk="1" fontAlgn="auto" hangingPunct="1">
              <a:spcAft>
                <a:spcPts val="0"/>
              </a:spcAft>
              <a:buFont typeface="+mj-lt"/>
              <a:buAutoNum type="alphaLcPeriod"/>
              <a:defRPr/>
            </a:pPr>
            <a:r>
              <a:rPr lang="en-US" altLang="zh-TW" dirty="0" smtClean="0"/>
              <a:t>Increase growth velocity</a:t>
            </a:r>
          </a:p>
          <a:p>
            <a:pPr marL="971550" lvl="1" indent="-514350" eaLnBrk="1" fontAlgn="auto" hangingPunct="1">
              <a:spcAft>
                <a:spcPts val="0"/>
              </a:spcAft>
              <a:buFont typeface="+mj-lt"/>
              <a:buAutoNum type="alphaLcPeriod"/>
              <a:defRPr/>
            </a:pPr>
            <a:r>
              <a:rPr lang="en-US" altLang="zh-TW" dirty="0" smtClean="0"/>
              <a:t>Decrease pain</a:t>
            </a:r>
          </a:p>
          <a:p>
            <a:pPr marL="971550" lvl="1" indent="-514350" eaLnBrk="1" fontAlgn="auto" hangingPunct="1">
              <a:spcAft>
                <a:spcPts val="0"/>
              </a:spcAft>
              <a:buFont typeface="+mj-lt"/>
              <a:buAutoNum type="alphaLcPeriod"/>
              <a:defRPr/>
            </a:pPr>
            <a:r>
              <a:rPr lang="en-US" altLang="zh-TW" dirty="0" smtClean="0"/>
              <a:t>Have a positive effect on bone metabolic markers;</a:t>
            </a:r>
          </a:p>
          <a:p>
            <a:pPr marL="971550" lvl="1" indent="-514350" eaLnBrk="1" fontAlgn="auto" hangingPunct="1">
              <a:spcAft>
                <a:spcPts val="0"/>
              </a:spcAft>
              <a:buFont typeface="+mj-lt"/>
              <a:buAutoNum type="alphaLcPeriod"/>
              <a:defRPr/>
            </a:pPr>
            <a:r>
              <a:rPr lang="en-US" altLang="zh-TW" dirty="0" smtClean="0"/>
              <a:t>Increase mobility and independence</a:t>
            </a:r>
          </a:p>
          <a:p>
            <a:pPr lvl="1" eaLnBrk="1" fontAlgn="auto" hangingPunct="1">
              <a:spcAft>
                <a:spcPts val="0"/>
              </a:spcAft>
              <a:buFont typeface="Arial" panose="020B0604020202020204" pitchFamily="34" charset="0"/>
              <a:buChar char="•"/>
              <a:defRPr/>
            </a:pPr>
            <a:endParaRPr lang="en-US" altLang="zh-TW" dirty="0" smtClean="0"/>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73</a:t>
            </a:fld>
            <a:endParaRPr lang="zh-TW" altLang="en-US"/>
          </a:p>
        </p:txBody>
      </p:sp>
    </p:spTree>
    <p:extLst>
      <p:ext uri="{BB962C8B-B14F-4D97-AF65-F5344CB8AC3E}">
        <p14:creationId xmlns:p14="http://schemas.microsoft.com/office/powerpoint/2010/main" val="23964065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fontScale="90000"/>
          </a:bodyPr>
          <a:lstStyle/>
          <a:p>
            <a:pPr algn="l" eaLnBrk="1" fontAlgn="auto" hangingPunct="1">
              <a:spcAft>
                <a:spcPts val="0"/>
              </a:spcAft>
              <a:defRPr/>
            </a:pPr>
            <a:r>
              <a:rPr lang="en-US" altLang="zh-TW" dirty="0" smtClean="0"/>
              <a:t>Ocular findings of </a:t>
            </a:r>
            <a:r>
              <a:rPr lang="en-US" altLang="zh-TW" dirty="0" err="1">
                <a:solidFill>
                  <a:prstClr val="black"/>
                </a:solidFill>
              </a:rPr>
              <a:t>Osteogenesis</a:t>
            </a:r>
            <a:r>
              <a:rPr lang="en-US" altLang="zh-TW" dirty="0">
                <a:solidFill>
                  <a:prstClr val="black"/>
                </a:solidFill>
              </a:rPr>
              <a:t> </a:t>
            </a:r>
            <a:r>
              <a:rPr lang="en-US" altLang="zh-TW" dirty="0" err="1" smtClean="0">
                <a:solidFill>
                  <a:prstClr val="black"/>
                </a:solidFill>
              </a:rPr>
              <a:t>Imperfecta</a:t>
            </a:r>
            <a:r>
              <a:rPr lang="en-US" altLang="zh-TW" dirty="0" smtClean="0">
                <a:solidFill>
                  <a:prstClr val="black"/>
                </a:solidFill>
              </a:rPr>
              <a:t>(OI)</a:t>
            </a:r>
            <a:endParaRPr lang="zh-TW" altLang="en-US" dirty="0"/>
          </a:p>
        </p:txBody>
      </p:sp>
      <p:sp>
        <p:nvSpPr>
          <p:cNvPr id="3" name="內容版面配置區 2"/>
          <p:cNvSpPr>
            <a:spLocks noGrp="1"/>
          </p:cNvSpPr>
          <p:nvPr>
            <p:ph idx="1"/>
          </p:nvPr>
        </p:nvSpPr>
        <p:spPr>
          <a:xfrm>
            <a:off x="457200" y="1943100"/>
            <a:ext cx="8229600" cy="4183063"/>
          </a:xfrm>
        </p:spPr>
        <p:txBody>
          <a:bodyPr rtlCol="0">
            <a:normAutofit fontScale="92500" lnSpcReduction="10000"/>
          </a:bodyPr>
          <a:lstStyle/>
          <a:p>
            <a:pPr eaLnBrk="1" fontAlgn="auto" hangingPunct="1">
              <a:spcAft>
                <a:spcPts val="0"/>
              </a:spcAft>
              <a:buFont typeface="Arial" pitchFamily="34" charset="0"/>
              <a:buNone/>
              <a:defRPr/>
            </a:pPr>
            <a:r>
              <a:rPr lang="en-US" altLang="zh-TW" dirty="0" smtClean="0"/>
              <a:t>Blue sclera</a:t>
            </a:r>
          </a:p>
          <a:p>
            <a:pPr eaLnBrk="1" fontAlgn="auto" hangingPunct="1">
              <a:spcAft>
                <a:spcPts val="0"/>
              </a:spcAft>
              <a:buFont typeface="Arial" pitchFamily="34" charset="0"/>
              <a:buNone/>
              <a:defRPr/>
            </a:pPr>
            <a:r>
              <a:rPr lang="en-US" altLang="zh-TW" dirty="0" smtClean="0"/>
              <a:t>Decreased ocular rigidity</a:t>
            </a:r>
          </a:p>
          <a:p>
            <a:pPr eaLnBrk="1" fontAlgn="auto" hangingPunct="1">
              <a:spcAft>
                <a:spcPts val="0"/>
              </a:spcAft>
              <a:buFont typeface="Arial" pitchFamily="34" charset="0"/>
              <a:buNone/>
              <a:defRPr/>
            </a:pPr>
            <a:r>
              <a:rPr lang="en-US" altLang="zh-TW" dirty="0" smtClean="0"/>
              <a:t>Myopia</a:t>
            </a:r>
          </a:p>
          <a:p>
            <a:pPr eaLnBrk="1" fontAlgn="auto" hangingPunct="1">
              <a:spcAft>
                <a:spcPts val="0"/>
              </a:spcAft>
              <a:buFont typeface="Arial" pitchFamily="34" charset="0"/>
              <a:buNone/>
              <a:defRPr/>
            </a:pPr>
            <a:r>
              <a:rPr lang="en-US" altLang="zh-TW" dirty="0" smtClean="0"/>
              <a:t>Glaucoma</a:t>
            </a:r>
          </a:p>
          <a:p>
            <a:pPr eaLnBrk="1" fontAlgn="auto" hangingPunct="1">
              <a:spcAft>
                <a:spcPts val="0"/>
              </a:spcAft>
              <a:buFont typeface="Arial" pitchFamily="34" charset="0"/>
              <a:buNone/>
              <a:defRPr/>
            </a:pPr>
            <a:r>
              <a:rPr lang="en-US" altLang="zh-TW" dirty="0" err="1" smtClean="0"/>
              <a:t>Keratoconus</a:t>
            </a:r>
            <a:endParaRPr lang="en-US" altLang="zh-TW" dirty="0" smtClean="0"/>
          </a:p>
          <a:p>
            <a:pPr eaLnBrk="1" fontAlgn="auto" hangingPunct="1">
              <a:spcAft>
                <a:spcPts val="0"/>
              </a:spcAft>
              <a:buFont typeface="Arial" pitchFamily="34" charset="0"/>
              <a:buNone/>
              <a:defRPr/>
            </a:pPr>
            <a:r>
              <a:rPr lang="en-US" altLang="zh-TW" dirty="0" smtClean="0"/>
              <a:t>Corneal opacity</a:t>
            </a:r>
          </a:p>
          <a:p>
            <a:pPr eaLnBrk="1" fontAlgn="auto" hangingPunct="1">
              <a:spcAft>
                <a:spcPts val="0"/>
              </a:spcAft>
              <a:buFont typeface="Arial" pitchFamily="34" charset="0"/>
              <a:buNone/>
              <a:defRPr/>
            </a:pPr>
            <a:r>
              <a:rPr lang="en-US" altLang="zh-TW" dirty="0" smtClean="0"/>
              <a:t>Small corneal diameter</a:t>
            </a:r>
          </a:p>
          <a:p>
            <a:pPr eaLnBrk="1" fontAlgn="auto" hangingPunct="1">
              <a:spcAft>
                <a:spcPts val="0"/>
              </a:spcAft>
              <a:buFont typeface="Arial" pitchFamily="34" charset="0"/>
              <a:buNone/>
              <a:defRPr/>
            </a:pPr>
            <a:r>
              <a:rPr lang="en-US" altLang="zh-TW" dirty="0" smtClean="0"/>
              <a:t>Bowman’s layer agenesis</a:t>
            </a:r>
            <a:endParaRPr lang="zh-TW" altLang="en-US" dirty="0"/>
          </a:p>
        </p:txBody>
      </p:sp>
      <p:pic>
        <p:nvPicPr>
          <p:cNvPr id="51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8350" y="1285875"/>
            <a:ext cx="32956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7875" y="2786063"/>
            <a:ext cx="22574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9775" y="4964113"/>
            <a:ext cx="332422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投影片編號版面配置區 10"/>
          <p:cNvSpPr>
            <a:spLocks noGrp="1"/>
          </p:cNvSpPr>
          <p:nvPr>
            <p:ph type="sldNum" sz="quarter" idx="12"/>
          </p:nvPr>
        </p:nvSpPr>
        <p:spPr/>
        <p:txBody>
          <a:bodyPr/>
          <a:lstStyle/>
          <a:p>
            <a:fld id="{73DA0BB7-265A-403C-9275-D587AB510EDC}" type="slidenum">
              <a:rPr lang="zh-TW" altLang="en-US" smtClean="0"/>
              <a:pPr/>
              <a:t>74</a:t>
            </a:fld>
            <a:endParaRPr lang="zh-TW" altLang="en-US"/>
          </a:p>
        </p:txBody>
      </p:sp>
    </p:spTree>
    <p:extLst>
      <p:ext uri="{BB962C8B-B14F-4D97-AF65-F5344CB8AC3E}">
        <p14:creationId xmlns:p14="http://schemas.microsoft.com/office/powerpoint/2010/main" val="21578733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pPr algn="l" eaLnBrk="1" hangingPunct="1"/>
            <a:r>
              <a:rPr lang="en-US" altLang="zh-TW" dirty="0" smtClean="0">
                <a:latin typeface="Arial" charset="0"/>
                <a:cs typeface="Arial" charset="0"/>
              </a:rPr>
              <a:t>Blue sclera</a:t>
            </a:r>
            <a:endParaRPr lang="zh-TW" altLang="en-US" dirty="0" smtClean="0">
              <a:latin typeface="Arial" charset="0"/>
              <a:cs typeface="Arial" charset="0"/>
            </a:endParaRPr>
          </a:p>
        </p:txBody>
      </p:sp>
      <p:sp>
        <p:nvSpPr>
          <p:cNvPr id="3" name="內容版面配置區 2"/>
          <p:cNvSpPr>
            <a:spLocks noGrp="1"/>
          </p:cNvSpPr>
          <p:nvPr>
            <p:ph idx="1"/>
          </p:nvPr>
        </p:nvSpPr>
        <p:spPr/>
        <p:txBody>
          <a:bodyPr rtlCol="0">
            <a:normAutofit lnSpcReduction="10000"/>
          </a:bodyPr>
          <a:lstStyle/>
          <a:p>
            <a:pPr eaLnBrk="1" fontAlgn="auto" hangingPunct="1">
              <a:spcAft>
                <a:spcPts val="0"/>
              </a:spcAft>
              <a:buFont typeface="Arial" pitchFamily="34" charset="0"/>
              <a:buNone/>
              <a:defRPr/>
            </a:pPr>
            <a:r>
              <a:rPr lang="en-US" altLang="zh-TW" dirty="0" smtClean="0"/>
              <a:t>Type 1 OI: </a:t>
            </a:r>
          </a:p>
          <a:p>
            <a:pPr eaLnBrk="1" fontAlgn="auto" hangingPunct="1">
              <a:spcAft>
                <a:spcPts val="0"/>
              </a:spcAft>
              <a:buFont typeface="Arial" pitchFamily="34" charset="0"/>
              <a:buNone/>
              <a:defRPr/>
            </a:pPr>
            <a:r>
              <a:rPr lang="en-US" altLang="zh-TW" dirty="0" smtClean="0"/>
              <a:t>	blue hue in whole life</a:t>
            </a:r>
          </a:p>
          <a:p>
            <a:pPr eaLnBrk="1" fontAlgn="auto" hangingPunct="1">
              <a:spcAft>
                <a:spcPts val="0"/>
              </a:spcAft>
              <a:buFont typeface="Arial" pitchFamily="34" charset="0"/>
              <a:buNone/>
              <a:defRPr/>
            </a:pPr>
            <a:r>
              <a:rPr lang="en-US" altLang="zh-TW" dirty="0" smtClean="0"/>
              <a:t>Type 3,4 OI:</a:t>
            </a:r>
          </a:p>
          <a:p>
            <a:pPr eaLnBrk="1" fontAlgn="auto" hangingPunct="1">
              <a:spcAft>
                <a:spcPts val="0"/>
              </a:spcAft>
              <a:buFont typeface="Arial" pitchFamily="34" charset="0"/>
              <a:buNone/>
              <a:defRPr/>
            </a:pPr>
            <a:r>
              <a:rPr lang="en-US" altLang="zh-TW" dirty="0" smtClean="0"/>
              <a:t>	Blue sclera when born</a:t>
            </a:r>
          </a:p>
          <a:p>
            <a:pPr eaLnBrk="1" fontAlgn="auto" hangingPunct="1">
              <a:spcAft>
                <a:spcPts val="0"/>
              </a:spcAft>
              <a:buFont typeface="Arial" pitchFamily="34" charset="0"/>
              <a:buNone/>
              <a:defRPr/>
            </a:pPr>
            <a:r>
              <a:rPr lang="en-US" altLang="zh-TW" dirty="0" smtClean="0"/>
              <a:t>	Normal hue in adolescence</a:t>
            </a:r>
          </a:p>
          <a:p>
            <a:pPr eaLnBrk="1" fontAlgn="auto" hangingPunct="1">
              <a:spcAft>
                <a:spcPts val="0"/>
              </a:spcAft>
              <a:buFont typeface="Arial" pitchFamily="34" charset="0"/>
              <a:buNone/>
              <a:defRPr/>
            </a:pPr>
            <a:endParaRPr lang="en-US" altLang="zh-TW" dirty="0" smtClean="0"/>
          </a:p>
          <a:p>
            <a:pPr eaLnBrk="1" fontAlgn="auto" hangingPunct="1">
              <a:spcAft>
                <a:spcPts val="0"/>
              </a:spcAft>
              <a:buFont typeface="Arial" pitchFamily="34" charset="0"/>
              <a:buNone/>
              <a:defRPr/>
            </a:pPr>
            <a:r>
              <a:rPr lang="en-US" altLang="zh-TW" dirty="0" smtClean="0"/>
              <a:t>Intensity of blue color dose not be correlated with other clinical features</a:t>
            </a:r>
          </a:p>
          <a:p>
            <a:pPr eaLnBrk="1" fontAlgn="auto" hangingPunct="1">
              <a:spcAft>
                <a:spcPts val="0"/>
              </a:spcAft>
              <a:buFont typeface="Arial" pitchFamily="34" charset="0"/>
              <a:buNone/>
              <a:defRPr/>
            </a:pPr>
            <a:endParaRPr lang="en-US" altLang="zh-TW" dirty="0" smtClean="0"/>
          </a:p>
        </p:txBody>
      </p:sp>
      <p:sp>
        <p:nvSpPr>
          <p:cNvPr id="6148" name="文字方塊 3"/>
          <p:cNvSpPr txBox="1">
            <a:spLocks noChangeArrowheads="1"/>
          </p:cNvSpPr>
          <p:nvPr/>
        </p:nvSpPr>
        <p:spPr bwMode="auto">
          <a:xfrm>
            <a:off x="500063" y="5934075"/>
            <a:ext cx="6357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ea typeface="新細明體" charset="-120"/>
              </a:defRPr>
            </a:lvl1pPr>
            <a:lvl2pPr>
              <a:defRPr sz="2800">
                <a:solidFill>
                  <a:schemeClr val="tx1"/>
                </a:solidFill>
                <a:latin typeface="Calibri" pitchFamily="34" charset="0"/>
                <a:ea typeface="新細明體" charset="-120"/>
              </a:defRPr>
            </a:lvl2pPr>
            <a:lvl3pPr>
              <a:defRPr sz="2400">
                <a:solidFill>
                  <a:schemeClr val="tx1"/>
                </a:solidFill>
                <a:latin typeface="Calibri" pitchFamily="34" charset="0"/>
                <a:ea typeface="新細明體" charset="-120"/>
              </a:defRPr>
            </a:lvl3pPr>
            <a:lvl4pPr>
              <a:defRPr sz="2000">
                <a:solidFill>
                  <a:schemeClr val="tx1"/>
                </a:solidFill>
                <a:latin typeface="Calibri" pitchFamily="34" charset="0"/>
                <a:ea typeface="新細明體" charset="-120"/>
              </a:defRPr>
            </a:lvl4pPr>
            <a:lvl5pPr>
              <a:defRPr sz="2000">
                <a:solidFill>
                  <a:schemeClr val="tx1"/>
                </a:solidFill>
                <a:latin typeface="Calibri" pitchFamily="34" charset="0"/>
                <a:ea typeface="新細明體" charset="-120"/>
              </a:defRPr>
            </a:lvl5pPr>
            <a:lvl6pPr eaLnBrk="0" fontAlgn="base" hangingPunct="0">
              <a:spcAft>
                <a:spcPct val="0"/>
              </a:spcAft>
              <a:buFont typeface="Arial" charset="0"/>
              <a:buChar char="»"/>
              <a:defRPr sz="2000">
                <a:solidFill>
                  <a:schemeClr val="tx1"/>
                </a:solidFill>
                <a:latin typeface="Calibri" pitchFamily="34" charset="0"/>
                <a:ea typeface="新細明體" charset="-120"/>
              </a:defRPr>
            </a:lvl6pPr>
            <a:lvl7pPr eaLnBrk="0" fontAlgn="base" hangingPunct="0">
              <a:spcAft>
                <a:spcPct val="0"/>
              </a:spcAft>
              <a:buFont typeface="Arial" charset="0"/>
              <a:buChar char="»"/>
              <a:defRPr sz="2000">
                <a:solidFill>
                  <a:schemeClr val="tx1"/>
                </a:solidFill>
                <a:latin typeface="Calibri" pitchFamily="34" charset="0"/>
                <a:ea typeface="新細明體" charset="-120"/>
              </a:defRPr>
            </a:lvl7pPr>
            <a:lvl8pPr eaLnBrk="0" fontAlgn="base" hangingPunct="0">
              <a:spcAft>
                <a:spcPct val="0"/>
              </a:spcAft>
              <a:buFont typeface="Arial" charset="0"/>
              <a:buChar char="»"/>
              <a:defRPr sz="2000">
                <a:solidFill>
                  <a:schemeClr val="tx1"/>
                </a:solidFill>
                <a:latin typeface="Calibri" pitchFamily="34" charset="0"/>
                <a:ea typeface="新細明體" charset="-120"/>
              </a:defRPr>
            </a:lvl8pPr>
            <a:lvl9pPr eaLnBrk="0" fontAlgn="base" hangingPunct="0">
              <a:spcAft>
                <a:spcPct val="0"/>
              </a:spcAft>
              <a:buFont typeface="Arial" charset="0"/>
              <a:buChar char="»"/>
              <a:defRPr sz="2000">
                <a:solidFill>
                  <a:schemeClr val="tx1"/>
                </a:solidFill>
                <a:latin typeface="Calibri" pitchFamily="34" charset="0"/>
                <a:ea typeface="新細明體" charset="-120"/>
              </a:defRPr>
            </a:lvl9pPr>
          </a:lstStyle>
          <a:p>
            <a:r>
              <a:rPr kumimoji="0" lang="en-US" altLang="zh-TW" sz="1800"/>
              <a:t>Sillence D, Butler B, Latham M, Barlow K. </a:t>
            </a:r>
            <a:r>
              <a:rPr kumimoji="0" lang="en-US" altLang="zh-TW" sz="1800" b="1"/>
              <a:t>Natural history of blue sclerae in osteogenesis imperfecta</a:t>
            </a:r>
            <a:r>
              <a:rPr kumimoji="0" lang="en-US" altLang="zh-TW" sz="1800"/>
              <a:t>. Am J Med Genet. 1993 Jan 15;45(2):183-6.</a:t>
            </a:r>
            <a:endParaRPr kumimoji="0" lang="zh-TW" altLang="en-US" sz="1800"/>
          </a:p>
        </p:txBody>
      </p:sp>
      <p:pic>
        <p:nvPicPr>
          <p:cNvPr id="614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7375" y="0"/>
            <a:ext cx="34766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投影片編號版面配置區 9"/>
          <p:cNvSpPr>
            <a:spLocks noGrp="1"/>
          </p:cNvSpPr>
          <p:nvPr>
            <p:ph type="sldNum" sz="quarter" idx="12"/>
          </p:nvPr>
        </p:nvSpPr>
        <p:spPr/>
        <p:txBody>
          <a:bodyPr/>
          <a:lstStyle/>
          <a:p>
            <a:fld id="{73DA0BB7-265A-403C-9275-D587AB510EDC}" type="slidenum">
              <a:rPr lang="zh-TW" altLang="en-US" smtClean="0"/>
              <a:pPr/>
              <a:t>75</a:t>
            </a:fld>
            <a:endParaRPr lang="zh-TW" altLang="en-US"/>
          </a:p>
        </p:txBody>
      </p:sp>
    </p:spTree>
    <p:extLst>
      <p:ext uri="{BB962C8B-B14F-4D97-AF65-F5344CB8AC3E}">
        <p14:creationId xmlns:p14="http://schemas.microsoft.com/office/powerpoint/2010/main" val="8246626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pPr eaLnBrk="1" hangingPunct="1"/>
            <a:r>
              <a:rPr lang="en-US" altLang="zh-TW" sz="4000" smtClean="0">
                <a:latin typeface="Arial" charset="0"/>
                <a:cs typeface="Arial" charset="0"/>
              </a:rPr>
              <a:t>Ocular hypertension</a:t>
            </a:r>
            <a:endParaRPr lang="zh-TW" altLang="en-US" sz="4000" smtClean="0">
              <a:latin typeface="Arial" charset="0"/>
              <a:cs typeface="Arial" charset="0"/>
            </a:endParaRPr>
          </a:p>
        </p:txBody>
      </p:sp>
      <p:sp>
        <p:nvSpPr>
          <p:cNvPr id="8195" name="內容版面配置區 2"/>
          <p:cNvSpPr>
            <a:spLocks noGrp="1"/>
          </p:cNvSpPr>
          <p:nvPr>
            <p:ph idx="1"/>
          </p:nvPr>
        </p:nvSpPr>
        <p:spPr/>
        <p:txBody>
          <a:bodyPr/>
          <a:lstStyle/>
          <a:p>
            <a:pPr eaLnBrk="1" hangingPunct="1"/>
            <a:r>
              <a:rPr lang="en-US" altLang="zh-TW" b="0" dirty="0" smtClean="0">
                <a:latin typeface="Arial" charset="0"/>
                <a:cs typeface="Arial" charset="0"/>
              </a:rPr>
              <a:t>Lower pressure agent</a:t>
            </a:r>
          </a:p>
          <a:p>
            <a:pPr eaLnBrk="1" hangingPunct="1"/>
            <a:r>
              <a:rPr lang="en-US" altLang="zh-TW" b="0" dirty="0" err="1" smtClean="0">
                <a:solidFill>
                  <a:srgbClr val="FF0000"/>
                </a:solidFill>
                <a:latin typeface="Arial" charset="0"/>
                <a:cs typeface="Arial" charset="0"/>
              </a:rPr>
              <a:t>Trabeculectomy</a:t>
            </a:r>
            <a:endParaRPr lang="en-US" altLang="zh-TW" b="0" dirty="0" smtClean="0">
              <a:solidFill>
                <a:srgbClr val="FF0000"/>
              </a:solidFill>
              <a:latin typeface="Arial" charset="0"/>
              <a:cs typeface="Arial" charset="0"/>
            </a:endParaRPr>
          </a:p>
          <a:p>
            <a:r>
              <a:rPr lang="en-US" altLang="zh-TW" dirty="0">
                <a:latin typeface="Arial" charset="0"/>
                <a:cs typeface="Arial" charset="0"/>
              </a:rPr>
              <a:t>Treat glaucoma if present</a:t>
            </a:r>
          </a:p>
          <a:p>
            <a:r>
              <a:rPr lang="en-US" altLang="zh-TW" dirty="0">
                <a:latin typeface="Arial" charset="0"/>
                <a:cs typeface="Arial" charset="0"/>
              </a:rPr>
              <a:t>Be aware to corneal thickness before surgery</a:t>
            </a:r>
          </a:p>
          <a:p>
            <a:pPr eaLnBrk="1" hangingPunct="1"/>
            <a:endParaRPr lang="en-US" altLang="zh-TW" b="0" dirty="0" smtClean="0">
              <a:latin typeface="Arial" charset="0"/>
              <a:cs typeface="Arial" charset="0"/>
            </a:endParaRPr>
          </a:p>
          <a:p>
            <a:pPr eaLnBrk="1" hangingPunct="1"/>
            <a:endParaRPr lang="zh-TW" altLang="en-US" dirty="0" smtClean="0">
              <a:latin typeface="Arial" charset="0"/>
              <a:cs typeface="Arial" charset="0"/>
            </a:endParaRPr>
          </a:p>
        </p:txBody>
      </p:sp>
      <p:sp>
        <p:nvSpPr>
          <p:cNvPr id="8196" name="文字方塊 3"/>
          <p:cNvSpPr txBox="1">
            <a:spLocks noChangeArrowheads="1"/>
          </p:cNvSpPr>
          <p:nvPr/>
        </p:nvSpPr>
        <p:spPr bwMode="auto">
          <a:xfrm>
            <a:off x="500063" y="5857875"/>
            <a:ext cx="5219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新細明體" charset="-120"/>
              </a:defRPr>
            </a:lvl1pPr>
            <a:lvl2pPr>
              <a:defRPr sz="2800">
                <a:solidFill>
                  <a:schemeClr val="tx1"/>
                </a:solidFill>
                <a:latin typeface="Calibri" pitchFamily="34" charset="0"/>
                <a:ea typeface="新細明體" charset="-120"/>
              </a:defRPr>
            </a:lvl2pPr>
            <a:lvl3pPr>
              <a:defRPr sz="2400">
                <a:solidFill>
                  <a:schemeClr val="tx1"/>
                </a:solidFill>
                <a:latin typeface="Calibri" pitchFamily="34" charset="0"/>
                <a:ea typeface="新細明體" charset="-120"/>
              </a:defRPr>
            </a:lvl3pPr>
            <a:lvl4pPr>
              <a:defRPr sz="2000">
                <a:solidFill>
                  <a:schemeClr val="tx1"/>
                </a:solidFill>
                <a:latin typeface="Calibri" pitchFamily="34" charset="0"/>
                <a:ea typeface="新細明體" charset="-120"/>
              </a:defRPr>
            </a:lvl4pPr>
            <a:lvl5pPr>
              <a:defRPr sz="2000">
                <a:solidFill>
                  <a:schemeClr val="tx1"/>
                </a:solidFill>
                <a:latin typeface="Calibri" pitchFamily="34" charset="0"/>
                <a:ea typeface="新細明體" charset="-120"/>
              </a:defRPr>
            </a:lvl5pPr>
            <a:lvl6pPr eaLnBrk="0" fontAlgn="base" hangingPunct="0">
              <a:spcAft>
                <a:spcPct val="0"/>
              </a:spcAft>
              <a:buFont typeface="Arial" charset="0"/>
              <a:buChar char="»"/>
              <a:defRPr sz="2000">
                <a:solidFill>
                  <a:schemeClr val="tx1"/>
                </a:solidFill>
                <a:latin typeface="Calibri" pitchFamily="34" charset="0"/>
                <a:ea typeface="新細明體" charset="-120"/>
              </a:defRPr>
            </a:lvl6pPr>
            <a:lvl7pPr eaLnBrk="0" fontAlgn="base" hangingPunct="0">
              <a:spcAft>
                <a:spcPct val="0"/>
              </a:spcAft>
              <a:buFont typeface="Arial" charset="0"/>
              <a:buChar char="»"/>
              <a:defRPr sz="2000">
                <a:solidFill>
                  <a:schemeClr val="tx1"/>
                </a:solidFill>
                <a:latin typeface="Calibri" pitchFamily="34" charset="0"/>
                <a:ea typeface="新細明體" charset="-120"/>
              </a:defRPr>
            </a:lvl7pPr>
            <a:lvl8pPr eaLnBrk="0" fontAlgn="base" hangingPunct="0">
              <a:spcAft>
                <a:spcPct val="0"/>
              </a:spcAft>
              <a:buFont typeface="Arial" charset="0"/>
              <a:buChar char="»"/>
              <a:defRPr sz="2000">
                <a:solidFill>
                  <a:schemeClr val="tx1"/>
                </a:solidFill>
                <a:latin typeface="Calibri" pitchFamily="34" charset="0"/>
                <a:ea typeface="新細明體" charset="-120"/>
              </a:defRPr>
            </a:lvl8pPr>
            <a:lvl9pPr eaLnBrk="0" fontAlgn="base" hangingPunct="0">
              <a:spcAft>
                <a:spcPct val="0"/>
              </a:spcAft>
              <a:buFont typeface="Arial" charset="0"/>
              <a:buChar char="»"/>
              <a:defRPr sz="2000">
                <a:solidFill>
                  <a:schemeClr val="tx1"/>
                </a:solidFill>
                <a:latin typeface="Calibri" pitchFamily="34" charset="0"/>
                <a:ea typeface="新細明體" charset="-120"/>
              </a:defRPr>
            </a:lvl9pPr>
          </a:lstStyle>
          <a:p>
            <a:r>
              <a:rPr kumimoji="0" lang="en-US" altLang="zh-TW" sz="1800"/>
              <a:t>Osteogenesis imperfecta and glaucoma. A case report</a:t>
            </a:r>
          </a:p>
          <a:p>
            <a:r>
              <a:rPr kumimoji="0" lang="en-US" altLang="zh-TW" sz="1400" u="sng"/>
              <a:t>Rosbach J</a:t>
            </a:r>
            <a:r>
              <a:rPr kumimoji="0" lang="en-US" altLang="zh-TW" sz="1400"/>
              <a:t>, </a:t>
            </a:r>
            <a:r>
              <a:rPr kumimoji="0" lang="en-US" altLang="zh-TW" sz="1400" u="sng"/>
              <a:t>Vossmerbaeumer U</a:t>
            </a:r>
            <a:r>
              <a:rPr kumimoji="0" lang="en-US" altLang="zh-TW" sz="1400"/>
              <a:t>, </a:t>
            </a:r>
            <a:r>
              <a:rPr kumimoji="0" lang="en-US" altLang="zh-TW" sz="1400" u="sng"/>
              <a:t>Renieri G</a:t>
            </a:r>
            <a:r>
              <a:rPr kumimoji="0" lang="en-US" altLang="zh-TW" sz="1400"/>
              <a:t>, </a:t>
            </a:r>
            <a:r>
              <a:rPr kumimoji="0" lang="en-US" altLang="zh-TW" sz="1400" u="sng"/>
              <a:t>Pfeiffer N</a:t>
            </a:r>
            <a:r>
              <a:rPr kumimoji="0" lang="en-US" altLang="zh-TW" sz="1400"/>
              <a:t>, </a:t>
            </a:r>
            <a:r>
              <a:rPr kumimoji="0" lang="en-US" altLang="zh-TW" sz="1400" u="sng"/>
              <a:t>Thieme H</a:t>
            </a:r>
            <a:br>
              <a:rPr kumimoji="0" lang="en-US" altLang="zh-TW" sz="1400" u="sng"/>
            </a:br>
            <a:r>
              <a:rPr kumimoji="0" lang="en-US" altLang="zh-TW" sz="1400" u="sng"/>
              <a:t>Ophthalmologe</a:t>
            </a:r>
            <a:r>
              <a:rPr kumimoji="0" lang="en-US" altLang="zh-TW" sz="1400"/>
              <a:t> 2012 May;109(5):479-82.</a:t>
            </a:r>
            <a:endParaRPr kumimoji="0" lang="zh-TW" altLang="en-US" sz="1400"/>
          </a:p>
        </p:txBody>
      </p:sp>
      <p:sp>
        <p:nvSpPr>
          <p:cNvPr id="10" name="投影片編號版面配置區 9"/>
          <p:cNvSpPr>
            <a:spLocks noGrp="1"/>
          </p:cNvSpPr>
          <p:nvPr>
            <p:ph type="sldNum" sz="quarter" idx="12"/>
          </p:nvPr>
        </p:nvSpPr>
        <p:spPr/>
        <p:txBody>
          <a:bodyPr/>
          <a:lstStyle/>
          <a:p>
            <a:fld id="{73DA0BB7-265A-403C-9275-D587AB510EDC}" type="slidenum">
              <a:rPr lang="zh-TW" altLang="en-US" smtClean="0"/>
              <a:pPr/>
              <a:t>76</a:t>
            </a:fld>
            <a:endParaRPr lang="zh-TW" altLang="en-US"/>
          </a:p>
        </p:txBody>
      </p:sp>
    </p:spTree>
    <p:extLst>
      <p:ext uri="{BB962C8B-B14F-4D97-AF65-F5344CB8AC3E}">
        <p14:creationId xmlns:p14="http://schemas.microsoft.com/office/powerpoint/2010/main" val="4127806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en-US" altLang="zh-TW" dirty="0" smtClean="0"/>
              <a:t>Children </a:t>
            </a:r>
            <a:r>
              <a:rPr lang="en-US" altLang="zh-TW" dirty="0"/>
              <a:t>of </a:t>
            </a:r>
            <a:r>
              <a:rPr lang="en-US" altLang="zh-TW" dirty="0" smtClean="0"/>
              <a:t>Glass</a:t>
            </a:r>
            <a:br>
              <a:rPr lang="en-US" altLang="zh-TW" dirty="0" smtClean="0"/>
            </a:br>
            <a:r>
              <a:rPr lang="en-US" altLang="zh-TW" dirty="0" smtClean="0"/>
              <a:t>(Brittle </a:t>
            </a:r>
            <a:r>
              <a:rPr lang="en-US" altLang="zh-TW" dirty="0"/>
              <a:t>bone </a:t>
            </a:r>
            <a:r>
              <a:rPr lang="en-US" altLang="zh-TW" dirty="0" smtClean="0"/>
              <a:t>disease)</a:t>
            </a:r>
            <a:endParaRPr lang="zh-TW" altLang="en-US" dirty="0"/>
          </a:p>
        </p:txBody>
      </p:sp>
      <p:sp>
        <p:nvSpPr>
          <p:cNvPr id="3" name="副標題 2"/>
          <p:cNvSpPr>
            <a:spLocks noGrp="1"/>
          </p:cNvSpPr>
          <p:nvPr>
            <p:ph type="subTitle" idx="1"/>
          </p:nvPr>
        </p:nvSpPr>
        <p:spPr/>
        <p:txBody>
          <a:bodyPr/>
          <a:lstStyle/>
          <a:p>
            <a:r>
              <a:rPr lang="en-US" altLang="zh-TW" dirty="0">
                <a:hlinkClick r:id="rId2"/>
              </a:rPr>
              <a:t>http://</a:t>
            </a:r>
            <a:r>
              <a:rPr lang="en-US" altLang="zh-TW" dirty="0" smtClean="0">
                <a:hlinkClick r:id="rId2"/>
              </a:rPr>
              <a:t>www.physio-pedia.com/Osteogenesis_Imperfecta</a:t>
            </a:r>
            <a:endParaRPr lang="en-US" altLang="zh-TW" dirty="0" smtClean="0"/>
          </a:p>
          <a:p>
            <a:r>
              <a:rPr lang="en-US" altLang="zh-TW" dirty="0" smtClean="0"/>
              <a:t>5:25</a:t>
            </a:r>
            <a:endParaRPr lang="zh-TW" altLang="en-US" dirty="0"/>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77</a:t>
            </a:fld>
            <a:endParaRPr lang="zh-TW" altLang="en-US"/>
          </a:p>
        </p:txBody>
      </p:sp>
    </p:spTree>
    <p:extLst>
      <p:ext uri="{BB962C8B-B14F-4D97-AF65-F5344CB8AC3E}">
        <p14:creationId xmlns:p14="http://schemas.microsoft.com/office/powerpoint/2010/main" val="24233560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Thank You For Your Participation</a:t>
            </a:r>
            <a:endParaRPr lang="zh-TW" altLang="en-US" dirty="0"/>
          </a:p>
        </p:txBody>
      </p:sp>
      <p:pic>
        <p:nvPicPr>
          <p:cNvPr id="6146" name="Picture 2" descr="C:\Users\dau43\Desktop\SPC\IMG_386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268760"/>
            <a:ext cx="6781751" cy="5075996"/>
          </a:xfrm>
          <a:prstGeom prst="rect">
            <a:avLst/>
          </a:prstGeom>
          <a:noFill/>
          <a:extLst>
            <a:ext uri="{909E8E84-426E-40DD-AFC4-6F175D3DCCD1}">
              <a14:hiddenFill xmlns:a14="http://schemas.microsoft.com/office/drawing/2010/main">
                <a:solidFill>
                  <a:srgbClr val="FFFFFF"/>
                </a:solidFill>
              </a14:hiddenFill>
            </a:ext>
          </a:extLst>
        </p:spPr>
      </p:pic>
      <p:sp>
        <p:nvSpPr>
          <p:cNvPr id="8" name="投影片編號版面配置區 7"/>
          <p:cNvSpPr>
            <a:spLocks noGrp="1"/>
          </p:cNvSpPr>
          <p:nvPr>
            <p:ph type="sldNum" sz="quarter" idx="12"/>
          </p:nvPr>
        </p:nvSpPr>
        <p:spPr/>
        <p:txBody>
          <a:bodyPr/>
          <a:lstStyle/>
          <a:p>
            <a:fld id="{73DA0BB7-265A-403C-9275-D587AB510EDC}" type="slidenum">
              <a:rPr lang="zh-TW" altLang="en-US" smtClean="0"/>
              <a:pPr/>
              <a:t>78</a:t>
            </a:fld>
            <a:endParaRPr lang="zh-TW" altLang="en-US"/>
          </a:p>
        </p:txBody>
      </p:sp>
    </p:spTree>
    <p:extLst>
      <p:ext uri="{BB962C8B-B14F-4D97-AF65-F5344CB8AC3E}">
        <p14:creationId xmlns:p14="http://schemas.microsoft.com/office/powerpoint/2010/main" val="3518376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常見</a:t>
            </a:r>
            <a:r>
              <a:rPr lang="en-US" altLang="zh-TW" dirty="0">
                <a:latin typeface="標楷體" panose="03000509000000000000" pitchFamily="65" charset="-120"/>
                <a:ea typeface="標楷體" panose="03000509000000000000" pitchFamily="65" charset="-120"/>
              </a:rPr>
              <a:t>Q&amp;A</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dirty="0">
                <a:latin typeface="標楷體" panose="03000509000000000000" pitchFamily="65" charset="-120"/>
                <a:ea typeface="標楷體" panose="03000509000000000000" pitchFamily="65" charset="-120"/>
              </a:rPr>
              <a:t>優生健康檢查何時要做</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包括</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有補助嗎</a:t>
            </a:r>
            <a:r>
              <a:rPr lang="en-US" altLang="zh-TW" dirty="0">
                <a:latin typeface="標楷體" panose="03000509000000000000" pitchFamily="65" charset="-120"/>
                <a:ea typeface="標楷體" panose="03000509000000000000" pitchFamily="65" charset="-120"/>
              </a:rPr>
              <a:t>?</a:t>
            </a: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遺傳性疾病檢查 </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唐氏症胎兒血清</a:t>
            </a:r>
            <a:r>
              <a:rPr lang="en-US" altLang="zh-TW" dirty="0" smtClean="0">
                <a:latin typeface="標楷體" panose="03000509000000000000" pitchFamily="65" charset="-120"/>
                <a:ea typeface="標楷體" panose="03000509000000000000" pitchFamily="65" charset="-120"/>
              </a:rPr>
              <a:t>GA15-20W)</a:t>
            </a: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地中海貧血 </a:t>
            </a:r>
            <a:r>
              <a:rPr lang="en-US" altLang="zh-TW" dirty="0" smtClean="0">
                <a:latin typeface="標楷體" panose="03000509000000000000" pitchFamily="65" charset="-120"/>
                <a:ea typeface="標楷體" panose="03000509000000000000" pitchFamily="65" charset="-120"/>
              </a:rPr>
              <a:t>(MCV,</a:t>
            </a:r>
            <a:r>
              <a:rPr lang="zh-TW" altLang="en-US" dirty="0" smtClean="0">
                <a:latin typeface="標楷體" panose="03000509000000000000" pitchFamily="65" charset="-120"/>
                <a:ea typeface="標楷體" panose="03000509000000000000" pitchFamily="65" charset="-120"/>
              </a:rPr>
              <a:t> 同型，機率，</a:t>
            </a:r>
            <a:r>
              <a:rPr lang="en-US" altLang="zh-TW" dirty="0" smtClean="0">
                <a:latin typeface="標楷體" panose="03000509000000000000" pitchFamily="65" charset="-120"/>
                <a:ea typeface="標楷體" panose="03000509000000000000" pitchFamily="65" charset="-120"/>
              </a:rPr>
              <a:t>GA10</a:t>
            </a:r>
            <a:r>
              <a:rPr lang="en-US" altLang="zh-TW" dirty="0">
                <a:latin typeface="標楷體" panose="03000509000000000000" pitchFamily="65" charset="-120"/>
                <a:ea typeface="標楷體" panose="03000509000000000000" pitchFamily="65" charset="-120"/>
              </a:rPr>
              <a:t>W</a:t>
            </a:r>
            <a:r>
              <a:rPr lang="zh-TW" altLang="en-US" dirty="0" smtClean="0">
                <a:latin typeface="標楷體" panose="03000509000000000000" pitchFamily="65" charset="-120"/>
                <a:ea typeface="標楷體" panose="03000509000000000000" pitchFamily="65" charset="-120"/>
              </a:rPr>
              <a:t>絨毛</a:t>
            </a:r>
            <a:r>
              <a:rPr lang="en-US" altLang="zh-TW" dirty="0" smtClean="0">
                <a:latin typeface="標楷體" panose="03000509000000000000" pitchFamily="65" charset="-120"/>
                <a:ea typeface="標楷體" panose="03000509000000000000" pitchFamily="65" charset="-120"/>
              </a:rPr>
              <a:t>)</a:t>
            </a: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血液細胞遺傳學檢驗</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產前遺傳</a:t>
            </a:r>
            <a:r>
              <a:rPr lang="zh-TW" altLang="en-US" dirty="0" smtClean="0">
                <a:latin typeface="標楷體" panose="03000509000000000000" pitchFamily="65" charset="-120"/>
                <a:ea typeface="標楷體" panose="03000509000000000000" pitchFamily="65" charset="-120"/>
              </a:rPr>
              <a:t>診斷</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包括細胞遺傳學檢驗、基因檢驗、生化遺傳學或其他產前遺傳診斷之檢驗</a:t>
            </a:r>
            <a:r>
              <a:rPr lang="en-US" altLang="zh-TW" dirty="0">
                <a:latin typeface="標楷體" panose="03000509000000000000" pitchFamily="65" charset="-120"/>
                <a:ea typeface="標楷體" panose="03000509000000000000" pitchFamily="65" charset="-120"/>
              </a:rPr>
              <a:t>(GA10W</a:t>
            </a:r>
            <a:r>
              <a:rPr lang="zh-TW" altLang="en-US" dirty="0">
                <a:latin typeface="標楷體" panose="03000509000000000000" pitchFamily="65" charset="-120"/>
                <a:ea typeface="標楷體" panose="03000509000000000000" pitchFamily="65" charset="-120"/>
              </a:rPr>
              <a:t>絨毛、</a:t>
            </a:r>
            <a:r>
              <a:rPr lang="en-US" altLang="zh-TW" dirty="0">
                <a:latin typeface="標楷體" panose="03000509000000000000" pitchFamily="65" charset="-120"/>
                <a:ea typeface="標楷體" panose="03000509000000000000" pitchFamily="65" charset="-120"/>
              </a:rPr>
              <a:t>GA15W</a:t>
            </a:r>
            <a:r>
              <a:rPr lang="zh-TW" altLang="en-US" dirty="0">
                <a:latin typeface="標楷體" panose="03000509000000000000" pitchFamily="65" charset="-120"/>
                <a:ea typeface="標楷體" panose="03000509000000000000" pitchFamily="65" charset="-120"/>
              </a:rPr>
              <a:t>羊水清穿刺術</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GA20 W</a:t>
            </a:r>
            <a:r>
              <a:rPr lang="zh-TW" altLang="en-US" dirty="0" smtClean="0">
                <a:latin typeface="標楷體" panose="03000509000000000000" pitchFamily="65" charset="-120"/>
                <a:ea typeface="標楷體" panose="03000509000000000000" pitchFamily="65" charset="-120"/>
              </a:rPr>
              <a:t>臍帶</a:t>
            </a:r>
            <a:r>
              <a:rPr lang="zh-TW" altLang="en-US" dirty="0">
                <a:latin typeface="標楷體" panose="03000509000000000000" pitchFamily="65" charset="-120"/>
                <a:ea typeface="標楷體" panose="03000509000000000000" pitchFamily="65" charset="-120"/>
              </a:rPr>
              <a:t>血</a:t>
            </a:r>
            <a:r>
              <a:rPr lang="en-US" altLang="zh-TW" dirty="0" smtClean="0">
                <a:latin typeface="標楷體" panose="03000509000000000000" pitchFamily="65" charset="-120"/>
                <a:ea typeface="標楷體" panose="03000509000000000000" pitchFamily="65" charset="-120"/>
              </a:rPr>
              <a:t>)</a:t>
            </a: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高層次</a:t>
            </a:r>
            <a:r>
              <a:rPr lang="zh-TW" altLang="en-US" dirty="0" smtClean="0">
                <a:latin typeface="標楷體" panose="03000509000000000000" pitchFamily="65" charset="-120"/>
                <a:ea typeface="標楷體" panose="03000509000000000000" pitchFamily="65" charset="-120"/>
              </a:rPr>
              <a:t>超音波</a:t>
            </a:r>
            <a:r>
              <a:rPr lang="en-US" altLang="zh-TW" dirty="0" smtClean="0">
                <a:latin typeface="標楷體" panose="03000509000000000000" pitchFamily="65" charset="-120"/>
                <a:ea typeface="標楷體" panose="03000509000000000000" pitchFamily="65" charset="-120"/>
              </a:rPr>
              <a:t>(GW20-24W)</a:t>
            </a: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流產組織或死產之確認</a:t>
            </a:r>
            <a:r>
              <a:rPr lang="zh-TW" altLang="en-US" dirty="0" smtClean="0">
                <a:latin typeface="標楷體" panose="03000509000000000000" pitchFamily="65" charset="-120"/>
                <a:ea typeface="標楷體" panose="03000509000000000000" pitchFamily="65" charset="-120"/>
              </a:rPr>
              <a:t>診斷</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其他經中央主管機關認定之遺傳性疾病檢查</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8</a:t>
            </a:fld>
            <a:endParaRPr lang="zh-TW" altLang="en-US"/>
          </a:p>
        </p:txBody>
      </p:sp>
    </p:spTree>
    <p:extLst>
      <p:ext uri="{BB962C8B-B14F-4D97-AF65-F5344CB8AC3E}">
        <p14:creationId xmlns:p14="http://schemas.microsoft.com/office/powerpoint/2010/main" val="2590510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常見</a:t>
            </a:r>
            <a:r>
              <a:rPr lang="en-US" altLang="zh-TW" dirty="0">
                <a:latin typeface="標楷體" panose="03000509000000000000" pitchFamily="65" charset="-120"/>
                <a:ea typeface="標楷體" panose="03000509000000000000" pitchFamily="65" charset="-120"/>
              </a:rPr>
              <a:t>Q&amp;A</a:t>
            </a:r>
            <a:endParaRPr lang="zh-TW" altLang="en-US" dirty="0"/>
          </a:p>
        </p:txBody>
      </p:sp>
      <p:sp>
        <p:nvSpPr>
          <p:cNvPr id="3" name="內容版面配置區 2"/>
          <p:cNvSpPr>
            <a:spLocks noGrp="1"/>
          </p:cNvSpPr>
          <p:nvPr>
            <p:ph idx="1"/>
          </p:nvPr>
        </p:nvSpPr>
        <p:spPr/>
        <p:txBody>
          <a:bodyPr>
            <a:normAutofit fontScale="70000" lnSpcReduction="20000"/>
          </a:bodyPr>
          <a:lstStyle/>
          <a:p>
            <a:r>
              <a:rPr lang="zh-TW" altLang="en-US" dirty="0" smtClean="0">
                <a:latin typeface="標楷體" panose="03000509000000000000" pitchFamily="65" charset="-120"/>
                <a:ea typeface="標楷體" panose="03000509000000000000" pitchFamily="65" charset="-120"/>
              </a:rPr>
              <a:t>經醫學上認定胎兒在母體外不能自然保持其生命之期間內 </a:t>
            </a:r>
            <a:r>
              <a:rPr lang="en-US" altLang="zh-TW" dirty="0" smtClean="0">
                <a:latin typeface="標楷體" panose="03000509000000000000" pitchFamily="65" charset="-120"/>
                <a:ea typeface="標楷體" panose="03000509000000000000" pitchFamily="65" charset="-120"/>
              </a:rPr>
              <a:t>(24GA)</a:t>
            </a:r>
            <a:r>
              <a:rPr lang="zh-TW" altLang="en-US" dirty="0" smtClean="0">
                <a:latin typeface="標楷體" panose="03000509000000000000" pitchFamily="65" charset="-120"/>
                <a:ea typeface="標楷體" panose="03000509000000000000" pitchFamily="65" charset="-120"/>
              </a:rPr>
              <a:t>以醫學技術，使胎兒及其附屬物排除於母體外之方法</a:t>
            </a:r>
            <a:endParaRPr lang="en-US" altLang="zh-TW" dirty="0" smtClean="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何時</a:t>
            </a:r>
            <a:r>
              <a:rPr lang="zh-TW" altLang="en-US" dirty="0">
                <a:latin typeface="標楷體" panose="03000509000000000000" pitchFamily="65" charset="-120"/>
                <a:ea typeface="標楷體" panose="03000509000000000000" pitchFamily="65" charset="-120"/>
              </a:rPr>
              <a:t>可做</a:t>
            </a:r>
            <a:r>
              <a:rPr lang="zh-TW" altLang="en-US" dirty="0" smtClean="0">
                <a:latin typeface="標楷體" panose="03000509000000000000" pitchFamily="65" charset="-120"/>
                <a:ea typeface="標楷體" panose="03000509000000000000" pitchFamily="65" charset="-120"/>
              </a:rPr>
              <a:t>人工流產</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本人或其配偶患有有礙優生之遺傳性傳染性病或精神疾病者</a:t>
            </a:r>
            <a:endParaRPr lang="en-US" altLang="zh-TW" dirty="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本人或其配偶之</a:t>
            </a:r>
            <a:r>
              <a:rPr lang="zh-TW" altLang="en-US" dirty="0">
                <a:solidFill>
                  <a:srgbClr val="FF0000"/>
                </a:solidFill>
                <a:latin typeface="標楷體" panose="03000509000000000000" pitchFamily="65" charset="-120"/>
                <a:ea typeface="標楷體" panose="03000509000000000000" pitchFamily="65" charset="-120"/>
              </a:rPr>
              <a:t>四等親</a:t>
            </a:r>
            <a:r>
              <a:rPr lang="zh-TW" altLang="en-US" dirty="0">
                <a:latin typeface="標楷體" panose="03000509000000000000" pitchFamily="65" charset="-120"/>
                <a:ea typeface="標楷體" panose="03000509000000000000" pitchFamily="65" charset="-120"/>
              </a:rPr>
              <a:t>以內之血親患有礙優生之遺傳性疾病者</a:t>
            </a:r>
            <a:endParaRPr lang="en-US" altLang="zh-TW" dirty="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smtClean="0">
                <a:latin typeface="標楷體" panose="03000509000000000000" pitchFamily="65" charset="-120"/>
                <a:ea typeface="標楷體" panose="03000509000000000000" pitchFamily="65" charset="-120"/>
              </a:rPr>
              <a:t>有醫學上理由，足以認定懷孕或分娩有</a:t>
            </a:r>
            <a:r>
              <a:rPr lang="zh-TW" altLang="en-US" dirty="0">
                <a:latin typeface="標楷體" panose="03000509000000000000" pitchFamily="65" charset="-120"/>
                <a:ea typeface="標楷體" panose="03000509000000000000" pitchFamily="65" charset="-120"/>
              </a:rPr>
              <a:t>危及母體健康</a:t>
            </a:r>
            <a:r>
              <a:rPr lang="zh-TW" altLang="en-US" dirty="0" smtClean="0">
                <a:latin typeface="標楷體" panose="03000509000000000000" pitchFamily="65" charset="-120"/>
                <a:ea typeface="標楷體" panose="03000509000000000000" pitchFamily="65" charset="-120"/>
              </a:rPr>
              <a:t>之虞或精神健康者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有醫學上</a:t>
            </a:r>
            <a:r>
              <a:rPr lang="zh-TW" altLang="en-US" dirty="0" smtClean="0">
                <a:latin typeface="標楷體" panose="03000509000000000000" pitchFamily="65" charset="-120"/>
                <a:ea typeface="標楷體" panose="03000509000000000000" pitchFamily="65" charset="-120"/>
              </a:rPr>
              <a:t>理由，足以認定胎兒有畸形發育之虞者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因被強制性交誘姦或依法不得結婚者相</a:t>
            </a:r>
            <a:r>
              <a:rPr lang="zh-TW" altLang="en-US" dirty="0" smtClean="0">
                <a:latin typeface="標楷體" panose="03000509000000000000" pitchFamily="65" charset="-120"/>
                <a:ea typeface="標楷體" panose="03000509000000000000" pitchFamily="65" charset="-120"/>
              </a:rPr>
              <a:t>姦而受孕者</a:t>
            </a:r>
            <a:endParaRPr lang="en-US" altLang="zh-TW" dirty="0" smtClean="0">
              <a:latin typeface="標楷體" panose="03000509000000000000" pitchFamily="65" charset="-120"/>
              <a:ea typeface="標楷體" panose="03000509000000000000" pitchFamily="65" charset="-120"/>
            </a:endParaRPr>
          </a:p>
          <a:p>
            <a:pPr marL="971550" lvl="1" indent="-514350">
              <a:buFont typeface="+mj-lt"/>
              <a:buAutoNum type="arabicPeriod"/>
            </a:pPr>
            <a:r>
              <a:rPr lang="zh-TW" altLang="en-US" dirty="0">
                <a:latin typeface="標楷體" panose="03000509000000000000" pitchFamily="65" charset="-120"/>
                <a:ea typeface="標楷體" panose="03000509000000000000" pitchFamily="65" charset="-120"/>
              </a:rPr>
              <a:t>因懷孕或</a:t>
            </a:r>
            <a:r>
              <a:rPr lang="zh-TW" altLang="en-US" dirty="0" smtClean="0">
                <a:latin typeface="標楷體" panose="03000509000000000000" pitchFamily="65" charset="-120"/>
                <a:ea typeface="標楷體" panose="03000509000000000000" pitchFamily="65" charset="-120"/>
              </a:rPr>
              <a:t>生產，將影響其心理健康或家庭生活者</a:t>
            </a:r>
            <a:endParaRPr lang="en-US" altLang="zh-TW" dirty="0" smtClean="0">
              <a:latin typeface="標楷體" panose="03000509000000000000" pitchFamily="65" charset="-120"/>
              <a:ea typeface="標楷體" panose="03000509000000000000" pitchFamily="65" charset="-120"/>
            </a:endParaRPr>
          </a:p>
          <a:p>
            <a:pPr marL="457200" lvl="1" indent="0">
              <a:buNone/>
            </a:pPr>
            <a:r>
              <a:rPr lang="zh-TW" altLang="en-US" dirty="0" smtClean="0">
                <a:latin typeface="標楷體" panose="03000509000000000000" pitchFamily="65" charset="-120"/>
                <a:ea typeface="標楷體" panose="03000509000000000000" pitchFamily="65" charset="-120"/>
              </a:rPr>
              <a:t>未婚之未成年人或禁治產人，依前項規定施行人工流產，應得法定代理人之同意。有配偶者依前項第六款規定施行人工流產者，英德配偶之同意。但配有生死不明或無意識或精神錯亂者，不在此限。</a:t>
            </a:r>
            <a:endParaRPr lang="zh-TW" altLang="en-US" dirty="0">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9</a:t>
            </a:fld>
            <a:endParaRPr lang="zh-TW" altLang="en-US"/>
          </a:p>
        </p:txBody>
      </p:sp>
    </p:spTree>
    <p:extLst>
      <p:ext uri="{BB962C8B-B14F-4D97-AF65-F5344CB8AC3E}">
        <p14:creationId xmlns:p14="http://schemas.microsoft.com/office/powerpoint/2010/main" val="4113429390"/>
      </p:ext>
    </p:extLst>
  </p:cSld>
  <p:clrMapOvr>
    <a:masterClrMapping/>
  </p:clrMapOvr>
</p:sld>
</file>

<file path=ppt/theme/theme1.xml><?xml version="1.0" encoding="utf-8"?>
<a:theme xmlns:a="http://schemas.openxmlformats.org/drawingml/2006/main" name="Office 佈景主題">
  <a:themeElements>
    <a:clrScheme name="鋒芒">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時裝">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卷草陽臺">
  <a:themeElements>
    <a:clrScheme name="卷草陽臺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卷草陽臺">
      <a:majorFont>
        <a:latin typeface="Arial"/>
        <a:ea typeface="新細明體"/>
        <a:cs typeface=""/>
      </a:majorFont>
      <a:minorFont>
        <a:latin typeface="Arial Rounded MT Bold"/>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zh-TW"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zh-TW"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卷草陽臺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卷草陽臺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卷草陽臺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卷草陽臺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卷草陽臺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卷草陽臺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卷草陽臺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卷草陽臺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卷草陽臺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卷草陽臺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卷草陽臺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卷草陽臺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2182</TotalTime>
  <Words>3181</Words>
  <Application>Microsoft Office PowerPoint</Application>
  <PresentationFormat>如螢幕大小 (4:3)</PresentationFormat>
  <Paragraphs>539</Paragraphs>
  <Slides>78</Slides>
  <Notes>7</Notes>
  <HiddenSlides>0</HiddenSlides>
  <MMClips>0</MMClips>
  <ScaleCrop>false</ScaleCrop>
  <HeadingPairs>
    <vt:vector size="4" baseType="variant">
      <vt:variant>
        <vt:lpstr>佈景主題</vt:lpstr>
      </vt:variant>
      <vt:variant>
        <vt:i4>2</vt:i4>
      </vt:variant>
      <vt:variant>
        <vt:lpstr>投影片標題</vt:lpstr>
      </vt:variant>
      <vt:variant>
        <vt:i4>78</vt:i4>
      </vt:variant>
    </vt:vector>
  </HeadingPairs>
  <TitlesOfParts>
    <vt:vector size="80" baseType="lpstr">
      <vt:lpstr>Office 佈景主題</vt:lpstr>
      <vt:lpstr>卷草陽臺</vt:lpstr>
      <vt:lpstr>遺傳性疾病之家庭諮商 My Best Choice is U</vt:lpstr>
      <vt:lpstr>PowerPoint 簡報</vt:lpstr>
      <vt:lpstr>醫療法</vt:lpstr>
      <vt:lpstr>優生保健法</vt:lpstr>
      <vt:lpstr>新婚優生保健手冊 (婦產科)(家醫科?)</vt:lpstr>
      <vt:lpstr>常見Q&amp;A</vt:lpstr>
      <vt:lpstr>常見Q&amp;A</vt:lpstr>
      <vt:lpstr>常見Q&amp;A</vt:lpstr>
      <vt:lpstr>常見Q&amp;A</vt:lpstr>
      <vt:lpstr>常見Q&amp;A</vt:lpstr>
      <vt:lpstr>四等親</vt:lpstr>
      <vt:lpstr>20140914自由時報剪報</vt:lpstr>
      <vt:lpstr>醫師只是生命花園的園丁，他到底如何面對草木的枯荣，面對疾病?</vt:lpstr>
      <vt:lpstr>PowerPoint 簡報</vt:lpstr>
      <vt:lpstr>Case story</vt:lpstr>
      <vt:lpstr>Patient's Profile </vt:lpstr>
      <vt:lpstr>Chief Complaint</vt:lpstr>
      <vt:lpstr>Present Illness  </vt:lpstr>
      <vt:lpstr>Past History</vt:lpstr>
      <vt:lpstr>Personal History</vt:lpstr>
      <vt:lpstr>Lab  (103-06-)產檢</vt:lpstr>
      <vt:lpstr>First Trimester Ultrasound (103-07-10)</vt:lpstr>
      <vt:lpstr>PowerPoint 簡報</vt:lpstr>
      <vt:lpstr>Ultrasound (103-08-08 )</vt:lpstr>
      <vt:lpstr>Sonography (103-08-08)</vt:lpstr>
      <vt:lpstr>PowerPoint 簡報</vt:lpstr>
      <vt:lpstr>PowerPoint 簡報</vt:lpstr>
      <vt:lpstr>Operation</vt:lpstr>
      <vt:lpstr>Questions and Discussion</vt:lpstr>
      <vt:lpstr>PowerPoint 簡報</vt:lpstr>
      <vt:lpstr>PowerPoint 簡報</vt:lpstr>
      <vt:lpstr>PowerPoint 簡報</vt:lpstr>
      <vt:lpstr>What did Autopsy Tell Us?</vt:lpstr>
      <vt:lpstr>Autopsy finding</vt:lpstr>
      <vt:lpstr>Eyes</vt:lpstr>
      <vt:lpstr>PowerPoint 簡報</vt:lpstr>
      <vt:lpstr>PowerPoint 簡報</vt:lpstr>
      <vt:lpstr>PowerPoint 簡報</vt:lpstr>
      <vt:lpstr>Our case</vt:lpstr>
      <vt:lpstr>Bone Formation  </vt:lpstr>
      <vt:lpstr>3.  What are the possible causes of Osteogenesis Imperfecta? (etiology and genetic typing) </vt:lpstr>
      <vt:lpstr>Pathogenesis of OI</vt:lpstr>
      <vt:lpstr>Pathogenesis</vt:lpstr>
      <vt:lpstr>PowerPoint 簡報</vt:lpstr>
      <vt:lpstr>Long bone 比對</vt:lpstr>
      <vt:lpstr>Skull  比對</vt:lpstr>
      <vt:lpstr>Eyeballs 比對</vt:lpstr>
      <vt:lpstr>Eyeballs 比對</vt:lpstr>
      <vt:lpstr>Autopsy diagnosis:</vt:lpstr>
      <vt:lpstr>Discussion</vt:lpstr>
      <vt:lpstr>What you can learn form here</vt:lpstr>
      <vt:lpstr>1. How common is Osteogenesis Imperfecta?</vt:lpstr>
      <vt:lpstr>2. What is the Osteogenesis Imperfecta?  (clinical Sign and symptoms)</vt:lpstr>
      <vt:lpstr>Moderate to severe (types III-IX) </vt:lpstr>
      <vt:lpstr>PowerPoint 簡報</vt:lpstr>
      <vt:lpstr>Lethal perinatal form (type II)</vt:lpstr>
      <vt:lpstr>PowerPoint 簡報</vt:lpstr>
      <vt:lpstr>PowerPoint 簡報</vt:lpstr>
      <vt:lpstr>PowerPoint 簡報</vt:lpstr>
      <vt:lpstr>4. How good is antenatal screening tests in the detection of Osteogenesis Imperfecta? </vt:lpstr>
      <vt:lpstr>5.  How to use prenatal ultrasound in detection of Osteogenesis Imperfecta?</vt:lpstr>
      <vt:lpstr>6.  What prenatal karyotyping should be offered in such case? </vt:lpstr>
      <vt:lpstr>7. How to manage a pregnancy with such impression?</vt:lpstr>
      <vt:lpstr>Pregnancy management </vt:lpstr>
      <vt:lpstr>8. How to make a diagnosis Diagnostic Tests/Lab Tests/Lab Values</vt:lpstr>
      <vt:lpstr>9. What is the outcome and management of children or adult with a diagnosis of Osteogenesis Imperfecta? </vt:lpstr>
      <vt:lpstr>Clinical feature of osteogenesis imperfecta (OI) by type </vt:lpstr>
      <vt:lpstr>PowerPoint 簡報</vt:lpstr>
      <vt:lpstr>PowerPoint 簡報</vt:lpstr>
      <vt:lpstr>PowerPoint 簡報</vt:lpstr>
      <vt:lpstr>Management of osteogensis imperfecta </vt:lpstr>
      <vt:lpstr>Management of osteogensis imperfecta </vt:lpstr>
      <vt:lpstr>Management of osteogensis imperfecta </vt:lpstr>
      <vt:lpstr>Ocular findings of Osteogenesis Imperfecta(OI)</vt:lpstr>
      <vt:lpstr>Blue sclera</vt:lpstr>
      <vt:lpstr>Ocular hypertension</vt:lpstr>
      <vt:lpstr>Children of Glass (Brittle bone disease)</vt:lpstr>
      <vt:lpstr>Thank You For Your Participation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23 weeks gestational age fetus</dc:title>
  <dc:creator>黃博琪</dc:creator>
  <cp:lastModifiedBy>User</cp:lastModifiedBy>
  <cp:revision>200</cp:revision>
  <dcterms:created xsi:type="dcterms:W3CDTF">2013-12-31T01:14:54Z</dcterms:created>
  <dcterms:modified xsi:type="dcterms:W3CDTF">2014-12-04T04:10:37Z</dcterms:modified>
</cp:coreProperties>
</file>