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735" r:id="rId3"/>
  </p:sldMasterIdLst>
  <p:notesMasterIdLst>
    <p:notesMasterId r:id="rId107"/>
  </p:notesMasterIdLst>
  <p:sldIdLst>
    <p:sldId id="342" r:id="rId4"/>
    <p:sldId id="284"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18" r:id="rId50"/>
    <p:sldId id="419" r:id="rId51"/>
    <p:sldId id="420" r:id="rId52"/>
    <p:sldId id="421" r:id="rId53"/>
    <p:sldId id="422" r:id="rId54"/>
    <p:sldId id="423" r:id="rId55"/>
    <p:sldId id="424" r:id="rId56"/>
    <p:sldId id="425" r:id="rId57"/>
    <p:sldId id="426" r:id="rId58"/>
    <p:sldId id="427" r:id="rId59"/>
    <p:sldId id="428" r:id="rId60"/>
    <p:sldId id="429" r:id="rId61"/>
    <p:sldId id="430" r:id="rId62"/>
    <p:sldId id="431" r:id="rId63"/>
    <p:sldId id="432" r:id="rId64"/>
    <p:sldId id="433" r:id="rId65"/>
    <p:sldId id="434" r:id="rId66"/>
    <p:sldId id="435" r:id="rId67"/>
    <p:sldId id="436" r:id="rId68"/>
    <p:sldId id="437" r:id="rId69"/>
    <p:sldId id="438" r:id="rId70"/>
    <p:sldId id="439" r:id="rId71"/>
    <p:sldId id="440" r:id="rId72"/>
    <p:sldId id="441" r:id="rId73"/>
    <p:sldId id="442" r:id="rId74"/>
    <p:sldId id="443" r:id="rId75"/>
    <p:sldId id="444" r:id="rId76"/>
    <p:sldId id="445" r:id="rId77"/>
    <p:sldId id="446" r:id="rId78"/>
    <p:sldId id="447" r:id="rId79"/>
    <p:sldId id="448" r:id="rId80"/>
    <p:sldId id="449" r:id="rId81"/>
    <p:sldId id="450" r:id="rId82"/>
    <p:sldId id="451" r:id="rId83"/>
    <p:sldId id="452" r:id="rId84"/>
    <p:sldId id="453" r:id="rId85"/>
    <p:sldId id="454" r:id="rId86"/>
    <p:sldId id="455" r:id="rId87"/>
    <p:sldId id="456" r:id="rId88"/>
    <p:sldId id="457" r:id="rId89"/>
    <p:sldId id="458" r:id="rId90"/>
    <p:sldId id="459" r:id="rId91"/>
    <p:sldId id="460" r:id="rId92"/>
    <p:sldId id="461" r:id="rId93"/>
    <p:sldId id="462" r:id="rId94"/>
    <p:sldId id="463" r:id="rId95"/>
    <p:sldId id="464" r:id="rId96"/>
    <p:sldId id="465" r:id="rId97"/>
    <p:sldId id="466" r:id="rId98"/>
    <p:sldId id="467" r:id="rId99"/>
    <p:sldId id="468" r:id="rId100"/>
    <p:sldId id="469" r:id="rId101"/>
    <p:sldId id="470" r:id="rId102"/>
    <p:sldId id="471" r:id="rId103"/>
    <p:sldId id="472" r:id="rId104"/>
    <p:sldId id="473" r:id="rId105"/>
    <p:sldId id="474" r:id="rId10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6" d="100"/>
          <a:sy n="66" d="100"/>
        </p:scale>
        <p:origin x="1928" y="70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notesMaster" Target="notesMasters/notesMaster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presProps" Target="pres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F4788-F115-43A0-808A-12DFC903AA54}"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zh-TW" altLang="en-US"/>
        </a:p>
      </dgm:t>
    </dgm:pt>
    <dgm:pt modelId="{535E18CB-BA12-4B66-9B1A-8B4CDBDBE533}">
      <dgm:prSet phldrT="[文字]" custT="1"/>
      <dgm:spPr/>
      <dgm:t>
        <a:bodyPr/>
        <a:lstStyle/>
        <a:p>
          <a:r>
            <a:rPr lang="zh-TW" altLang="en-US" sz="2600" b="1" dirty="0" smtClean="0">
              <a:latin typeface="Microsoft JhengHei" charset="-120"/>
              <a:ea typeface="Microsoft JhengHei" charset="-120"/>
              <a:cs typeface="Microsoft JhengHei" charset="-120"/>
            </a:rPr>
            <a:t>覺察與模仿</a:t>
          </a:r>
          <a:endParaRPr lang="zh-TW" altLang="en-US" sz="2600" dirty="0">
            <a:latin typeface="Microsoft JhengHei" charset="-120"/>
            <a:ea typeface="Microsoft JhengHei" charset="-120"/>
            <a:cs typeface="Microsoft JhengHei" charset="-120"/>
          </a:endParaRPr>
        </a:p>
      </dgm:t>
    </dgm:pt>
    <dgm:pt modelId="{9B5CDCB2-BD6E-43D3-8274-2019279B1DEF}" type="parTrans" cxnId="{85643BCD-FA30-409E-991A-CBE52E75143E}">
      <dgm:prSet/>
      <dgm:spPr/>
      <dgm:t>
        <a:bodyPr/>
        <a:lstStyle/>
        <a:p>
          <a:endParaRPr lang="zh-TW" altLang="en-US"/>
        </a:p>
      </dgm:t>
    </dgm:pt>
    <dgm:pt modelId="{F122DA2E-B9A4-4928-BC5B-E4678ECDB76C}" type="sibTrans" cxnId="{85643BCD-FA30-409E-991A-CBE52E75143E}">
      <dgm:prSet/>
      <dgm:spPr/>
      <dgm:t>
        <a:bodyPr/>
        <a:lstStyle/>
        <a:p>
          <a:endParaRPr lang="zh-TW" altLang="en-US"/>
        </a:p>
      </dgm:t>
    </dgm:pt>
    <dgm:pt modelId="{7FC9E46D-5AF2-45D0-9E0D-5F270F7DF464}">
      <dgm:prSet phldrT="[文字]" custT="1"/>
      <dgm:spPr/>
      <dgm:t>
        <a:bodyPr/>
        <a:lstStyle/>
        <a:p>
          <a:r>
            <a:rPr lang="zh-TW" altLang="en-US" sz="2600" b="1" dirty="0" smtClean="0">
              <a:latin typeface="Microsoft JhengHei" charset="-120"/>
              <a:ea typeface="Microsoft JhengHei" charset="-120"/>
              <a:cs typeface="Microsoft JhengHei" charset="-120"/>
            </a:rPr>
            <a:t>協調與控制</a:t>
          </a:r>
          <a:endParaRPr lang="zh-TW" altLang="en-US" sz="2600" dirty="0">
            <a:latin typeface="Microsoft JhengHei" charset="-120"/>
            <a:ea typeface="Microsoft JhengHei" charset="-120"/>
            <a:cs typeface="Microsoft JhengHei" charset="-120"/>
          </a:endParaRPr>
        </a:p>
      </dgm:t>
    </dgm:pt>
    <dgm:pt modelId="{C1D2E227-B920-4C34-A023-D397108546EE}" type="parTrans" cxnId="{9B3A235F-AB25-4209-B6AF-85FBC5B1260C}">
      <dgm:prSet/>
      <dgm:spPr/>
      <dgm:t>
        <a:bodyPr/>
        <a:lstStyle/>
        <a:p>
          <a:endParaRPr lang="zh-TW" altLang="en-US"/>
        </a:p>
      </dgm:t>
    </dgm:pt>
    <dgm:pt modelId="{D6B4F45D-1EC8-4849-8316-83145E4F8D15}" type="sibTrans" cxnId="{9B3A235F-AB25-4209-B6AF-85FBC5B1260C}">
      <dgm:prSet/>
      <dgm:spPr/>
      <dgm:t>
        <a:bodyPr/>
        <a:lstStyle/>
        <a:p>
          <a:endParaRPr lang="zh-TW" altLang="en-US"/>
        </a:p>
      </dgm:t>
    </dgm:pt>
    <dgm:pt modelId="{82368F47-5841-4894-854E-7D2621F6F9E2}">
      <dgm:prSet phldrT="[文字]"/>
      <dgm:spPr/>
      <dgm:t>
        <a:bodyPr/>
        <a:lstStyle/>
        <a:p>
          <a:pPr algn="just"/>
          <a:r>
            <a:rPr lang="zh-TW" altLang="en-US" b="1" dirty="0" smtClean="0">
              <a:solidFill>
                <a:srgbClr val="FF0000"/>
              </a:solidFill>
              <a:latin typeface="Microsoft JhengHei" charset="-120"/>
              <a:ea typeface="Microsoft JhengHei" charset="-120"/>
              <a:cs typeface="Microsoft JhengHei" charset="-120"/>
            </a:rPr>
            <a:t>能整合不同動作，使動作間配合得當，和諧一致。在過程中練習掌握各個動作的執行步驟，控制身體不同的部位。</a:t>
          </a:r>
          <a:endParaRPr lang="zh-TW" altLang="en-US" b="1" dirty="0">
            <a:solidFill>
              <a:srgbClr val="FF0000"/>
            </a:solidFill>
            <a:latin typeface="Microsoft JhengHei" charset="-120"/>
            <a:ea typeface="Microsoft JhengHei" charset="-120"/>
            <a:cs typeface="Microsoft JhengHei" charset="-120"/>
          </a:endParaRPr>
        </a:p>
      </dgm:t>
    </dgm:pt>
    <dgm:pt modelId="{F8C15DB7-D70E-46BC-9A36-CBFBDA476996}" type="parTrans" cxnId="{33B1D8E7-FFBC-4B5B-A3F0-5C210510FCE1}">
      <dgm:prSet/>
      <dgm:spPr/>
      <dgm:t>
        <a:bodyPr/>
        <a:lstStyle/>
        <a:p>
          <a:endParaRPr lang="zh-TW" altLang="en-US"/>
        </a:p>
      </dgm:t>
    </dgm:pt>
    <dgm:pt modelId="{84FEAF54-9575-4C28-9CA2-7B620174950A}" type="sibTrans" cxnId="{33B1D8E7-FFBC-4B5B-A3F0-5C210510FCE1}">
      <dgm:prSet/>
      <dgm:spPr/>
      <dgm:t>
        <a:bodyPr/>
        <a:lstStyle/>
        <a:p>
          <a:endParaRPr lang="zh-TW" altLang="en-US"/>
        </a:p>
      </dgm:t>
    </dgm:pt>
    <dgm:pt modelId="{B6A43C19-9498-4D4C-88D9-82FE7030469F}">
      <dgm:prSet phldrT="[文字]" custT="1"/>
      <dgm:spPr/>
      <dgm:t>
        <a:bodyPr/>
        <a:lstStyle/>
        <a:p>
          <a:r>
            <a:rPr lang="zh-TW" altLang="en-US" sz="2600" b="1" dirty="0" smtClean="0">
              <a:latin typeface="Microsoft JhengHei" charset="-120"/>
              <a:ea typeface="Microsoft JhengHei" charset="-120"/>
              <a:cs typeface="Microsoft JhengHei" charset="-120"/>
            </a:rPr>
            <a:t>組合與創造</a:t>
          </a:r>
          <a:endParaRPr lang="zh-TW" altLang="en-US" sz="2600" dirty="0">
            <a:latin typeface="Microsoft JhengHei" charset="-120"/>
            <a:ea typeface="Microsoft JhengHei" charset="-120"/>
            <a:cs typeface="Microsoft JhengHei" charset="-120"/>
          </a:endParaRPr>
        </a:p>
      </dgm:t>
    </dgm:pt>
    <dgm:pt modelId="{41DBA7D8-97EC-437C-8961-DC686FAF27E5}" type="parTrans" cxnId="{0FDCE134-BB93-4C90-9184-07AB4D4FF403}">
      <dgm:prSet/>
      <dgm:spPr/>
      <dgm:t>
        <a:bodyPr/>
        <a:lstStyle/>
        <a:p>
          <a:endParaRPr lang="zh-TW" altLang="en-US"/>
        </a:p>
      </dgm:t>
    </dgm:pt>
    <dgm:pt modelId="{6D5CE397-9B11-4DB2-926A-8BF07194465D}" type="sibTrans" cxnId="{0FDCE134-BB93-4C90-9184-07AB4D4FF403}">
      <dgm:prSet/>
      <dgm:spPr/>
      <dgm:t>
        <a:bodyPr/>
        <a:lstStyle/>
        <a:p>
          <a:endParaRPr lang="zh-TW" altLang="en-US"/>
        </a:p>
      </dgm:t>
    </dgm:pt>
    <dgm:pt modelId="{DF6685C6-A819-4BEA-93A5-A2103E19AB4E}">
      <dgm:prSet phldrT="[文字]"/>
      <dgm:spPr/>
      <dgm:t>
        <a:bodyPr/>
        <a:lstStyle/>
        <a:p>
          <a:pPr algn="just"/>
          <a:r>
            <a:rPr lang="zh-TW" b="1" dirty="0" smtClean="0">
              <a:solidFill>
                <a:srgbClr val="FF0000"/>
              </a:solidFill>
              <a:latin typeface="Microsoft JhengHei" charset="-120"/>
              <a:ea typeface="Microsoft JhengHei" charset="-120"/>
              <a:cs typeface="Microsoft JhengHei" charset="-120"/>
            </a:rPr>
            <a:t>能掌控自己的肢體，發揮想像力，</a:t>
          </a:r>
          <a:r>
            <a:rPr lang="zh-TW" altLang="en-US" b="1" dirty="0" smtClean="0">
              <a:solidFill>
                <a:srgbClr val="FF0000"/>
              </a:solidFill>
              <a:latin typeface="Microsoft JhengHei" charset="-120"/>
              <a:ea typeface="Microsoft JhengHei" charset="-120"/>
              <a:cs typeface="Microsoft JhengHei" charset="-120"/>
            </a:rPr>
            <a:t>組合各種肢體動作，以扮演心中設定的故事或圖像的能力。</a:t>
          </a:r>
          <a:endParaRPr lang="zh-TW" altLang="en-US" b="1" dirty="0">
            <a:solidFill>
              <a:srgbClr val="FF0000"/>
            </a:solidFill>
            <a:latin typeface="Microsoft JhengHei" charset="-120"/>
            <a:ea typeface="Microsoft JhengHei" charset="-120"/>
            <a:cs typeface="Microsoft JhengHei" charset="-120"/>
          </a:endParaRPr>
        </a:p>
      </dgm:t>
    </dgm:pt>
    <dgm:pt modelId="{1B8BE529-12FE-4CA5-90A7-813821059CC3}" type="parTrans" cxnId="{F0EBE2E0-BE1C-4847-8A85-68998134C02A}">
      <dgm:prSet/>
      <dgm:spPr/>
      <dgm:t>
        <a:bodyPr/>
        <a:lstStyle/>
        <a:p>
          <a:endParaRPr lang="zh-TW" altLang="en-US"/>
        </a:p>
      </dgm:t>
    </dgm:pt>
    <dgm:pt modelId="{9E1FE27C-E337-452D-937A-D75B85970DA2}" type="sibTrans" cxnId="{F0EBE2E0-BE1C-4847-8A85-68998134C02A}">
      <dgm:prSet/>
      <dgm:spPr/>
      <dgm:t>
        <a:bodyPr/>
        <a:lstStyle/>
        <a:p>
          <a:endParaRPr lang="zh-TW" altLang="en-US"/>
        </a:p>
      </dgm:t>
    </dgm:pt>
    <dgm:pt modelId="{12EFE172-3CE2-4A3C-BB8E-C6E09E72A7C2}">
      <dgm:prSet phldrT="[文字]"/>
      <dgm:spPr/>
      <dgm:t>
        <a:bodyPr/>
        <a:lstStyle/>
        <a:p>
          <a:pPr algn="just"/>
          <a:r>
            <a:rPr lang="zh-TW" altLang="en-US" b="1" dirty="0" smtClean="0">
              <a:solidFill>
                <a:srgbClr val="FF0000"/>
              </a:solidFill>
              <a:latin typeface="微軟正黑體" panose="020B0604030504040204" pitchFamily="34" charset="-120"/>
              <a:ea typeface="微軟正黑體" panose="020B0604030504040204" pitchFamily="34" charset="-120"/>
            </a:rPr>
            <a:t>能注意到新事物的存在，</a:t>
          </a:r>
          <a:r>
            <a:rPr lang="zh-TW" b="1" dirty="0" smtClean="0">
              <a:solidFill>
                <a:srgbClr val="FF0000"/>
              </a:solidFill>
              <a:latin typeface="微軟正黑體" panose="020B0604030504040204" pitchFamily="34" charset="-120"/>
              <a:ea typeface="微軟正黑體" panose="020B0604030504040204" pitchFamily="34" charset="-120"/>
            </a:rPr>
            <a:t>意識</a:t>
          </a:r>
          <a:r>
            <a:rPr lang="zh-TW" altLang="en-US" b="1" dirty="0" smtClean="0">
              <a:solidFill>
                <a:srgbClr val="FF0000"/>
              </a:solidFill>
              <a:latin typeface="微軟正黑體" panose="020B0604030504040204" pitchFamily="34" charset="-120"/>
              <a:ea typeface="微軟正黑體" panose="020B0604030504040204" pitchFamily="34" charset="-120"/>
            </a:rPr>
            <a:t>或模仿生活中出現的各類動作和健康行為。</a:t>
          </a:r>
          <a:endParaRPr lang="zh-TW" altLang="en-US" b="1" dirty="0">
            <a:solidFill>
              <a:srgbClr val="FF0000"/>
            </a:solidFill>
            <a:latin typeface="微軟正黑體" panose="020B0604030504040204" pitchFamily="34" charset="-120"/>
            <a:ea typeface="微軟正黑體" panose="020B0604030504040204" pitchFamily="34" charset="-120"/>
          </a:endParaRPr>
        </a:p>
      </dgm:t>
    </dgm:pt>
    <dgm:pt modelId="{35C691A0-5B75-4585-B420-C179175DB3AA}" type="parTrans" cxnId="{202C86AD-FACF-46C7-BDB5-F865A5C6A88D}">
      <dgm:prSet/>
      <dgm:spPr/>
      <dgm:t>
        <a:bodyPr/>
        <a:lstStyle/>
        <a:p>
          <a:endParaRPr lang="zh-TW" altLang="en-US"/>
        </a:p>
      </dgm:t>
    </dgm:pt>
    <dgm:pt modelId="{77D9935C-D485-453D-8277-B41077DB2E7C}" type="sibTrans" cxnId="{202C86AD-FACF-46C7-BDB5-F865A5C6A88D}">
      <dgm:prSet/>
      <dgm:spPr/>
      <dgm:t>
        <a:bodyPr/>
        <a:lstStyle/>
        <a:p>
          <a:endParaRPr lang="zh-TW" altLang="en-US"/>
        </a:p>
      </dgm:t>
    </dgm:pt>
    <dgm:pt modelId="{04E0C2EB-80D9-43D8-BF30-F4E2F811F213}" type="pres">
      <dgm:prSet presAssocID="{E32F4788-F115-43A0-808A-12DFC903AA54}" presName="Name0" presStyleCnt="0">
        <dgm:presLayoutVars>
          <dgm:dir/>
          <dgm:animLvl val="lvl"/>
          <dgm:resizeHandles val="exact"/>
        </dgm:presLayoutVars>
      </dgm:prSet>
      <dgm:spPr/>
      <dgm:t>
        <a:bodyPr/>
        <a:lstStyle/>
        <a:p>
          <a:endParaRPr lang="zh-TW" altLang="en-US"/>
        </a:p>
      </dgm:t>
    </dgm:pt>
    <dgm:pt modelId="{7F160A04-53DC-4AD5-90D7-A661E7483EB4}" type="pres">
      <dgm:prSet presAssocID="{535E18CB-BA12-4B66-9B1A-8B4CDBDBE533}" presName="composite" presStyleCnt="0"/>
      <dgm:spPr/>
      <dgm:t>
        <a:bodyPr/>
        <a:lstStyle/>
        <a:p>
          <a:endParaRPr lang="zh-TW" altLang="en-US"/>
        </a:p>
      </dgm:t>
    </dgm:pt>
    <dgm:pt modelId="{963B12C8-7238-4823-867F-10DA8EBD4BDA}" type="pres">
      <dgm:prSet presAssocID="{535E18CB-BA12-4B66-9B1A-8B4CDBDBE533}" presName="parTx" presStyleLbl="alignNode1" presStyleIdx="0" presStyleCnt="3">
        <dgm:presLayoutVars>
          <dgm:chMax val="0"/>
          <dgm:chPref val="0"/>
          <dgm:bulletEnabled val="1"/>
        </dgm:presLayoutVars>
      </dgm:prSet>
      <dgm:spPr/>
      <dgm:t>
        <a:bodyPr/>
        <a:lstStyle/>
        <a:p>
          <a:endParaRPr lang="zh-TW" altLang="en-US"/>
        </a:p>
      </dgm:t>
    </dgm:pt>
    <dgm:pt modelId="{F0BD0199-2F32-43B0-9D1A-C4103B96E946}" type="pres">
      <dgm:prSet presAssocID="{535E18CB-BA12-4B66-9B1A-8B4CDBDBE533}" presName="desTx" presStyleLbl="alignAccFollowNode1" presStyleIdx="0" presStyleCnt="3">
        <dgm:presLayoutVars>
          <dgm:bulletEnabled val="1"/>
        </dgm:presLayoutVars>
      </dgm:prSet>
      <dgm:spPr/>
      <dgm:t>
        <a:bodyPr/>
        <a:lstStyle/>
        <a:p>
          <a:endParaRPr lang="zh-TW" altLang="en-US"/>
        </a:p>
      </dgm:t>
    </dgm:pt>
    <dgm:pt modelId="{FE0F3D57-D37B-41DF-99AE-2B4777766C44}" type="pres">
      <dgm:prSet presAssocID="{F122DA2E-B9A4-4928-BC5B-E4678ECDB76C}" presName="space" presStyleCnt="0"/>
      <dgm:spPr/>
      <dgm:t>
        <a:bodyPr/>
        <a:lstStyle/>
        <a:p>
          <a:endParaRPr lang="zh-TW" altLang="en-US"/>
        </a:p>
      </dgm:t>
    </dgm:pt>
    <dgm:pt modelId="{0F7DF81D-FBA2-4958-AB7F-6AFB9754B3D5}" type="pres">
      <dgm:prSet presAssocID="{7FC9E46D-5AF2-45D0-9E0D-5F270F7DF464}" presName="composite" presStyleCnt="0"/>
      <dgm:spPr/>
      <dgm:t>
        <a:bodyPr/>
        <a:lstStyle/>
        <a:p>
          <a:endParaRPr lang="zh-TW" altLang="en-US"/>
        </a:p>
      </dgm:t>
    </dgm:pt>
    <dgm:pt modelId="{179F5243-6E01-4C0B-AB7E-4AEE434BACAE}" type="pres">
      <dgm:prSet presAssocID="{7FC9E46D-5AF2-45D0-9E0D-5F270F7DF464}" presName="parTx" presStyleLbl="alignNode1" presStyleIdx="1" presStyleCnt="3">
        <dgm:presLayoutVars>
          <dgm:chMax val="0"/>
          <dgm:chPref val="0"/>
          <dgm:bulletEnabled val="1"/>
        </dgm:presLayoutVars>
      </dgm:prSet>
      <dgm:spPr/>
      <dgm:t>
        <a:bodyPr/>
        <a:lstStyle/>
        <a:p>
          <a:endParaRPr lang="zh-TW" altLang="en-US"/>
        </a:p>
      </dgm:t>
    </dgm:pt>
    <dgm:pt modelId="{B546AE00-756B-4CA9-AFBA-49436E65F751}" type="pres">
      <dgm:prSet presAssocID="{7FC9E46D-5AF2-45D0-9E0D-5F270F7DF464}" presName="desTx" presStyleLbl="alignAccFollowNode1" presStyleIdx="1" presStyleCnt="3">
        <dgm:presLayoutVars>
          <dgm:bulletEnabled val="1"/>
        </dgm:presLayoutVars>
      </dgm:prSet>
      <dgm:spPr/>
      <dgm:t>
        <a:bodyPr/>
        <a:lstStyle/>
        <a:p>
          <a:endParaRPr lang="zh-TW" altLang="en-US"/>
        </a:p>
      </dgm:t>
    </dgm:pt>
    <dgm:pt modelId="{69ED05C6-BF59-4D97-BFA0-A3E93A102212}" type="pres">
      <dgm:prSet presAssocID="{D6B4F45D-1EC8-4849-8316-83145E4F8D15}" presName="space" presStyleCnt="0"/>
      <dgm:spPr/>
      <dgm:t>
        <a:bodyPr/>
        <a:lstStyle/>
        <a:p>
          <a:endParaRPr lang="zh-TW" altLang="en-US"/>
        </a:p>
      </dgm:t>
    </dgm:pt>
    <dgm:pt modelId="{7FE4374E-C9C3-4802-854E-892C770033A9}" type="pres">
      <dgm:prSet presAssocID="{B6A43C19-9498-4D4C-88D9-82FE7030469F}" presName="composite" presStyleCnt="0"/>
      <dgm:spPr/>
      <dgm:t>
        <a:bodyPr/>
        <a:lstStyle/>
        <a:p>
          <a:endParaRPr lang="zh-TW" altLang="en-US"/>
        </a:p>
      </dgm:t>
    </dgm:pt>
    <dgm:pt modelId="{4C4F1F26-301D-450D-AC70-87496C03D38C}" type="pres">
      <dgm:prSet presAssocID="{B6A43C19-9498-4D4C-88D9-82FE7030469F}" presName="parTx" presStyleLbl="alignNode1" presStyleIdx="2" presStyleCnt="3" custLinFactNeighborX="428">
        <dgm:presLayoutVars>
          <dgm:chMax val="0"/>
          <dgm:chPref val="0"/>
          <dgm:bulletEnabled val="1"/>
        </dgm:presLayoutVars>
      </dgm:prSet>
      <dgm:spPr/>
      <dgm:t>
        <a:bodyPr/>
        <a:lstStyle/>
        <a:p>
          <a:endParaRPr lang="zh-TW" altLang="en-US"/>
        </a:p>
      </dgm:t>
    </dgm:pt>
    <dgm:pt modelId="{43A28BD3-F3F6-4FDD-A0FC-A05B4EB3BDB6}" type="pres">
      <dgm:prSet presAssocID="{B6A43C19-9498-4D4C-88D9-82FE7030469F}" presName="desTx" presStyleLbl="alignAccFollowNode1" presStyleIdx="2" presStyleCnt="3">
        <dgm:presLayoutVars>
          <dgm:bulletEnabled val="1"/>
        </dgm:presLayoutVars>
      </dgm:prSet>
      <dgm:spPr/>
      <dgm:t>
        <a:bodyPr/>
        <a:lstStyle/>
        <a:p>
          <a:endParaRPr lang="zh-TW" altLang="en-US"/>
        </a:p>
      </dgm:t>
    </dgm:pt>
  </dgm:ptLst>
  <dgm:cxnLst>
    <dgm:cxn modelId="{8C646FFE-2411-F748-910C-2F86493B0B56}" type="presOf" srcId="{7FC9E46D-5AF2-45D0-9E0D-5F270F7DF464}" destId="{179F5243-6E01-4C0B-AB7E-4AEE434BACAE}" srcOrd="0" destOrd="0" presId="urn:microsoft.com/office/officeart/2005/8/layout/hList1"/>
    <dgm:cxn modelId="{9B3A235F-AB25-4209-B6AF-85FBC5B1260C}" srcId="{E32F4788-F115-43A0-808A-12DFC903AA54}" destId="{7FC9E46D-5AF2-45D0-9E0D-5F270F7DF464}" srcOrd="1" destOrd="0" parTransId="{C1D2E227-B920-4C34-A023-D397108546EE}" sibTransId="{D6B4F45D-1EC8-4849-8316-83145E4F8D15}"/>
    <dgm:cxn modelId="{CAC82CDF-BF7F-E94B-A70E-04FC0C0DA581}" type="presOf" srcId="{12EFE172-3CE2-4A3C-BB8E-C6E09E72A7C2}" destId="{F0BD0199-2F32-43B0-9D1A-C4103B96E946}" srcOrd="0" destOrd="0" presId="urn:microsoft.com/office/officeart/2005/8/layout/hList1"/>
    <dgm:cxn modelId="{65413C23-F210-E74C-990C-8E0A964BEDC0}" type="presOf" srcId="{535E18CB-BA12-4B66-9B1A-8B4CDBDBE533}" destId="{963B12C8-7238-4823-867F-10DA8EBD4BDA}" srcOrd="0" destOrd="0" presId="urn:microsoft.com/office/officeart/2005/8/layout/hList1"/>
    <dgm:cxn modelId="{33B1D8E7-FFBC-4B5B-A3F0-5C210510FCE1}" srcId="{7FC9E46D-5AF2-45D0-9E0D-5F270F7DF464}" destId="{82368F47-5841-4894-854E-7D2621F6F9E2}" srcOrd="0" destOrd="0" parTransId="{F8C15DB7-D70E-46BC-9A36-CBFBDA476996}" sibTransId="{84FEAF54-9575-4C28-9CA2-7B620174950A}"/>
    <dgm:cxn modelId="{C3C99903-2F84-9E4F-AE21-565D6B4C60F1}" type="presOf" srcId="{DF6685C6-A819-4BEA-93A5-A2103E19AB4E}" destId="{43A28BD3-F3F6-4FDD-A0FC-A05B4EB3BDB6}" srcOrd="0" destOrd="0" presId="urn:microsoft.com/office/officeart/2005/8/layout/hList1"/>
    <dgm:cxn modelId="{0FDCE134-BB93-4C90-9184-07AB4D4FF403}" srcId="{E32F4788-F115-43A0-808A-12DFC903AA54}" destId="{B6A43C19-9498-4D4C-88D9-82FE7030469F}" srcOrd="2" destOrd="0" parTransId="{41DBA7D8-97EC-437C-8961-DC686FAF27E5}" sibTransId="{6D5CE397-9B11-4DB2-926A-8BF07194465D}"/>
    <dgm:cxn modelId="{08E2766C-F392-E84F-B18F-891F87CF0F5D}" type="presOf" srcId="{E32F4788-F115-43A0-808A-12DFC903AA54}" destId="{04E0C2EB-80D9-43D8-BF30-F4E2F811F213}" srcOrd="0" destOrd="0" presId="urn:microsoft.com/office/officeart/2005/8/layout/hList1"/>
    <dgm:cxn modelId="{85643BCD-FA30-409E-991A-CBE52E75143E}" srcId="{E32F4788-F115-43A0-808A-12DFC903AA54}" destId="{535E18CB-BA12-4B66-9B1A-8B4CDBDBE533}" srcOrd="0" destOrd="0" parTransId="{9B5CDCB2-BD6E-43D3-8274-2019279B1DEF}" sibTransId="{F122DA2E-B9A4-4928-BC5B-E4678ECDB76C}"/>
    <dgm:cxn modelId="{700EABB1-D0D3-7143-A9B8-A252B6079970}" type="presOf" srcId="{B6A43C19-9498-4D4C-88D9-82FE7030469F}" destId="{4C4F1F26-301D-450D-AC70-87496C03D38C}" srcOrd="0" destOrd="0" presId="urn:microsoft.com/office/officeart/2005/8/layout/hList1"/>
    <dgm:cxn modelId="{F0EBE2E0-BE1C-4847-8A85-68998134C02A}" srcId="{B6A43C19-9498-4D4C-88D9-82FE7030469F}" destId="{DF6685C6-A819-4BEA-93A5-A2103E19AB4E}" srcOrd="0" destOrd="0" parTransId="{1B8BE529-12FE-4CA5-90A7-813821059CC3}" sibTransId="{9E1FE27C-E337-452D-937A-D75B85970DA2}"/>
    <dgm:cxn modelId="{202C86AD-FACF-46C7-BDB5-F865A5C6A88D}" srcId="{535E18CB-BA12-4B66-9B1A-8B4CDBDBE533}" destId="{12EFE172-3CE2-4A3C-BB8E-C6E09E72A7C2}" srcOrd="0" destOrd="0" parTransId="{35C691A0-5B75-4585-B420-C179175DB3AA}" sibTransId="{77D9935C-D485-453D-8277-B41077DB2E7C}"/>
    <dgm:cxn modelId="{FADB93FF-73C1-404B-A07D-A29DE6E20813}" type="presOf" srcId="{82368F47-5841-4894-854E-7D2621F6F9E2}" destId="{B546AE00-756B-4CA9-AFBA-49436E65F751}" srcOrd="0" destOrd="0" presId="urn:microsoft.com/office/officeart/2005/8/layout/hList1"/>
    <dgm:cxn modelId="{70057177-FD3F-4543-8E32-922F7F35E2B0}" type="presParOf" srcId="{04E0C2EB-80D9-43D8-BF30-F4E2F811F213}" destId="{7F160A04-53DC-4AD5-90D7-A661E7483EB4}" srcOrd="0" destOrd="0" presId="urn:microsoft.com/office/officeart/2005/8/layout/hList1"/>
    <dgm:cxn modelId="{8CD4D62B-25DF-1E4A-9D29-5DBD8FE5BEE3}" type="presParOf" srcId="{7F160A04-53DC-4AD5-90D7-A661E7483EB4}" destId="{963B12C8-7238-4823-867F-10DA8EBD4BDA}" srcOrd="0" destOrd="0" presId="urn:microsoft.com/office/officeart/2005/8/layout/hList1"/>
    <dgm:cxn modelId="{A48B729B-4F26-6E4F-B781-3F2EC5A7949E}" type="presParOf" srcId="{7F160A04-53DC-4AD5-90D7-A661E7483EB4}" destId="{F0BD0199-2F32-43B0-9D1A-C4103B96E946}" srcOrd="1" destOrd="0" presId="urn:microsoft.com/office/officeart/2005/8/layout/hList1"/>
    <dgm:cxn modelId="{B1191B8D-938C-314E-B551-16AE0BFA55BF}" type="presParOf" srcId="{04E0C2EB-80D9-43D8-BF30-F4E2F811F213}" destId="{FE0F3D57-D37B-41DF-99AE-2B4777766C44}" srcOrd="1" destOrd="0" presId="urn:microsoft.com/office/officeart/2005/8/layout/hList1"/>
    <dgm:cxn modelId="{197EBD7E-A4C0-D541-A916-75FE0D3508D2}" type="presParOf" srcId="{04E0C2EB-80D9-43D8-BF30-F4E2F811F213}" destId="{0F7DF81D-FBA2-4958-AB7F-6AFB9754B3D5}" srcOrd="2" destOrd="0" presId="urn:microsoft.com/office/officeart/2005/8/layout/hList1"/>
    <dgm:cxn modelId="{8E40D179-09C8-8344-B04F-1E784337E78E}" type="presParOf" srcId="{0F7DF81D-FBA2-4958-AB7F-6AFB9754B3D5}" destId="{179F5243-6E01-4C0B-AB7E-4AEE434BACAE}" srcOrd="0" destOrd="0" presId="urn:microsoft.com/office/officeart/2005/8/layout/hList1"/>
    <dgm:cxn modelId="{7B887E7A-7D7E-184E-B18F-1B56FCEEEFAE}" type="presParOf" srcId="{0F7DF81D-FBA2-4958-AB7F-6AFB9754B3D5}" destId="{B546AE00-756B-4CA9-AFBA-49436E65F751}" srcOrd="1" destOrd="0" presId="urn:microsoft.com/office/officeart/2005/8/layout/hList1"/>
    <dgm:cxn modelId="{34805DB0-B27D-314C-870C-A17F61934A1E}" type="presParOf" srcId="{04E0C2EB-80D9-43D8-BF30-F4E2F811F213}" destId="{69ED05C6-BF59-4D97-BFA0-A3E93A102212}" srcOrd="3" destOrd="0" presId="urn:microsoft.com/office/officeart/2005/8/layout/hList1"/>
    <dgm:cxn modelId="{0F021DB3-393A-0B4B-ADFF-2B0CB6306969}" type="presParOf" srcId="{04E0C2EB-80D9-43D8-BF30-F4E2F811F213}" destId="{7FE4374E-C9C3-4802-854E-892C770033A9}" srcOrd="4" destOrd="0" presId="urn:microsoft.com/office/officeart/2005/8/layout/hList1"/>
    <dgm:cxn modelId="{6BC0F94D-48C8-CA46-84AB-0829E2C67A29}" type="presParOf" srcId="{7FE4374E-C9C3-4802-854E-892C770033A9}" destId="{4C4F1F26-301D-450D-AC70-87496C03D38C}" srcOrd="0" destOrd="0" presId="urn:microsoft.com/office/officeart/2005/8/layout/hList1"/>
    <dgm:cxn modelId="{66AEAD78-EAC6-BF46-AD5E-0BAAB5D1283A}" type="presParOf" srcId="{7FE4374E-C9C3-4802-854E-892C770033A9}" destId="{43A28BD3-F3F6-4FDD-A0FC-A05B4EB3BDB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B12C8-7238-4823-867F-10DA8EBD4BDA}">
      <dsp:nvSpPr>
        <dsp:cNvPr id="0" name=""/>
        <dsp:cNvSpPr/>
      </dsp:nvSpPr>
      <dsp:spPr>
        <a:xfrm>
          <a:off x="2571" y="220784"/>
          <a:ext cx="2507456" cy="725945"/>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0000"/>
                <a:satMod val="120000"/>
                <a:lumMod val="99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57150" dist="25400" dir="5400000" algn="ctr" rotWithShape="0">
            <a:srgbClr val="000000">
              <a:alpha val="2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Microsoft JhengHei" charset="-120"/>
              <a:ea typeface="Microsoft JhengHei" charset="-120"/>
              <a:cs typeface="Microsoft JhengHei" charset="-120"/>
            </a:rPr>
            <a:t>覺察與模仿</a:t>
          </a:r>
          <a:endParaRPr lang="zh-TW" altLang="en-US" sz="2600" kern="1200" dirty="0">
            <a:latin typeface="Microsoft JhengHei" charset="-120"/>
            <a:ea typeface="Microsoft JhengHei" charset="-120"/>
            <a:cs typeface="Microsoft JhengHei" charset="-120"/>
          </a:endParaRPr>
        </a:p>
      </dsp:txBody>
      <dsp:txXfrm>
        <a:off x="2571" y="220784"/>
        <a:ext cx="2507456" cy="725945"/>
      </dsp:txXfrm>
    </dsp:sp>
    <dsp:sp modelId="{F0BD0199-2F32-43B0-9D1A-C4103B96E946}">
      <dsp:nvSpPr>
        <dsp:cNvPr id="0" name=""/>
        <dsp:cNvSpPr/>
      </dsp:nvSpPr>
      <dsp:spPr>
        <a:xfrm>
          <a:off x="2571" y="946729"/>
          <a:ext cx="2507456" cy="3404486"/>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zh-TW" altLang="en-US" sz="2200" b="1" kern="1200" dirty="0" smtClean="0">
              <a:solidFill>
                <a:srgbClr val="FF0000"/>
              </a:solidFill>
              <a:latin typeface="微軟正黑體" panose="020B0604030504040204" pitchFamily="34" charset="-120"/>
              <a:ea typeface="微軟正黑體" panose="020B0604030504040204" pitchFamily="34" charset="-120"/>
            </a:rPr>
            <a:t>能注意到新事物的存在，意識或模仿生活中出現的各類動作和健康行為。</a:t>
          </a:r>
          <a:endParaRPr lang="zh-TW" altLang="en-US" sz="2200" b="1" kern="1200" dirty="0">
            <a:solidFill>
              <a:srgbClr val="FF0000"/>
            </a:solidFill>
            <a:latin typeface="微軟正黑體" panose="020B0604030504040204" pitchFamily="34" charset="-120"/>
            <a:ea typeface="微軟正黑體" panose="020B0604030504040204" pitchFamily="34" charset="-120"/>
          </a:endParaRPr>
        </a:p>
      </dsp:txBody>
      <dsp:txXfrm>
        <a:off x="2571" y="946729"/>
        <a:ext cx="2507456" cy="3404486"/>
      </dsp:txXfrm>
    </dsp:sp>
    <dsp:sp modelId="{179F5243-6E01-4C0B-AB7E-4AEE434BACAE}">
      <dsp:nvSpPr>
        <dsp:cNvPr id="0" name=""/>
        <dsp:cNvSpPr/>
      </dsp:nvSpPr>
      <dsp:spPr>
        <a:xfrm>
          <a:off x="2861071" y="220784"/>
          <a:ext cx="2507456" cy="725945"/>
        </a:xfrm>
        <a:prstGeom prst="rect">
          <a:avLst/>
        </a:prstGeom>
        <a:gradFill rotWithShape="0">
          <a:gsLst>
            <a:gs pos="0">
              <a:schemeClr val="accent2">
                <a:hueOff val="3097282"/>
                <a:satOff val="-2492"/>
                <a:lumOff val="1471"/>
                <a:alphaOff val="0"/>
                <a:tint val="94000"/>
                <a:satMod val="103000"/>
                <a:lumMod val="102000"/>
              </a:schemeClr>
            </a:gs>
            <a:gs pos="50000">
              <a:schemeClr val="accent2">
                <a:hueOff val="3097282"/>
                <a:satOff val="-2492"/>
                <a:lumOff val="1471"/>
                <a:alphaOff val="0"/>
                <a:shade val="100000"/>
                <a:satMod val="110000"/>
                <a:lumMod val="100000"/>
              </a:schemeClr>
            </a:gs>
            <a:gs pos="100000">
              <a:schemeClr val="accent2">
                <a:hueOff val="3097282"/>
                <a:satOff val="-2492"/>
                <a:lumOff val="1471"/>
                <a:alphaOff val="0"/>
                <a:shade val="70000"/>
                <a:satMod val="120000"/>
                <a:lumMod val="99000"/>
              </a:schemeClr>
            </a:gs>
          </a:gsLst>
          <a:path path="circle">
            <a:fillToRect l="100000" t="100000" r="100000" b="100000"/>
          </a:path>
        </a:gradFill>
        <a:ln w="9525" cap="flat" cmpd="sng" algn="ctr">
          <a:solidFill>
            <a:schemeClr val="accent2">
              <a:hueOff val="3097282"/>
              <a:satOff val="-2492"/>
              <a:lumOff val="1471"/>
              <a:alphaOff val="0"/>
            </a:schemeClr>
          </a:solidFill>
          <a:prstDash val="solid"/>
        </a:ln>
        <a:effectLst>
          <a:outerShdw blurRad="57150" dist="25400" dir="5400000" algn="ctr" rotWithShape="0">
            <a:srgbClr val="000000">
              <a:alpha val="2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Microsoft JhengHei" charset="-120"/>
              <a:ea typeface="Microsoft JhengHei" charset="-120"/>
              <a:cs typeface="Microsoft JhengHei" charset="-120"/>
            </a:rPr>
            <a:t>協調與控制</a:t>
          </a:r>
          <a:endParaRPr lang="zh-TW" altLang="en-US" sz="2600" kern="1200" dirty="0">
            <a:latin typeface="Microsoft JhengHei" charset="-120"/>
            <a:ea typeface="Microsoft JhengHei" charset="-120"/>
            <a:cs typeface="Microsoft JhengHei" charset="-120"/>
          </a:endParaRPr>
        </a:p>
      </dsp:txBody>
      <dsp:txXfrm>
        <a:off x="2861071" y="220784"/>
        <a:ext cx="2507456" cy="725945"/>
      </dsp:txXfrm>
    </dsp:sp>
    <dsp:sp modelId="{B546AE00-756B-4CA9-AFBA-49436E65F751}">
      <dsp:nvSpPr>
        <dsp:cNvPr id="0" name=""/>
        <dsp:cNvSpPr/>
      </dsp:nvSpPr>
      <dsp:spPr>
        <a:xfrm>
          <a:off x="2861071" y="946729"/>
          <a:ext cx="2507456" cy="3404486"/>
        </a:xfrm>
        <a:prstGeom prst="rect">
          <a:avLst/>
        </a:prstGeom>
        <a:solidFill>
          <a:schemeClr val="accent2">
            <a:tint val="40000"/>
            <a:alpha val="90000"/>
            <a:hueOff val="2997072"/>
            <a:satOff val="-1786"/>
            <a:lumOff val="243"/>
            <a:alphaOff val="0"/>
          </a:schemeClr>
        </a:solidFill>
        <a:ln w="9525" cap="flat" cmpd="sng" algn="ctr">
          <a:solidFill>
            <a:schemeClr val="accent2">
              <a:tint val="40000"/>
              <a:alpha val="90000"/>
              <a:hueOff val="2997072"/>
              <a:satOff val="-1786"/>
              <a:lumOff val="243"/>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zh-TW" altLang="en-US" sz="2200" b="1" kern="1200" dirty="0" smtClean="0">
              <a:solidFill>
                <a:srgbClr val="FF0000"/>
              </a:solidFill>
              <a:latin typeface="Microsoft JhengHei" charset="-120"/>
              <a:ea typeface="Microsoft JhengHei" charset="-120"/>
              <a:cs typeface="Microsoft JhengHei" charset="-120"/>
            </a:rPr>
            <a:t>能整合不同動作，使動作間配合得當，和諧一致。在過程中練習掌握各個動作的執行步驟，控制身體不同的部位。</a:t>
          </a:r>
          <a:endParaRPr lang="zh-TW" altLang="en-US" sz="2200" b="1" kern="1200" dirty="0">
            <a:solidFill>
              <a:srgbClr val="FF0000"/>
            </a:solidFill>
            <a:latin typeface="Microsoft JhengHei" charset="-120"/>
            <a:ea typeface="Microsoft JhengHei" charset="-120"/>
            <a:cs typeface="Microsoft JhengHei" charset="-120"/>
          </a:endParaRPr>
        </a:p>
      </dsp:txBody>
      <dsp:txXfrm>
        <a:off x="2861071" y="946729"/>
        <a:ext cx="2507456" cy="3404486"/>
      </dsp:txXfrm>
    </dsp:sp>
    <dsp:sp modelId="{4C4F1F26-301D-450D-AC70-87496C03D38C}">
      <dsp:nvSpPr>
        <dsp:cNvPr id="0" name=""/>
        <dsp:cNvSpPr/>
      </dsp:nvSpPr>
      <dsp:spPr>
        <a:xfrm>
          <a:off x="5722143" y="220784"/>
          <a:ext cx="2507456" cy="725945"/>
        </a:xfrm>
        <a:prstGeom prst="rect">
          <a:avLst/>
        </a:prstGeom>
        <a:gradFill rotWithShape="0">
          <a:gsLst>
            <a:gs pos="0">
              <a:schemeClr val="accent2">
                <a:hueOff val="6194565"/>
                <a:satOff val="-4985"/>
                <a:lumOff val="2942"/>
                <a:alphaOff val="0"/>
                <a:tint val="94000"/>
                <a:satMod val="103000"/>
                <a:lumMod val="102000"/>
              </a:schemeClr>
            </a:gs>
            <a:gs pos="50000">
              <a:schemeClr val="accent2">
                <a:hueOff val="6194565"/>
                <a:satOff val="-4985"/>
                <a:lumOff val="2942"/>
                <a:alphaOff val="0"/>
                <a:shade val="100000"/>
                <a:satMod val="110000"/>
                <a:lumMod val="100000"/>
              </a:schemeClr>
            </a:gs>
            <a:gs pos="100000">
              <a:schemeClr val="accent2">
                <a:hueOff val="6194565"/>
                <a:satOff val="-4985"/>
                <a:lumOff val="2942"/>
                <a:alphaOff val="0"/>
                <a:shade val="70000"/>
                <a:satMod val="120000"/>
                <a:lumMod val="99000"/>
              </a:schemeClr>
            </a:gs>
          </a:gsLst>
          <a:path path="circle">
            <a:fillToRect l="100000" t="100000" r="100000" b="100000"/>
          </a:path>
        </a:gradFill>
        <a:ln w="9525" cap="flat" cmpd="sng" algn="ctr">
          <a:solidFill>
            <a:schemeClr val="accent2">
              <a:hueOff val="6194565"/>
              <a:satOff val="-4985"/>
              <a:lumOff val="2942"/>
              <a:alphaOff val="0"/>
            </a:schemeClr>
          </a:solidFill>
          <a:prstDash val="solid"/>
        </a:ln>
        <a:effectLst>
          <a:outerShdw blurRad="57150" dist="25400" dir="5400000" algn="ctr" rotWithShape="0">
            <a:srgbClr val="000000">
              <a:alpha val="2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Microsoft JhengHei" charset="-120"/>
              <a:ea typeface="Microsoft JhengHei" charset="-120"/>
              <a:cs typeface="Microsoft JhengHei" charset="-120"/>
            </a:rPr>
            <a:t>組合與創造</a:t>
          </a:r>
          <a:endParaRPr lang="zh-TW" altLang="en-US" sz="2600" kern="1200" dirty="0">
            <a:latin typeface="Microsoft JhengHei" charset="-120"/>
            <a:ea typeface="Microsoft JhengHei" charset="-120"/>
            <a:cs typeface="Microsoft JhengHei" charset="-120"/>
          </a:endParaRPr>
        </a:p>
      </dsp:txBody>
      <dsp:txXfrm>
        <a:off x="5722143" y="220784"/>
        <a:ext cx="2507456" cy="725945"/>
      </dsp:txXfrm>
    </dsp:sp>
    <dsp:sp modelId="{43A28BD3-F3F6-4FDD-A0FC-A05B4EB3BDB6}">
      <dsp:nvSpPr>
        <dsp:cNvPr id="0" name=""/>
        <dsp:cNvSpPr/>
      </dsp:nvSpPr>
      <dsp:spPr>
        <a:xfrm>
          <a:off x="5719571" y="946729"/>
          <a:ext cx="2507456" cy="3404486"/>
        </a:xfrm>
        <a:prstGeom prst="rect">
          <a:avLst/>
        </a:prstGeom>
        <a:solidFill>
          <a:schemeClr val="accent2">
            <a:tint val="40000"/>
            <a:alpha val="90000"/>
            <a:hueOff val="5994144"/>
            <a:satOff val="-3572"/>
            <a:lumOff val="485"/>
            <a:alphaOff val="0"/>
          </a:schemeClr>
        </a:solidFill>
        <a:ln w="9525" cap="flat" cmpd="sng" algn="ctr">
          <a:solidFill>
            <a:schemeClr val="accent2">
              <a:tint val="40000"/>
              <a:alpha val="90000"/>
              <a:hueOff val="5994144"/>
              <a:satOff val="-3572"/>
              <a:lumOff val="485"/>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zh-TW" altLang="en-US" sz="2200" b="1" kern="1200" dirty="0" smtClean="0">
              <a:solidFill>
                <a:srgbClr val="FF0000"/>
              </a:solidFill>
              <a:latin typeface="Microsoft JhengHei" charset="-120"/>
              <a:ea typeface="Microsoft JhengHei" charset="-120"/>
              <a:cs typeface="Microsoft JhengHei" charset="-120"/>
            </a:rPr>
            <a:t>能掌控自己的肢體，發揮想像力，組合各種肢體動作，以扮演心中設定的故事或圖像的能力。</a:t>
          </a:r>
          <a:endParaRPr lang="zh-TW" altLang="en-US" sz="2200" b="1" kern="1200" dirty="0">
            <a:solidFill>
              <a:srgbClr val="FF0000"/>
            </a:solidFill>
            <a:latin typeface="Microsoft JhengHei" charset="-120"/>
            <a:ea typeface="Microsoft JhengHei" charset="-120"/>
            <a:cs typeface="Microsoft JhengHei" charset="-120"/>
          </a:endParaRPr>
        </a:p>
      </dsp:txBody>
      <dsp:txXfrm>
        <a:off x="5719571" y="946729"/>
        <a:ext cx="2507456" cy="340448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0FE74-E62B-48CD-BA13-0BEC2A39CBE8}" type="datetimeFigureOut">
              <a:rPr lang="zh-TW" altLang="en-US" smtClean="0"/>
              <a:t>2018/12/14</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1A656-AA90-4838-8265-035DF87078B8}" type="slidenum">
              <a:rPr lang="zh-TW" altLang="en-US" smtClean="0"/>
              <a:t>‹#›</a:t>
            </a:fld>
            <a:endParaRPr lang="zh-TW" altLang="en-US"/>
          </a:p>
        </p:txBody>
      </p:sp>
    </p:spTree>
    <p:extLst>
      <p:ext uri="{BB962C8B-B14F-4D97-AF65-F5344CB8AC3E}">
        <p14:creationId xmlns:p14="http://schemas.microsoft.com/office/powerpoint/2010/main" val="96055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190726-1D7A-48F6-9E34-D0B7E20AAAE9}" type="slidenum">
              <a:rPr kumimoji="0" lang="zh-CN" altLang="en-US" sz="13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3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62920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a:ln/>
        </p:spPr>
      </p:sp>
      <p:sp>
        <p:nvSpPr>
          <p:cNvPr id="159747" name="備忘稿版面配置區 2"/>
          <p:cNvSpPr>
            <a:spLocks noGrp="1"/>
          </p:cNvSpPr>
          <p:nvPr>
            <p:ph type="body" idx="1"/>
          </p:nvPr>
        </p:nvSpPr>
        <p:spPr>
          <a:noFill/>
          <a:ln/>
        </p:spPr>
        <p:txBody>
          <a:bodyPr/>
          <a:lstStyle/>
          <a:p>
            <a:endParaRPr lang="zh-TW" altLang="en-US" smtClean="0"/>
          </a:p>
        </p:txBody>
      </p:sp>
    </p:spTree>
    <p:extLst>
      <p:ext uri="{BB962C8B-B14F-4D97-AF65-F5344CB8AC3E}">
        <p14:creationId xmlns:p14="http://schemas.microsoft.com/office/powerpoint/2010/main" val="358404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投影片圖像版面配置區 1"/>
          <p:cNvSpPr>
            <a:spLocks noGrp="1" noRot="1" noChangeAspect="1" noTextEdit="1"/>
          </p:cNvSpPr>
          <p:nvPr>
            <p:ph type="sldImg"/>
          </p:nvPr>
        </p:nvSpPr>
        <p:spPr>
          <a:ln/>
        </p:spPr>
      </p:sp>
      <p:sp>
        <p:nvSpPr>
          <p:cNvPr id="160771" name="備忘稿版面配置區 2"/>
          <p:cNvSpPr>
            <a:spLocks noGrp="1"/>
          </p:cNvSpPr>
          <p:nvPr>
            <p:ph type="body" idx="1"/>
          </p:nvPr>
        </p:nvSpPr>
        <p:spPr>
          <a:noFill/>
          <a:ln/>
        </p:spPr>
        <p:txBody>
          <a:bodyPr/>
          <a:lstStyle/>
          <a:p>
            <a:endParaRPr lang="zh-TW" altLang="en-US" smtClean="0"/>
          </a:p>
        </p:txBody>
      </p:sp>
    </p:spTree>
    <p:extLst>
      <p:ext uri="{BB962C8B-B14F-4D97-AF65-F5344CB8AC3E}">
        <p14:creationId xmlns:p14="http://schemas.microsoft.com/office/powerpoint/2010/main" val="318620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190726-1D7A-48F6-9E34-D0B7E20AAAE9}" type="slidenum">
              <a:rPr kumimoji="0" lang="zh-CN" altLang="en-US" sz="13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3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0728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5797378" y="6742844"/>
            <a:ext cx="4435598" cy="354799"/>
          </a:xfrm>
          <a:prstGeom prst="rect">
            <a:avLst/>
          </a:prstGeom>
          <a:noFill/>
          <a:ln w="9525">
            <a:noFill/>
            <a:miter lim="800000"/>
            <a:headEnd/>
            <a:tailEnd/>
          </a:ln>
        </p:spPr>
        <p:txBody>
          <a:bodyPr lIns="99036" tIns="49518" rIns="99036" bIns="49518"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07B9197-AB46-4C7F-8097-96D516ED89F2}" type="slidenum">
              <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zh-TW" altLang="zh-TW" smtClean="0"/>
          </a:p>
        </p:txBody>
      </p:sp>
    </p:spTree>
    <p:extLst>
      <p:ext uri="{BB962C8B-B14F-4D97-AF65-F5344CB8AC3E}">
        <p14:creationId xmlns:p14="http://schemas.microsoft.com/office/powerpoint/2010/main" val="308884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5797378" y="6742844"/>
            <a:ext cx="4435598" cy="354799"/>
          </a:xfrm>
          <a:prstGeom prst="rect">
            <a:avLst/>
          </a:prstGeom>
          <a:noFill/>
          <a:ln w="9525">
            <a:noFill/>
            <a:miter lim="800000"/>
            <a:headEnd/>
            <a:tailEnd/>
          </a:ln>
        </p:spPr>
        <p:txBody>
          <a:bodyPr lIns="99036" tIns="49518" rIns="99036" bIns="49518"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2EF0108-67C0-40B6-A41F-083A79032FC4}" type="slidenum">
              <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zh-TW" altLang="zh-TW" smtClean="0"/>
          </a:p>
        </p:txBody>
      </p:sp>
    </p:spTree>
    <p:extLst>
      <p:ext uri="{BB962C8B-B14F-4D97-AF65-F5344CB8AC3E}">
        <p14:creationId xmlns:p14="http://schemas.microsoft.com/office/powerpoint/2010/main" val="3498476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5797378" y="6742844"/>
            <a:ext cx="4435598" cy="354799"/>
          </a:xfrm>
          <a:prstGeom prst="rect">
            <a:avLst/>
          </a:prstGeom>
          <a:noFill/>
          <a:ln w="9525">
            <a:noFill/>
            <a:miter lim="800000"/>
            <a:headEnd/>
            <a:tailEnd/>
          </a:ln>
        </p:spPr>
        <p:txBody>
          <a:bodyPr lIns="99036" tIns="49518" rIns="99036" bIns="49518"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590C839-5D1C-4911-8DFB-9BDACC3FF0C8}" type="slidenum">
              <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zh-TW" altLang="zh-TW" smtClean="0"/>
          </a:p>
        </p:txBody>
      </p:sp>
    </p:spTree>
    <p:extLst>
      <p:ext uri="{BB962C8B-B14F-4D97-AF65-F5344CB8AC3E}">
        <p14:creationId xmlns:p14="http://schemas.microsoft.com/office/powerpoint/2010/main" val="1042622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209CC-3187-442E-829E-4461B4B70A2E}" type="slidenum">
              <a:rPr kumimoji="0" lang="en-US" altLang="zh-TW" sz="13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altLang="zh-TW" sz="13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zh-TW" altLang="zh-TW" smtClean="0"/>
          </a:p>
        </p:txBody>
      </p:sp>
    </p:spTree>
    <p:extLst>
      <p:ext uri="{BB962C8B-B14F-4D97-AF65-F5344CB8AC3E}">
        <p14:creationId xmlns:p14="http://schemas.microsoft.com/office/powerpoint/2010/main" val="210729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9F26E-2EC2-4625-B9E2-64629587D77F}" type="slidenum">
              <a:rPr kumimoji="0" lang="en-US" altLang="zh-TW" sz="13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zh-TW" sz="13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zh-TW" altLang="zh-TW" smtClean="0"/>
          </a:p>
        </p:txBody>
      </p:sp>
    </p:spTree>
    <p:extLst>
      <p:ext uri="{BB962C8B-B14F-4D97-AF65-F5344CB8AC3E}">
        <p14:creationId xmlns:p14="http://schemas.microsoft.com/office/powerpoint/2010/main" val="1563918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5797378" y="6742844"/>
            <a:ext cx="4435598" cy="354799"/>
          </a:xfrm>
          <a:prstGeom prst="rect">
            <a:avLst/>
          </a:prstGeom>
          <a:noFill/>
          <a:ln w="9525">
            <a:noFill/>
            <a:miter lim="800000"/>
            <a:headEnd/>
            <a:tailEnd/>
          </a:ln>
        </p:spPr>
        <p:txBody>
          <a:bodyPr lIns="99036" tIns="49518" rIns="99036" bIns="49518"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A3D5D9C-9A3D-4699-B427-F37AF700173C}" type="slidenum">
              <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TW" altLang="zh-TW" smtClean="0"/>
          </a:p>
        </p:txBody>
      </p:sp>
    </p:spTree>
    <p:extLst>
      <p:ext uri="{BB962C8B-B14F-4D97-AF65-F5344CB8AC3E}">
        <p14:creationId xmlns:p14="http://schemas.microsoft.com/office/powerpoint/2010/main" val="1440126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DCE659-685E-46F8-B3B5-7FBE1CB930B6}" type="slidenum">
              <a:rPr kumimoji="0" lang="en-US" altLang="zh-TW" sz="13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zh-TW" sz="13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zh-TW" altLang="zh-TW" smtClean="0"/>
          </a:p>
        </p:txBody>
      </p:sp>
    </p:spTree>
    <p:extLst>
      <p:ext uri="{BB962C8B-B14F-4D97-AF65-F5344CB8AC3E}">
        <p14:creationId xmlns:p14="http://schemas.microsoft.com/office/powerpoint/2010/main" val="42453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zh-TW" altLang="en-US" smtClean="0"/>
          </a:p>
        </p:txBody>
      </p:sp>
    </p:spTree>
    <p:extLst>
      <p:ext uri="{BB962C8B-B14F-4D97-AF65-F5344CB8AC3E}">
        <p14:creationId xmlns:p14="http://schemas.microsoft.com/office/powerpoint/2010/main" val="812447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5797378" y="6742844"/>
            <a:ext cx="4435598" cy="354799"/>
          </a:xfrm>
          <a:prstGeom prst="rect">
            <a:avLst/>
          </a:prstGeom>
          <a:noFill/>
          <a:ln w="9525">
            <a:noFill/>
            <a:miter lim="800000"/>
            <a:headEnd/>
            <a:tailEnd/>
          </a:ln>
        </p:spPr>
        <p:txBody>
          <a:bodyPr lIns="99036" tIns="49518" rIns="99036" bIns="49518"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A3D5D9C-9A3D-4699-B427-F37AF700173C}" type="slidenum">
              <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TW" altLang="zh-TW" smtClean="0"/>
          </a:p>
        </p:txBody>
      </p:sp>
    </p:spTree>
    <p:extLst>
      <p:ext uri="{BB962C8B-B14F-4D97-AF65-F5344CB8AC3E}">
        <p14:creationId xmlns:p14="http://schemas.microsoft.com/office/powerpoint/2010/main" val="2901720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5797378" y="6742844"/>
            <a:ext cx="4435598" cy="354799"/>
          </a:xfrm>
          <a:prstGeom prst="rect">
            <a:avLst/>
          </a:prstGeom>
          <a:noFill/>
          <a:ln w="9525">
            <a:noFill/>
            <a:miter lim="800000"/>
            <a:headEnd/>
            <a:tailEnd/>
          </a:ln>
        </p:spPr>
        <p:txBody>
          <a:bodyPr lIns="99036" tIns="49518" rIns="99036" bIns="49518"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A3D5D9C-9A3D-4699-B427-F37AF700173C}" type="slidenum">
              <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TW" altLang="zh-TW" smtClean="0"/>
          </a:p>
        </p:txBody>
      </p:sp>
    </p:spTree>
    <p:extLst>
      <p:ext uri="{BB962C8B-B14F-4D97-AF65-F5344CB8AC3E}">
        <p14:creationId xmlns:p14="http://schemas.microsoft.com/office/powerpoint/2010/main" val="1209674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77512-A0D0-4E08-AF77-3A47AAF0BC28}" type="slidenum">
              <a:rPr kumimoji="0" lang="en-US" altLang="zh-TW" sz="13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altLang="zh-TW" sz="13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zh-TW" altLang="zh-TW" smtClean="0"/>
          </a:p>
        </p:txBody>
      </p:sp>
    </p:spTree>
    <p:extLst>
      <p:ext uri="{BB962C8B-B14F-4D97-AF65-F5344CB8AC3E}">
        <p14:creationId xmlns:p14="http://schemas.microsoft.com/office/powerpoint/2010/main" val="2004248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1417C-DD58-47CC-BF3F-45F625D1AF1D}" type="slidenum">
              <a:rPr kumimoji="0" lang="en-US" altLang="zh-TW" sz="13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altLang="zh-TW" sz="13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zh-TW" altLang="zh-TW" smtClean="0"/>
          </a:p>
        </p:txBody>
      </p:sp>
    </p:spTree>
    <p:extLst>
      <p:ext uri="{BB962C8B-B14F-4D97-AF65-F5344CB8AC3E}">
        <p14:creationId xmlns:p14="http://schemas.microsoft.com/office/powerpoint/2010/main" val="10750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190726-1D7A-48F6-9E34-D0B7E20AAAE9}" type="slidenum">
              <a:rPr kumimoji="0" lang="zh-CN" altLang="en-US" sz="13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CN" altLang="en-US" sz="13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171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190726-1D7A-48F6-9E34-D0B7E20AAAE9}" type="slidenum">
              <a:rPr kumimoji="0" lang="zh-CN" altLang="en-US" sz="13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CN" altLang="en-US" sz="13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74015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190726-1D7A-48F6-9E34-D0B7E20AAAE9}" type="slidenum">
              <a:rPr kumimoji="0" lang="zh-CN" altLang="en-US" sz="13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zh-CN" altLang="en-US" sz="13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1064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5797378" y="6742844"/>
            <a:ext cx="4435598" cy="354799"/>
          </a:xfrm>
          <a:prstGeom prst="rect">
            <a:avLst/>
          </a:prstGeom>
          <a:noFill/>
          <a:ln w="9525">
            <a:noFill/>
            <a:miter lim="800000"/>
            <a:headEnd/>
            <a:tailEnd/>
          </a:ln>
        </p:spPr>
        <p:txBody>
          <a:bodyPr lIns="99027" tIns="49514" rIns="99027" bIns="49514"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A32A7F8-B883-4D16-9200-31C2B651810A}" type="slidenum">
              <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spcBef>
                <a:spcPct val="0"/>
              </a:spcBef>
            </a:pPr>
            <a:r>
              <a:rPr lang="zh-TW" altLang="en-US" b="1" dirty="0" smtClean="0"/>
              <a:t>情緒領域的教學：引導教保服務人員注意及提供給幼兒適當的情緒教保活動，協助幼兒擁有良好的情緒能力。</a:t>
            </a:r>
          </a:p>
          <a:p>
            <a:endParaRPr lang="zh-TW" altLang="zh-TW" dirty="0" smtClean="0"/>
          </a:p>
        </p:txBody>
      </p:sp>
    </p:spTree>
    <p:extLst>
      <p:ext uri="{BB962C8B-B14F-4D97-AF65-F5344CB8AC3E}">
        <p14:creationId xmlns:p14="http://schemas.microsoft.com/office/powerpoint/2010/main" val="2975045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投影片圖像版面配置區 1"/>
          <p:cNvSpPr>
            <a:spLocks noGrp="1" noRot="1" noChangeAspect="1" noTextEdit="1"/>
          </p:cNvSpPr>
          <p:nvPr>
            <p:ph type="sldImg"/>
          </p:nvPr>
        </p:nvSpPr>
        <p:spPr>
          <a:ln/>
        </p:spPr>
      </p:sp>
      <p:sp>
        <p:nvSpPr>
          <p:cNvPr id="173059" name="備忘稿版面配置區 2"/>
          <p:cNvSpPr>
            <a:spLocks noGrp="1"/>
          </p:cNvSpPr>
          <p:nvPr>
            <p:ph type="body" idx="1"/>
          </p:nvPr>
        </p:nvSpPr>
        <p:spPr>
          <a:noFill/>
          <a:ln/>
        </p:spPr>
        <p:txBody>
          <a:bodyPr/>
          <a:lstStyle/>
          <a:p>
            <a:endParaRPr lang="zh-TW" altLang="en-US" smtClean="0"/>
          </a:p>
        </p:txBody>
      </p:sp>
    </p:spTree>
    <p:extLst>
      <p:ext uri="{BB962C8B-B14F-4D97-AF65-F5344CB8AC3E}">
        <p14:creationId xmlns:p14="http://schemas.microsoft.com/office/powerpoint/2010/main" val="1271231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圖像版面配置區 1"/>
          <p:cNvSpPr>
            <a:spLocks noGrp="1" noRot="1" noChangeAspect="1" noTextEdit="1"/>
          </p:cNvSpPr>
          <p:nvPr>
            <p:ph type="sldImg"/>
          </p:nvPr>
        </p:nvSpPr>
        <p:spPr>
          <a:ln/>
        </p:spPr>
      </p:sp>
      <p:sp>
        <p:nvSpPr>
          <p:cNvPr id="174083" name="備忘稿版面配置區 2"/>
          <p:cNvSpPr>
            <a:spLocks noGrp="1"/>
          </p:cNvSpPr>
          <p:nvPr>
            <p:ph type="body" idx="1"/>
          </p:nvPr>
        </p:nvSpPr>
        <p:spPr>
          <a:noFill/>
          <a:ln/>
        </p:spPr>
        <p:txBody>
          <a:bodyPr/>
          <a:lstStyle/>
          <a:p>
            <a:endParaRPr lang="zh-TW" altLang="en-US" smtClean="0"/>
          </a:p>
        </p:txBody>
      </p:sp>
    </p:spTree>
    <p:extLst>
      <p:ext uri="{BB962C8B-B14F-4D97-AF65-F5344CB8AC3E}">
        <p14:creationId xmlns:p14="http://schemas.microsoft.com/office/powerpoint/2010/main" val="176761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zh-TW" altLang="en-US" smtClean="0"/>
          </a:p>
        </p:txBody>
      </p:sp>
    </p:spTree>
    <p:extLst>
      <p:ext uri="{BB962C8B-B14F-4D97-AF65-F5344CB8AC3E}">
        <p14:creationId xmlns:p14="http://schemas.microsoft.com/office/powerpoint/2010/main" val="3013617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190726-1D7A-48F6-9E34-D0B7E20AAAE9}" type="slidenum">
              <a:rPr kumimoji="0" lang="zh-CN" altLang="en-US" sz="13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zh-CN" altLang="en-US" sz="13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4742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pPr eaLnBrk="1" hangingPunct="1">
              <a:spcBef>
                <a:spcPct val="0"/>
              </a:spcBef>
            </a:pPr>
            <a:r>
              <a:rPr lang="zh-TW" altLang="en-US" dirty="0" smtClean="0"/>
              <a:t>美不是只有眼睛看到的，而是視聽味嗅各式感官的知覺；美是外在的客觀條件，但最重要的是感受，就是主觀的感受能力</a:t>
            </a:r>
            <a:r>
              <a:rPr lang="en-US" altLang="zh-TW" dirty="0" smtClean="0"/>
              <a:t>(</a:t>
            </a:r>
            <a:r>
              <a:rPr lang="zh-TW" altLang="en-US" dirty="0" smtClean="0"/>
              <a:t>動詞</a:t>
            </a:r>
            <a:r>
              <a:rPr lang="en-US" altLang="zh-TW" dirty="0" smtClean="0"/>
              <a:t>)</a:t>
            </a:r>
            <a:r>
              <a:rPr lang="zh-TW" altLang="en-US" dirty="0" smtClean="0"/>
              <a:t>。</a:t>
            </a:r>
          </a:p>
          <a:p>
            <a:pPr eaLnBrk="1" hangingPunct="1">
              <a:spcBef>
                <a:spcPct val="0"/>
              </a:spcBef>
            </a:pPr>
            <a:r>
              <a:rPr lang="zh-TW" altLang="en-US" dirty="0" smtClean="0"/>
              <a:t>例子：下午茶</a:t>
            </a:r>
            <a:r>
              <a:rPr lang="en-US" altLang="zh-TW" dirty="0" smtClean="0"/>
              <a:t>(</a:t>
            </a:r>
            <a:r>
              <a:rPr lang="zh-TW" altLang="en-US" dirty="0" smtClean="0"/>
              <a:t>氛圍、裝潢、音樂、餐盤</a:t>
            </a:r>
            <a:r>
              <a:rPr lang="en-US" altLang="zh-TW" dirty="0" smtClean="0"/>
              <a:t>)─</a:t>
            </a:r>
            <a:r>
              <a:rPr lang="zh-TW" altLang="en-US" dirty="0" smtClean="0"/>
              <a:t>如果我的教室像餐廳的下午茶呢</a:t>
            </a:r>
            <a:r>
              <a:rPr lang="en-US" altLang="zh-TW" dirty="0" smtClean="0"/>
              <a:t>?</a:t>
            </a:r>
          </a:p>
        </p:txBody>
      </p:sp>
    </p:spTree>
    <p:extLst>
      <p:ext uri="{BB962C8B-B14F-4D97-AF65-F5344CB8AC3E}">
        <p14:creationId xmlns:p14="http://schemas.microsoft.com/office/powerpoint/2010/main" val="4051308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5797378" y="6744501"/>
            <a:ext cx="4435598" cy="353142"/>
          </a:xfrm>
          <a:prstGeom prst="rect">
            <a:avLst/>
          </a:prstGeom>
          <a:noFill/>
          <a:ln w="9525">
            <a:noFill/>
            <a:miter lim="800000"/>
            <a:headEnd/>
            <a:tailEnd/>
          </a:ln>
        </p:spPr>
        <p:txBody>
          <a:bodyPr lIns="103510" tIns="51755" rIns="103510" bIns="51755"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9649A54-AC86-4D18-B6A2-9280855C3C0B}" type="slidenum">
              <a:rPr kumimoji="0" lang="en-US" altLang="zh-TW" sz="1400" b="0" i="0" u="none" strike="noStrike" kern="1200" cap="none" spc="0" normalizeH="0" baseline="0" noProof="0">
                <a:ln>
                  <a:noFill/>
                </a:ln>
                <a:solidFill>
                  <a:prstClr val="black"/>
                </a:solidFill>
                <a:effectLst/>
                <a:uLnTx/>
                <a:uFillTx/>
                <a:latin typeface="Calibri"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altLang="zh-TW" sz="1400" b="0" i="0" u="none" strike="noStrike" kern="1200" cap="none" spc="0" normalizeH="0" baseline="0" noProof="0">
              <a:ln>
                <a:noFill/>
              </a:ln>
              <a:solidFill>
                <a:prstClr val="black"/>
              </a:solidFill>
              <a:effectLst/>
              <a:uLnTx/>
              <a:uFillTx/>
              <a:latin typeface="Calibri" pitchFamily="34" charset="0"/>
              <a:ea typeface="新細明體" panose="02020500000000000000" pitchFamily="18" charset="-120"/>
              <a:cs typeface="+mn-cs"/>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spcBef>
                <a:spcPct val="0"/>
              </a:spcBef>
            </a:pPr>
            <a:r>
              <a:rPr lang="zh-TW" altLang="en-US" smtClean="0"/>
              <a:t>這種「感知美」的能力，一般是透過個人的想像或經驗與敏銳的感官對外在訊息解讀的連結，所引發出內在心靈的感動和歡欣愉悅的感覺。 </a:t>
            </a:r>
            <a:endParaRPr lang="en-US" altLang="zh-TW" smtClean="0"/>
          </a:p>
          <a:p>
            <a:pPr eaLnBrk="1" hangingPunct="1">
              <a:spcBef>
                <a:spcPct val="0"/>
              </a:spcBef>
            </a:pPr>
            <a:r>
              <a:rPr lang="zh-TW" altLang="zh-TW" smtClean="0"/>
              <a:t>Jalongo &amp; Stamp, 1997</a:t>
            </a:r>
            <a:endParaRPr lang="en-US" altLang="zh-TW" smtClean="0"/>
          </a:p>
        </p:txBody>
      </p:sp>
    </p:spTree>
    <p:extLst>
      <p:ext uri="{BB962C8B-B14F-4D97-AF65-F5344CB8AC3E}">
        <p14:creationId xmlns:p14="http://schemas.microsoft.com/office/powerpoint/2010/main" val="1723712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5797378" y="6744501"/>
            <a:ext cx="4435598" cy="353142"/>
          </a:xfrm>
          <a:prstGeom prst="rect">
            <a:avLst/>
          </a:prstGeom>
          <a:noFill/>
          <a:ln w="9525">
            <a:noFill/>
            <a:miter lim="800000"/>
            <a:headEnd/>
            <a:tailEnd/>
          </a:ln>
        </p:spPr>
        <p:txBody>
          <a:bodyPr lIns="99036" tIns="49518" rIns="99036" bIns="49518"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6DCC881-DC28-4380-8AAE-772DF0463389}" type="slidenum">
              <a:rPr kumimoji="0" lang="en-US" altLang="zh-TW" sz="1300" b="0" i="0" u="none" strike="noStrike" kern="1200" cap="none" spc="0" normalizeH="0" baseline="0" noProof="0">
                <a:ln>
                  <a:noFill/>
                </a:ln>
                <a:solidFill>
                  <a:prstClr val="black"/>
                </a:solidFill>
                <a:effectLst/>
                <a:uLnTx/>
                <a:uFillTx/>
                <a:latin typeface="Calibri"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altLang="zh-TW" sz="1300" b="0" i="0" u="none" strike="noStrike" kern="1200" cap="none" spc="0" normalizeH="0" baseline="0" noProof="0">
              <a:ln>
                <a:noFill/>
              </a:ln>
              <a:solidFill>
                <a:prstClr val="black"/>
              </a:solidFill>
              <a:effectLst/>
              <a:uLnTx/>
              <a:uFillTx/>
              <a:latin typeface="Calibri" pitchFamily="34" charset="0"/>
              <a:ea typeface="新細明體" panose="02020500000000000000" pitchFamily="18" charset="-120"/>
              <a:cs typeface="+mn-cs"/>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spcBef>
                <a:spcPct val="0"/>
              </a:spcBef>
            </a:pPr>
            <a:endParaRPr lang="en-US" altLang="zh-TW" smtClean="0"/>
          </a:p>
        </p:txBody>
      </p:sp>
    </p:spTree>
    <p:extLst>
      <p:ext uri="{BB962C8B-B14F-4D97-AF65-F5344CB8AC3E}">
        <p14:creationId xmlns:p14="http://schemas.microsoft.com/office/powerpoint/2010/main" val="1474702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5797378" y="6744501"/>
            <a:ext cx="4435598" cy="353142"/>
          </a:xfrm>
          <a:prstGeom prst="rect">
            <a:avLst/>
          </a:prstGeom>
          <a:noFill/>
          <a:ln w="9525">
            <a:noFill/>
            <a:miter lim="800000"/>
            <a:headEnd/>
            <a:tailEnd/>
          </a:ln>
        </p:spPr>
        <p:txBody>
          <a:bodyPr lIns="99036" tIns="49518" rIns="99036" bIns="49518"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B636DB-11A5-4D74-B4CA-82BBF9C85C17}" type="slidenum">
              <a:rPr kumimoji="0" lang="en-US" altLang="zh-TW" sz="1300" b="0" i="0" u="none" strike="noStrike" kern="1200" cap="none" spc="0" normalizeH="0" baseline="0" noProof="0">
                <a:ln>
                  <a:noFill/>
                </a:ln>
                <a:solidFill>
                  <a:prstClr val="black"/>
                </a:solidFill>
                <a:effectLst/>
                <a:uLnTx/>
                <a:uFillTx/>
                <a:latin typeface="Calibri"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altLang="zh-TW" sz="1300" b="0" i="0" u="none" strike="noStrike" kern="1200" cap="none" spc="0" normalizeH="0" baseline="0" noProof="0">
              <a:ln>
                <a:noFill/>
              </a:ln>
              <a:solidFill>
                <a:prstClr val="black"/>
              </a:solidFill>
              <a:effectLst/>
              <a:uLnTx/>
              <a:uFillTx/>
              <a:latin typeface="Calibri" pitchFamily="34" charset="0"/>
              <a:ea typeface="新細明體" panose="02020500000000000000" pitchFamily="18" charset="-120"/>
              <a:cs typeface="+mn-cs"/>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spcBef>
                <a:spcPct val="0"/>
              </a:spcBef>
            </a:pPr>
            <a:endParaRPr lang="en-US" altLang="zh-TW" smtClean="0"/>
          </a:p>
        </p:txBody>
      </p:sp>
    </p:spTree>
    <p:extLst>
      <p:ext uri="{BB962C8B-B14F-4D97-AF65-F5344CB8AC3E}">
        <p14:creationId xmlns:p14="http://schemas.microsoft.com/office/powerpoint/2010/main" val="1698743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5797378" y="6744501"/>
            <a:ext cx="4435598" cy="353142"/>
          </a:xfrm>
          <a:prstGeom prst="rect">
            <a:avLst/>
          </a:prstGeom>
          <a:noFill/>
          <a:ln w="9525">
            <a:noFill/>
            <a:miter lim="800000"/>
            <a:headEnd/>
            <a:tailEnd/>
          </a:ln>
        </p:spPr>
        <p:txBody>
          <a:bodyPr lIns="99036" tIns="49518" rIns="99036" bIns="49518"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67D7953-C3D7-4C44-8778-C271C016BD0A}" type="slidenum">
              <a:rPr kumimoji="0" lang="en-US" altLang="zh-TW" sz="1300" b="0" i="0" u="none" strike="noStrike" kern="1200" cap="none" spc="0" normalizeH="0" baseline="0" noProof="0">
                <a:ln>
                  <a:noFill/>
                </a:ln>
                <a:solidFill>
                  <a:prstClr val="black"/>
                </a:solidFill>
                <a:effectLst/>
                <a:uLnTx/>
                <a:uFillTx/>
                <a:latin typeface="Calibri"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altLang="zh-TW" sz="1300" b="0" i="0" u="none" strike="noStrike" kern="1200" cap="none" spc="0" normalizeH="0" baseline="0" noProof="0">
              <a:ln>
                <a:noFill/>
              </a:ln>
              <a:solidFill>
                <a:prstClr val="black"/>
              </a:solidFill>
              <a:effectLst/>
              <a:uLnTx/>
              <a:uFillTx/>
              <a:latin typeface="Calibri" pitchFamily="34" charset="0"/>
              <a:ea typeface="新細明體" panose="02020500000000000000" pitchFamily="18" charset="-120"/>
              <a:cs typeface="+mn-cs"/>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spcBef>
                <a:spcPct val="0"/>
              </a:spcBef>
            </a:pPr>
            <a:endParaRPr lang="en-US" altLang="zh-TW" smtClean="0"/>
          </a:p>
        </p:txBody>
      </p:sp>
    </p:spTree>
    <p:extLst>
      <p:ext uri="{BB962C8B-B14F-4D97-AF65-F5344CB8AC3E}">
        <p14:creationId xmlns:p14="http://schemas.microsoft.com/office/powerpoint/2010/main" val="3266767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a:ln/>
        </p:spPr>
      </p:sp>
      <p:sp>
        <p:nvSpPr>
          <p:cNvPr id="181251" name="備忘稿版面配置區 2"/>
          <p:cNvSpPr>
            <a:spLocks noGrp="1"/>
          </p:cNvSpPr>
          <p:nvPr>
            <p:ph type="body" idx="1"/>
          </p:nvPr>
        </p:nvSpPr>
        <p:spPr>
          <a:noFill/>
          <a:ln/>
        </p:spPr>
        <p:txBody>
          <a:bodyPr/>
          <a:lstStyle/>
          <a:p>
            <a:pPr eaLnBrk="1" hangingPunct="1">
              <a:spcBef>
                <a:spcPct val="0"/>
              </a:spcBef>
            </a:pPr>
            <a:r>
              <a:rPr lang="zh-TW" altLang="en-US" smtClean="0"/>
              <a:t>老師可以刻意安排時間，讓幼兒針對特殊的音樂或旋律做欣賞，也可隨時在日常生活中，依不同的情境、需要，放上不同的音樂，並隨機詢問幼兒對音樂的感受與看法，以培養幼兒對於各種音樂表現的直覺感受力。</a:t>
            </a:r>
          </a:p>
          <a:p>
            <a:pPr eaLnBrk="1" hangingPunct="1">
              <a:spcBef>
                <a:spcPct val="0"/>
              </a:spcBef>
            </a:pPr>
            <a:endParaRPr lang="zh-TW" altLang="en-US" smtClean="0"/>
          </a:p>
        </p:txBody>
      </p:sp>
    </p:spTree>
    <p:extLst>
      <p:ext uri="{BB962C8B-B14F-4D97-AF65-F5344CB8AC3E}">
        <p14:creationId xmlns:p14="http://schemas.microsoft.com/office/powerpoint/2010/main" val="258209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190726-1D7A-48F6-9E34-D0B7E20AAAE9}" type="slidenum">
              <a:rPr kumimoji="0" lang="zh-CN" altLang="en-US" sz="13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3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278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投影片圖像版面配置區 1"/>
          <p:cNvSpPr>
            <a:spLocks noGrp="1" noRot="1" noChangeAspect="1" noTextEdit="1"/>
          </p:cNvSpPr>
          <p:nvPr>
            <p:ph type="sldImg"/>
          </p:nvPr>
        </p:nvSpPr>
        <p:spPr>
          <a:ln/>
        </p:spPr>
      </p:sp>
      <p:sp>
        <p:nvSpPr>
          <p:cNvPr id="154627" name="備忘稿版面配置區 2"/>
          <p:cNvSpPr>
            <a:spLocks noGrp="1"/>
          </p:cNvSpPr>
          <p:nvPr>
            <p:ph type="body" idx="1"/>
          </p:nvPr>
        </p:nvSpPr>
        <p:spPr>
          <a:noFill/>
          <a:ln/>
        </p:spPr>
        <p:txBody>
          <a:bodyPr/>
          <a:lstStyle/>
          <a:p>
            <a:endParaRPr lang="zh-TW" altLang="en-US" smtClean="0"/>
          </a:p>
        </p:txBody>
      </p:sp>
    </p:spTree>
    <p:extLst>
      <p:ext uri="{BB962C8B-B14F-4D97-AF65-F5344CB8AC3E}">
        <p14:creationId xmlns:p14="http://schemas.microsoft.com/office/powerpoint/2010/main" val="2582078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a:ln/>
        </p:spPr>
      </p:sp>
      <p:sp>
        <p:nvSpPr>
          <p:cNvPr id="155651" name="備忘稿版面配置區 2"/>
          <p:cNvSpPr>
            <a:spLocks noGrp="1"/>
          </p:cNvSpPr>
          <p:nvPr>
            <p:ph type="body" idx="1"/>
          </p:nvPr>
        </p:nvSpPr>
        <p:spPr>
          <a:noFill/>
          <a:ln/>
        </p:spPr>
        <p:txBody>
          <a:bodyPr/>
          <a:lstStyle/>
          <a:p>
            <a:endParaRPr lang="zh-TW" altLang="en-US" smtClean="0"/>
          </a:p>
        </p:txBody>
      </p:sp>
    </p:spTree>
    <p:extLst>
      <p:ext uri="{BB962C8B-B14F-4D97-AF65-F5344CB8AC3E}">
        <p14:creationId xmlns:p14="http://schemas.microsoft.com/office/powerpoint/2010/main" val="64735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圖像版面配置區 1"/>
          <p:cNvSpPr>
            <a:spLocks noGrp="1" noRot="1" noChangeAspect="1" noTextEdit="1"/>
          </p:cNvSpPr>
          <p:nvPr>
            <p:ph type="sldImg"/>
          </p:nvPr>
        </p:nvSpPr>
        <p:spPr>
          <a:ln/>
        </p:spPr>
      </p:sp>
      <p:sp>
        <p:nvSpPr>
          <p:cNvPr id="156675" name="備忘稿版面配置區 2"/>
          <p:cNvSpPr>
            <a:spLocks noGrp="1"/>
          </p:cNvSpPr>
          <p:nvPr>
            <p:ph type="body" idx="1"/>
          </p:nvPr>
        </p:nvSpPr>
        <p:spPr>
          <a:noFill/>
          <a:ln/>
        </p:spPr>
        <p:txBody>
          <a:bodyPr/>
          <a:lstStyle/>
          <a:p>
            <a:endParaRPr lang="zh-TW" altLang="en-US" smtClean="0"/>
          </a:p>
        </p:txBody>
      </p:sp>
    </p:spTree>
    <p:extLst>
      <p:ext uri="{BB962C8B-B14F-4D97-AF65-F5344CB8AC3E}">
        <p14:creationId xmlns:p14="http://schemas.microsoft.com/office/powerpoint/2010/main" val="281405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投影片圖像版面配置區 1"/>
          <p:cNvSpPr>
            <a:spLocks noGrp="1" noRot="1" noChangeAspect="1" noTextEdit="1"/>
          </p:cNvSpPr>
          <p:nvPr>
            <p:ph type="sldImg"/>
          </p:nvPr>
        </p:nvSpPr>
        <p:spPr>
          <a:ln/>
        </p:spPr>
      </p:sp>
      <p:sp>
        <p:nvSpPr>
          <p:cNvPr id="157699" name="備忘稿版面配置區 2"/>
          <p:cNvSpPr>
            <a:spLocks noGrp="1"/>
          </p:cNvSpPr>
          <p:nvPr>
            <p:ph type="body" idx="1"/>
          </p:nvPr>
        </p:nvSpPr>
        <p:spPr>
          <a:noFill/>
          <a:ln/>
        </p:spPr>
        <p:txBody>
          <a:bodyPr/>
          <a:lstStyle/>
          <a:p>
            <a:endParaRPr lang="zh-TW" altLang="en-US" smtClean="0"/>
          </a:p>
        </p:txBody>
      </p:sp>
    </p:spTree>
    <p:extLst>
      <p:ext uri="{BB962C8B-B14F-4D97-AF65-F5344CB8AC3E}">
        <p14:creationId xmlns:p14="http://schemas.microsoft.com/office/powerpoint/2010/main" val="1362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投影片圖像版面配置區 1"/>
          <p:cNvSpPr>
            <a:spLocks noGrp="1" noRot="1" noChangeAspect="1" noTextEdit="1"/>
          </p:cNvSpPr>
          <p:nvPr>
            <p:ph type="sldImg"/>
          </p:nvPr>
        </p:nvSpPr>
        <p:spPr>
          <a:xfrm>
            <a:off x="3343275" y="533400"/>
            <a:ext cx="3548063" cy="2660650"/>
          </a:xfrm>
          <a:ln/>
        </p:spPr>
      </p:sp>
      <p:sp>
        <p:nvSpPr>
          <p:cNvPr id="158723" name="備忘稿版面配置區 2"/>
          <p:cNvSpPr>
            <a:spLocks noGrp="1"/>
          </p:cNvSpPr>
          <p:nvPr>
            <p:ph type="body" idx="1"/>
          </p:nvPr>
        </p:nvSpPr>
        <p:spPr>
          <a:xfrm>
            <a:off x="1026245" y="3372252"/>
            <a:ext cx="8187036" cy="3194851"/>
          </a:xfrm>
          <a:noFill/>
          <a:ln/>
        </p:spPr>
        <p:txBody>
          <a:bodyPr lIns="98884" tIns="49442" rIns="98884" bIns="49442"/>
          <a:lstStyle/>
          <a:p>
            <a:endParaRPr lang="zh-TW" altLang="en-US" smtClean="0"/>
          </a:p>
        </p:txBody>
      </p:sp>
      <p:sp>
        <p:nvSpPr>
          <p:cNvPr id="158724" name="投影片編號版面配置區 3"/>
          <p:cNvSpPr txBox="1">
            <a:spLocks noGrp="1"/>
          </p:cNvSpPr>
          <p:nvPr/>
        </p:nvSpPr>
        <p:spPr bwMode="auto">
          <a:xfrm>
            <a:off x="5799015" y="6744501"/>
            <a:ext cx="4433962" cy="353142"/>
          </a:xfrm>
          <a:prstGeom prst="rect">
            <a:avLst/>
          </a:prstGeom>
          <a:noFill/>
          <a:ln w="9525">
            <a:noFill/>
            <a:miter lim="800000"/>
            <a:headEnd/>
            <a:tailEnd/>
          </a:ln>
        </p:spPr>
        <p:txBody>
          <a:bodyPr lIns="98884" tIns="49442" rIns="98884" bIns="49442"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187E008-E92B-4737-B446-AAC850AA85E8}" type="slidenum">
              <a:rPr kumimoji="0" lang="zh-TW" altLang="en-US"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58156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26" name="Group 25"/>
          <p:cNvGrpSpPr/>
          <p:nvPr/>
        </p:nvGrpSpPr>
        <p:grpSpPr>
          <a:xfrm>
            <a:off x="-939" y="-1"/>
            <a:ext cx="9148136" cy="6922236"/>
            <a:chOff x="-939" y="-1"/>
            <a:chExt cx="9148136" cy="6922236"/>
          </a:xfrm>
        </p:grpSpPr>
        <p:sp>
          <p:nvSpPr>
            <p:cNvPr id="25" name="Freeform 13"/>
            <p:cNvSpPr>
              <a:spLocks noEditPoints="1"/>
            </p:cNvSpPr>
            <p:nvPr/>
          </p:nvSpPr>
          <p:spPr bwMode="auto">
            <a:xfrm>
              <a:off x="-939" y="-1"/>
              <a:ext cx="9148136" cy="6858001"/>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sp>
        <p:sp>
          <p:nvSpPr>
            <p:cNvPr id="17" name="Freeform 9"/>
            <p:cNvSpPr>
              <a:spLocks noEditPoints="1"/>
            </p:cNvSpPr>
            <p:nvPr/>
          </p:nvSpPr>
          <p:spPr bwMode="auto">
            <a:xfrm>
              <a:off x="0" y="-1"/>
              <a:ext cx="7420329" cy="6858001"/>
            </a:xfrm>
            <a:custGeom>
              <a:avLst/>
              <a:gdLst/>
              <a:ahLst/>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p:spPr>
        </p:sp>
        <p:sp>
          <p:nvSpPr>
            <p:cNvPr id="12" name="Freeform 5"/>
            <p:cNvSpPr>
              <a:spLocks noEditPoints="1"/>
            </p:cNvSpPr>
            <p:nvPr/>
          </p:nvSpPr>
          <p:spPr bwMode="auto">
            <a:xfrm>
              <a:off x="0" y="0"/>
              <a:ext cx="9055459" cy="6922235"/>
            </a:xfrm>
            <a:custGeom>
              <a:avLst/>
              <a:gdLst/>
              <a:ahLst/>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p:spPr>
        </p:sp>
      </p:grpSp>
      <p:grpSp>
        <p:nvGrpSpPr>
          <p:cNvPr id="84" name="Group 83"/>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554F2B-4BCF-4197-901F-D7CA0C5C3346}" type="datetimeFigureOut">
              <a:rPr kumimoji="0" lang="en-US" sz="10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12/14/2018</a:t>
            </a:fld>
            <a:endParaRPr kumimoji="0" 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9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14786631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35699295"/>
      </p:ext>
    </p:extLst>
  </p:cSld>
  <p:clrMapOvr>
    <a:masterClrMapping/>
  </p:clrMapOvr>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6958474" y="6296616"/>
            <a:ext cx="187949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5" name="Footer Placeholder 4"/>
          <p:cNvSpPr>
            <a:spLocks noGrp="1"/>
          </p:cNvSpPr>
          <p:nvPr>
            <p:ph type="ftr" sz="quarter" idx="11"/>
          </p:nvPr>
        </p:nvSpPr>
        <p:spPr>
          <a:xfrm>
            <a:off x="2200275" y="6296616"/>
            <a:ext cx="446968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cxnSp>
        <p:nvCxnSpPr>
          <p:cNvPr id="12" name="Straight Connector 11"/>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332296"/>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任意多边形 8"/>
          <p:cNvSpPr/>
          <p:nvPr userDrawn="1"/>
        </p:nvSpPr>
        <p:spPr>
          <a:xfrm>
            <a:off x="6429388" y="357166"/>
            <a:ext cx="2286016" cy="164307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任意多边形 9"/>
          <p:cNvSpPr/>
          <p:nvPr userDrawn="1"/>
        </p:nvSpPr>
        <p:spPr>
          <a:xfrm>
            <a:off x="5357818" y="3857628"/>
            <a:ext cx="1428760" cy="108890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图片 12" descr="sb_06.png"/>
          <p:cNvPicPr>
            <a:picLocks noChangeAspect="1"/>
          </p:cNvPicPr>
          <p:nvPr userDrawn="1"/>
        </p:nvPicPr>
        <p:blipFill>
          <a:blip r:embed="rId2" cstate="print"/>
          <a:stretch>
            <a:fillRect/>
          </a:stretch>
        </p:blipFill>
        <p:spPr>
          <a:xfrm>
            <a:off x="7572396" y="4929198"/>
            <a:ext cx="1143906" cy="1501743"/>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pic>
        <p:nvPicPr>
          <p:cNvPr id="16" name="图片 15" descr="未标题-1_13.png"/>
          <p:cNvPicPr>
            <a:picLocks noChangeAspect="1"/>
          </p:cNvPicPr>
          <p:nvPr userDrawn="1"/>
        </p:nvPicPr>
        <p:blipFill>
          <a:blip r:embed="rId3" cstate="print"/>
          <a:stretch>
            <a:fillRect/>
          </a:stretch>
        </p:blipFill>
        <p:spPr>
          <a:xfrm>
            <a:off x="0" y="2214554"/>
            <a:ext cx="1500166" cy="1047657"/>
          </a:xfrm>
          <a:prstGeom prst="rect">
            <a:avLst/>
          </a:prstGeom>
        </p:spPr>
      </p:pic>
    </p:spTree>
    <p:extLst>
      <p:ext uri="{BB962C8B-B14F-4D97-AF65-F5344CB8AC3E}">
        <p14:creationId xmlns:p14="http://schemas.microsoft.com/office/powerpoint/2010/main" val="23800773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返校1-1.png"/>
          <p:cNvPicPr>
            <a:picLocks noChangeAspect="1"/>
          </p:cNvPicPr>
          <p:nvPr userDrawn="1"/>
        </p:nvPicPr>
        <p:blipFill>
          <a:blip r:embed="rId2" cstate="print"/>
          <a:stretch>
            <a:fillRect/>
          </a:stretch>
        </p:blipFill>
        <p:spPr>
          <a:xfrm>
            <a:off x="0" y="0"/>
            <a:ext cx="9162679" cy="6858000"/>
          </a:xfrm>
          <a:prstGeom prst="rect">
            <a:avLst/>
          </a:prstGeom>
        </p:spPr>
      </p:pic>
    </p:spTree>
    <p:extLst>
      <p:ext uri="{BB962C8B-B14F-4D97-AF65-F5344CB8AC3E}">
        <p14:creationId xmlns:p14="http://schemas.microsoft.com/office/powerpoint/2010/main" val="25347034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文本占位符 14"/>
          <p:cNvSpPr>
            <a:spLocks noGrp="1"/>
          </p:cNvSpPr>
          <p:nvPr>
            <p:ph type="body" sz="quarter" idx="10"/>
          </p:nvPr>
        </p:nvSpPr>
        <p:spPr>
          <a:xfrm>
            <a:off x="1071538" y="428604"/>
            <a:ext cx="4643437" cy="17859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8" name="任意多边形 7"/>
          <p:cNvSpPr/>
          <p:nvPr userDrawn="1"/>
        </p:nvSpPr>
        <p:spPr>
          <a:xfrm>
            <a:off x="6429388" y="357166"/>
            <a:ext cx="2286016" cy="164307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任意多边形 8"/>
          <p:cNvSpPr/>
          <p:nvPr userDrawn="1"/>
        </p:nvSpPr>
        <p:spPr>
          <a:xfrm>
            <a:off x="4572000" y="3500438"/>
            <a:ext cx="1678514" cy="127924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图片 9" descr="未标题-1_13.png"/>
          <p:cNvPicPr>
            <a:picLocks noChangeAspect="1"/>
          </p:cNvPicPr>
          <p:nvPr userDrawn="1"/>
        </p:nvPicPr>
        <p:blipFill>
          <a:blip r:embed="rId2" cstate="print"/>
          <a:stretch>
            <a:fillRect/>
          </a:stretch>
        </p:blipFill>
        <p:spPr>
          <a:xfrm>
            <a:off x="0" y="2214554"/>
            <a:ext cx="1500166" cy="1047657"/>
          </a:xfrm>
          <a:prstGeom prst="rect">
            <a:avLst/>
          </a:prstGeom>
        </p:spPr>
      </p:pic>
      <p:pic>
        <p:nvPicPr>
          <p:cNvPr id="7" name="图片 6" descr="bs_05.png"/>
          <p:cNvPicPr>
            <a:picLocks noChangeAspect="1"/>
          </p:cNvPicPr>
          <p:nvPr userDrawn="1"/>
        </p:nvPicPr>
        <p:blipFill>
          <a:blip r:embed="rId3" cstate="print"/>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4" cstate="print"/>
          <a:stretch>
            <a:fillRect/>
          </a:stretch>
        </p:blipFill>
        <p:spPr>
          <a:xfrm>
            <a:off x="5357818" y="5143512"/>
            <a:ext cx="1013080" cy="1329992"/>
          </a:xfrm>
          <a:prstGeom prst="rect">
            <a:avLst/>
          </a:prstGeom>
        </p:spPr>
      </p:pic>
    </p:spTree>
    <p:extLst>
      <p:ext uri="{BB962C8B-B14F-4D97-AF65-F5344CB8AC3E}">
        <p14:creationId xmlns:p14="http://schemas.microsoft.com/office/powerpoint/2010/main" val="18156762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文本占位符 14"/>
          <p:cNvSpPr>
            <a:spLocks noGrp="1"/>
          </p:cNvSpPr>
          <p:nvPr>
            <p:ph type="body" sz="quarter" idx="10"/>
          </p:nvPr>
        </p:nvSpPr>
        <p:spPr>
          <a:xfrm>
            <a:off x="1071538" y="428604"/>
            <a:ext cx="4643437" cy="17859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pic>
        <p:nvPicPr>
          <p:cNvPr id="8" name="图片 7" descr="返校2_03.png"/>
          <p:cNvPicPr>
            <a:picLocks noChangeAspect="1"/>
          </p:cNvPicPr>
          <p:nvPr userDrawn="1"/>
        </p:nvPicPr>
        <p:blipFill>
          <a:blip r:embed="rId2" cstate="print"/>
          <a:stretch>
            <a:fillRect/>
          </a:stretch>
        </p:blipFill>
        <p:spPr>
          <a:xfrm>
            <a:off x="6000760" y="4214818"/>
            <a:ext cx="3143240" cy="2420802"/>
          </a:xfrm>
          <a:prstGeom prst="rect">
            <a:avLst/>
          </a:prstGeom>
        </p:spPr>
      </p:pic>
      <p:pic>
        <p:nvPicPr>
          <p:cNvPr id="13" name="图片 12" descr="sb_06.png"/>
          <p:cNvPicPr>
            <a:picLocks noChangeAspect="1"/>
          </p:cNvPicPr>
          <p:nvPr userDrawn="1"/>
        </p:nvPicPr>
        <p:blipFill>
          <a:blip r:embed="rId3" cstate="print"/>
          <a:stretch>
            <a:fillRect/>
          </a:stretch>
        </p:blipFill>
        <p:spPr>
          <a:xfrm>
            <a:off x="6786578" y="5286388"/>
            <a:ext cx="1013080" cy="1329992"/>
          </a:xfrm>
          <a:prstGeom prst="rect">
            <a:avLst/>
          </a:prstGeom>
        </p:spPr>
      </p:pic>
      <p:grpSp>
        <p:nvGrpSpPr>
          <p:cNvPr id="14" name="组合 13"/>
          <p:cNvGrpSpPr/>
          <p:nvPr userDrawn="1"/>
        </p:nvGrpSpPr>
        <p:grpSpPr>
          <a:xfrm>
            <a:off x="6572264" y="3159625"/>
            <a:ext cx="3000396" cy="1779455"/>
            <a:chOff x="6572264" y="3159625"/>
            <a:chExt cx="3000396" cy="1779455"/>
          </a:xfrm>
        </p:grpSpPr>
        <p:sp>
          <p:nvSpPr>
            <p:cNvPr id="10" name="矩形 9"/>
            <p:cNvSpPr/>
            <p:nvPr userDrawn="1"/>
          </p:nvSpPr>
          <p:spPr>
            <a:xfrm>
              <a:off x="6929454" y="3159625"/>
              <a:ext cx="228601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smtClean="0">
                  <a:ln>
                    <a:noFill/>
                  </a:ln>
                  <a:solidFill>
                    <a:srgbClr val="FF0000"/>
                  </a:solidFill>
                  <a:effectLst>
                    <a:outerShdw blurRad="50800" dist="38100" dir="2700000" algn="tl" rotWithShape="0">
                      <a:prstClr val="black">
                        <a:alpha val="40000"/>
                      </a:prstClr>
                    </a:outerShdw>
                  </a:effectLst>
                  <a:uLnTx/>
                  <a:uFillTx/>
                  <a:latin typeface="Arial Rounded MT Bold" pitchFamily="34" charset="0"/>
                  <a:ea typeface="+mn-ea"/>
                  <a:cs typeface="+mn-cs"/>
                </a:rPr>
                <a:t>B</a:t>
              </a:r>
              <a:r>
                <a:rPr kumimoji="0" lang="en-US" altLang="zh-CN" sz="4400" b="0" i="0" u="none" strike="noStrike" kern="1200" cap="none" spc="0" normalizeH="0" baseline="0" noProof="0" smtClean="0">
                  <a:ln>
                    <a:noFill/>
                  </a:ln>
                  <a:solidFill>
                    <a:srgbClr val="C00000"/>
                  </a:solidFill>
                  <a:effectLst>
                    <a:outerShdw blurRad="50800" dist="38100" dir="2700000" algn="tl" rotWithShape="0">
                      <a:prstClr val="black">
                        <a:alpha val="40000"/>
                      </a:prstClr>
                    </a:outerShdw>
                  </a:effectLst>
                  <a:uLnTx/>
                  <a:uFillTx/>
                  <a:latin typeface="Arial Rounded MT Bold" pitchFamily="34" charset="0"/>
                  <a:ea typeface="+mn-ea"/>
                  <a:cs typeface="+mn-cs"/>
                </a:rPr>
                <a:t>A</a:t>
              </a:r>
              <a:r>
                <a:rPr kumimoji="0" lang="en-US" altLang="zh-CN" sz="4400" b="0" i="0" u="none" strike="noStrike" kern="1200" cap="none" spc="0" normalizeH="0" baseline="0" noProof="0" smtClean="0">
                  <a:ln>
                    <a:noFill/>
                  </a:ln>
                  <a:solidFill>
                    <a:srgbClr val="92D050"/>
                  </a:solidFill>
                  <a:effectLst>
                    <a:outerShdw blurRad="50800" dist="38100" dir="2700000" algn="tl" rotWithShape="0">
                      <a:prstClr val="black">
                        <a:alpha val="40000"/>
                      </a:prstClr>
                    </a:outerShdw>
                  </a:effectLst>
                  <a:uLnTx/>
                  <a:uFillTx/>
                  <a:latin typeface="Arial Rounded MT Bold" pitchFamily="34" charset="0"/>
                  <a:ea typeface="+mn-ea"/>
                  <a:cs typeface="+mn-cs"/>
                </a:rPr>
                <a:t>C</a:t>
              </a:r>
              <a:r>
                <a:rPr kumimoji="0" lang="en-US" altLang="zh-CN" sz="4400" b="0" i="0" u="none" strike="noStrike" kern="1200" cap="none" spc="0" normalizeH="0" baseline="0" noProof="0" smtClean="0">
                  <a:ln>
                    <a:noFill/>
                  </a:ln>
                  <a:solidFill>
                    <a:srgbClr val="7030A0"/>
                  </a:solidFill>
                  <a:effectLst>
                    <a:outerShdw blurRad="50800" dist="38100" dir="2700000" algn="tl" rotWithShape="0">
                      <a:prstClr val="black">
                        <a:alpha val="40000"/>
                      </a:prstClr>
                    </a:outerShdw>
                  </a:effectLst>
                  <a:uLnTx/>
                  <a:uFillTx/>
                  <a:latin typeface="Arial Rounded MT Bold" pitchFamily="34" charset="0"/>
                  <a:ea typeface="+mn-ea"/>
                  <a:cs typeface="+mn-cs"/>
                </a:rPr>
                <a:t>K</a:t>
              </a:r>
              <a:endParaRPr kumimoji="0" lang="zh-CN" altLang="en-US" sz="4400" b="0" i="0" u="none" strike="noStrike" kern="1200" cap="none" spc="0" normalizeH="0" baseline="0" noProof="0">
                <a:ln>
                  <a:noFill/>
                </a:ln>
                <a:solidFill>
                  <a:srgbClr val="7030A0"/>
                </a:solidFill>
                <a:effectLst>
                  <a:outerShdw blurRad="50800" dist="38100" dir="2700000" algn="tl" rotWithShape="0">
                    <a:prstClr val="black">
                      <a:alpha val="40000"/>
                    </a:prstClr>
                  </a:outerShdw>
                </a:effectLst>
                <a:uLnTx/>
                <a:uFillTx/>
                <a:latin typeface="Arial Rounded MT Bold" pitchFamily="34" charset="0"/>
                <a:ea typeface="+mn-ea"/>
                <a:cs typeface="+mn-cs"/>
              </a:endParaRPr>
            </a:p>
          </p:txBody>
        </p:sp>
        <p:sp>
          <p:nvSpPr>
            <p:cNvPr id="11" name="矩形 10"/>
            <p:cNvSpPr/>
            <p:nvPr userDrawn="1"/>
          </p:nvSpPr>
          <p:spPr>
            <a:xfrm>
              <a:off x="7358082" y="3659691"/>
              <a:ext cx="1285884"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smtClean="0">
                  <a:ln>
                    <a:noFill/>
                  </a:ln>
                  <a:solidFill>
                    <a:srgbClr val="7030A0"/>
                  </a:solidFill>
                  <a:effectLst>
                    <a:outerShdw blurRad="50800" dist="38100" dir="2700000" algn="tl" rotWithShape="0">
                      <a:prstClr val="black">
                        <a:alpha val="40000"/>
                      </a:prstClr>
                    </a:outerShdw>
                  </a:effectLst>
                  <a:uLnTx/>
                  <a:uFillTx/>
                  <a:latin typeface="Arial Rounded MT Bold" pitchFamily="34" charset="0"/>
                  <a:ea typeface="+mn-ea"/>
                  <a:cs typeface="+mn-cs"/>
                </a:rPr>
                <a:t>T</a:t>
              </a:r>
              <a:r>
                <a:rPr kumimoji="0" lang="en-US" altLang="zh-CN" sz="4400" b="0" i="0" u="none" strike="noStrike" kern="1200" cap="none" spc="0" normalizeH="0" baseline="0" noProof="0" smtClean="0">
                  <a:ln>
                    <a:noFill/>
                  </a:ln>
                  <a:solidFill>
                    <a:srgbClr val="FF0000"/>
                  </a:solidFill>
                  <a:effectLst>
                    <a:outerShdw blurRad="50800" dist="38100" dir="2700000" algn="tl" rotWithShape="0">
                      <a:prstClr val="black">
                        <a:alpha val="40000"/>
                      </a:prstClr>
                    </a:outerShdw>
                  </a:effectLst>
                  <a:uLnTx/>
                  <a:uFillTx/>
                  <a:latin typeface="Arial Rounded MT Bold" pitchFamily="34" charset="0"/>
                  <a:ea typeface="+mn-ea"/>
                  <a:cs typeface="+mn-cs"/>
                </a:rPr>
                <a:t>O</a:t>
              </a:r>
              <a:endParaRPr kumimoji="0" lang="zh-CN" altLang="en-US" sz="4400" b="0" i="0" u="none" strike="noStrike" kern="1200" cap="none" spc="0" normalizeH="0" baseline="0" noProof="0">
                <a:ln>
                  <a:noFill/>
                </a:ln>
                <a:solidFill>
                  <a:srgbClr val="FF0000"/>
                </a:solidFill>
                <a:effectLst>
                  <a:outerShdw blurRad="50800" dist="38100" dir="2700000" algn="tl" rotWithShape="0">
                    <a:prstClr val="black">
                      <a:alpha val="40000"/>
                    </a:prstClr>
                  </a:outerShdw>
                </a:effectLst>
                <a:uLnTx/>
                <a:uFillTx/>
                <a:latin typeface="Arial Rounded MT Bold" pitchFamily="34" charset="0"/>
                <a:ea typeface="+mn-ea"/>
                <a:cs typeface="+mn-cs"/>
              </a:endParaRPr>
            </a:p>
          </p:txBody>
        </p:sp>
        <p:sp>
          <p:nvSpPr>
            <p:cNvPr id="12" name="矩形 11"/>
            <p:cNvSpPr/>
            <p:nvPr userDrawn="1"/>
          </p:nvSpPr>
          <p:spPr>
            <a:xfrm>
              <a:off x="6572264" y="4169639"/>
              <a:ext cx="300039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smtClean="0">
                  <a:ln>
                    <a:noFill/>
                  </a:ln>
                  <a:solidFill>
                    <a:srgbClr val="D3C588">
                      <a:lumMod val="75000"/>
                    </a:srgbClr>
                  </a:solidFill>
                  <a:effectLst>
                    <a:outerShdw blurRad="50800" dist="38100" dir="2700000" algn="tl" rotWithShape="0">
                      <a:prstClr val="black">
                        <a:alpha val="40000"/>
                      </a:prstClr>
                    </a:outerShdw>
                  </a:effectLst>
                  <a:uLnTx/>
                  <a:uFillTx/>
                  <a:latin typeface="Arial Rounded MT Bold" pitchFamily="34" charset="0"/>
                  <a:ea typeface="+mn-ea"/>
                  <a:cs typeface="+mn-cs"/>
                </a:rPr>
                <a:t>S</a:t>
              </a:r>
              <a:r>
                <a:rPr kumimoji="0" lang="en-US" altLang="zh-CN" sz="4400" b="0" i="0" u="none" strike="noStrike" kern="1200" cap="none" spc="0" normalizeH="0" baseline="0" noProof="0" smtClean="0">
                  <a:ln>
                    <a:noFill/>
                  </a:ln>
                  <a:solidFill>
                    <a:srgbClr val="E42C58"/>
                  </a:solidFill>
                  <a:effectLst>
                    <a:outerShdw blurRad="50800" dist="38100" dir="2700000" algn="tl" rotWithShape="0">
                      <a:prstClr val="black">
                        <a:alpha val="40000"/>
                      </a:prstClr>
                    </a:outerShdw>
                  </a:effectLst>
                  <a:uLnTx/>
                  <a:uFillTx/>
                  <a:latin typeface="Arial Rounded MT Bold" pitchFamily="34" charset="0"/>
                  <a:ea typeface="+mn-ea"/>
                  <a:cs typeface="+mn-cs"/>
                </a:rPr>
                <a:t>C</a:t>
              </a:r>
              <a:r>
                <a:rPr kumimoji="0" lang="en-US" altLang="zh-CN" sz="4400" b="0" i="0" u="none" strike="noStrike" kern="1200" cap="none" spc="0" normalizeH="0" baseline="0" noProof="0" smtClean="0">
                  <a:ln>
                    <a:noFill/>
                  </a:ln>
                  <a:solidFill>
                    <a:srgbClr val="92D050"/>
                  </a:solidFill>
                  <a:effectLst>
                    <a:outerShdw blurRad="50800" dist="38100" dir="2700000" algn="tl" rotWithShape="0">
                      <a:prstClr val="black">
                        <a:alpha val="40000"/>
                      </a:prstClr>
                    </a:outerShdw>
                  </a:effectLst>
                  <a:uLnTx/>
                  <a:uFillTx/>
                  <a:latin typeface="Arial Rounded MT Bold" pitchFamily="34" charset="0"/>
                  <a:ea typeface="+mn-ea"/>
                  <a:cs typeface="+mn-cs"/>
                </a:rPr>
                <a:t>H</a:t>
              </a:r>
              <a:r>
                <a:rPr kumimoji="0" lang="en-US" altLang="zh-CN" sz="4400" b="0" i="0" u="none" strike="noStrike" kern="1200" cap="none" spc="0" normalizeH="0" baseline="0" noProof="0" smtClean="0">
                  <a:ln>
                    <a:noFill/>
                  </a:ln>
                  <a:solidFill>
                    <a:srgbClr val="C00000"/>
                  </a:solidFill>
                  <a:effectLst>
                    <a:outerShdw blurRad="50800" dist="38100" dir="2700000" algn="tl" rotWithShape="0">
                      <a:prstClr val="black">
                        <a:alpha val="40000"/>
                      </a:prstClr>
                    </a:outerShdw>
                  </a:effectLst>
                  <a:uLnTx/>
                  <a:uFillTx/>
                  <a:latin typeface="Arial Rounded MT Bold" pitchFamily="34" charset="0"/>
                  <a:ea typeface="+mn-ea"/>
                  <a:cs typeface="+mn-cs"/>
                </a:rPr>
                <a:t>O</a:t>
              </a:r>
              <a:r>
                <a:rPr kumimoji="0" lang="en-US" altLang="zh-CN" sz="4400" b="0" i="0" u="none" strike="noStrike" kern="1200" cap="none" spc="0" normalizeH="0" baseline="0" noProof="0" smtClean="0">
                  <a:ln>
                    <a:noFill/>
                  </a:ln>
                  <a:solidFill>
                    <a:srgbClr val="92D050"/>
                  </a:solidFill>
                  <a:effectLst>
                    <a:outerShdw blurRad="50800" dist="38100" dir="2700000" algn="tl" rotWithShape="0">
                      <a:prstClr val="black">
                        <a:alpha val="40000"/>
                      </a:prstClr>
                    </a:outerShdw>
                  </a:effectLst>
                  <a:uLnTx/>
                  <a:uFillTx/>
                  <a:latin typeface="Arial Rounded MT Bold" pitchFamily="34" charset="0"/>
                  <a:ea typeface="+mn-ea"/>
                  <a:cs typeface="+mn-cs"/>
                </a:rPr>
                <a:t>O</a:t>
              </a:r>
              <a:r>
                <a:rPr kumimoji="0" lang="en-US" altLang="zh-CN" sz="4400" b="0" i="0" u="none" strike="noStrike" kern="1200" cap="none" spc="0" normalizeH="0" baseline="0" noProof="0" smtClean="0">
                  <a:ln>
                    <a:noFill/>
                  </a:ln>
                  <a:solidFill>
                    <a:srgbClr val="D3C588">
                      <a:lumMod val="75000"/>
                    </a:srgbClr>
                  </a:solidFill>
                  <a:effectLst>
                    <a:outerShdw blurRad="50800" dist="38100" dir="2700000" algn="tl" rotWithShape="0">
                      <a:prstClr val="black">
                        <a:alpha val="40000"/>
                      </a:prstClr>
                    </a:outerShdw>
                  </a:effectLst>
                  <a:uLnTx/>
                  <a:uFillTx/>
                  <a:latin typeface="Arial Rounded MT Bold" pitchFamily="34" charset="0"/>
                  <a:ea typeface="+mn-ea"/>
                  <a:cs typeface="+mn-cs"/>
                </a:rPr>
                <a:t>L</a:t>
              </a:r>
              <a:endParaRPr kumimoji="0" lang="zh-CN" altLang="en-US" sz="4400" b="0" i="0" u="none" strike="noStrike" kern="1200" cap="none" spc="0" normalizeH="0" baseline="0" noProof="0">
                <a:ln>
                  <a:noFill/>
                </a:ln>
                <a:solidFill>
                  <a:srgbClr val="D3C588">
                    <a:lumMod val="75000"/>
                  </a:srgbClr>
                </a:solidFill>
                <a:effectLst>
                  <a:outerShdw blurRad="50800" dist="38100" dir="2700000" algn="tl" rotWithShape="0">
                    <a:prstClr val="black">
                      <a:alpha val="40000"/>
                    </a:prstClr>
                  </a:outerShdw>
                </a:effectLst>
                <a:uLnTx/>
                <a:uFillTx/>
                <a:latin typeface="Arial Rounded MT Bold" pitchFamily="34" charset="0"/>
                <a:ea typeface="+mn-ea"/>
                <a:cs typeface="+mn-cs"/>
              </a:endParaRPr>
            </a:p>
          </p:txBody>
        </p:sp>
      </p:grpSp>
    </p:spTree>
    <p:extLst>
      <p:ext uri="{BB962C8B-B14F-4D97-AF65-F5344CB8AC3E}">
        <p14:creationId xmlns:p14="http://schemas.microsoft.com/office/powerpoint/2010/main" val="34584822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图片 6" descr="sb_03.png"/>
          <p:cNvPicPr>
            <a:picLocks noChangeAspect="1"/>
          </p:cNvPicPr>
          <p:nvPr userDrawn="1"/>
        </p:nvPicPr>
        <p:blipFill>
          <a:blip r:embed="rId2" cstate="print"/>
          <a:stretch>
            <a:fillRect/>
          </a:stretch>
        </p:blipFill>
        <p:spPr>
          <a:xfrm>
            <a:off x="7429520" y="4357694"/>
            <a:ext cx="1568904" cy="1962668"/>
          </a:xfrm>
          <a:prstGeom prst="rect">
            <a:avLst/>
          </a:prstGeom>
        </p:spPr>
      </p:pic>
      <p:pic>
        <p:nvPicPr>
          <p:cNvPr id="10" name="图片 9" descr="bs_05.png"/>
          <p:cNvPicPr>
            <a:picLocks noChangeAspect="1"/>
          </p:cNvPicPr>
          <p:nvPr userDrawn="1"/>
        </p:nvPicPr>
        <p:blipFill>
          <a:blip r:embed="rId3" cstate="print"/>
          <a:stretch>
            <a:fillRect/>
          </a:stretch>
        </p:blipFill>
        <p:spPr>
          <a:xfrm>
            <a:off x="571472" y="1214422"/>
            <a:ext cx="1170020" cy="1751010"/>
          </a:xfrm>
          <a:prstGeom prst="rect">
            <a:avLst/>
          </a:prstGeom>
        </p:spPr>
      </p:pic>
      <p:pic>
        <p:nvPicPr>
          <p:cNvPr id="11" name="图片 10" descr="bs_08.png"/>
          <p:cNvPicPr>
            <a:picLocks noChangeAspect="1"/>
          </p:cNvPicPr>
          <p:nvPr userDrawn="1"/>
        </p:nvPicPr>
        <p:blipFill>
          <a:blip r:embed="rId4" cstate="print"/>
          <a:stretch>
            <a:fillRect/>
          </a:stretch>
        </p:blipFill>
        <p:spPr>
          <a:xfrm>
            <a:off x="7694209" y="4878712"/>
            <a:ext cx="949757" cy="836304"/>
          </a:xfrm>
          <a:prstGeom prst="rect">
            <a:avLst/>
          </a:prstGeom>
        </p:spPr>
      </p:pic>
      <p:pic>
        <p:nvPicPr>
          <p:cNvPr id="8" name="图片 7" descr="sb_06.png"/>
          <p:cNvPicPr>
            <a:picLocks noChangeAspect="1"/>
          </p:cNvPicPr>
          <p:nvPr userDrawn="1"/>
        </p:nvPicPr>
        <p:blipFill>
          <a:blip r:embed="rId5" cstate="print"/>
          <a:stretch>
            <a:fillRect/>
          </a:stretch>
        </p:blipFill>
        <p:spPr>
          <a:xfrm>
            <a:off x="7215206" y="5286388"/>
            <a:ext cx="1013080" cy="1329992"/>
          </a:xfrm>
          <a:prstGeom prst="rect">
            <a:avLst/>
          </a:prstGeom>
        </p:spPr>
      </p:pic>
      <p:pic>
        <p:nvPicPr>
          <p:cNvPr id="12" name="图片 11" descr="返校2_03.png"/>
          <p:cNvPicPr>
            <a:picLocks noChangeAspect="1"/>
          </p:cNvPicPr>
          <p:nvPr userDrawn="1"/>
        </p:nvPicPr>
        <p:blipFill>
          <a:blip r:embed="rId6" cstate="print"/>
          <a:stretch>
            <a:fillRect/>
          </a:stretch>
        </p:blipFill>
        <p:spPr>
          <a:xfrm>
            <a:off x="2428860" y="1071546"/>
            <a:ext cx="3143240" cy="2420802"/>
          </a:xfrm>
          <a:prstGeom prst="rect">
            <a:avLst/>
          </a:prstGeom>
        </p:spPr>
      </p:pic>
      <p:pic>
        <p:nvPicPr>
          <p:cNvPr id="13" name="图片 12" descr="返校1_03.png"/>
          <p:cNvPicPr>
            <a:picLocks noChangeAspect="1"/>
          </p:cNvPicPr>
          <p:nvPr userDrawn="1"/>
        </p:nvPicPr>
        <p:blipFill>
          <a:blip r:embed="rId7" cstate="print"/>
          <a:stretch>
            <a:fillRect/>
          </a:stretch>
        </p:blipFill>
        <p:spPr>
          <a:xfrm>
            <a:off x="3357554" y="571480"/>
            <a:ext cx="2011341" cy="13220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2365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0" name="矩形 19"/>
          <p:cNvSpPr/>
          <p:nvPr userDrawn="1"/>
        </p:nvSpPr>
        <p:spPr>
          <a:xfrm>
            <a:off x="0" y="0"/>
            <a:ext cx="9144000" cy="5929330"/>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图片 14" descr="{DF512866-3CB9-4A0D-A54D-82A1C76D83BE}.png"/>
          <p:cNvPicPr>
            <a:picLocks noChangeAspect="1"/>
          </p:cNvPicPr>
          <p:nvPr userDrawn="1"/>
        </p:nvPicPr>
        <p:blipFill>
          <a:blip r:embed="rId2" cstate="print"/>
          <a:stretch>
            <a:fillRect/>
          </a:stretch>
        </p:blipFill>
        <p:spPr>
          <a:xfrm>
            <a:off x="6313021" y="4429132"/>
            <a:ext cx="2831011" cy="2107294"/>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3500430" y="714356"/>
            <a:ext cx="4643444" cy="21431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22" name="图片占位符 21"/>
          <p:cNvSpPr>
            <a:spLocks noGrp="1"/>
          </p:cNvSpPr>
          <p:nvPr>
            <p:ph type="pic" sz="quarter" idx="12"/>
          </p:nvPr>
        </p:nvSpPr>
        <p:spPr>
          <a:xfrm>
            <a:off x="857224" y="714356"/>
            <a:ext cx="2500330" cy="2143125"/>
          </a:xfrm>
        </p:spPr>
        <p:txBody>
          <a:bodyPr/>
          <a:lstStyle/>
          <a:p>
            <a:r>
              <a:rPr lang="zh-TW" altLang="en-US" smtClean="0"/>
              <a:t>按一下圖示以新增圖片</a:t>
            </a:r>
            <a:endParaRPr lang="zh-CN" altLang="en-US"/>
          </a:p>
        </p:txBody>
      </p:sp>
      <p:sp>
        <p:nvSpPr>
          <p:cNvPr id="23" name="图片占位符 21"/>
          <p:cNvSpPr>
            <a:spLocks noGrp="1"/>
          </p:cNvSpPr>
          <p:nvPr>
            <p:ph type="pic" sz="quarter" idx="13"/>
          </p:nvPr>
        </p:nvSpPr>
        <p:spPr>
          <a:xfrm>
            <a:off x="857224" y="3000372"/>
            <a:ext cx="2500330" cy="2143125"/>
          </a:xfrm>
        </p:spPr>
        <p:txBody>
          <a:bodyPr/>
          <a:lstStyle/>
          <a:p>
            <a:r>
              <a:rPr lang="zh-TW" altLang="en-US" smtClean="0"/>
              <a:t>按一下圖示以新增圖片</a:t>
            </a:r>
            <a:endParaRPr lang="zh-CN" altLang="en-US"/>
          </a:p>
        </p:txBody>
      </p:sp>
      <p:sp>
        <p:nvSpPr>
          <p:cNvPr id="24" name="文本占位符 18"/>
          <p:cNvSpPr>
            <a:spLocks noGrp="1"/>
          </p:cNvSpPr>
          <p:nvPr>
            <p:ph type="body" sz="quarter" idx="14"/>
          </p:nvPr>
        </p:nvSpPr>
        <p:spPr>
          <a:xfrm>
            <a:off x="3500430" y="3000372"/>
            <a:ext cx="4643444" cy="21431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Tree>
    <p:extLst>
      <p:ext uri="{BB962C8B-B14F-4D97-AF65-F5344CB8AC3E}">
        <p14:creationId xmlns:p14="http://schemas.microsoft.com/office/powerpoint/2010/main" val="463757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4628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占位符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8" name="文本占位符 7"/>
          <p:cNvSpPr>
            <a:spLocks noGrp="1"/>
          </p:cNvSpPr>
          <p:nvPr>
            <p:ph type="body" sz="quarter" idx="13"/>
          </p:nvPr>
        </p:nvSpPr>
        <p:spPr>
          <a:xfrm>
            <a:off x="785813" y="357188"/>
            <a:ext cx="7429500" cy="13573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Tree>
    <p:extLst>
      <p:ext uri="{BB962C8B-B14F-4D97-AF65-F5344CB8AC3E}">
        <p14:creationId xmlns:p14="http://schemas.microsoft.com/office/powerpoint/2010/main" val="19255683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1F21A-8405-4DA5-BEAC-3D4CC71D54EA}" type="datetimeFigureOut">
              <a:rPr kumimoji="0" lang="en-US" sz="10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12/14/2018</a:t>
            </a:fld>
            <a:endParaRPr kumimoji="0" 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5" name="Footer Placeholder 4"/>
          <p:cNvSpPr>
            <a:spLocks noGrp="1"/>
          </p:cNvSpPr>
          <p:nvPr>
            <p:ph type="ftr" sz="quarter" idx="11"/>
          </p:nvPr>
        </p:nvSpPr>
        <p:spPr>
          <a:solidFill>
            <a:schemeClr val="bg1"/>
          </a:solidFill>
        </p:spPr>
        <p:txBody>
          <a:bodyPr/>
          <a:lstStyle>
            <a:lvl1pPr>
              <a:defRPr sz="1200">
                <a:solidFill>
                  <a:schemeClr val="tx2">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38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12220601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9C3E01A-484F-4592-8859-615425AEC095}" type="datetimeFigureOut">
              <a:rPr lang="zh-TW" altLang="en-US" smtClean="0">
                <a:solidFill>
                  <a:prstClr val="black">
                    <a:tint val="75000"/>
                  </a:prstClr>
                </a:solidFill>
              </a:rPr>
              <a:pPr/>
              <a:t>2018/12/14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1F22007-38B2-48C5-A0FF-F1F23067D51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61912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9C3E01A-484F-4592-8859-615425AEC095}" type="datetimeFigureOut">
              <a:rPr lang="zh-TW" altLang="en-US" smtClean="0">
                <a:solidFill>
                  <a:prstClr val="black">
                    <a:tint val="75000"/>
                  </a:prstClr>
                </a:solidFill>
              </a:rPr>
              <a:pPr/>
              <a:t>2018/12/14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1F22007-38B2-48C5-A0FF-F1F23067D51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30630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9C3E01A-484F-4592-8859-615425AEC095}" type="datetimeFigureOut">
              <a:rPr lang="zh-TW" altLang="en-US" smtClean="0">
                <a:solidFill>
                  <a:prstClr val="black">
                    <a:tint val="75000"/>
                  </a:prstClr>
                </a:solidFill>
              </a:rPr>
              <a:pPr/>
              <a:t>2018/12/14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1F22007-38B2-48C5-A0FF-F1F23067D51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71687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9C3E01A-484F-4592-8859-615425AEC095}" type="datetimeFigureOut">
              <a:rPr lang="zh-TW" altLang="en-US" smtClean="0">
                <a:solidFill>
                  <a:prstClr val="black">
                    <a:tint val="75000"/>
                  </a:prstClr>
                </a:solidFill>
              </a:rPr>
              <a:pPr/>
              <a:t>2018/12/14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1F22007-38B2-48C5-A0FF-F1F23067D51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6516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9C3E01A-484F-4592-8859-615425AEC095}" type="datetimeFigureOut">
              <a:rPr lang="zh-TW" altLang="en-US" smtClean="0">
                <a:solidFill>
                  <a:prstClr val="black">
                    <a:tint val="75000"/>
                  </a:prstClr>
                </a:solidFill>
              </a:rPr>
              <a:pPr/>
              <a:t>2018/12/14</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31F22007-38B2-48C5-A0FF-F1F23067D51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39189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9C3E01A-484F-4592-8859-615425AEC095}" type="datetimeFigureOut">
              <a:rPr lang="zh-TW" altLang="en-US" smtClean="0">
                <a:solidFill>
                  <a:prstClr val="black">
                    <a:tint val="75000"/>
                  </a:prstClr>
                </a:solidFill>
              </a:rPr>
              <a:pPr/>
              <a:t>2018/12/14</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31F22007-38B2-48C5-A0FF-F1F23067D51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1138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9C3E01A-484F-4592-8859-615425AEC095}" type="datetimeFigureOut">
              <a:rPr lang="zh-TW" altLang="en-US" smtClean="0">
                <a:solidFill>
                  <a:prstClr val="black">
                    <a:tint val="75000"/>
                  </a:prstClr>
                </a:solidFill>
              </a:rPr>
              <a:pPr/>
              <a:t>2018/12/14</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31F22007-38B2-48C5-A0FF-F1F23067D51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48034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9C3E01A-484F-4592-8859-615425AEC095}" type="datetimeFigureOut">
              <a:rPr lang="zh-TW" altLang="en-US" smtClean="0">
                <a:solidFill>
                  <a:prstClr val="black">
                    <a:tint val="75000"/>
                  </a:prstClr>
                </a:solidFill>
              </a:rPr>
              <a:pPr/>
              <a:t>2018/12/14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1F22007-38B2-48C5-A0FF-F1F23067D51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69442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9C3E01A-484F-4592-8859-615425AEC095}" type="datetimeFigureOut">
              <a:rPr lang="zh-TW" altLang="en-US" smtClean="0">
                <a:solidFill>
                  <a:prstClr val="black">
                    <a:tint val="75000"/>
                  </a:prstClr>
                </a:solidFill>
              </a:rPr>
              <a:pPr/>
              <a:t>2018/12/14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1F22007-38B2-48C5-A0FF-F1F23067D51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13540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9C3E01A-484F-4592-8859-615425AEC095}" type="datetimeFigureOut">
              <a:rPr lang="zh-TW" altLang="en-US" smtClean="0">
                <a:solidFill>
                  <a:prstClr val="black">
                    <a:tint val="75000"/>
                  </a:prstClr>
                </a:solidFill>
              </a:rPr>
              <a:pPr/>
              <a:t>2018/12/14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1F22007-38B2-48C5-A0FF-F1F23067D51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831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11" name="Freeform 5"/>
          <p:cNvSpPr>
            <a:spLocks noEditPoints="1"/>
          </p:cNvSpPr>
          <p:nvPr/>
        </p:nvSpPr>
        <p:spPr bwMode="auto">
          <a:xfrm>
            <a:off x="1" y="0"/>
            <a:ext cx="9144000" cy="6907530"/>
          </a:xfrm>
          <a:custGeom>
            <a:avLst/>
            <a:gdLst/>
            <a:ahLst/>
            <a:cxnLst/>
            <a:rect l="0" t="0" r="r" b="b"/>
            <a:pathLst>
              <a:path w="2880" h="2178">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FAFDFD"/>
              </a:solidFill>
              <a:effectLst/>
              <a:uLnTx/>
              <a:uFillTx/>
              <a:latin typeface="Century Schoolbook"/>
              <a:ea typeface="+mn-ea"/>
              <a:cs typeface="+mn-cs"/>
            </a:endParaRPr>
          </a:p>
        </p:txBody>
      </p:sp>
      <p:sp>
        <p:nvSpPr>
          <p:cNvPr id="5" name="Footer Placeholder 4"/>
          <p:cNvSpPr>
            <a:spLocks noGrp="1"/>
          </p:cNvSpPr>
          <p:nvPr>
            <p:ph type="ftr" sz="quarter" idx="11"/>
          </p:nvPr>
        </p:nvSpPr>
        <p:spPr>
          <a:xfrm>
            <a:off x="3030683" y="6296731"/>
            <a:ext cx="3086100" cy="365125"/>
          </a:xfrm>
          <a:solidFill>
            <a:schemeClr val="bg1"/>
          </a:solidFill>
        </p:spPr>
        <p:txBody>
          <a:bodyPr/>
          <a:lstStyle>
            <a:lvl1pPr algn="ct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prstClr val="black"/>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prstClr val="black"/>
                </a:solidFill>
                <a:effectLst/>
                <a:uLnTx/>
                <a:uFillTx/>
                <a:latin typeface="Century Schoolbook"/>
                <a:ea typeface="+mn-ea"/>
                <a:cs typeface="+mn-cs"/>
              </a:rPr>
              <a:t>年度教育部國教署補助各縣市課程大綱研習</a:t>
            </a:r>
            <a:endParaRPr kumimoji="0" lang="zh-CN" altLang="en-US" sz="10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900" b="0" i="0" u="none" strike="noStrike" kern="1200" cap="none" spc="0" normalizeH="0" baseline="0" noProof="0" smtClean="0">
                <a:ln>
                  <a:noFill/>
                </a:ln>
                <a:solidFill>
                  <a:srgbClr val="FAFDFD"/>
                </a:solidFill>
                <a:effectLst/>
                <a:uLnTx/>
                <a:uFillTx/>
                <a:latin typeface="Century School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srgbClr val="FAFDFD"/>
              </a:solidFill>
              <a:effectLst/>
              <a:uLnTx/>
              <a:uFillTx/>
              <a:latin typeface="Century Schoolbook"/>
              <a:ea typeface="+mn-ea"/>
              <a:cs typeface="+mn-cs"/>
            </a:endParaRPr>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536996685"/>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9C3E01A-484F-4592-8859-615425AEC095}" type="datetimeFigureOut">
              <a:rPr lang="zh-TW" altLang="en-US" smtClean="0">
                <a:solidFill>
                  <a:prstClr val="black">
                    <a:tint val="75000"/>
                  </a:prstClr>
                </a:solidFill>
              </a:rPr>
              <a:pPr/>
              <a:t>2018/12/14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1F22007-38B2-48C5-A0FF-F1F23067D51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35032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26" name="Group 25"/>
          <p:cNvGrpSpPr/>
          <p:nvPr/>
        </p:nvGrpSpPr>
        <p:grpSpPr>
          <a:xfrm>
            <a:off x="-939" y="-1"/>
            <a:ext cx="9148136" cy="6922236"/>
            <a:chOff x="-939" y="-1"/>
            <a:chExt cx="9148136" cy="6922236"/>
          </a:xfrm>
        </p:grpSpPr>
        <p:sp>
          <p:nvSpPr>
            <p:cNvPr id="25" name="Freeform 13"/>
            <p:cNvSpPr>
              <a:spLocks noEditPoints="1"/>
            </p:cNvSpPr>
            <p:nvPr/>
          </p:nvSpPr>
          <p:spPr bwMode="auto">
            <a:xfrm>
              <a:off x="-939" y="-1"/>
              <a:ext cx="9148136" cy="6858001"/>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sp>
        <p:sp>
          <p:nvSpPr>
            <p:cNvPr id="17" name="Freeform 9"/>
            <p:cNvSpPr>
              <a:spLocks noEditPoints="1"/>
            </p:cNvSpPr>
            <p:nvPr/>
          </p:nvSpPr>
          <p:spPr bwMode="auto">
            <a:xfrm>
              <a:off x="0" y="-1"/>
              <a:ext cx="7420329" cy="6858001"/>
            </a:xfrm>
            <a:custGeom>
              <a:avLst/>
              <a:gdLst/>
              <a:ahLst/>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p:spPr>
        </p:sp>
        <p:sp>
          <p:nvSpPr>
            <p:cNvPr id="12" name="Freeform 5"/>
            <p:cNvSpPr>
              <a:spLocks noEditPoints="1"/>
            </p:cNvSpPr>
            <p:nvPr/>
          </p:nvSpPr>
          <p:spPr bwMode="auto">
            <a:xfrm>
              <a:off x="0" y="0"/>
              <a:ext cx="9055459" cy="6922235"/>
            </a:xfrm>
            <a:custGeom>
              <a:avLst/>
              <a:gdLst/>
              <a:ahLst/>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p:spPr>
        </p:sp>
      </p:grpSp>
      <p:grpSp>
        <p:nvGrpSpPr>
          <p:cNvPr id="84" name="Group 83"/>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554F2B-4BCF-4197-901F-D7CA0C5C3346}" type="datetimeFigureOut">
              <a:rPr kumimoji="0" lang="en-US" sz="10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12/14/2018</a:t>
            </a:fld>
            <a:endParaRPr kumimoji="0" 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9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512399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1F21A-8405-4DA5-BEAC-3D4CC71D54EA}" type="datetimeFigureOut">
              <a:rPr kumimoji="0" lang="en-US" sz="10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12/14/2018</a:t>
            </a:fld>
            <a:endParaRPr kumimoji="0" 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5" name="Footer Placeholder 4"/>
          <p:cNvSpPr>
            <a:spLocks noGrp="1"/>
          </p:cNvSpPr>
          <p:nvPr>
            <p:ph type="ftr" sz="quarter" idx="11"/>
          </p:nvPr>
        </p:nvSpPr>
        <p:spPr>
          <a:solidFill>
            <a:schemeClr val="bg1"/>
          </a:solidFill>
        </p:spPr>
        <p:txBody>
          <a:bodyPr/>
          <a:lstStyle>
            <a:lvl1pPr>
              <a:defRPr sz="1200">
                <a:solidFill>
                  <a:schemeClr val="tx2">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38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39832674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11" name="Freeform 5"/>
          <p:cNvSpPr>
            <a:spLocks noEditPoints="1"/>
          </p:cNvSpPr>
          <p:nvPr/>
        </p:nvSpPr>
        <p:spPr bwMode="auto">
          <a:xfrm>
            <a:off x="1" y="0"/>
            <a:ext cx="9144000" cy="6907530"/>
          </a:xfrm>
          <a:custGeom>
            <a:avLst/>
            <a:gdLst/>
            <a:ahLst/>
            <a:cxnLst/>
            <a:rect l="0" t="0" r="r" b="b"/>
            <a:pathLst>
              <a:path w="2880" h="2178">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FAFDFD"/>
              </a:solidFill>
              <a:effectLst/>
              <a:uLnTx/>
              <a:uFillTx/>
              <a:latin typeface="Century Schoolbook"/>
              <a:ea typeface="+mn-ea"/>
              <a:cs typeface="+mn-cs"/>
            </a:endParaRPr>
          </a:p>
        </p:txBody>
      </p:sp>
      <p:sp>
        <p:nvSpPr>
          <p:cNvPr id="5" name="Footer Placeholder 4"/>
          <p:cNvSpPr>
            <a:spLocks noGrp="1"/>
          </p:cNvSpPr>
          <p:nvPr>
            <p:ph type="ftr" sz="quarter" idx="11"/>
          </p:nvPr>
        </p:nvSpPr>
        <p:spPr>
          <a:xfrm>
            <a:off x="3030683" y="6296731"/>
            <a:ext cx="3086100" cy="365125"/>
          </a:xfrm>
          <a:solidFill>
            <a:schemeClr val="bg1"/>
          </a:solidFill>
        </p:spPr>
        <p:txBody>
          <a:bodyPr/>
          <a:lstStyle>
            <a:lvl1pPr algn="ct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prstClr val="black"/>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prstClr val="black"/>
                </a:solidFill>
                <a:effectLst/>
                <a:uLnTx/>
                <a:uFillTx/>
                <a:latin typeface="Century Schoolbook"/>
                <a:ea typeface="+mn-ea"/>
                <a:cs typeface="+mn-cs"/>
              </a:rPr>
              <a:t>年度教育部國教署補助各縣市課程大綱研習</a:t>
            </a:r>
            <a:endParaRPr kumimoji="0" lang="zh-CN" altLang="en-US" sz="10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900" b="0" i="0" u="none" strike="noStrike" kern="1200" cap="none" spc="0" normalizeH="0" baseline="0" noProof="0" smtClean="0">
                <a:ln>
                  <a:noFill/>
                </a:ln>
                <a:solidFill>
                  <a:srgbClr val="FAFDFD"/>
                </a:solidFill>
                <a:effectLst/>
                <a:uLnTx/>
                <a:uFillTx/>
                <a:latin typeface="Century School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srgbClr val="FAFDFD"/>
              </a:solidFill>
              <a:effectLst/>
              <a:uLnTx/>
              <a:uFillTx/>
              <a:latin typeface="Century Schoolbook"/>
              <a:ea typeface="+mn-ea"/>
              <a:cs typeface="+mn-cs"/>
            </a:endParaRPr>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674590418"/>
      </p:ext>
    </p:extLst>
  </p:cSld>
  <p:clrMapOvr>
    <a:masterClrMapping/>
  </p:clrMapOvr>
  <p:timing>
    <p:tnLst>
      <p:par>
        <p:cTn id="1" dur="indefinite" restart="never" nodeType="tmRoot"/>
      </p:par>
    </p:tn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200469321"/>
      </p:ext>
    </p:extLst>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2200276" y="3316640"/>
            <a:ext cx="3136392" cy="277936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5641811" y="3316640"/>
            <a:ext cx="3136392" cy="277936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1072366854"/>
      </p:ext>
    </p:extLst>
  </p:cSld>
  <p:clrMapOvr>
    <a:masterClrMapping/>
  </p:clrMapOvr>
  <p:timing>
    <p:tnLst>
      <p:par>
        <p:cTn id="1" dur="indefinite" restart="never" nodeType="tmRoot"/>
      </p:par>
    </p:tn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按一下以編輯母片標題樣式</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年度教育部國教署補助各縣市課程大綱研習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2080131542"/>
      </p:ext>
    </p:extLst>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t>105</a:t>
            </a:r>
            <a:r>
              <a:rPr kumimoji="0" lang="zh-TW" altLang="en-US" sz="10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pic>
        <p:nvPicPr>
          <p:cNvPr id="7" name="图片 4" descr="广告.pn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9864977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3108606376"/>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smtClean="0"/>
              <a:t>將圖片拖曳至版面配置區或按一下圖示以新增</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2069360256"/>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1031913971"/>
      </p:ext>
    </p:extLst>
  </p:cSld>
  <p:clrMapOvr>
    <a:masterClrMapping/>
  </p:clrMapOvr>
  <p:timing>
    <p:tnLst>
      <p:par>
        <p:cTn id="1" dur="indefinite" restart="never" nodeType="tmRoot"/>
      </p:par>
    </p:tnLst>
  </p:timing>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3406643303"/>
      </p:ext>
    </p:extLst>
  </p:cSld>
  <p:clrMapOvr>
    <a:masterClrMapping/>
  </p:clrMapOvr>
  <p:timing>
    <p:tnLst>
      <p:par>
        <p:cTn id="1" dur="indefinite" restart="never" nodeType="tmRoot"/>
      </p:par>
    </p:tnLst>
  </p:timing>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6958474" y="6296616"/>
            <a:ext cx="187949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5" name="Footer Placeholder 4"/>
          <p:cNvSpPr>
            <a:spLocks noGrp="1"/>
          </p:cNvSpPr>
          <p:nvPr>
            <p:ph type="ftr" sz="quarter" idx="11"/>
          </p:nvPr>
        </p:nvSpPr>
        <p:spPr>
          <a:xfrm>
            <a:off x="2200275" y="6296616"/>
            <a:ext cx="446968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cxnSp>
        <p:nvCxnSpPr>
          <p:cNvPr id="12" name="Straight Connector 11"/>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4363"/>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任意多边形 8"/>
          <p:cNvSpPr/>
          <p:nvPr userDrawn="1"/>
        </p:nvSpPr>
        <p:spPr>
          <a:xfrm>
            <a:off x="6429388" y="357166"/>
            <a:ext cx="2286016" cy="164307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任意多边形 9"/>
          <p:cNvSpPr/>
          <p:nvPr userDrawn="1"/>
        </p:nvSpPr>
        <p:spPr>
          <a:xfrm>
            <a:off x="5357818" y="3857628"/>
            <a:ext cx="1428760" cy="108890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图片 12" descr="sb_06.png"/>
          <p:cNvPicPr>
            <a:picLocks noChangeAspect="1"/>
          </p:cNvPicPr>
          <p:nvPr userDrawn="1"/>
        </p:nvPicPr>
        <p:blipFill>
          <a:blip r:embed="rId2" cstate="print"/>
          <a:stretch>
            <a:fillRect/>
          </a:stretch>
        </p:blipFill>
        <p:spPr>
          <a:xfrm>
            <a:off x="7572396" y="4929198"/>
            <a:ext cx="1143906" cy="1501743"/>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pic>
        <p:nvPicPr>
          <p:cNvPr id="16" name="图片 15" descr="未标题-1_13.png"/>
          <p:cNvPicPr>
            <a:picLocks noChangeAspect="1"/>
          </p:cNvPicPr>
          <p:nvPr userDrawn="1"/>
        </p:nvPicPr>
        <p:blipFill>
          <a:blip r:embed="rId3" cstate="print"/>
          <a:stretch>
            <a:fillRect/>
          </a:stretch>
        </p:blipFill>
        <p:spPr>
          <a:xfrm>
            <a:off x="0" y="2214554"/>
            <a:ext cx="1500166" cy="1047657"/>
          </a:xfrm>
          <a:prstGeom prst="rect">
            <a:avLst/>
          </a:prstGeom>
        </p:spPr>
      </p:pic>
    </p:spTree>
    <p:extLst>
      <p:ext uri="{BB962C8B-B14F-4D97-AF65-F5344CB8AC3E}">
        <p14:creationId xmlns:p14="http://schemas.microsoft.com/office/powerpoint/2010/main" val="381613708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481138"/>
            <a:ext cx="8229600" cy="4525962"/>
          </a:xfrm>
        </p:spPr>
        <p:txBody>
          <a:bodyPr/>
          <a:lstStyle/>
          <a:p>
            <a:pPr lvl="0"/>
            <a:endParaRPr lang="zh-TW" altLang="en-US" noProof="0"/>
          </a:p>
        </p:txBody>
      </p:sp>
    </p:spTree>
    <p:extLst>
      <p:ext uri="{BB962C8B-B14F-4D97-AF65-F5344CB8AC3E}">
        <p14:creationId xmlns:p14="http://schemas.microsoft.com/office/powerpoint/2010/main" val="1146176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返校1-1.png"/>
          <p:cNvPicPr>
            <a:picLocks noChangeAspect="1"/>
          </p:cNvPicPr>
          <p:nvPr userDrawn="1"/>
        </p:nvPicPr>
        <p:blipFill>
          <a:blip r:embed="rId2" cstate="print"/>
          <a:stretch>
            <a:fillRect/>
          </a:stretch>
        </p:blipFill>
        <p:spPr>
          <a:xfrm>
            <a:off x="0" y="0"/>
            <a:ext cx="9162679" cy="6858000"/>
          </a:xfrm>
          <a:prstGeom prst="rect">
            <a:avLst/>
          </a:prstGeom>
        </p:spPr>
      </p:pic>
    </p:spTree>
    <p:extLst>
      <p:ext uri="{BB962C8B-B14F-4D97-AF65-F5344CB8AC3E}">
        <p14:creationId xmlns:p14="http://schemas.microsoft.com/office/powerpoint/2010/main" val="88167287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文本占位符 14"/>
          <p:cNvSpPr>
            <a:spLocks noGrp="1"/>
          </p:cNvSpPr>
          <p:nvPr>
            <p:ph type="body" sz="quarter" idx="10"/>
          </p:nvPr>
        </p:nvSpPr>
        <p:spPr>
          <a:xfrm>
            <a:off x="1071538" y="428604"/>
            <a:ext cx="4643437" cy="17859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8" name="任意多边形 7"/>
          <p:cNvSpPr/>
          <p:nvPr userDrawn="1"/>
        </p:nvSpPr>
        <p:spPr>
          <a:xfrm>
            <a:off x="6429388" y="357166"/>
            <a:ext cx="2286016" cy="164307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任意多边形 8"/>
          <p:cNvSpPr/>
          <p:nvPr userDrawn="1"/>
        </p:nvSpPr>
        <p:spPr>
          <a:xfrm>
            <a:off x="4572000" y="3500438"/>
            <a:ext cx="1678514" cy="127924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图片 9" descr="未标题-1_13.png"/>
          <p:cNvPicPr>
            <a:picLocks noChangeAspect="1"/>
          </p:cNvPicPr>
          <p:nvPr userDrawn="1"/>
        </p:nvPicPr>
        <p:blipFill>
          <a:blip r:embed="rId2" cstate="print"/>
          <a:stretch>
            <a:fillRect/>
          </a:stretch>
        </p:blipFill>
        <p:spPr>
          <a:xfrm>
            <a:off x="0" y="2214554"/>
            <a:ext cx="1500166" cy="1047657"/>
          </a:xfrm>
          <a:prstGeom prst="rect">
            <a:avLst/>
          </a:prstGeom>
        </p:spPr>
      </p:pic>
      <p:pic>
        <p:nvPicPr>
          <p:cNvPr id="7" name="图片 6" descr="bs_05.png"/>
          <p:cNvPicPr>
            <a:picLocks noChangeAspect="1"/>
          </p:cNvPicPr>
          <p:nvPr userDrawn="1"/>
        </p:nvPicPr>
        <p:blipFill>
          <a:blip r:embed="rId3" cstate="print"/>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4" cstate="print"/>
          <a:stretch>
            <a:fillRect/>
          </a:stretch>
        </p:blipFill>
        <p:spPr>
          <a:xfrm>
            <a:off x="5357818" y="5143512"/>
            <a:ext cx="1013080" cy="1329992"/>
          </a:xfrm>
          <a:prstGeom prst="rect">
            <a:avLst/>
          </a:prstGeom>
        </p:spPr>
      </p:pic>
    </p:spTree>
    <p:extLst>
      <p:ext uri="{BB962C8B-B14F-4D97-AF65-F5344CB8AC3E}">
        <p14:creationId xmlns:p14="http://schemas.microsoft.com/office/powerpoint/2010/main" val="18413763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文本占位符 14"/>
          <p:cNvSpPr>
            <a:spLocks noGrp="1"/>
          </p:cNvSpPr>
          <p:nvPr>
            <p:ph type="body" sz="quarter" idx="10"/>
          </p:nvPr>
        </p:nvSpPr>
        <p:spPr>
          <a:xfrm>
            <a:off x="1071538" y="428604"/>
            <a:ext cx="4643437" cy="17859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pic>
        <p:nvPicPr>
          <p:cNvPr id="8" name="图片 7" descr="返校2_03.png"/>
          <p:cNvPicPr>
            <a:picLocks noChangeAspect="1"/>
          </p:cNvPicPr>
          <p:nvPr userDrawn="1"/>
        </p:nvPicPr>
        <p:blipFill>
          <a:blip r:embed="rId2" cstate="print"/>
          <a:stretch>
            <a:fillRect/>
          </a:stretch>
        </p:blipFill>
        <p:spPr>
          <a:xfrm>
            <a:off x="6000760" y="4214818"/>
            <a:ext cx="3143240" cy="2420802"/>
          </a:xfrm>
          <a:prstGeom prst="rect">
            <a:avLst/>
          </a:prstGeom>
        </p:spPr>
      </p:pic>
      <p:pic>
        <p:nvPicPr>
          <p:cNvPr id="13" name="图片 12" descr="sb_06.png"/>
          <p:cNvPicPr>
            <a:picLocks noChangeAspect="1"/>
          </p:cNvPicPr>
          <p:nvPr userDrawn="1"/>
        </p:nvPicPr>
        <p:blipFill>
          <a:blip r:embed="rId3" cstate="print"/>
          <a:stretch>
            <a:fillRect/>
          </a:stretch>
        </p:blipFill>
        <p:spPr>
          <a:xfrm>
            <a:off x="6786578" y="5286388"/>
            <a:ext cx="1013080" cy="1329992"/>
          </a:xfrm>
          <a:prstGeom prst="rect">
            <a:avLst/>
          </a:prstGeom>
        </p:spPr>
      </p:pic>
      <p:grpSp>
        <p:nvGrpSpPr>
          <p:cNvPr id="14" name="组合 13"/>
          <p:cNvGrpSpPr/>
          <p:nvPr userDrawn="1"/>
        </p:nvGrpSpPr>
        <p:grpSpPr>
          <a:xfrm>
            <a:off x="6572264" y="3159625"/>
            <a:ext cx="3000396" cy="1779455"/>
            <a:chOff x="6572264" y="3159625"/>
            <a:chExt cx="3000396" cy="1779455"/>
          </a:xfrm>
        </p:grpSpPr>
        <p:sp>
          <p:nvSpPr>
            <p:cNvPr id="10" name="矩形 9"/>
            <p:cNvSpPr/>
            <p:nvPr userDrawn="1"/>
          </p:nvSpPr>
          <p:spPr>
            <a:xfrm>
              <a:off x="6929454" y="3159625"/>
              <a:ext cx="228601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smtClean="0">
                  <a:ln>
                    <a:noFill/>
                  </a:ln>
                  <a:solidFill>
                    <a:srgbClr val="FF0000"/>
                  </a:solidFill>
                  <a:effectLst>
                    <a:outerShdw blurRad="50800" dist="38100" dir="2700000" algn="tl" rotWithShape="0">
                      <a:prstClr val="black">
                        <a:alpha val="40000"/>
                      </a:prstClr>
                    </a:outerShdw>
                  </a:effectLst>
                  <a:uLnTx/>
                  <a:uFillTx/>
                  <a:latin typeface="Arial Rounded MT Bold" pitchFamily="34" charset="0"/>
                  <a:ea typeface="+mn-ea"/>
                  <a:cs typeface="+mn-cs"/>
                </a:rPr>
                <a:t>B</a:t>
              </a:r>
              <a:r>
                <a:rPr kumimoji="0" lang="en-US" altLang="zh-CN" sz="4400" b="0" i="0" u="none" strike="noStrike" kern="1200" cap="none" spc="0" normalizeH="0" baseline="0" noProof="0" smtClean="0">
                  <a:ln>
                    <a:noFill/>
                  </a:ln>
                  <a:solidFill>
                    <a:srgbClr val="C00000"/>
                  </a:solidFill>
                  <a:effectLst>
                    <a:outerShdw blurRad="50800" dist="38100" dir="2700000" algn="tl" rotWithShape="0">
                      <a:prstClr val="black">
                        <a:alpha val="40000"/>
                      </a:prstClr>
                    </a:outerShdw>
                  </a:effectLst>
                  <a:uLnTx/>
                  <a:uFillTx/>
                  <a:latin typeface="Arial Rounded MT Bold" pitchFamily="34" charset="0"/>
                  <a:ea typeface="+mn-ea"/>
                  <a:cs typeface="+mn-cs"/>
                </a:rPr>
                <a:t>A</a:t>
              </a:r>
              <a:r>
                <a:rPr kumimoji="0" lang="en-US" altLang="zh-CN" sz="4400" b="0" i="0" u="none" strike="noStrike" kern="1200" cap="none" spc="0" normalizeH="0" baseline="0" noProof="0" smtClean="0">
                  <a:ln>
                    <a:noFill/>
                  </a:ln>
                  <a:solidFill>
                    <a:srgbClr val="92D050"/>
                  </a:solidFill>
                  <a:effectLst>
                    <a:outerShdw blurRad="50800" dist="38100" dir="2700000" algn="tl" rotWithShape="0">
                      <a:prstClr val="black">
                        <a:alpha val="40000"/>
                      </a:prstClr>
                    </a:outerShdw>
                  </a:effectLst>
                  <a:uLnTx/>
                  <a:uFillTx/>
                  <a:latin typeface="Arial Rounded MT Bold" pitchFamily="34" charset="0"/>
                  <a:ea typeface="+mn-ea"/>
                  <a:cs typeface="+mn-cs"/>
                </a:rPr>
                <a:t>C</a:t>
              </a:r>
              <a:r>
                <a:rPr kumimoji="0" lang="en-US" altLang="zh-CN" sz="4400" b="0" i="0" u="none" strike="noStrike" kern="1200" cap="none" spc="0" normalizeH="0" baseline="0" noProof="0" smtClean="0">
                  <a:ln>
                    <a:noFill/>
                  </a:ln>
                  <a:solidFill>
                    <a:srgbClr val="7030A0"/>
                  </a:solidFill>
                  <a:effectLst>
                    <a:outerShdw blurRad="50800" dist="38100" dir="2700000" algn="tl" rotWithShape="0">
                      <a:prstClr val="black">
                        <a:alpha val="40000"/>
                      </a:prstClr>
                    </a:outerShdw>
                  </a:effectLst>
                  <a:uLnTx/>
                  <a:uFillTx/>
                  <a:latin typeface="Arial Rounded MT Bold" pitchFamily="34" charset="0"/>
                  <a:ea typeface="+mn-ea"/>
                  <a:cs typeface="+mn-cs"/>
                </a:rPr>
                <a:t>K</a:t>
              </a:r>
              <a:endParaRPr kumimoji="0" lang="zh-CN" altLang="en-US" sz="4400" b="0" i="0" u="none" strike="noStrike" kern="1200" cap="none" spc="0" normalizeH="0" baseline="0" noProof="0">
                <a:ln>
                  <a:noFill/>
                </a:ln>
                <a:solidFill>
                  <a:srgbClr val="7030A0"/>
                </a:solidFill>
                <a:effectLst>
                  <a:outerShdw blurRad="50800" dist="38100" dir="2700000" algn="tl" rotWithShape="0">
                    <a:prstClr val="black">
                      <a:alpha val="40000"/>
                    </a:prstClr>
                  </a:outerShdw>
                </a:effectLst>
                <a:uLnTx/>
                <a:uFillTx/>
                <a:latin typeface="Arial Rounded MT Bold" pitchFamily="34" charset="0"/>
                <a:ea typeface="+mn-ea"/>
                <a:cs typeface="+mn-cs"/>
              </a:endParaRPr>
            </a:p>
          </p:txBody>
        </p:sp>
        <p:sp>
          <p:nvSpPr>
            <p:cNvPr id="11" name="矩形 10"/>
            <p:cNvSpPr/>
            <p:nvPr userDrawn="1"/>
          </p:nvSpPr>
          <p:spPr>
            <a:xfrm>
              <a:off x="7358082" y="3659691"/>
              <a:ext cx="1285884"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smtClean="0">
                  <a:ln>
                    <a:noFill/>
                  </a:ln>
                  <a:solidFill>
                    <a:srgbClr val="7030A0"/>
                  </a:solidFill>
                  <a:effectLst>
                    <a:outerShdw blurRad="50800" dist="38100" dir="2700000" algn="tl" rotWithShape="0">
                      <a:prstClr val="black">
                        <a:alpha val="40000"/>
                      </a:prstClr>
                    </a:outerShdw>
                  </a:effectLst>
                  <a:uLnTx/>
                  <a:uFillTx/>
                  <a:latin typeface="Arial Rounded MT Bold" pitchFamily="34" charset="0"/>
                  <a:ea typeface="+mn-ea"/>
                  <a:cs typeface="+mn-cs"/>
                </a:rPr>
                <a:t>T</a:t>
              </a:r>
              <a:r>
                <a:rPr kumimoji="0" lang="en-US" altLang="zh-CN" sz="4400" b="0" i="0" u="none" strike="noStrike" kern="1200" cap="none" spc="0" normalizeH="0" baseline="0" noProof="0" smtClean="0">
                  <a:ln>
                    <a:noFill/>
                  </a:ln>
                  <a:solidFill>
                    <a:srgbClr val="FF0000"/>
                  </a:solidFill>
                  <a:effectLst>
                    <a:outerShdw blurRad="50800" dist="38100" dir="2700000" algn="tl" rotWithShape="0">
                      <a:prstClr val="black">
                        <a:alpha val="40000"/>
                      </a:prstClr>
                    </a:outerShdw>
                  </a:effectLst>
                  <a:uLnTx/>
                  <a:uFillTx/>
                  <a:latin typeface="Arial Rounded MT Bold" pitchFamily="34" charset="0"/>
                  <a:ea typeface="+mn-ea"/>
                  <a:cs typeface="+mn-cs"/>
                </a:rPr>
                <a:t>O</a:t>
              </a:r>
              <a:endParaRPr kumimoji="0" lang="zh-CN" altLang="en-US" sz="4400" b="0" i="0" u="none" strike="noStrike" kern="1200" cap="none" spc="0" normalizeH="0" baseline="0" noProof="0">
                <a:ln>
                  <a:noFill/>
                </a:ln>
                <a:solidFill>
                  <a:srgbClr val="FF0000"/>
                </a:solidFill>
                <a:effectLst>
                  <a:outerShdw blurRad="50800" dist="38100" dir="2700000" algn="tl" rotWithShape="0">
                    <a:prstClr val="black">
                      <a:alpha val="40000"/>
                    </a:prstClr>
                  </a:outerShdw>
                </a:effectLst>
                <a:uLnTx/>
                <a:uFillTx/>
                <a:latin typeface="Arial Rounded MT Bold" pitchFamily="34" charset="0"/>
                <a:ea typeface="+mn-ea"/>
                <a:cs typeface="+mn-cs"/>
              </a:endParaRPr>
            </a:p>
          </p:txBody>
        </p:sp>
        <p:sp>
          <p:nvSpPr>
            <p:cNvPr id="12" name="矩形 11"/>
            <p:cNvSpPr/>
            <p:nvPr userDrawn="1"/>
          </p:nvSpPr>
          <p:spPr>
            <a:xfrm>
              <a:off x="6572264" y="4169639"/>
              <a:ext cx="300039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smtClean="0">
                  <a:ln>
                    <a:noFill/>
                  </a:ln>
                  <a:solidFill>
                    <a:srgbClr val="D3C588">
                      <a:lumMod val="75000"/>
                    </a:srgbClr>
                  </a:solidFill>
                  <a:effectLst>
                    <a:outerShdw blurRad="50800" dist="38100" dir="2700000" algn="tl" rotWithShape="0">
                      <a:prstClr val="black">
                        <a:alpha val="40000"/>
                      </a:prstClr>
                    </a:outerShdw>
                  </a:effectLst>
                  <a:uLnTx/>
                  <a:uFillTx/>
                  <a:latin typeface="Arial Rounded MT Bold" pitchFamily="34" charset="0"/>
                  <a:ea typeface="+mn-ea"/>
                  <a:cs typeface="+mn-cs"/>
                </a:rPr>
                <a:t>S</a:t>
              </a:r>
              <a:r>
                <a:rPr kumimoji="0" lang="en-US" altLang="zh-CN" sz="4400" b="0" i="0" u="none" strike="noStrike" kern="1200" cap="none" spc="0" normalizeH="0" baseline="0" noProof="0" smtClean="0">
                  <a:ln>
                    <a:noFill/>
                  </a:ln>
                  <a:solidFill>
                    <a:srgbClr val="E42C58"/>
                  </a:solidFill>
                  <a:effectLst>
                    <a:outerShdw blurRad="50800" dist="38100" dir="2700000" algn="tl" rotWithShape="0">
                      <a:prstClr val="black">
                        <a:alpha val="40000"/>
                      </a:prstClr>
                    </a:outerShdw>
                  </a:effectLst>
                  <a:uLnTx/>
                  <a:uFillTx/>
                  <a:latin typeface="Arial Rounded MT Bold" pitchFamily="34" charset="0"/>
                  <a:ea typeface="+mn-ea"/>
                  <a:cs typeface="+mn-cs"/>
                </a:rPr>
                <a:t>C</a:t>
              </a:r>
              <a:r>
                <a:rPr kumimoji="0" lang="en-US" altLang="zh-CN" sz="4400" b="0" i="0" u="none" strike="noStrike" kern="1200" cap="none" spc="0" normalizeH="0" baseline="0" noProof="0" smtClean="0">
                  <a:ln>
                    <a:noFill/>
                  </a:ln>
                  <a:solidFill>
                    <a:srgbClr val="92D050"/>
                  </a:solidFill>
                  <a:effectLst>
                    <a:outerShdw blurRad="50800" dist="38100" dir="2700000" algn="tl" rotWithShape="0">
                      <a:prstClr val="black">
                        <a:alpha val="40000"/>
                      </a:prstClr>
                    </a:outerShdw>
                  </a:effectLst>
                  <a:uLnTx/>
                  <a:uFillTx/>
                  <a:latin typeface="Arial Rounded MT Bold" pitchFamily="34" charset="0"/>
                  <a:ea typeface="+mn-ea"/>
                  <a:cs typeface="+mn-cs"/>
                </a:rPr>
                <a:t>H</a:t>
              </a:r>
              <a:r>
                <a:rPr kumimoji="0" lang="en-US" altLang="zh-CN" sz="4400" b="0" i="0" u="none" strike="noStrike" kern="1200" cap="none" spc="0" normalizeH="0" baseline="0" noProof="0" smtClean="0">
                  <a:ln>
                    <a:noFill/>
                  </a:ln>
                  <a:solidFill>
                    <a:srgbClr val="C00000"/>
                  </a:solidFill>
                  <a:effectLst>
                    <a:outerShdw blurRad="50800" dist="38100" dir="2700000" algn="tl" rotWithShape="0">
                      <a:prstClr val="black">
                        <a:alpha val="40000"/>
                      </a:prstClr>
                    </a:outerShdw>
                  </a:effectLst>
                  <a:uLnTx/>
                  <a:uFillTx/>
                  <a:latin typeface="Arial Rounded MT Bold" pitchFamily="34" charset="0"/>
                  <a:ea typeface="+mn-ea"/>
                  <a:cs typeface="+mn-cs"/>
                </a:rPr>
                <a:t>O</a:t>
              </a:r>
              <a:r>
                <a:rPr kumimoji="0" lang="en-US" altLang="zh-CN" sz="4400" b="0" i="0" u="none" strike="noStrike" kern="1200" cap="none" spc="0" normalizeH="0" baseline="0" noProof="0" smtClean="0">
                  <a:ln>
                    <a:noFill/>
                  </a:ln>
                  <a:solidFill>
                    <a:srgbClr val="92D050"/>
                  </a:solidFill>
                  <a:effectLst>
                    <a:outerShdw blurRad="50800" dist="38100" dir="2700000" algn="tl" rotWithShape="0">
                      <a:prstClr val="black">
                        <a:alpha val="40000"/>
                      </a:prstClr>
                    </a:outerShdw>
                  </a:effectLst>
                  <a:uLnTx/>
                  <a:uFillTx/>
                  <a:latin typeface="Arial Rounded MT Bold" pitchFamily="34" charset="0"/>
                  <a:ea typeface="+mn-ea"/>
                  <a:cs typeface="+mn-cs"/>
                </a:rPr>
                <a:t>O</a:t>
              </a:r>
              <a:r>
                <a:rPr kumimoji="0" lang="en-US" altLang="zh-CN" sz="4400" b="0" i="0" u="none" strike="noStrike" kern="1200" cap="none" spc="0" normalizeH="0" baseline="0" noProof="0" smtClean="0">
                  <a:ln>
                    <a:noFill/>
                  </a:ln>
                  <a:solidFill>
                    <a:srgbClr val="D3C588">
                      <a:lumMod val="75000"/>
                    </a:srgbClr>
                  </a:solidFill>
                  <a:effectLst>
                    <a:outerShdw blurRad="50800" dist="38100" dir="2700000" algn="tl" rotWithShape="0">
                      <a:prstClr val="black">
                        <a:alpha val="40000"/>
                      </a:prstClr>
                    </a:outerShdw>
                  </a:effectLst>
                  <a:uLnTx/>
                  <a:uFillTx/>
                  <a:latin typeface="Arial Rounded MT Bold" pitchFamily="34" charset="0"/>
                  <a:ea typeface="+mn-ea"/>
                  <a:cs typeface="+mn-cs"/>
                </a:rPr>
                <a:t>L</a:t>
              </a:r>
              <a:endParaRPr kumimoji="0" lang="zh-CN" altLang="en-US" sz="4400" b="0" i="0" u="none" strike="noStrike" kern="1200" cap="none" spc="0" normalizeH="0" baseline="0" noProof="0">
                <a:ln>
                  <a:noFill/>
                </a:ln>
                <a:solidFill>
                  <a:srgbClr val="D3C588">
                    <a:lumMod val="75000"/>
                  </a:srgbClr>
                </a:solidFill>
                <a:effectLst>
                  <a:outerShdw blurRad="50800" dist="38100" dir="2700000" algn="tl" rotWithShape="0">
                    <a:prstClr val="black">
                      <a:alpha val="40000"/>
                    </a:prstClr>
                  </a:outerShdw>
                </a:effectLst>
                <a:uLnTx/>
                <a:uFillTx/>
                <a:latin typeface="Arial Rounded MT Bold" pitchFamily="34" charset="0"/>
                <a:ea typeface="+mn-ea"/>
                <a:cs typeface="+mn-cs"/>
              </a:endParaRPr>
            </a:p>
          </p:txBody>
        </p:sp>
      </p:grpSp>
    </p:spTree>
    <p:extLst>
      <p:ext uri="{BB962C8B-B14F-4D97-AF65-F5344CB8AC3E}">
        <p14:creationId xmlns:p14="http://schemas.microsoft.com/office/powerpoint/2010/main" val="2603274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图片 6" descr="sb_03.png"/>
          <p:cNvPicPr>
            <a:picLocks noChangeAspect="1"/>
          </p:cNvPicPr>
          <p:nvPr userDrawn="1"/>
        </p:nvPicPr>
        <p:blipFill>
          <a:blip r:embed="rId2" cstate="print"/>
          <a:stretch>
            <a:fillRect/>
          </a:stretch>
        </p:blipFill>
        <p:spPr>
          <a:xfrm>
            <a:off x="7429520" y="4357694"/>
            <a:ext cx="1568904" cy="1962668"/>
          </a:xfrm>
          <a:prstGeom prst="rect">
            <a:avLst/>
          </a:prstGeom>
        </p:spPr>
      </p:pic>
      <p:pic>
        <p:nvPicPr>
          <p:cNvPr id="10" name="图片 9" descr="bs_05.png"/>
          <p:cNvPicPr>
            <a:picLocks noChangeAspect="1"/>
          </p:cNvPicPr>
          <p:nvPr userDrawn="1"/>
        </p:nvPicPr>
        <p:blipFill>
          <a:blip r:embed="rId3" cstate="print"/>
          <a:stretch>
            <a:fillRect/>
          </a:stretch>
        </p:blipFill>
        <p:spPr>
          <a:xfrm>
            <a:off x="571472" y="1214422"/>
            <a:ext cx="1170020" cy="1751010"/>
          </a:xfrm>
          <a:prstGeom prst="rect">
            <a:avLst/>
          </a:prstGeom>
        </p:spPr>
      </p:pic>
      <p:pic>
        <p:nvPicPr>
          <p:cNvPr id="11" name="图片 10" descr="bs_08.png"/>
          <p:cNvPicPr>
            <a:picLocks noChangeAspect="1"/>
          </p:cNvPicPr>
          <p:nvPr userDrawn="1"/>
        </p:nvPicPr>
        <p:blipFill>
          <a:blip r:embed="rId4" cstate="print"/>
          <a:stretch>
            <a:fillRect/>
          </a:stretch>
        </p:blipFill>
        <p:spPr>
          <a:xfrm>
            <a:off x="7694209" y="4878712"/>
            <a:ext cx="949757" cy="836304"/>
          </a:xfrm>
          <a:prstGeom prst="rect">
            <a:avLst/>
          </a:prstGeom>
        </p:spPr>
      </p:pic>
      <p:pic>
        <p:nvPicPr>
          <p:cNvPr id="8" name="图片 7" descr="sb_06.png"/>
          <p:cNvPicPr>
            <a:picLocks noChangeAspect="1"/>
          </p:cNvPicPr>
          <p:nvPr userDrawn="1"/>
        </p:nvPicPr>
        <p:blipFill>
          <a:blip r:embed="rId5" cstate="print"/>
          <a:stretch>
            <a:fillRect/>
          </a:stretch>
        </p:blipFill>
        <p:spPr>
          <a:xfrm>
            <a:off x="7215206" y="5286388"/>
            <a:ext cx="1013080" cy="1329992"/>
          </a:xfrm>
          <a:prstGeom prst="rect">
            <a:avLst/>
          </a:prstGeom>
        </p:spPr>
      </p:pic>
      <p:pic>
        <p:nvPicPr>
          <p:cNvPr id="12" name="图片 11" descr="返校2_03.png"/>
          <p:cNvPicPr>
            <a:picLocks noChangeAspect="1"/>
          </p:cNvPicPr>
          <p:nvPr userDrawn="1"/>
        </p:nvPicPr>
        <p:blipFill>
          <a:blip r:embed="rId6" cstate="print"/>
          <a:stretch>
            <a:fillRect/>
          </a:stretch>
        </p:blipFill>
        <p:spPr>
          <a:xfrm>
            <a:off x="2428860" y="1071546"/>
            <a:ext cx="3143240" cy="2420802"/>
          </a:xfrm>
          <a:prstGeom prst="rect">
            <a:avLst/>
          </a:prstGeom>
        </p:spPr>
      </p:pic>
      <p:pic>
        <p:nvPicPr>
          <p:cNvPr id="13" name="图片 12" descr="返校1_03.png"/>
          <p:cNvPicPr>
            <a:picLocks noChangeAspect="1"/>
          </p:cNvPicPr>
          <p:nvPr userDrawn="1"/>
        </p:nvPicPr>
        <p:blipFill>
          <a:blip r:embed="rId7" cstate="print"/>
          <a:stretch>
            <a:fillRect/>
          </a:stretch>
        </p:blipFill>
        <p:spPr>
          <a:xfrm>
            <a:off x="3357554" y="571480"/>
            <a:ext cx="2011341" cy="13220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8580989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0" name="矩形 19"/>
          <p:cNvSpPr/>
          <p:nvPr userDrawn="1"/>
        </p:nvSpPr>
        <p:spPr>
          <a:xfrm>
            <a:off x="0" y="0"/>
            <a:ext cx="9144000" cy="5929330"/>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图片 14" descr="{DF512866-3CB9-4A0D-A54D-82A1C76D83BE}.png"/>
          <p:cNvPicPr>
            <a:picLocks noChangeAspect="1"/>
          </p:cNvPicPr>
          <p:nvPr userDrawn="1"/>
        </p:nvPicPr>
        <p:blipFill>
          <a:blip r:embed="rId2" cstate="print"/>
          <a:stretch>
            <a:fillRect/>
          </a:stretch>
        </p:blipFill>
        <p:spPr>
          <a:xfrm>
            <a:off x="6313021" y="4429132"/>
            <a:ext cx="2831011" cy="2107294"/>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3500430" y="714356"/>
            <a:ext cx="4643444" cy="21431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22" name="图片占位符 21"/>
          <p:cNvSpPr>
            <a:spLocks noGrp="1"/>
          </p:cNvSpPr>
          <p:nvPr>
            <p:ph type="pic" sz="quarter" idx="12"/>
          </p:nvPr>
        </p:nvSpPr>
        <p:spPr>
          <a:xfrm>
            <a:off x="857224" y="714356"/>
            <a:ext cx="2500330" cy="2143125"/>
          </a:xfrm>
        </p:spPr>
        <p:txBody>
          <a:bodyPr/>
          <a:lstStyle/>
          <a:p>
            <a:r>
              <a:rPr lang="zh-TW" altLang="en-US" smtClean="0"/>
              <a:t>按一下圖示以新增圖片</a:t>
            </a:r>
            <a:endParaRPr lang="zh-CN" altLang="en-US"/>
          </a:p>
        </p:txBody>
      </p:sp>
      <p:sp>
        <p:nvSpPr>
          <p:cNvPr id="23" name="图片占位符 21"/>
          <p:cNvSpPr>
            <a:spLocks noGrp="1"/>
          </p:cNvSpPr>
          <p:nvPr>
            <p:ph type="pic" sz="quarter" idx="13"/>
          </p:nvPr>
        </p:nvSpPr>
        <p:spPr>
          <a:xfrm>
            <a:off x="857224" y="3000372"/>
            <a:ext cx="2500330" cy="2143125"/>
          </a:xfrm>
        </p:spPr>
        <p:txBody>
          <a:bodyPr/>
          <a:lstStyle/>
          <a:p>
            <a:r>
              <a:rPr lang="zh-TW" altLang="en-US" smtClean="0"/>
              <a:t>按一下圖示以新增圖片</a:t>
            </a:r>
            <a:endParaRPr lang="zh-CN" altLang="en-US"/>
          </a:p>
        </p:txBody>
      </p:sp>
      <p:sp>
        <p:nvSpPr>
          <p:cNvPr id="24" name="文本占位符 18"/>
          <p:cNvSpPr>
            <a:spLocks noGrp="1"/>
          </p:cNvSpPr>
          <p:nvPr>
            <p:ph type="body" sz="quarter" idx="14"/>
          </p:nvPr>
        </p:nvSpPr>
        <p:spPr>
          <a:xfrm>
            <a:off x="3500430" y="3000372"/>
            <a:ext cx="4643444" cy="21431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Tree>
    <p:extLst>
      <p:ext uri="{BB962C8B-B14F-4D97-AF65-F5344CB8AC3E}">
        <p14:creationId xmlns:p14="http://schemas.microsoft.com/office/powerpoint/2010/main" val="269026723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8610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2200276" y="3316640"/>
            <a:ext cx="3136392" cy="277936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5641811" y="3316640"/>
            <a:ext cx="3136392" cy="277936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3834952333"/>
      </p:ext>
    </p:extLst>
  </p:cSld>
  <p:clrMapOvr>
    <a:masterClrMapping/>
  </p:clrMapOvr>
  <p:timing>
    <p:tnLst>
      <p:par>
        <p:cTn id="1" dur="indefinite" restart="never" nodeType="tmRoot"/>
      </p:par>
    </p:tnLst>
  </p:timing>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占位符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8" name="文本占位符 7"/>
          <p:cNvSpPr>
            <a:spLocks noGrp="1"/>
          </p:cNvSpPr>
          <p:nvPr>
            <p:ph type="body" sz="quarter" idx="13"/>
          </p:nvPr>
        </p:nvSpPr>
        <p:spPr>
          <a:xfrm>
            <a:off x="785813" y="357188"/>
            <a:ext cx="7429500" cy="13573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Tree>
    <p:extLst>
      <p:ext uri="{BB962C8B-B14F-4D97-AF65-F5344CB8AC3E}">
        <p14:creationId xmlns:p14="http://schemas.microsoft.com/office/powerpoint/2010/main" val="181125876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788" y="2348880"/>
            <a:ext cx="7716837" cy="4051920"/>
          </a:xfrm>
        </p:spPr>
        <p:txBody>
          <a:bodyPr/>
          <a:lstStyle>
            <a:lvl1pPr algn="just">
              <a:buFontTx/>
              <a:buBlip>
                <a:blip r:embed="rId2"/>
              </a:buBlip>
              <a:defRPr sz="2400" b="1"/>
            </a:lvl1pPr>
            <a:lvl2pPr>
              <a:buFontTx/>
              <a:buBlip>
                <a:blip r:embed="rId3"/>
              </a:buBlip>
              <a:defRPr sz="2200">
                <a:solidFill>
                  <a:schemeClr val="tx1">
                    <a:lumMod val="95000"/>
                    <a:lumOff val="5000"/>
                  </a:schemeClr>
                </a:solidFill>
                <a:effectLst/>
                <a:latin typeface="微軟正黑體" pitchFamily="34" charset="-120"/>
                <a:ea typeface="微軟正黑體" pitchFamily="34" charset="-120"/>
              </a:defRPr>
            </a:lvl2pPr>
            <a:lvl3pPr>
              <a:buFontTx/>
              <a:buBlip>
                <a:blip r:embed="rId3"/>
              </a:buBlip>
              <a:defRPr sz="2000">
                <a:solidFill>
                  <a:schemeClr val="tx1">
                    <a:lumMod val="95000"/>
                    <a:lumOff val="5000"/>
                  </a:schemeClr>
                </a:solidFill>
                <a:effectLst/>
                <a:latin typeface="微軟正黑體" pitchFamily="34" charset="-120"/>
                <a:ea typeface="微軟正黑體" pitchFamily="34" charset="-120"/>
              </a:defRPr>
            </a:lvl3pPr>
            <a:lvl4pPr>
              <a:buFontTx/>
              <a:buBlip>
                <a:blip r:embed="rId3"/>
              </a:buBlip>
              <a:defRPr>
                <a:solidFill>
                  <a:schemeClr val="tx1">
                    <a:lumMod val="95000"/>
                    <a:lumOff val="5000"/>
                  </a:schemeClr>
                </a:solidFill>
                <a:effectLst/>
                <a:latin typeface="微軟正黑體" pitchFamily="34" charset="-120"/>
                <a:ea typeface="微軟正黑體" pitchFamily="34" charset="-120"/>
              </a:defRPr>
            </a:lvl4pPr>
            <a:lvl5pPr>
              <a:defRPr>
                <a:solidFill>
                  <a:schemeClr val="tx1">
                    <a:lumMod val="95000"/>
                    <a:lumOff val="5000"/>
                  </a:schemeClr>
                </a:solidFill>
                <a:effectLst/>
                <a:latin typeface="微軟正黑體" pitchFamily="34" charset="-120"/>
                <a:ea typeface="微軟正黑體" pitchFamily="34" charset="-120"/>
              </a:defRPr>
            </a:lvl5pPr>
          </a:lstStyle>
          <a:p>
            <a:pPr lvl="0"/>
            <a:r>
              <a:rPr lang="zh-TW" altLang="en-US" dirty="0" smtClean="0"/>
              <a:t>按一下以編輯母片文字樣式</a:t>
            </a:r>
          </a:p>
        </p:txBody>
      </p:sp>
      <p:sp>
        <p:nvSpPr>
          <p:cNvPr id="5" name="Title Placeholder 1"/>
          <p:cNvSpPr>
            <a:spLocks noGrp="1"/>
          </p:cNvSpPr>
          <p:nvPr>
            <p:ph type="title"/>
          </p:nvPr>
        </p:nvSpPr>
        <p:spPr bwMode="auto">
          <a:xfrm>
            <a:off x="712788" y="476672"/>
            <a:ext cx="4716467" cy="1652342"/>
          </a:xfrm>
          <a:prstGeom prst="rect">
            <a:avLst/>
          </a:prstGeom>
          <a:noFill/>
          <a:ln w="9525">
            <a:noFill/>
            <a:miter lim="800000"/>
            <a:headEnd/>
            <a:tailEnd/>
          </a:ln>
        </p:spPr>
        <p:txBody>
          <a:bodyPr/>
          <a:lstStyle>
            <a:lvl1pPr>
              <a:defRPr sz="4000"/>
            </a:lvl1pPr>
          </a:lstStyle>
          <a:p>
            <a:pPr lvl="0"/>
            <a:r>
              <a:rPr lang="en-US" altLang="zh-TW" dirty="0" smtClean="0"/>
              <a:t>Click to edit Master title style</a:t>
            </a:r>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rPr>
              <a:t>︱ </a:t>
            </a:r>
            <a:fld id="{F0071182-FFA2-494E-8556-43445592FC7C}" type="slidenum">
              <a:rPr kumimoji="0" lang="zh-TW" altLang="en-US" sz="3800" b="0" i="0" u="none" strike="noStrike" kern="1200" cap="none" spc="0" normalizeH="0" baseline="0" noProof="0">
                <a:ln>
                  <a:noFill/>
                </a:ln>
                <a:solidFill>
                  <a:srgbClr val="EC6814"/>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zh-TW" sz="3800" b="0" i="0" u="none" strike="noStrike" kern="1200" cap="none" spc="0" normalizeH="0" baseline="0" noProof="0">
              <a:ln>
                <a:noFill/>
              </a:ln>
              <a:solidFill>
                <a:srgbClr val="EC6814"/>
              </a:solidFill>
              <a:effectLst/>
              <a:uLnTx/>
              <a:uFillTx/>
              <a:latin typeface="Century Schoolbook"/>
              <a:ea typeface="+mn-ea"/>
              <a:cs typeface="+mn-cs"/>
            </a:endParaRPr>
          </a:p>
        </p:txBody>
      </p:sp>
    </p:spTree>
    <p:extLst>
      <p:ext uri="{BB962C8B-B14F-4D97-AF65-F5344CB8AC3E}">
        <p14:creationId xmlns:p14="http://schemas.microsoft.com/office/powerpoint/2010/main" val="29438484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按一下以編輯母片標題樣式</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年度教育部國教署補助各縣市課程大綱研習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281872236"/>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t>105</a:t>
            </a:r>
            <a:r>
              <a:rPr kumimoji="0" lang="zh-TW" altLang="en-US" sz="10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pic>
        <p:nvPicPr>
          <p:cNvPr id="7" name="图片 4" descr="广告.pn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6372646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1694296082"/>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smtClean="0"/>
              <a:t>將圖片拖曳至版面配置區或按一下圖示以新增</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107</a:t>
            </a:r>
            <a:r>
              <a:rPr kumimoji="0" lang="zh-TW" altLang="en-US" sz="1000" b="0" i="0" u="none" strike="noStrike" kern="1200" cap="none" spc="0" normalizeH="0" baseline="0" noProof="0" dirty="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dirty="0">
              <a:ln>
                <a:noFill/>
              </a:ln>
              <a:solidFill>
                <a:srgbClr val="1E1217">
                  <a:lumMod val="75000"/>
                  <a:lumOff val="25000"/>
                </a:srgbClr>
              </a:solidFill>
              <a:effectLst/>
              <a:uLnTx/>
              <a:uFillTx/>
              <a:latin typeface="Century Schoolbook"/>
              <a:ea typeface="+mn-ea"/>
              <a:cs typeface="+mn-cs"/>
            </a:endParaRPr>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Tree>
    <p:extLst>
      <p:ext uri="{BB962C8B-B14F-4D97-AF65-F5344CB8AC3E}">
        <p14:creationId xmlns:p14="http://schemas.microsoft.com/office/powerpoint/2010/main" val="2744650611"/>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t>105</a:t>
            </a:r>
            <a:r>
              <a:rPr kumimoji="0" lang="zh-TW" altLang="en-US" sz="10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79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Lst>
  <p:timing>
    <p:tnLst>
      <p:par>
        <p:cTn id="1" dur="indefinite" restart="never" nodeType="tmRoot"/>
      </p:par>
    </p:tnLst>
  </p:timing>
  <p:hf hdr="0" dt="0"/>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icrosoft JhengHei" charset="-120"/>
          <a:ea typeface="Microsoft JhengHei" charset="-120"/>
          <a:cs typeface="Microsoft JhengHei" charset="-120"/>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icrosoft JhengHei" charset="-120"/>
          <a:ea typeface="Microsoft JhengHei" charset="-120"/>
          <a:cs typeface="Microsoft JhengHei" charset="-120"/>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icrosoft JhengHei" charset="-120"/>
          <a:ea typeface="Microsoft JhengHei" charset="-120"/>
          <a:cs typeface="Microsoft JhengHei" charset="-120"/>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13" orient="horz" pos="2160">
          <p15:clr>
            <a:srgbClr val="F26B43"/>
          </p15:clr>
        </p15:guide>
        <p15:guide id="14" pos="1386">
          <p15:clr>
            <a:srgbClr val="F26B43"/>
          </p15:clr>
        </p15:guide>
        <p15:guide id="15" orient="horz" pos="3960">
          <p15:clr>
            <a:srgbClr val="F26B43"/>
          </p15:clr>
        </p15:guide>
        <p15:guide id="16" orient="horz" pos="1536">
          <p15:clr>
            <a:srgbClr val="F26B43"/>
          </p15:clr>
        </p15:guide>
        <p15:guide id="17" orient="horz" pos="3840">
          <p15:clr>
            <a:srgbClr val="F26B43"/>
          </p15:clr>
        </p15:guide>
        <p15:guide id="18" pos="3312">
          <p15:clr>
            <a:srgbClr val="F26B43"/>
          </p15:clr>
        </p15:guide>
        <p15:guide id="19" pos="3600">
          <p15:clr>
            <a:srgbClr val="F26B43"/>
          </p15:clr>
        </p15:guide>
        <p15:guide id="20" orient="horz" pos="360">
          <p15:clr>
            <a:srgbClr val="F26B43"/>
          </p15:clr>
        </p15:guide>
        <p15:guide id="21" pos="5526">
          <p15:clr>
            <a:srgbClr val="F26B43"/>
          </p15:clr>
        </p15:guide>
        <p15:guide id="22" pos="1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3E01A-484F-4592-8859-615425AEC095}" type="datetimeFigureOut">
              <a:rPr lang="zh-TW" altLang="en-US" smtClean="0">
                <a:solidFill>
                  <a:prstClr val="black">
                    <a:tint val="75000"/>
                  </a:prstClr>
                </a:solidFill>
              </a:rPr>
              <a:pPr/>
              <a:t>2018/12/14</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22007-38B2-48C5-A0FF-F1F23067D51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3190851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t>105</a:t>
            </a:r>
            <a:r>
              <a:rPr kumimoji="0" lang="zh-TW" altLang="en-US" sz="10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t>年度教育部國民及學前教育署補助各縣市課綱研習</a:t>
            </a:r>
            <a:endParaRPr kumimoji="0" lang="zh-CN" altLang="en-US" sz="10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08FAF5-218D-4493-AA17-9A1040C9746A}" type="slidenum">
              <a:rPr kumimoji="0" lang="zh-CN" altLang="en-US" sz="3800" b="0" i="0" u="none" strike="noStrike" kern="1200" cap="none" spc="0" normalizeH="0" baseline="0" noProof="0" smtClean="0">
                <a:ln>
                  <a:noFill/>
                </a:ln>
                <a:solidFill>
                  <a:srgbClr val="1E1217">
                    <a:lumMod val="75000"/>
                    <a:lumOff val="25000"/>
                  </a:srgbClr>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3800" b="0" i="0" u="none" strike="noStrike" kern="1200" cap="none" spc="0" normalizeH="0" baseline="0" noProof="0">
              <a:ln>
                <a:noFill/>
              </a:ln>
              <a:solidFill>
                <a:srgbClr val="1E1217">
                  <a:lumMod val="75000"/>
                  <a:lumOff val="25000"/>
                </a:srgbClr>
              </a:solidFill>
              <a:effectLst/>
              <a:uLnTx/>
              <a:uFillTx/>
              <a:latin typeface="Century Schoolbook"/>
              <a:ea typeface="+mn-ea"/>
              <a:cs typeface="+mn-cs"/>
            </a:endParaRPr>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26971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Lst>
  <p:timing>
    <p:tnLst>
      <p:par>
        <p:cTn id="1" dur="indefinite" restart="never" nodeType="tmRoot"/>
      </p:par>
    </p:tnLst>
  </p:timing>
  <p:hf hdr="0" dt="0"/>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icrosoft JhengHei" charset="-120"/>
          <a:ea typeface="Microsoft JhengHei" charset="-120"/>
          <a:cs typeface="Microsoft JhengHei" charset="-120"/>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icrosoft JhengHei" charset="-120"/>
          <a:ea typeface="Microsoft JhengHei" charset="-120"/>
          <a:cs typeface="Microsoft JhengHei" charset="-120"/>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icrosoft JhengHei" charset="-120"/>
          <a:ea typeface="Microsoft JhengHei" charset="-120"/>
          <a:cs typeface="Microsoft JhengHei" charset="-120"/>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13" orient="horz" pos="2160">
          <p15:clr>
            <a:srgbClr val="F26B43"/>
          </p15:clr>
        </p15:guide>
        <p15:guide id="14" pos="1386">
          <p15:clr>
            <a:srgbClr val="F26B43"/>
          </p15:clr>
        </p15:guide>
        <p15:guide id="15" orient="horz" pos="3960">
          <p15:clr>
            <a:srgbClr val="F26B43"/>
          </p15:clr>
        </p15:guide>
        <p15:guide id="16" orient="horz" pos="1536">
          <p15:clr>
            <a:srgbClr val="F26B43"/>
          </p15:clr>
        </p15:guide>
        <p15:guide id="17" orient="horz" pos="3840">
          <p15:clr>
            <a:srgbClr val="F26B43"/>
          </p15:clr>
        </p15:guide>
        <p15:guide id="18" pos="3312">
          <p15:clr>
            <a:srgbClr val="F26B43"/>
          </p15:clr>
        </p15:guide>
        <p15:guide id="19" pos="3600">
          <p15:clr>
            <a:srgbClr val="F26B43"/>
          </p15:clr>
        </p15:guide>
        <p15:guide id="20" orient="horz" pos="360">
          <p15:clr>
            <a:srgbClr val="F26B43"/>
          </p15:clr>
        </p15:guide>
        <p15:guide id="21" pos="5526">
          <p15:clr>
            <a:srgbClr val="F26B43"/>
          </p15:clr>
        </p15:guide>
        <p15:guide id="22" pos="1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32.xml"/><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36.xml"/><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3.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2.xml"/><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微軟正黑體" pitchFamily="34" charset="-120"/>
                <a:ea typeface="微軟正黑體" pitchFamily="34" charset="-120"/>
              </a:rPr>
              <a:t>關於幼兒園課綱的六大領域</a:t>
            </a:r>
            <a:endParaRPr lang="zh-TW" altLang="en-US" b="1" dirty="0">
              <a:solidFill>
                <a:srgbClr val="C00000"/>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pPr marL="0" indent="0">
              <a:buNone/>
            </a:pPr>
            <a:r>
              <a:rPr lang="zh-TW" altLang="en-US" dirty="0" smtClean="0">
                <a:latin typeface="微軟正黑體" pitchFamily="34" charset="-120"/>
                <a:ea typeface="微軟正黑體" pitchFamily="34" charset="-120"/>
              </a:rPr>
              <a:t>       </a:t>
            </a:r>
            <a:endParaRPr lang="en-US" altLang="zh-TW" dirty="0" smtClean="0">
              <a:latin typeface="微軟正黑體" pitchFamily="34" charset="-120"/>
              <a:ea typeface="微軟正黑體" pitchFamily="34" charset="-120"/>
            </a:endParaRPr>
          </a:p>
          <a:p>
            <a:pPr marL="0" indent="0">
              <a:buNone/>
            </a:pPr>
            <a:r>
              <a:rPr lang="zh-TW" altLang="en-US" dirty="0" smtClean="0">
                <a:latin typeface="微軟正黑體" pitchFamily="34" charset="-120"/>
                <a:ea typeface="微軟正黑體" pitchFamily="34" charset="-120"/>
              </a:rPr>
              <a:t>每一個領域的  定義</a:t>
            </a:r>
            <a:endParaRPr lang="en-US" altLang="zh-TW" dirty="0" smtClean="0">
              <a:latin typeface="微軟正黑體" pitchFamily="34" charset="-120"/>
              <a:ea typeface="微軟正黑體" pitchFamily="34" charset="-120"/>
            </a:endParaRPr>
          </a:p>
          <a:p>
            <a:pPr marL="0" indent="0">
              <a:buNone/>
            </a:pPr>
            <a:r>
              <a:rPr lang="zh-TW" altLang="en-US" dirty="0" smtClean="0">
                <a:latin typeface="微軟正黑體" pitchFamily="34" charset="-120"/>
                <a:ea typeface="微軟正黑體" pitchFamily="34" charset="-120"/>
              </a:rPr>
              <a:t>                          目標</a:t>
            </a:r>
            <a:endParaRPr lang="en-US" altLang="zh-TW" dirty="0" smtClean="0">
              <a:latin typeface="微軟正黑體" pitchFamily="34" charset="-120"/>
              <a:ea typeface="微軟正黑體" pitchFamily="34" charset="-120"/>
            </a:endParaRPr>
          </a:p>
          <a:p>
            <a:pPr marL="0" indent="0">
              <a:buNone/>
            </a:pPr>
            <a:r>
              <a:rPr lang="zh-TW" altLang="en-US" dirty="0" smtClean="0">
                <a:latin typeface="微軟正黑體" pitchFamily="34" charset="-120"/>
                <a:ea typeface="微軟正黑體" pitchFamily="34" charset="-120"/>
              </a:rPr>
              <a:t>                          內涵架構</a:t>
            </a:r>
            <a:endParaRPr lang="en-US" altLang="zh-TW" dirty="0" smtClean="0">
              <a:latin typeface="微軟正黑體" pitchFamily="34" charset="-120"/>
              <a:ea typeface="微軟正黑體" pitchFamily="34" charset="-120"/>
            </a:endParaRPr>
          </a:p>
          <a:p>
            <a:pPr marL="0" indent="0">
              <a:buNone/>
            </a:pPr>
            <a:endParaRPr lang="en-US" altLang="zh-TW" dirty="0">
              <a:latin typeface="微軟正黑體" pitchFamily="34" charset="-120"/>
              <a:ea typeface="微軟正黑體" pitchFamily="34" charset="-120"/>
            </a:endParaRPr>
          </a:p>
          <a:p>
            <a:pPr marL="0" indent="0">
              <a:buNone/>
            </a:pPr>
            <a:r>
              <a:rPr lang="zh-TW" altLang="en-US" dirty="0" smtClean="0">
                <a:latin typeface="微軟正黑體" pitchFamily="34" charset="-120"/>
                <a:ea typeface="微軟正黑體" pitchFamily="34" charset="-120"/>
              </a:rPr>
              <a:t>都瞭解了嗎</a:t>
            </a:r>
            <a:r>
              <a:rPr lang="en-US" altLang="zh-TW" dirty="0" smtClean="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p:txBody>
      </p:sp>
    </p:spTree>
    <p:extLst>
      <p:ext uri="{BB962C8B-B14F-4D97-AF65-F5344CB8AC3E}">
        <p14:creationId xmlns:p14="http://schemas.microsoft.com/office/powerpoint/2010/main" val="631399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3F5BAA7-738B-4CC3-8B68-66FD4F5E9B79}"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內容版面配置區 9"/>
          <p:cNvGraphicFramePr>
            <a:graphicFrameLocks/>
          </p:cNvGraphicFramePr>
          <p:nvPr>
            <p:extLst/>
          </p:nvPr>
        </p:nvGraphicFramePr>
        <p:xfrm>
          <a:off x="557182" y="164305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4"/>
          <p:cNvSpPr>
            <a:spLocks noGrp="1" noChangeArrowheads="1"/>
          </p:cNvSpPr>
          <p:nvPr>
            <p:ph type="title"/>
          </p:nvPr>
        </p:nvSpPr>
        <p:spPr>
          <a:xfrm>
            <a:off x="2105030" y="568345"/>
            <a:ext cx="6624604" cy="881017"/>
          </a:xfrm>
        </p:spPr>
        <p:txBody>
          <a:bodyPr>
            <a:normAutofit/>
          </a:bodyPr>
          <a:lstStyle/>
          <a:p>
            <a:pPr eaLnBrk="1" fontAlgn="auto" hangingPunct="1">
              <a:spcAft>
                <a:spcPts val="0"/>
              </a:spcAft>
              <a:defRPr/>
            </a:pPr>
            <a:r>
              <a:rPr lang="zh-TW" altLang="en-US" sz="3600" dirty="0" smtClean="0"/>
              <a:t>身體動作與健康領域能力</a:t>
            </a:r>
            <a:endParaRPr lang="zh-TW" altLang="en-US" sz="1800" dirty="0"/>
          </a:p>
        </p:txBody>
      </p:sp>
      <p:sp>
        <p:nvSpPr>
          <p:cNvPr id="58374" name="投影片編號版面配置區 8"/>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252D1CD-28F4-438E-8C7B-AD9C56025A40}"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9148282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defRPr/>
            </a:pPr>
            <a:r>
              <a:rPr lang="zh-TW" altLang="en-US" sz="3600" dirty="0" smtClean="0">
                <a:latin typeface="微軟正黑體" pitchFamily="34" charset="-120"/>
                <a:ea typeface="微軟正黑體" pitchFamily="34" charset="-120"/>
              </a:rPr>
              <a:t>美感領域學習面向</a:t>
            </a:r>
            <a:endParaRPr lang="zh-TW" altLang="en-US" sz="3600" dirty="0">
              <a:latin typeface="微軟正黑體" pitchFamily="34" charset="-120"/>
              <a:ea typeface="微軟正黑體" pitchFamily="34" charset="-120"/>
            </a:endParaRPr>
          </a:p>
        </p:txBody>
      </p:sp>
      <p:sp>
        <p:nvSpPr>
          <p:cNvPr id="133123" name="內容版面配置區 1"/>
          <p:cNvSpPr>
            <a:spLocks noGrp="1"/>
          </p:cNvSpPr>
          <p:nvPr>
            <p:ph idx="1"/>
          </p:nvPr>
        </p:nvSpPr>
        <p:spPr>
          <a:xfrm>
            <a:off x="2200276" y="2204864"/>
            <a:ext cx="6577928" cy="4464496"/>
          </a:xfrm>
        </p:spPr>
        <p:txBody>
          <a:bodyPr>
            <a:normAutofit fontScale="85000" lnSpcReduction="10000"/>
          </a:bodyPr>
          <a:lstStyle/>
          <a:p>
            <a:pPr>
              <a:lnSpc>
                <a:spcPct val="120000"/>
              </a:lnSpc>
            </a:pPr>
            <a:r>
              <a:rPr lang="zh-TW" altLang="en-US" sz="2600" dirty="0" smtClean="0">
                <a:solidFill>
                  <a:srgbClr val="FF0000"/>
                </a:solidFill>
                <a:latin typeface="微軟正黑體" pitchFamily="34" charset="-120"/>
                <a:ea typeface="微軟正黑體" pitchFamily="34" charset="-120"/>
              </a:rPr>
              <a:t>情意</a:t>
            </a:r>
            <a:endParaRPr lang="en-US" altLang="zh-TW" sz="2600" dirty="0" smtClean="0">
              <a:solidFill>
                <a:srgbClr val="FF0000"/>
              </a:solidFill>
              <a:latin typeface="微軟正黑體" pitchFamily="34" charset="-120"/>
              <a:ea typeface="微軟正黑體" pitchFamily="34" charset="-120"/>
            </a:endParaRPr>
          </a:p>
          <a:p>
            <a:pPr>
              <a:lnSpc>
                <a:spcPct val="120000"/>
              </a:lnSpc>
              <a:buFont typeface="Wingdings 3" pitchFamily="18" charset="2"/>
              <a:buNone/>
            </a:pPr>
            <a:r>
              <a:rPr lang="en-US" altLang="zh-TW"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情意是指希望幼兒在不同的美感經驗中，能連結</a:t>
            </a:r>
            <a:r>
              <a:rPr lang="zh-TW" altLang="en-US" sz="2400" u="sng" dirty="0" smtClean="0">
                <a:latin typeface="微軟正黑體" pitchFamily="34" charset="-120"/>
                <a:ea typeface="微軟正黑體" pitchFamily="34" charset="-120"/>
              </a:rPr>
              <a:t>正面的情意與產生愉悅的</a:t>
            </a:r>
            <a:r>
              <a:rPr lang="zh-TW" altLang="en-US" sz="2400" b="1" u="sng" dirty="0" smtClean="0">
                <a:solidFill>
                  <a:srgbClr val="FF0000"/>
                </a:solidFill>
                <a:latin typeface="微軟正黑體" pitchFamily="34" charset="-120"/>
                <a:ea typeface="微軟正黑體" pitchFamily="34" charset="-120"/>
              </a:rPr>
              <a:t>感受</a:t>
            </a:r>
            <a:r>
              <a:rPr lang="zh-TW" altLang="en-US" sz="2400" dirty="0" smtClean="0">
                <a:latin typeface="微軟正黑體" pitchFamily="34" charset="-120"/>
                <a:ea typeface="微軟正黑體" pitchFamily="34" charset="-120"/>
              </a:rPr>
              <a:t>，及樂於從事美感有關的活動</a:t>
            </a:r>
            <a:endParaRPr lang="en-US" altLang="zh-TW" sz="2400" dirty="0" smtClean="0">
              <a:latin typeface="微軟正黑體" pitchFamily="34" charset="-120"/>
              <a:ea typeface="微軟正黑體" pitchFamily="34" charset="-120"/>
            </a:endParaRPr>
          </a:p>
          <a:p>
            <a:pPr>
              <a:buFont typeface="Wingdings 3" pitchFamily="18" charset="2"/>
              <a:buNone/>
            </a:pPr>
            <a:endParaRPr lang="en-US" altLang="zh-TW" dirty="0" smtClean="0">
              <a:latin typeface="微軟正黑體" pitchFamily="34" charset="-120"/>
              <a:ea typeface="微軟正黑體" pitchFamily="34" charset="-120"/>
            </a:endParaRPr>
          </a:p>
          <a:p>
            <a:r>
              <a:rPr lang="zh-TW" altLang="en-US" sz="2600" dirty="0" smtClean="0">
                <a:solidFill>
                  <a:srgbClr val="0000FF"/>
                </a:solidFill>
                <a:latin typeface="微軟正黑體" pitchFamily="34" charset="-120"/>
                <a:ea typeface="微軟正黑體" pitchFamily="34" charset="-120"/>
              </a:rPr>
              <a:t>藝術媒介：</a:t>
            </a:r>
            <a:r>
              <a:rPr lang="zh-TW" altLang="en-US" sz="2600" dirty="0" smtClean="0">
                <a:latin typeface="微軟正黑體" pitchFamily="34" charset="-120"/>
                <a:ea typeface="微軟正黑體" pitchFamily="34" charset="-120"/>
              </a:rPr>
              <a:t>指常用的視覺藝術、</a:t>
            </a:r>
            <a:r>
              <a:rPr lang="zh-TW" altLang="en-US" sz="2600" b="1" dirty="0" smtClean="0">
                <a:solidFill>
                  <a:srgbClr val="FF0000"/>
                </a:solidFill>
                <a:latin typeface="微軟正黑體" pitchFamily="34" charset="-120"/>
                <a:ea typeface="微軟正黑體" pitchFamily="34" charset="-120"/>
              </a:rPr>
              <a:t>音樂</a:t>
            </a:r>
            <a:r>
              <a:rPr lang="zh-TW" altLang="en-US" sz="2600" dirty="0" smtClean="0">
                <a:latin typeface="微軟正黑體" pitchFamily="34" charset="-120"/>
                <a:ea typeface="微軟正黑體" pitchFamily="34" charset="-120"/>
              </a:rPr>
              <a:t>及戲劇扮演</a:t>
            </a:r>
            <a:endParaRPr lang="en-US" altLang="zh-TW" sz="2600" dirty="0" smtClean="0">
              <a:latin typeface="微軟正黑體" pitchFamily="34" charset="-120"/>
              <a:ea typeface="微軟正黑體" pitchFamily="34" charset="-120"/>
            </a:endParaRPr>
          </a:p>
          <a:p>
            <a:pPr lvl="1"/>
            <a:r>
              <a:rPr lang="zh-TW" altLang="en-US" sz="2300" b="1" dirty="0" smtClean="0">
                <a:solidFill>
                  <a:srgbClr val="FF0000"/>
                </a:solidFill>
                <a:latin typeface="微軟正黑體" pitchFamily="34" charset="-120"/>
                <a:ea typeface="微軟正黑體" pitchFamily="34" charset="-120"/>
              </a:rPr>
              <a:t>視覺藝術是指以美術或工藝造型來展現個人情感與想像創意的藝術表現</a:t>
            </a:r>
            <a:endParaRPr lang="en-US" altLang="zh-TW" sz="2300" b="1" dirty="0" smtClean="0">
              <a:solidFill>
                <a:srgbClr val="FF0000"/>
              </a:solidFill>
              <a:latin typeface="微軟正黑體" pitchFamily="34" charset="-120"/>
              <a:ea typeface="微軟正黑體" pitchFamily="34" charset="-120"/>
            </a:endParaRPr>
          </a:p>
          <a:p>
            <a:pPr lvl="1"/>
            <a:r>
              <a:rPr lang="zh-TW" altLang="en-US" sz="2300" b="1" dirty="0" smtClean="0">
                <a:solidFill>
                  <a:srgbClr val="FF0000"/>
                </a:solidFill>
                <a:latin typeface="微軟正黑體" pitchFamily="34" charset="-120"/>
                <a:ea typeface="微軟正黑體" pitchFamily="34" charset="-120"/>
              </a:rPr>
              <a:t>音樂是指透過想像和創作以聲音所組成的藝術表現，通常是由歌唱、樂器演奏和肢體動作等方式來傳達</a:t>
            </a:r>
            <a:endParaRPr lang="en-US" altLang="zh-TW" sz="2300" b="1" dirty="0" smtClean="0">
              <a:solidFill>
                <a:srgbClr val="FF0000"/>
              </a:solidFill>
              <a:latin typeface="微軟正黑體" pitchFamily="34" charset="-120"/>
              <a:ea typeface="微軟正黑體" pitchFamily="34" charset="-120"/>
            </a:endParaRPr>
          </a:p>
          <a:p>
            <a:pPr lvl="1"/>
            <a:r>
              <a:rPr lang="zh-TW" altLang="en-US" sz="2300" b="1" dirty="0" smtClean="0">
                <a:solidFill>
                  <a:srgbClr val="FF0000"/>
                </a:solidFill>
                <a:latin typeface="微軟正黑體" pitchFamily="34" charset="-120"/>
                <a:ea typeface="微軟正黑體" pitchFamily="34" charset="-120"/>
              </a:rPr>
              <a:t>戲</a:t>
            </a:r>
            <a:r>
              <a:rPr lang="zh-TW" altLang="en-US" sz="2300" b="1" dirty="0">
                <a:solidFill>
                  <a:srgbClr val="FF0000"/>
                </a:solidFill>
                <a:latin typeface="微軟正黑體" pitchFamily="34" charset="-120"/>
                <a:ea typeface="微軟正黑體" pitchFamily="34" charset="-120"/>
              </a:rPr>
              <a:t>劇</a:t>
            </a:r>
            <a:r>
              <a:rPr lang="zh-TW" altLang="en-US" sz="2300" b="1" dirty="0" smtClean="0">
                <a:solidFill>
                  <a:srgbClr val="FF0000"/>
                </a:solidFill>
                <a:latin typeface="微軟正黑體" pitchFamily="34" charset="-120"/>
                <a:ea typeface="微軟正黑體" pitchFamily="34" charset="-120"/>
              </a:rPr>
              <a:t>扮演是指以角色行動、口語對話和服裝道具來表現故事和情境</a:t>
            </a:r>
          </a:p>
        </p:txBody>
      </p:sp>
      <p:sp>
        <p:nvSpPr>
          <p:cNvPr id="133125"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F29E08C-C5FD-40D3-ADBF-8C11BA535451}"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2517980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defRPr/>
            </a:pPr>
            <a:r>
              <a:rPr lang="zh-TW" altLang="en-US" sz="3600" dirty="0" smtClean="0">
                <a:latin typeface="微軟正黑體" pitchFamily="34" charset="-120"/>
                <a:ea typeface="微軟正黑體" pitchFamily="34" charset="-120"/>
              </a:rPr>
              <a:t>美感領域學習</a:t>
            </a:r>
            <a:r>
              <a:rPr lang="zh-TW" altLang="en-US" sz="3600" dirty="0">
                <a:latin typeface="微軟正黑體" pitchFamily="34" charset="-120"/>
                <a:ea typeface="微軟正黑體" pitchFamily="34" charset="-120"/>
              </a:rPr>
              <a:t>指標</a:t>
            </a:r>
            <a:r>
              <a:rPr lang="en-US" altLang="zh-TW" sz="3600" dirty="0">
                <a:latin typeface="微軟正黑體" pitchFamily="34" charset="-120"/>
                <a:ea typeface="微軟正黑體" pitchFamily="34" charset="-120"/>
              </a:rPr>
              <a:t>(</a:t>
            </a:r>
            <a:r>
              <a:rPr lang="zh-TW" altLang="en-US" sz="3600" dirty="0">
                <a:latin typeface="微軟正黑體" pitchFamily="34" charset="-120"/>
                <a:ea typeface="微軟正黑體" pitchFamily="34" charset="-120"/>
              </a:rPr>
              <a:t>示例</a:t>
            </a:r>
            <a:r>
              <a:rPr lang="en-US" altLang="zh-TW" sz="3600" dirty="0">
                <a:latin typeface="微軟正黑體" pitchFamily="34" charset="-120"/>
                <a:ea typeface="微軟正黑體" pitchFamily="34" charset="-120"/>
              </a:rPr>
              <a:t>)</a:t>
            </a:r>
            <a:r>
              <a:rPr lang="en-US" altLang="zh-TW" sz="1100" dirty="0">
                <a:solidFill>
                  <a:srgbClr val="FF3399"/>
                </a:solidFill>
                <a:latin typeface="微軟正黑體" pitchFamily="34" charset="-120"/>
                <a:ea typeface="微軟正黑體" pitchFamily="34" charset="-120"/>
              </a:rPr>
              <a:t/>
            </a:r>
            <a:br>
              <a:rPr lang="en-US" altLang="zh-TW" sz="1100" dirty="0">
                <a:solidFill>
                  <a:srgbClr val="FF3399"/>
                </a:solidFill>
                <a:latin typeface="微軟正黑體" pitchFamily="34" charset="-120"/>
                <a:ea typeface="微軟正黑體" pitchFamily="34" charset="-120"/>
              </a:rPr>
            </a:br>
            <a:r>
              <a:rPr lang="en-US" altLang="zh-TW" sz="1100" dirty="0" smtClean="0">
                <a:solidFill>
                  <a:srgbClr val="FF3399"/>
                </a:solidFill>
                <a:latin typeface="微軟正黑體" pitchFamily="34" charset="-120"/>
                <a:ea typeface="微軟正黑體" pitchFamily="34" charset="-120"/>
              </a:rPr>
              <a:t/>
            </a:r>
            <a:br>
              <a:rPr lang="en-US" altLang="zh-TW" sz="1100" dirty="0" smtClean="0">
                <a:solidFill>
                  <a:srgbClr val="FF3399"/>
                </a:solidFill>
                <a:latin typeface="微軟正黑體" pitchFamily="34" charset="-120"/>
                <a:ea typeface="微軟正黑體" pitchFamily="34" charset="-120"/>
              </a:rPr>
            </a:br>
            <a:r>
              <a:rPr lang="en-US" altLang="zh-TW" sz="1100" dirty="0">
                <a:solidFill>
                  <a:srgbClr val="FF3399"/>
                </a:solidFill>
                <a:latin typeface="微軟正黑體" pitchFamily="34" charset="-120"/>
                <a:ea typeface="微軟正黑體" pitchFamily="34" charset="-120"/>
              </a:rPr>
              <a:t/>
            </a:r>
            <a:br>
              <a:rPr lang="en-US" altLang="zh-TW" sz="1100" dirty="0">
                <a:solidFill>
                  <a:srgbClr val="FF3399"/>
                </a:solidFill>
                <a:latin typeface="微軟正黑體" pitchFamily="34" charset="-120"/>
                <a:ea typeface="微軟正黑體" pitchFamily="34" charset="-120"/>
              </a:rPr>
            </a:br>
            <a:r>
              <a:rPr lang="en-US" altLang="zh-TW" sz="1100" dirty="0" smtClean="0">
                <a:solidFill>
                  <a:srgbClr val="FF3399"/>
                </a:solidFill>
                <a:latin typeface="微軟正黑體" pitchFamily="34" charset="-120"/>
                <a:ea typeface="微軟正黑體" pitchFamily="34" charset="-120"/>
              </a:rPr>
              <a:t/>
            </a:r>
            <a:br>
              <a:rPr lang="en-US" altLang="zh-TW" sz="1100" dirty="0" smtClean="0">
                <a:solidFill>
                  <a:srgbClr val="FF3399"/>
                </a:solidFill>
                <a:latin typeface="微軟正黑體" pitchFamily="34" charset="-120"/>
                <a:ea typeface="微軟正黑體" pitchFamily="34" charset="-120"/>
              </a:rPr>
            </a:br>
            <a:r>
              <a:rPr lang="en-US" altLang="zh-TW" sz="2400" b="1" dirty="0" smtClean="0">
                <a:solidFill>
                  <a:srgbClr val="FF0000"/>
                </a:solidFill>
                <a:latin typeface="微軟正黑體" pitchFamily="34" charset="-120"/>
                <a:ea typeface="微軟正黑體" pitchFamily="34" charset="-120"/>
              </a:rPr>
              <a:t>3-2 </a:t>
            </a:r>
            <a:r>
              <a:rPr lang="zh-TW" altLang="en-US" sz="2400" b="1" dirty="0">
                <a:solidFill>
                  <a:srgbClr val="FF0000"/>
                </a:solidFill>
                <a:latin typeface="微軟正黑體" pitchFamily="34" charset="-120"/>
                <a:ea typeface="微軟正黑體" pitchFamily="34" charset="-120"/>
              </a:rPr>
              <a:t>欣賞藝術創作或展演活動，回應個人的看法</a:t>
            </a:r>
            <a:endParaRPr lang="zh-TW" altLang="en-US" sz="2400" dirty="0">
              <a:latin typeface="微軟正黑體" pitchFamily="34" charset="-120"/>
              <a:ea typeface="微軟正黑體" pitchFamily="34" charset="-120"/>
            </a:endParaRPr>
          </a:p>
        </p:txBody>
      </p:sp>
      <p:sp>
        <p:nvSpPr>
          <p:cNvPr id="133125"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F29E08C-C5FD-40D3-ADBF-8C11BA535451}"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3"/>
          <p:cNvSpPr txBox="1">
            <a:spLocks noChangeArrowheads="1"/>
          </p:cNvSpPr>
          <p:nvPr/>
        </p:nvSpPr>
        <p:spPr>
          <a:xfrm>
            <a:off x="1057449" y="2310274"/>
            <a:ext cx="7691015" cy="36515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icrosoft JhengHei" charset="-120"/>
                <a:ea typeface="Microsoft JhengHei" charset="-120"/>
                <a:cs typeface="Microsoft JhengHei" charset="-120"/>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icrosoft JhengHei" charset="-120"/>
                <a:ea typeface="Microsoft JhengHei" charset="-120"/>
                <a:cs typeface="Microsoft JhengHei" charset="-120"/>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1589088" marR="0" lvl="1" indent="-1131888" algn="l" defTabSz="685800" rtl="0" eaLnBrk="1" fontAlgn="auto" latinLnBrk="0" hangingPunct="1">
              <a:lnSpc>
                <a:spcPct val="111000"/>
              </a:lnSpc>
              <a:spcBef>
                <a:spcPts val="930"/>
              </a:spcBef>
              <a:spcAft>
                <a:spcPts val="0"/>
              </a:spcAft>
              <a:buClrTx/>
              <a:buSzTx/>
              <a:buFontTx/>
              <a:buNone/>
              <a:tabLst/>
              <a:defRPr/>
            </a:pPr>
            <a:endParaRPr kumimoji="0" lang="en-US" altLang="zh-TW" sz="28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endParaRPr>
          </a:p>
          <a:p>
            <a:pPr marL="1589088" marR="0" lvl="1" indent="-1131888" algn="l" defTabSz="685800" rtl="0" eaLnBrk="1" fontAlgn="auto" latinLnBrk="0" hangingPunct="1">
              <a:lnSpc>
                <a:spcPct val="111000"/>
              </a:lnSpc>
              <a:spcBef>
                <a:spcPts val="930"/>
              </a:spcBef>
              <a:spcAft>
                <a:spcPts val="0"/>
              </a:spcAft>
              <a:buClrTx/>
              <a:buSzTx/>
              <a:buFontTx/>
              <a:buNone/>
              <a:tabLst/>
              <a:defRPr/>
            </a:pPr>
            <a:r>
              <a:rPr kumimoji="0" lang="en-US" altLang="zh-TW" sz="24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rPr>
              <a:t>5-6</a:t>
            </a:r>
            <a:r>
              <a:rPr kumimoji="0" lang="zh-TW" altLang="en-US" sz="24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rPr>
              <a:t>歲大班：</a:t>
            </a:r>
          </a:p>
          <a:p>
            <a:pPr marL="1589088" marR="0" lvl="1" indent="-1131888" algn="l" defTabSz="685800" rtl="0" eaLnBrk="1" fontAlgn="auto" latinLnBrk="0" hangingPunct="1">
              <a:lnSpc>
                <a:spcPct val="111000"/>
              </a:lnSpc>
              <a:spcBef>
                <a:spcPts val="930"/>
              </a:spcBef>
              <a:spcAft>
                <a:spcPts val="0"/>
              </a:spcAft>
              <a:buClrTx/>
              <a:buSzTx/>
              <a:buFontTx/>
              <a:buNone/>
              <a:tabLst/>
              <a:defRPr/>
            </a:pPr>
            <a:r>
              <a:rPr kumimoji="0" lang="en-US" altLang="zh-TW" sz="2400" b="1" i="0" u="none" strike="noStrike" kern="1200" cap="none" spc="0" normalizeH="0" baseline="0" noProof="0" dirty="0" smtClean="0">
                <a:ln>
                  <a:noFill/>
                </a:ln>
                <a:solidFill>
                  <a:srgbClr val="FF66FF"/>
                </a:solidFill>
                <a:effectLst/>
                <a:uLnTx/>
                <a:uFillTx/>
                <a:latin typeface="微軟正黑體" pitchFamily="34" charset="-120"/>
                <a:ea typeface="微軟正黑體" pitchFamily="34" charset="-120"/>
              </a:rPr>
              <a:t>3-</a:t>
            </a:r>
            <a:r>
              <a:rPr kumimoji="0" lang="en-US" altLang="zh-TW" sz="2400" b="1" i="0" u="none" strike="noStrike" kern="1200" cap="none" spc="0" normalizeH="0" baseline="0" noProof="0" dirty="0" smtClean="0">
                <a:ln>
                  <a:noFill/>
                </a:ln>
                <a:solidFill>
                  <a:srgbClr val="00B050"/>
                </a:solidFill>
                <a:effectLst/>
                <a:uLnTx/>
                <a:uFillTx/>
                <a:latin typeface="微軟正黑體" pitchFamily="34" charset="-120"/>
                <a:ea typeface="微軟正黑體" pitchFamily="34" charset="-120"/>
              </a:rPr>
              <a:t>2-</a:t>
            </a:r>
            <a:r>
              <a:rPr kumimoji="0" lang="en-US" altLang="zh-TW" sz="2400" b="1"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rPr>
              <a:t>1 </a:t>
            </a:r>
            <a:r>
              <a:rPr kumimoji="0" lang="zh-TW" altLang="en-US" sz="24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rPr>
              <a:t>欣賞</a:t>
            </a:r>
            <a:r>
              <a:rPr kumimoji="0" lang="zh-TW" altLang="en-US" sz="2400" b="1"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rPr>
              <a:t>視覺藝術</a:t>
            </a:r>
            <a:r>
              <a:rPr kumimoji="0" lang="zh-TW" altLang="en-US" sz="2400" b="1" i="0" u="none" strike="noStrike" kern="1200" cap="none" spc="0" normalizeH="0" baseline="0" noProof="0" dirty="0" smtClean="0">
                <a:ln>
                  <a:noFill/>
                </a:ln>
                <a:solidFill>
                  <a:srgbClr val="00B050"/>
                </a:solidFill>
                <a:effectLst/>
                <a:uLnTx/>
                <a:uFillTx/>
                <a:latin typeface="微軟正黑體" pitchFamily="34" charset="-120"/>
                <a:ea typeface="微軟正黑體" pitchFamily="34" charset="-120"/>
              </a:rPr>
              <a:t>創作</a:t>
            </a:r>
            <a:r>
              <a:rPr kumimoji="0" lang="zh-TW" altLang="en-US" sz="24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rPr>
              <a:t>，依個人偏好說明作品的內</a:t>
            </a:r>
            <a:endParaRPr kumimoji="0" lang="en-US" altLang="zh-TW" sz="24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endParaRPr>
          </a:p>
          <a:p>
            <a:pPr marL="1589088" marR="0" lvl="1" indent="-1131888" algn="l" defTabSz="685800" rtl="0" eaLnBrk="1" fontAlgn="auto" latinLnBrk="0" hangingPunct="1">
              <a:lnSpc>
                <a:spcPct val="111000"/>
              </a:lnSpc>
              <a:spcBef>
                <a:spcPts val="930"/>
              </a:spcBef>
              <a:spcAft>
                <a:spcPts val="0"/>
              </a:spcAft>
              <a:buClrTx/>
              <a:buSzTx/>
              <a:buFontTx/>
              <a:buNone/>
              <a:tabLst/>
              <a:defRPr/>
            </a:pPr>
            <a:r>
              <a:rPr kumimoji="0" lang="zh-TW" altLang="en-US" sz="24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rPr>
              <a:t>            容與特色</a:t>
            </a:r>
            <a:endParaRPr kumimoji="0" lang="en-US" altLang="zh-TW" sz="24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endParaRPr>
          </a:p>
          <a:p>
            <a:pPr marL="1589088" marR="0" lvl="1" indent="-1131888" algn="l" defTabSz="685800" rtl="0" eaLnBrk="1" fontAlgn="auto" latinLnBrk="0" hangingPunct="1">
              <a:lnSpc>
                <a:spcPct val="111000"/>
              </a:lnSpc>
              <a:spcBef>
                <a:spcPts val="930"/>
              </a:spcBef>
              <a:spcAft>
                <a:spcPts val="0"/>
              </a:spcAft>
              <a:buClrTx/>
              <a:buSzTx/>
              <a:buFontTx/>
              <a:buNone/>
              <a:tabLst/>
              <a:defRPr/>
            </a:pPr>
            <a:r>
              <a:rPr kumimoji="0" lang="en-US" altLang="zh-TW" sz="2400" b="1" i="0" u="none" strike="noStrike" kern="1200" cap="none" spc="0" normalizeH="0" baseline="0" noProof="0" dirty="0" smtClean="0">
                <a:ln>
                  <a:noFill/>
                </a:ln>
                <a:solidFill>
                  <a:srgbClr val="FF66FF"/>
                </a:solidFill>
                <a:effectLst/>
                <a:uLnTx/>
                <a:uFillTx/>
                <a:latin typeface="微軟正黑體" pitchFamily="34" charset="-120"/>
                <a:ea typeface="微軟正黑體" pitchFamily="34" charset="-120"/>
              </a:rPr>
              <a:t>3-</a:t>
            </a:r>
            <a:r>
              <a:rPr kumimoji="0" lang="en-US" altLang="zh-TW" sz="2400" b="1" i="0" u="none" strike="noStrike" kern="1200" cap="none" spc="0" normalizeH="0" baseline="0" noProof="0" dirty="0" smtClean="0">
                <a:ln>
                  <a:noFill/>
                </a:ln>
                <a:solidFill>
                  <a:srgbClr val="00B050"/>
                </a:solidFill>
                <a:effectLst/>
                <a:uLnTx/>
                <a:uFillTx/>
                <a:latin typeface="微軟正黑體" pitchFamily="34" charset="-120"/>
                <a:ea typeface="微軟正黑體" pitchFamily="34" charset="-120"/>
              </a:rPr>
              <a:t>2-</a:t>
            </a:r>
            <a:r>
              <a:rPr kumimoji="0" lang="en-US" altLang="zh-TW" sz="2400" b="1"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rPr>
              <a:t>2 </a:t>
            </a:r>
            <a:r>
              <a:rPr kumimoji="0" lang="zh-TW" altLang="en-US" sz="24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rPr>
              <a:t>欣賞</a:t>
            </a:r>
            <a:r>
              <a:rPr kumimoji="0" lang="zh-TW" altLang="en-US" sz="2400" b="1"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rPr>
              <a:t>音樂</a:t>
            </a:r>
            <a:r>
              <a:rPr kumimoji="0" lang="zh-TW" altLang="en-US" sz="2400" b="1" i="0" u="none" strike="noStrike" kern="1200" cap="none" spc="0" normalizeH="0" baseline="0" noProof="0" dirty="0" smtClean="0">
                <a:ln>
                  <a:noFill/>
                </a:ln>
                <a:solidFill>
                  <a:srgbClr val="00B050"/>
                </a:solidFill>
                <a:effectLst/>
                <a:uLnTx/>
                <a:uFillTx/>
                <a:latin typeface="微軟正黑體" pitchFamily="34" charset="-120"/>
                <a:ea typeface="微軟正黑體" pitchFamily="34" charset="-120"/>
              </a:rPr>
              <a:t>創作</a:t>
            </a:r>
            <a:r>
              <a:rPr kumimoji="0" lang="zh-TW" altLang="en-US" sz="24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rPr>
              <a:t>，描述個人體驗到的特色</a:t>
            </a:r>
            <a:endParaRPr kumimoji="0" lang="en-US" altLang="zh-TW" sz="24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endParaRPr>
          </a:p>
          <a:p>
            <a:pPr marL="1589088" marR="0" lvl="1" indent="-1131888" algn="l" defTabSz="685800" rtl="0" eaLnBrk="1" fontAlgn="auto" latinLnBrk="0" hangingPunct="1">
              <a:lnSpc>
                <a:spcPct val="111000"/>
              </a:lnSpc>
              <a:spcBef>
                <a:spcPts val="930"/>
              </a:spcBef>
              <a:spcAft>
                <a:spcPts val="0"/>
              </a:spcAft>
              <a:buClrTx/>
              <a:buSzTx/>
              <a:buFontTx/>
              <a:buNone/>
              <a:tabLst/>
              <a:defRPr/>
            </a:pPr>
            <a:r>
              <a:rPr kumimoji="0" lang="en-US" altLang="zh-TW" sz="2400" b="1" i="0" u="none" strike="noStrike" kern="1200" cap="none" spc="0" normalizeH="0" baseline="0" noProof="0" dirty="0" smtClean="0">
                <a:ln>
                  <a:noFill/>
                </a:ln>
                <a:solidFill>
                  <a:srgbClr val="FF66FF"/>
                </a:solidFill>
                <a:effectLst/>
                <a:uLnTx/>
                <a:uFillTx/>
                <a:latin typeface="微軟正黑體" pitchFamily="34" charset="-120"/>
                <a:ea typeface="微軟正黑體" pitchFamily="34" charset="-120"/>
              </a:rPr>
              <a:t>3-</a:t>
            </a:r>
            <a:r>
              <a:rPr kumimoji="0" lang="en-US" altLang="zh-TW" sz="2400" b="1" i="0" u="none" strike="noStrike" kern="1200" cap="none" spc="0" normalizeH="0" baseline="0" noProof="0" dirty="0" smtClean="0">
                <a:ln>
                  <a:noFill/>
                </a:ln>
                <a:solidFill>
                  <a:srgbClr val="00B050"/>
                </a:solidFill>
                <a:effectLst/>
                <a:uLnTx/>
                <a:uFillTx/>
                <a:latin typeface="微軟正黑體" pitchFamily="34" charset="-120"/>
                <a:ea typeface="微軟正黑體" pitchFamily="34" charset="-120"/>
              </a:rPr>
              <a:t>2-</a:t>
            </a:r>
            <a:r>
              <a:rPr kumimoji="0" lang="en-US" altLang="zh-TW" sz="2400" b="1"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rPr>
              <a:t>3 </a:t>
            </a:r>
            <a:r>
              <a:rPr kumimoji="0" lang="zh-TW" altLang="en-US" sz="24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rPr>
              <a:t>欣賞</a:t>
            </a:r>
            <a:r>
              <a:rPr kumimoji="0" lang="zh-TW" altLang="en-US" sz="2400" b="1"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rPr>
              <a:t>戲劇表現</a:t>
            </a:r>
            <a:r>
              <a:rPr kumimoji="0" lang="zh-TW" altLang="en-US" sz="24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rPr>
              <a:t>，依個人偏好說明其內容與特色 </a:t>
            </a: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5059432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310660" cy="988447"/>
          </a:xfrm>
        </p:spPr>
        <p:txBody>
          <a:bodyPr>
            <a:normAutofit/>
          </a:bodyPr>
          <a:lstStyle/>
          <a:p>
            <a:pPr lvl="1" eaLnBrk="1" fontAlgn="auto" hangingPunct="1">
              <a:spcAft>
                <a:spcPts val="0"/>
              </a:spcAft>
              <a:defRPr/>
            </a:pPr>
            <a:r>
              <a:rPr lang="en-US" altLang="zh-TW" sz="1800" dirty="0">
                <a:solidFill>
                  <a:sysClr val="windowText" lastClr="000000"/>
                </a:solidFill>
                <a:latin typeface="微軟正黑體" pitchFamily="34" charset="-120"/>
                <a:ea typeface="微軟正黑體" pitchFamily="34" charset="-120"/>
              </a:rPr>
              <a:t/>
            </a:r>
            <a:br>
              <a:rPr lang="en-US" altLang="zh-TW" sz="1800" dirty="0">
                <a:solidFill>
                  <a:sysClr val="windowText" lastClr="000000"/>
                </a:solidFill>
                <a:latin typeface="微軟正黑體" pitchFamily="34" charset="-120"/>
                <a:ea typeface="微軟正黑體" pitchFamily="34" charset="-120"/>
              </a:rPr>
            </a:br>
            <a:r>
              <a:rPr lang="en-US" altLang="zh-TW" sz="3200" dirty="0">
                <a:solidFill>
                  <a:srgbClr val="FF66FF"/>
                </a:solidFill>
                <a:latin typeface="Times New Roman" panose="02020603050405020304" pitchFamily="18" charset="0"/>
                <a:ea typeface="微軟正黑體" pitchFamily="34" charset="-120"/>
                <a:cs typeface="Times New Roman" panose="02020603050405020304" pitchFamily="18" charset="0"/>
              </a:rPr>
              <a:t>3-</a:t>
            </a:r>
            <a:r>
              <a:rPr lang="en-US" altLang="zh-TW" sz="3200" dirty="0">
                <a:solidFill>
                  <a:srgbClr val="00B050"/>
                </a:solidFill>
                <a:latin typeface="Times New Roman" panose="02020603050405020304" pitchFamily="18" charset="0"/>
                <a:ea typeface="微軟正黑體" pitchFamily="34" charset="-120"/>
                <a:cs typeface="Times New Roman" panose="02020603050405020304" pitchFamily="18" charset="0"/>
              </a:rPr>
              <a:t>2-</a:t>
            </a:r>
            <a:r>
              <a:rPr lang="en-US" altLang="zh-TW" sz="3200" dirty="0">
                <a:latin typeface="Times New Roman" panose="02020603050405020304" pitchFamily="18" charset="0"/>
                <a:ea typeface="微軟正黑體" pitchFamily="34" charset="-120"/>
                <a:cs typeface="Times New Roman" panose="02020603050405020304" pitchFamily="18" charset="0"/>
              </a:rPr>
              <a:t>2</a:t>
            </a:r>
            <a:r>
              <a:rPr lang="en-US" altLang="zh-TW" sz="3200" dirty="0">
                <a:solidFill>
                  <a:sysClr val="windowText" lastClr="000000"/>
                </a:solidFill>
                <a:latin typeface="Times New Roman" panose="02020603050405020304" pitchFamily="18" charset="0"/>
                <a:ea typeface="微軟正黑體" pitchFamily="34" charset="-120"/>
                <a:cs typeface="Times New Roman" panose="02020603050405020304" pitchFamily="18" charset="0"/>
              </a:rPr>
              <a:t> </a:t>
            </a:r>
            <a:r>
              <a:rPr lang="zh-TW" altLang="en-US" sz="3200" dirty="0" smtClean="0">
                <a:solidFill>
                  <a:schemeClr val="tx2">
                    <a:lumMod val="75000"/>
                    <a:lumOff val="25000"/>
                  </a:schemeClr>
                </a:solidFill>
                <a:latin typeface="Times New Roman" panose="02020603050405020304" pitchFamily="18" charset="0"/>
                <a:ea typeface="微軟正黑體" pitchFamily="34" charset="-120"/>
                <a:cs typeface="Times New Roman" panose="02020603050405020304" pitchFamily="18" charset="0"/>
              </a:rPr>
              <a:t>欣賞</a:t>
            </a:r>
            <a:r>
              <a:rPr lang="zh-TW" altLang="en-US" sz="3200" dirty="0">
                <a:solidFill>
                  <a:srgbClr val="FF0000"/>
                </a:solidFill>
                <a:latin typeface="Times New Roman" panose="02020603050405020304" pitchFamily="18" charset="0"/>
                <a:ea typeface="微軟正黑體" pitchFamily="34" charset="-120"/>
                <a:cs typeface="Times New Roman" panose="02020603050405020304" pitchFamily="18" charset="0"/>
              </a:rPr>
              <a:t>音樂</a:t>
            </a:r>
            <a:r>
              <a:rPr lang="zh-TW" altLang="en-US" sz="3200" dirty="0">
                <a:solidFill>
                  <a:srgbClr val="00B050"/>
                </a:solidFill>
                <a:latin typeface="Times New Roman" panose="02020603050405020304" pitchFamily="18" charset="0"/>
                <a:ea typeface="微軟正黑體" pitchFamily="34" charset="-120"/>
                <a:cs typeface="Times New Roman" panose="02020603050405020304" pitchFamily="18" charset="0"/>
              </a:rPr>
              <a:t>創作</a:t>
            </a:r>
            <a:r>
              <a:rPr lang="zh-TW" altLang="en-US" sz="3200" dirty="0">
                <a:solidFill>
                  <a:schemeClr val="tx2">
                    <a:lumMod val="75000"/>
                    <a:lumOff val="25000"/>
                  </a:schemeClr>
                </a:solidFill>
                <a:latin typeface="Times New Roman" panose="02020603050405020304" pitchFamily="18" charset="0"/>
                <a:ea typeface="微軟正黑體" pitchFamily="34" charset="-120"/>
                <a:cs typeface="Times New Roman" panose="02020603050405020304" pitchFamily="18" charset="0"/>
              </a:rPr>
              <a:t>，描述個人體驗到的</a:t>
            </a:r>
            <a:r>
              <a:rPr lang="zh-TW" altLang="en-US" sz="3200" dirty="0" smtClean="0">
                <a:solidFill>
                  <a:schemeClr val="tx2">
                    <a:lumMod val="75000"/>
                    <a:lumOff val="25000"/>
                  </a:schemeClr>
                </a:solidFill>
                <a:latin typeface="Times New Roman" panose="02020603050405020304" pitchFamily="18" charset="0"/>
                <a:ea typeface="微軟正黑體" pitchFamily="34" charset="-120"/>
                <a:cs typeface="Times New Roman" panose="02020603050405020304" pitchFamily="18" charset="0"/>
              </a:rPr>
              <a:t>特色</a:t>
            </a:r>
            <a:endParaRPr lang="zh-TW" altLang="en-US" sz="1800" dirty="0">
              <a:solidFill>
                <a:schemeClr val="tx2">
                  <a:lumMod val="75000"/>
                  <a:lumOff val="25000"/>
                </a:schemeClr>
              </a:solidFill>
              <a:latin typeface="Times New Roman" panose="02020603050405020304" pitchFamily="18" charset="0"/>
              <a:ea typeface="微軟正黑體" pitchFamily="34" charset="-120"/>
              <a:cs typeface="Times New Roman" panose="02020603050405020304" pitchFamily="18" charset="0"/>
            </a:endParaRPr>
          </a:p>
        </p:txBody>
      </p:sp>
      <p:sp>
        <p:nvSpPr>
          <p:cNvPr id="135172" name="內容版面配置區 2"/>
          <p:cNvSpPr>
            <a:spLocks noGrp="1"/>
          </p:cNvSpPr>
          <p:nvPr>
            <p:ph type="body" sz="quarter" idx="4294967295"/>
          </p:nvPr>
        </p:nvSpPr>
        <p:spPr>
          <a:xfrm>
            <a:off x="570829" y="1484784"/>
            <a:ext cx="8207375" cy="5034509"/>
          </a:xfrm>
          <a:solidFill>
            <a:srgbClr val="CCFFFF"/>
          </a:solidFill>
        </p:spPr>
        <p:txBody>
          <a:bodyPr>
            <a:normAutofit lnSpcReduction="10000"/>
          </a:bodyPr>
          <a:lstStyle/>
          <a:p>
            <a:pPr marL="0" indent="0" eaLnBrk="1" hangingPunct="1">
              <a:lnSpc>
                <a:spcPct val="90000"/>
              </a:lnSpc>
              <a:buFontTx/>
              <a:buNone/>
            </a:pPr>
            <a:r>
              <a:rPr lang="zh-TW" altLang="en-US" sz="2000" b="1" dirty="0" smtClean="0">
                <a:latin typeface="微軟正黑體" pitchFamily="34" charset="-120"/>
                <a:ea typeface="微軟正黑體" pitchFamily="34" charset="-120"/>
              </a:rPr>
              <a:t>欣賞「音樂創作」主要以</a:t>
            </a:r>
            <a:r>
              <a:rPr lang="en-US" altLang="zh-TW" sz="2000" b="1" dirty="0" smtClean="0">
                <a:latin typeface="微軟正黑體" pitchFamily="34" charset="-120"/>
                <a:ea typeface="微軟正黑體" pitchFamily="34" charset="-120"/>
              </a:rPr>
              <a:t>CD</a:t>
            </a:r>
            <a:r>
              <a:rPr lang="zh-TW" altLang="en-US" sz="2000" b="1" dirty="0" smtClean="0">
                <a:latin typeface="微軟正黑體" pitchFamily="34" charset="-120"/>
                <a:ea typeface="微軟正黑體" pitchFamily="34" charset="-120"/>
              </a:rPr>
              <a:t>、兒歌或樂器節奏為主，可以引導幼兒表達因「強弱」、「高低」或「音色」的變化所帶給個人的不同感受。「音色」指的是聲音的特色，可能如大提琴與長笛的不同音色，也可能如不同材質的小提琴所產生的細微差異。</a:t>
            </a:r>
            <a:endParaRPr lang="en-US" altLang="zh-TW" sz="2000" b="1" dirty="0" smtClean="0">
              <a:latin typeface="微軟正黑體" pitchFamily="34" charset="-120"/>
              <a:ea typeface="微軟正黑體" pitchFamily="34" charset="-120"/>
            </a:endParaRPr>
          </a:p>
          <a:p>
            <a:pPr marL="0" indent="0" eaLnBrk="1" hangingPunct="1">
              <a:lnSpc>
                <a:spcPct val="90000"/>
              </a:lnSpc>
              <a:buFontTx/>
              <a:buNone/>
            </a:pPr>
            <a:endParaRPr lang="en-US" altLang="zh-TW" sz="2000" b="1" dirty="0" smtClean="0">
              <a:latin typeface="微軟正黑體" pitchFamily="34" charset="-120"/>
              <a:ea typeface="微軟正黑體" pitchFamily="34" charset="-120"/>
            </a:endParaRPr>
          </a:p>
          <a:p>
            <a:pPr marL="0" indent="0" eaLnBrk="1" hangingPunct="1">
              <a:lnSpc>
                <a:spcPct val="90000"/>
              </a:lnSpc>
              <a:buFontTx/>
              <a:buNone/>
            </a:pPr>
            <a:r>
              <a:rPr lang="zh-TW" altLang="en-US" sz="2400" i="1" dirty="0" smtClean="0">
                <a:latin typeface="微軟正黑體" pitchFamily="34" charset="-120"/>
                <a:ea typeface="微軟正黑體" pitchFamily="34" charset="-120"/>
              </a:rPr>
              <a:t>教師播放「動物狂歡節」中「烏龜」一曲，請孩子當音樂專家猜猜看，這首曲子代表哪一種動物</a:t>
            </a:r>
            <a:r>
              <a:rPr lang="en-US" altLang="zh-TW" sz="2400" i="1" dirty="0" smtClean="0">
                <a:latin typeface="微軟正黑體" pitchFamily="34" charset="-120"/>
                <a:ea typeface="微軟正黑體" pitchFamily="34" charset="-120"/>
              </a:rPr>
              <a:t>?</a:t>
            </a:r>
          </a:p>
          <a:p>
            <a:pPr marL="0" indent="0" eaLnBrk="1" hangingPunct="1">
              <a:lnSpc>
                <a:spcPct val="90000"/>
              </a:lnSpc>
              <a:buFontTx/>
              <a:buNone/>
            </a:pPr>
            <a:r>
              <a:rPr lang="zh-TW" altLang="en-US" sz="2400" b="1" dirty="0" smtClean="0">
                <a:solidFill>
                  <a:srgbClr val="FF0000"/>
                </a:solidFill>
                <a:latin typeface="微軟正黑體" pitchFamily="34" charset="-120"/>
                <a:ea typeface="微軟正黑體" pitchFamily="34" charset="-120"/>
              </a:rPr>
              <a:t>老師</a:t>
            </a:r>
            <a:r>
              <a:rPr lang="zh-TW" altLang="en-US" sz="2400" b="1" dirty="0" smtClean="0">
                <a:latin typeface="微軟正黑體" pitchFamily="34" charset="-120"/>
                <a:ea typeface="微軟正黑體" pitchFamily="34" charset="-120"/>
              </a:rPr>
              <a:t>：「請問各位音樂專家，這個聲音你覺得是哪種動物？」</a:t>
            </a:r>
          </a:p>
          <a:p>
            <a:pPr marL="0" indent="0" eaLnBrk="1" hangingPunct="1">
              <a:lnSpc>
                <a:spcPct val="90000"/>
              </a:lnSpc>
              <a:buFontTx/>
              <a:buNone/>
            </a:pPr>
            <a:r>
              <a:rPr lang="zh-TW" altLang="en-US" sz="2400" b="1" dirty="0" smtClean="0">
                <a:solidFill>
                  <a:srgbClr val="0033CC"/>
                </a:solidFill>
                <a:latin typeface="微軟正黑體" pitchFamily="34" charset="-120"/>
                <a:ea typeface="微軟正黑體" pitchFamily="34" charset="-120"/>
              </a:rPr>
              <a:t>幼兒</a:t>
            </a:r>
            <a:r>
              <a:rPr lang="zh-TW" altLang="en-US" sz="2400" b="1" dirty="0" smtClean="0">
                <a:latin typeface="微軟正黑體" pitchFamily="34" charset="-120"/>
                <a:ea typeface="微軟正黑體" pitchFamily="34" charset="-120"/>
              </a:rPr>
              <a:t>：我覺得是大象。</a:t>
            </a:r>
          </a:p>
          <a:p>
            <a:pPr marL="0" indent="0" eaLnBrk="1" hangingPunct="1">
              <a:lnSpc>
                <a:spcPct val="90000"/>
              </a:lnSpc>
              <a:buFontTx/>
              <a:buNone/>
            </a:pPr>
            <a:r>
              <a:rPr lang="zh-TW" altLang="en-US" sz="2400" b="1" dirty="0" smtClean="0">
                <a:solidFill>
                  <a:srgbClr val="FF0000"/>
                </a:solidFill>
                <a:latin typeface="微軟正黑體" pitchFamily="34" charset="-120"/>
                <a:ea typeface="微軟正黑體" pitchFamily="34" charset="-120"/>
              </a:rPr>
              <a:t>老師</a:t>
            </a:r>
            <a:r>
              <a:rPr lang="zh-TW" altLang="en-US" sz="2400" b="1" dirty="0" smtClean="0">
                <a:latin typeface="微軟正黑體" pitchFamily="34" charset="-120"/>
                <a:ea typeface="微軟正黑體" pitchFamily="34" charset="-120"/>
              </a:rPr>
              <a:t>：為什麼？</a:t>
            </a:r>
          </a:p>
          <a:p>
            <a:pPr marL="0" indent="0" eaLnBrk="1" hangingPunct="1">
              <a:lnSpc>
                <a:spcPct val="90000"/>
              </a:lnSpc>
              <a:buFontTx/>
              <a:buNone/>
            </a:pPr>
            <a:r>
              <a:rPr lang="zh-TW" altLang="en-US" sz="2400" b="1" dirty="0" smtClean="0">
                <a:solidFill>
                  <a:srgbClr val="0033CC"/>
                </a:solidFill>
                <a:latin typeface="微軟正黑體" pitchFamily="34" charset="-120"/>
                <a:ea typeface="微軟正黑體" pitchFamily="34" charset="-120"/>
              </a:rPr>
              <a:t>幼兒</a:t>
            </a:r>
            <a:r>
              <a:rPr lang="zh-TW" altLang="en-US" sz="2400" b="1" dirty="0" smtClean="0">
                <a:latin typeface="微軟正黑體" pitchFamily="34" charset="-120"/>
                <a:ea typeface="微軟正黑體" pitchFamily="34" charset="-120"/>
              </a:rPr>
              <a:t>：聽起來像是大象走路的聲音，很重（強弱）又很慢（快慢）的樣子。</a:t>
            </a:r>
          </a:p>
          <a:p>
            <a:pPr marL="0" indent="0" eaLnBrk="1" hangingPunct="1">
              <a:lnSpc>
                <a:spcPct val="90000"/>
              </a:lnSpc>
              <a:buFontTx/>
              <a:buNone/>
            </a:pPr>
            <a:r>
              <a:rPr lang="zh-TW" altLang="en-US" sz="2400" b="1" dirty="0" smtClean="0">
                <a:solidFill>
                  <a:srgbClr val="FF0000"/>
                </a:solidFill>
                <a:latin typeface="微軟正黑體" pitchFamily="34" charset="-120"/>
                <a:ea typeface="微軟正黑體" pitchFamily="34" charset="-120"/>
              </a:rPr>
              <a:t>老師</a:t>
            </a:r>
            <a:r>
              <a:rPr lang="zh-TW" altLang="en-US" sz="2400" b="1" dirty="0" smtClean="0">
                <a:latin typeface="微軟正黑體" pitchFamily="34" charset="-120"/>
                <a:ea typeface="微軟正黑體" pitchFamily="34" charset="-120"/>
              </a:rPr>
              <a:t>：還有什麼動物會像這個音樂一樣，感覺重重又慢慢的？</a:t>
            </a:r>
            <a:endParaRPr lang="en-US" altLang="zh-TW" sz="2400" b="1" dirty="0" smtClean="0">
              <a:latin typeface="微軟正黑體" pitchFamily="34" charset="-120"/>
              <a:ea typeface="微軟正黑體" pitchFamily="34" charset="-120"/>
            </a:endParaRPr>
          </a:p>
          <a:p>
            <a:pPr marL="0" indent="0" eaLnBrk="1" hangingPunct="1">
              <a:lnSpc>
                <a:spcPct val="90000"/>
              </a:lnSpc>
              <a:buFontTx/>
              <a:buNone/>
            </a:pPr>
            <a:r>
              <a:rPr lang="zh-TW" altLang="en-US" sz="2400" b="1" dirty="0" smtClean="0">
                <a:solidFill>
                  <a:srgbClr val="0000FF"/>
                </a:solidFill>
                <a:latin typeface="微軟正黑體" pitchFamily="34" charset="-120"/>
                <a:ea typeface="微軟正黑體" pitchFamily="34" charset="-120"/>
              </a:rPr>
              <a:t>幼兒</a:t>
            </a:r>
            <a:r>
              <a:rPr lang="zh-TW" altLang="en-US" sz="2400" b="1" dirty="0" smtClean="0">
                <a:latin typeface="微軟正黑體" pitchFamily="34" charset="-120"/>
                <a:ea typeface="微軟正黑體" pitchFamily="34" charset="-120"/>
              </a:rPr>
              <a:t>：烏龜、蝸牛</a:t>
            </a:r>
            <a:r>
              <a:rPr lang="en-US" altLang="zh-TW" sz="2400" b="1" dirty="0" smtClean="0">
                <a:latin typeface="微軟正黑體" pitchFamily="34" charset="-120"/>
                <a:ea typeface="微軟正黑體" pitchFamily="34" charset="-120"/>
              </a:rPr>
              <a:t>…..</a:t>
            </a:r>
            <a:endParaRPr lang="zh-TW" altLang="en-US" sz="2400" b="1" dirty="0" smtClean="0">
              <a:latin typeface="微軟正黑體" pitchFamily="34" charset="-120"/>
              <a:ea typeface="微軟正黑體" pitchFamily="34" charset="-120"/>
            </a:endParaRPr>
          </a:p>
        </p:txBody>
      </p:sp>
      <p:sp>
        <p:nvSpPr>
          <p:cNvPr id="135173"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2B438C6-ED11-466A-8540-51166482BF29}"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cxnSp>
        <p:nvCxnSpPr>
          <p:cNvPr id="5" name="直線接點 4"/>
          <p:cNvCxnSpPr/>
          <p:nvPr/>
        </p:nvCxnSpPr>
        <p:spPr>
          <a:xfrm>
            <a:off x="683568" y="404664"/>
            <a:ext cx="7560320" cy="6004074"/>
          </a:xfrm>
          <a:prstGeom prst="line">
            <a:avLst/>
          </a:prstGeom>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p:nvSpPr>
        <p:spPr>
          <a:xfrm>
            <a:off x="2200276" y="6525344"/>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21524836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normAutofit/>
          </a:bodyPr>
          <a:lstStyle/>
          <a:p>
            <a:pPr eaLnBrk="1" hangingPunct="1">
              <a:defRPr/>
            </a:pPr>
            <a:r>
              <a:rPr lang="zh-TW" altLang="en-US" sz="3600" dirty="0" smtClean="0">
                <a:latin typeface="微軟正黑體" pitchFamily="34" charset="-120"/>
                <a:ea typeface="微軟正黑體" pitchFamily="34" charset="-120"/>
              </a:rPr>
              <a:t>美感</a:t>
            </a:r>
            <a:r>
              <a:rPr lang="zh-TW" altLang="zh-TW" sz="3600" dirty="0" smtClean="0">
                <a:latin typeface="微軟正黑體" pitchFamily="34" charset="-120"/>
                <a:ea typeface="微軟正黑體" pitchFamily="34" charset="-120"/>
              </a:rPr>
              <a:t>領域</a:t>
            </a:r>
            <a:r>
              <a:rPr lang="zh-TW" altLang="en-US" sz="3600" dirty="0" smtClean="0">
                <a:latin typeface="微軟正黑體" pitchFamily="34" charset="-120"/>
                <a:ea typeface="微軟正黑體" pitchFamily="34" charset="-120"/>
              </a:rPr>
              <a:t>特色</a:t>
            </a:r>
          </a:p>
        </p:txBody>
      </p:sp>
      <p:sp>
        <p:nvSpPr>
          <p:cNvPr id="3" name="內容版面配置區 2"/>
          <p:cNvSpPr>
            <a:spLocks noGrp="1"/>
          </p:cNvSpPr>
          <p:nvPr>
            <p:ph idx="1"/>
          </p:nvPr>
        </p:nvSpPr>
        <p:spPr>
          <a:xfrm>
            <a:off x="2200276" y="2438400"/>
            <a:ext cx="6577928" cy="4086944"/>
          </a:xfrm>
        </p:spPr>
        <p:txBody>
          <a:bodyPr rtlCol="0">
            <a:normAutofit fontScale="85000" lnSpcReduction="20000"/>
          </a:bodyPr>
          <a:lstStyle/>
          <a:p>
            <a:pPr marL="0" indent="0" algn="just" eaLnBrk="1" fontAlgn="auto" hangingPunct="1">
              <a:spcAft>
                <a:spcPts val="0"/>
              </a:spcAft>
              <a:defRPr/>
            </a:pPr>
            <a:r>
              <a:rPr lang="zh-TW" altLang="en-US" sz="2800" dirty="0" smtClean="0">
                <a:solidFill>
                  <a:srgbClr val="990033"/>
                </a:solidFill>
                <a:latin typeface="微軟正黑體" pitchFamily="34" charset="-120"/>
                <a:ea typeface="微軟正黑體" pitchFamily="34" charset="-120"/>
              </a:rPr>
              <a:t>早期的美感經驗</a:t>
            </a:r>
            <a:r>
              <a:rPr lang="zh-TW" altLang="en-US" sz="2800" dirty="0" smtClean="0">
                <a:latin typeface="微軟正黑體" pitchFamily="34" charset="-120"/>
                <a:ea typeface="微軟正黑體" pitchFamily="34" charset="-120"/>
              </a:rPr>
              <a:t>，能鼓動幼兒</a:t>
            </a:r>
            <a:r>
              <a:rPr lang="zh-TW" altLang="en-US" sz="2800" dirty="0" smtClean="0">
                <a:solidFill>
                  <a:srgbClr val="990033"/>
                </a:solidFill>
                <a:latin typeface="微軟正黑體" pitchFamily="34" charset="-120"/>
                <a:ea typeface="微軟正黑體" pitchFamily="34" charset="-120"/>
              </a:rPr>
              <a:t>好奇探索</a:t>
            </a:r>
            <a:r>
              <a:rPr lang="zh-TW" altLang="en-US" sz="2800" dirty="0" smtClean="0">
                <a:latin typeface="微軟正黑體" pitchFamily="34" charset="-120"/>
                <a:ea typeface="微軟正黑體" pitchFamily="34" charset="-120"/>
              </a:rPr>
              <a:t>之心及</a:t>
            </a:r>
            <a:r>
              <a:rPr lang="zh-TW" altLang="en-US" sz="2800" dirty="0" smtClean="0">
                <a:solidFill>
                  <a:srgbClr val="990033"/>
                </a:solidFill>
                <a:latin typeface="微軟正黑體" pitchFamily="34" charset="-120"/>
                <a:ea typeface="微軟正黑體" pitchFamily="34" charset="-120"/>
              </a:rPr>
              <a:t>正向情意</a:t>
            </a:r>
            <a:r>
              <a:rPr lang="zh-TW" altLang="en-US" sz="2800" dirty="0" smtClean="0">
                <a:latin typeface="微軟正黑體" pitchFamily="34" charset="-120"/>
                <a:ea typeface="微軟正黑體" pitchFamily="34" charset="-120"/>
              </a:rPr>
              <a:t>之回應。</a:t>
            </a:r>
          </a:p>
          <a:p>
            <a:pPr marL="0" indent="0" algn="just" eaLnBrk="1" fontAlgn="auto" hangingPunct="1">
              <a:spcAft>
                <a:spcPts val="0"/>
              </a:spcAft>
              <a:defRPr/>
            </a:pPr>
            <a:r>
              <a:rPr lang="zh-TW" altLang="en-US" sz="2800" dirty="0" smtClean="0">
                <a:latin typeface="微軟正黑體" pitchFamily="34" charset="-120"/>
                <a:ea typeface="微軟正黑體" pitchFamily="34" charset="-120"/>
              </a:rPr>
              <a:t>產生與</a:t>
            </a:r>
            <a:r>
              <a:rPr lang="zh-TW" altLang="en-US" sz="2800" dirty="0" smtClean="0">
                <a:solidFill>
                  <a:srgbClr val="990033"/>
                </a:solidFill>
                <a:latin typeface="微軟正黑體" pitchFamily="34" charset="-120"/>
                <a:ea typeface="微軟正黑體" pitchFamily="34" charset="-120"/>
              </a:rPr>
              <a:t>周遭環境相連結的情感</a:t>
            </a:r>
            <a:r>
              <a:rPr lang="zh-TW" altLang="en-US" sz="2800" dirty="0" smtClean="0">
                <a:latin typeface="微軟正黑體" pitchFamily="34" charset="-120"/>
                <a:ea typeface="微軟正黑體" pitchFamily="34" charset="-120"/>
              </a:rPr>
              <a:t>，形成未來對</a:t>
            </a:r>
            <a:r>
              <a:rPr lang="zh-TW" altLang="en-US" sz="2800" dirty="0" smtClean="0">
                <a:solidFill>
                  <a:srgbClr val="990033"/>
                </a:solidFill>
                <a:latin typeface="微軟正黑體" pitchFamily="34" charset="-120"/>
                <a:ea typeface="微軟正黑體" pitchFamily="34" charset="-120"/>
              </a:rPr>
              <a:t>自然關懷</a:t>
            </a:r>
            <a:r>
              <a:rPr lang="zh-TW" altLang="en-US" sz="2800" dirty="0" smtClean="0">
                <a:latin typeface="微軟正黑體" pitchFamily="34" charset="-120"/>
                <a:ea typeface="微軟正黑體" pitchFamily="34" charset="-120"/>
              </a:rPr>
              <a:t>、</a:t>
            </a:r>
            <a:r>
              <a:rPr lang="zh-TW" altLang="en-US" sz="2800" dirty="0" smtClean="0">
                <a:solidFill>
                  <a:srgbClr val="990033"/>
                </a:solidFill>
                <a:latin typeface="微軟正黑體" pitchFamily="34" charset="-120"/>
                <a:ea typeface="微軟正黑體" pitchFamily="34" charset="-120"/>
              </a:rPr>
              <a:t>社會意識</a:t>
            </a:r>
            <a:r>
              <a:rPr lang="zh-TW" altLang="en-US" sz="2800" dirty="0" smtClean="0">
                <a:latin typeface="微軟正黑體" pitchFamily="34" charset="-120"/>
                <a:ea typeface="微軟正黑體" pitchFamily="34" charset="-120"/>
              </a:rPr>
              <a:t>與</a:t>
            </a:r>
            <a:r>
              <a:rPr lang="zh-TW" altLang="en-US" sz="2800" dirty="0" smtClean="0">
                <a:solidFill>
                  <a:srgbClr val="990033"/>
                </a:solidFill>
                <a:latin typeface="微軟正黑體" pitchFamily="34" charset="-120"/>
                <a:ea typeface="微軟正黑體" pitchFamily="34" charset="-120"/>
              </a:rPr>
              <a:t>文化認同</a:t>
            </a:r>
            <a:r>
              <a:rPr lang="zh-TW" altLang="en-US" sz="2800" dirty="0" smtClean="0">
                <a:latin typeface="微軟正黑體" pitchFamily="34" charset="-120"/>
                <a:ea typeface="微軟正黑體" pitchFamily="34" charset="-120"/>
              </a:rPr>
              <a:t>基礎。</a:t>
            </a:r>
            <a:endParaRPr lang="en-US" altLang="zh-TW" sz="2800" dirty="0" smtClean="0">
              <a:latin typeface="微軟正黑體" pitchFamily="34" charset="-120"/>
              <a:ea typeface="微軟正黑體" pitchFamily="34" charset="-120"/>
            </a:endParaRPr>
          </a:p>
          <a:p>
            <a:pPr marL="0" indent="0" eaLnBrk="1" fontAlgn="auto" hangingPunct="1">
              <a:spcAft>
                <a:spcPts val="0"/>
              </a:spcAft>
              <a:buNone/>
              <a:defRPr/>
            </a:pPr>
            <a:endParaRPr lang="en-US" altLang="zh-TW" sz="2800" dirty="0" smtClean="0">
              <a:latin typeface="微軟正黑體" pitchFamily="34" charset="-120"/>
              <a:ea typeface="微軟正黑體" pitchFamily="34" charset="-120"/>
            </a:endParaRPr>
          </a:p>
          <a:p>
            <a:pPr algn="ctr" eaLnBrk="1" fontAlgn="auto" hangingPunct="1">
              <a:lnSpc>
                <a:spcPct val="80000"/>
              </a:lnSpc>
              <a:spcAft>
                <a:spcPts val="0"/>
              </a:spcAft>
              <a:buFont typeface="Arial" pitchFamily="34" charset="0"/>
              <a:buNone/>
              <a:defRPr/>
            </a:pPr>
            <a:r>
              <a:rPr lang="zh-TW" altLang="en-US" sz="4000" b="1" dirty="0" smtClean="0">
                <a:solidFill>
                  <a:srgbClr val="FF0000"/>
                </a:solidFill>
                <a:effectLst>
                  <a:outerShdw blurRad="38100" dist="38100" dir="2700000" algn="tl">
                    <a:srgbClr val="C0C0C0"/>
                  </a:outerShdw>
                </a:effectLst>
                <a:latin typeface="+mn-ea"/>
              </a:rPr>
              <a:t>美</a:t>
            </a:r>
            <a:r>
              <a:rPr lang="zh-TW" altLang="en-US" sz="2800" b="1" dirty="0" smtClean="0">
                <a:solidFill>
                  <a:schemeClr val="tx1">
                    <a:lumMod val="65000"/>
                    <a:lumOff val="35000"/>
                  </a:schemeClr>
                </a:solidFill>
                <a:effectLst>
                  <a:outerShdw blurRad="38100" dist="38100" dir="2700000" algn="tl">
                    <a:srgbClr val="C0C0C0"/>
                  </a:outerShdw>
                </a:effectLst>
                <a:latin typeface="+mn-ea"/>
              </a:rPr>
              <a:t>在生活的每個環節中，</a:t>
            </a:r>
            <a:endParaRPr lang="en-US" altLang="zh-TW" sz="2800" b="1" dirty="0" smtClean="0">
              <a:solidFill>
                <a:schemeClr val="tx1">
                  <a:lumMod val="65000"/>
                  <a:lumOff val="35000"/>
                </a:schemeClr>
              </a:solidFill>
              <a:effectLst>
                <a:outerShdw blurRad="38100" dist="38100" dir="2700000" algn="tl">
                  <a:srgbClr val="C0C0C0"/>
                </a:outerShdw>
              </a:effectLst>
              <a:latin typeface="+mn-ea"/>
            </a:endParaRPr>
          </a:p>
          <a:p>
            <a:pPr algn="ctr" eaLnBrk="1" fontAlgn="auto" hangingPunct="1">
              <a:lnSpc>
                <a:spcPct val="80000"/>
              </a:lnSpc>
              <a:spcAft>
                <a:spcPts val="0"/>
              </a:spcAft>
              <a:buFont typeface="Arial" pitchFamily="34" charset="0"/>
              <a:buNone/>
              <a:defRPr/>
            </a:pPr>
            <a:r>
              <a:rPr lang="zh-TW" altLang="en-US" sz="2800" b="1" dirty="0" smtClean="0">
                <a:solidFill>
                  <a:schemeClr val="tx1">
                    <a:lumMod val="65000"/>
                    <a:lumOff val="35000"/>
                  </a:schemeClr>
                </a:solidFill>
                <a:effectLst>
                  <a:outerShdw blurRad="38100" dist="38100" dir="2700000" algn="tl">
                    <a:srgbClr val="C0C0C0"/>
                  </a:outerShdw>
                </a:effectLst>
                <a:latin typeface="+mn-ea"/>
              </a:rPr>
              <a:t>「美感教育」就是要</a:t>
            </a:r>
            <a:endParaRPr lang="zh-TW" altLang="en-US" sz="2800" b="1" dirty="0" smtClean="0">
              <a:effectLst>
                <a:outerShdw blurRad="38100" dist="38100" dir="2700000" algn="tl">
                  <a:srgbClr val="C0C0C0"/>
                </a:outerShdw>
              </a:effectLst>
              <a:latin typeface="+mn-ea"/>
            </a:endParaRPr>
          </a:p>
          <a:p>
            <a:pPr algn="ctr" eaLnBrk="1" fontAlgn="auto" hangingPunct="1">
              <a:lnSpc>
                <a:spcPct val="80000"/>
              </a:lnSpc>
              <a:spcAft>
                <a:spcPts val="0"/>
              </a:spcAft>
              <a:buFont typeface="Arial" pitchFamily="34" charset="0"/>
              <a:buNone/>
              <a:defRPr/>
            </a:pPr>
            <a:r>
              <a:rPr lang="zh-TW" altLang="en-US" sz="4400" b="1" dirty="0" smtClean="0">
                <a:solidFill>
                  <a:srgbClr val="FF0000"/>
                </a:solidFill>
                <a:effectLst>
                  <a:outerShdw blurRad="38100" dist="38100" dir="2700000" algn="tl">
                    <a:srgbClr val="000000">
                      <a:alpha val="43137"/>
                    </a:srgbClr>
                  </a:outerShdw>
                </a:effectLst>
                <a:latin typeface="+mn-ea"/>
              </a:rPr>
              <a:t>保留並發展</a:t>
            </a:r>
          </a:p>
          <a:p>
            <a:pPr algn="ctr" eaLnBrk="1" fontAlgn="auto" hangingPunct="1">
              <a:lnSpc>
                <a:spcPct val="80000"/>
              </a:lnSpc>
              <a:spcAft>
                <a:spcPts val="0"/>
              </a:spcAft>
              <a:buFont typeface="Arial" pitchFamily="34" charset="0"/>
              <a:buNone/>
              <a:defRPr/>
            </a:pPr>
            <a:r>
              <a:rPr lang="zh-TW" altLang="en-US" sz="2800" b="1" dirty="0" smtClean="0">
                <a:solidFill>
                  <a:schemeClr val="tx1">
                    <a:lumMod val="65000"/>
                    <a:lumOff val="35000"/>
                  </a:schemeClr>
                </a:solidFill>
                <a:effectLst>
                  <a:outerShdw blurRad="38100" dist="38100" dir="2700000" algn="tl">
                    <a:srgbClr val="C0C0C0"/>
                  </a:outerShdw>
                </a:effectLst>
                <a:latin typeface="+mn-ea"/>
              </a:rPr>
              <a:t>幼兒與生俱有之</a:t>
            </a:r>
          </a:p>
          <a:p>
            <a:pPr algn="ctr" eaLnBrk="1" fontAlgn="auto" hangingPunct="1">
              <a:lnSpc>
                <a:spcPct val="80000"/>
              </a:lnSpc>
              <a:spcAft>
                <a:spcPts val="0"/>
              </a:spcAft>
              <a:buFont typeface="Arial" pitchFamily="34" charset="0"/>
              <a:buNone/>
              <a:defRPr/>
            </a:pPr>
            <a:r>
              <a:rPr lang="zh-TW" altLang="en-US" sz="4000" b="1" dirty="0" smtClean="0">
                <a:solidFill>
                  <a:srgbClr val="FF0000"/>
                </a:solidFill>
                <a:effectLst>
                  <a:outerShdw blurRad="38100" dist="38100" dir="2700000" algn="tl">
                    <a:srgbClr val="C0C0C0"/>
                  </a:outerShdw>
                </a:effectLst>
                <a:latin typeface="+mn-ea"/>
              </a:rPr>
              <a:t>「感知力」</a:t>
            </a:r>
            <a:endParaRPr lang="zh-TW" altLang="en-US" sz="2800" dirty="0"/>
          </a:p>
        </p:txBody>
      </p:sp>
      <p:sp>
        <p:nvSpPr>
          <p:cNvPr id="136197"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8F40794-2F48-43A0-9559-316D20235AB3}"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627775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8CF2BE2-7275-46A1-9905-202525D57F27}"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25602" name="標題 1"/>
          <p:cNvSpPr>
            <a:spLocks noGrp="1"/>
          </p:cNvSpPr>
          <p:nvPr>
            <p:ph type="title"/>
          </p:nvPr>
        </p:nvSpPr>
        <p:spPr/>
        <p:txBody>
          <a:bodyPr rtlCol="0">
            <a:normAutofit/>
          </a:bodyPr>
          <a:lstStyle/>
          <a:p>
            <a:pPr>
              <a:defRPr/>
            </a:pPr>
            <a:r>
              <a:rPr lang="zh-TW" altLang="en-US" sz="3600" dirty="0" smtClean="0"/>
              <a:t>身體動作與健康領域學習面向</a:t>
            </a:r>
          </a:p>
        </p:txBody>
      </p:sp>
      <p:sp>
        <p:nvSpPr>
          <p:cNvPr id="59398"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05A05F-AD2C-4B41-98F5-B827248212F1}"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cxnSp>
        <p:nvCxnSpPr>
          <p:cNvPr id="6" name="直線接點 5"/>
          <p:cNvCxnSpPr/>
          <p:nvPr/>
        </p:nvCxnSpPr>
        <p:spPr>
          <a:xfrm>
            <a:off x="683568" y="404664"/>
            <a:ext cx="7560320" cy="6004074"/>
          </a:xfrm>
          <a:prstGeom prst="line">
            <a:avLst/>
          </a:prstGeom>
        </p:spPr>
        <p:style>
          <a:lnRef idx="1">
            <a:schemeClr val="accent1"/>
          </a:lnRef>
          <a:fillRef idx="0">
            <a:schemeClr val="accent1"/>
          </a:fillRef>
          <a:effectRef idx="0">
            <a:schemeClr val="accent1"/>
          </a:effectRef>
          <a:fontRef idx="minor">
            <a:schemeClr val="tx1"/>
          </a:fontRef>
        </p:style>
      </p:cxnSp>
      <p:sp>
        <p:nvSpPr>
          <p:cNvPr id="8" name="圓角矩形 7"/>
          <p:cNvSpPr/>
          <p:nvPr/>
        </p:nvSpPr>
        <p:spPr>
          <a:xfrm>
            <a:off x="827584" y="2248258"/>
            <a:ext cx="2304256" cy="112644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身體</a:t>
            </a:r>
            <a:r>
              <a:rPr kumimoji="0" lang="zh-TW" altLang="en-US" sz="3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動作</a:t>
            </a:r>
            <a:endParaRPr kumimoji="0" lang="zh-TW" altLang="en-US" sz="3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5" name="五邊形 4"/>
          <p:cNvSpPr/>
          <p:nvPr/>
        </p:nvSpPr>
        <p:spPr>
          <a:xfrm>
            <a:off x="3146546" y="2250821"/>
            <a:ext cx="5673926" cy="1126447"/>
          </a:xfrm>
          <a:prstGeom prst="homePlate">
            <a:avLst>
              <a:gd name="adj" fmla="val 29706"/>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smtClean="0">
                <a:ln>
                  <a:noFill/>
                </a:ln>
                <a:solidFill>
                  <a:srgbClr val="FF0000"/>
                </a:solidFill>
                <a:effectLst/>
                <a:uLnTx/>
                <a:uFillTx/>
                <a:latin typeface="Microsoft JhengHei" charset="-120"/>
                <a:ea typeface="Microsoft JhengHei" charset="-120"/>
                <a:cs typeface="Microsoft JhengHei" charset="-120"/>
              </a:rPr>
              <a:t>包括</a:t>
            </a:r>
            <a:r>
              <a:rPr kumimoji="0" lang="zh-TW" altLang="en-US" sz="1800" b="1" i="0" u="none" strike="noStrike" kern="1200" cap="none" spc="0" normalizeH="0" baseline="0" noProof="0" dirty="0">
                <a:ln>
                  <a:noFill/>
                </a:ln>
                <a:solidFill>
                  <a:srgbClr val="FF0000"/>
                </a:solidFill>
                <a:effectLst/>
                <a:uLnTx/>
                <a:uFillTx/>
                <a:latin typeface="Microsoft JhengHei" charset="-120"/>
                <a:ea typeface="Microsoft JhengHei" charset="-120"/>
                <a:cs typeface="Microsoft JhengHei" charset="-120"/>
              </a:rPr>
              <a:t>穩定性動作、移動性動作。穩定性動作指的是在某固定點上能做出來的動作表現。移動性動作是從某地點移動到另外的地點，能做出來的動作表現</a:t>
            </a:r>
            <a:r>
              <a:rPr kumimoji="0" lang="zh-TW" altLang="en-US" sz="1800" b="1" i="0" u="none" strike="noStrike" kern="1200" cap="none" spc="0" normalizeH="0" baseline="0" noProof="0" dirty="0" smtClean="0">
                <a:ln>
                  <a:noFill/>
                </a:ln>
                <a:solidFill>
                  <a:srgbClr val="FF0000"/>
                </a:solidFill>
                <a:effectLst/>
                <a:uLnTx/>
                <a:uFillTx/>
                <a:latin typeface="Microsoft JhengHei" charset="-120"/>
                <a:ea typeface="Microsoft JhengHei" charset="-120"/>
                <a:cs typeface="Microsoft JhengHei" charset="-120"/>
              </a:rPr>
              <a:t>。</a:t>
            </a:r>
            <a:endParaRPr kumimoji="0" lang="zh-TW" altLang="en-US" sz="1800" b="1" i="0" u="none" strike="noStrike" kern="1200" cap="none" spc="0" normalizeH="0" baseline="0" noProof="0" dirty="0">
              <a:ln>
                <a:noFill/>
              </a:ln>
              <a:solidFill>
                <a:srgbClr val="FF0000"/>
              </a:solidFill>
              <a:effectLst/>
              <a:uLnTx/>
              <a:uFillTx/>
              <a:latin typeface="Microsoft JhengHei" charset="-120"/>
              <a:ea typeface="Microsoft JhengHei" charset="-120"/>
              <a:cs typeface="Microsoft JhengHei" charset="-120"/>
            </a:endParaRPr>
          </a:p>
        </p:txBody>
      </p:sp>
      <p:sp>
        <p:nvSpPr>
          <p:cNvPr id="12" name="圓角矩形 11"/>
          <p:cNvSpPr/>
          <p:nvPr/>
        </p:nvSpPr>
        <p:spPr>
          <a:xfrm>
            <a:off x="835292" y="3716374"/>
            <a:ext cx="2304256" cy="112644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用具操作</a:t>
            </a:r>
            <a:endParaRPr kumimoji="0" lang="zh-TW" altLang="en-US" sz="3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3" name="圓角矩形 12"/>
          <p:cNvSpPr/>
          <p:nvPr/>
        </p:nvSpPr>
        <p:spPr>
          <a:xfrm>
            <a:off x="821093" y="5240770"/>
            <a:ext cx="2304256" cy="112644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400" b="0"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健康行動</a:t>
            </a:r>
            <a:endParaRPr kumimoji="0" lang="zh-TW" altLang="en-US" sz="34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
        <p:nvSpPr>
          <p:cNvPr id="14" name="五邊形 13"/>
          <p:cNvSpPr/>
          <p:nvPr/>
        </p:nvSpPr>
        <p:spPr>
          <a:xfrm>
            <a:off x="3156332" y="3517337"/>
            <a:ext cx="5673926" cy="1478044"/>
          </a:xfrm>
          <a:prstGeom prst="homePlate">
            <a:avLst>
              <a:gd name="adj" fmla="val 29706"/>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latin typeface="Microsoft JhengHei" charset="-120"/>
                <a:ea typeface="Microsoft JhengHei" charset="-120"/>
                <a:cs typeface="Microsoft JhengHei" charset="-120"/>
              </a:rPr>
              <a:t>藉由使用各種文具、玩具、素材、器材、遊具、設施與設備，以協助幼兒發展各種動作技能。動作技能包括操作性動作和精細動作。操作性動作是藉由用具能做出來的大肌肉運動；也可包含穩定性動作和移動性動作在內。</a:t>
            </a:r>
            <a:endParaRPr kumimoji="0" lang="zh-TW" altLang="en-US" sz="18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endParaRPr>
          </a:p>
        </p:txBody>
      </p:sp>
      <p:sp>
        <p:nvSpPr>
          <p:cNvPr id="15" name="五邊形 14"/>
          <p:cNvSpPr/>
          <p:nvPr/>
        </p:nvSpPr>
        <p:spPr>
          <a:xfrm>
            <a:off x="3146698" y="5105792"/>
            <a:ext cx="5673926" cy="1478044"/>
          </a:xfrm>
          <a:prstGeom prst="homePlate">
            <a:avLst>
              <a:gd name="adj" fmla="val 29706"/>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latin typeface="Microsoft JhengHei" charset="-120"/>
                <a:ea typeface="Microsoft JhengHei" charset="-120"/>
                <a:cs typeface="Microsoft JhengHei" charset="-120"/>
              </a:rPr>
              <a:t>指健康與安全的學習，健康包括個人衛生、保健行為、健康促進行為、健康飲食、收拾整理與維護環境的自理行為。安全指覺察身體活動的安全距離，辨別與保護自己與他人的安全、食物安全、遊戲安全、用品安全等</a:t>
            </a:r>
            <a:r>
              <a:rPr kumimoji="0" lang="zh-TW" altLang="en-US" sz="1800" b="0" i="0" u="none" strike="noStrike" kern="1200" cap="none" spc="0" normalizeH="0" baseline="0" noProof="0" dirty="0">
                <a:ln>
                  <a:noFill/>
                </a:ln>
                <a:solidFill>
                  <a:srgbClr val="FF0000"/>
                </a:solidFill>
                <a:effectLst/>
                <a:uLnTx/>
                <a:uFillTx/>
                <a:latin typeface="Microsoft JhengHei" charset="-120"/>
                <a:ea typeface="Microsoft JhengHei" charset="-120"/>
                <a:cs typeface="Microsoft JhengHei" charset="-120"/>
              </a:rPr>
              <a:t>。</a:t>
            </a:r>
          </a:p>
        </p:txBody>
      </p:sp>
      <p:sp>
        <p:nvSpPr>
          <p:cNvPr id="17" name="Footer Placeholder 4"/>
          <p:cNvSpPr txBox="1">
            <a:spLocks/>
          </p:cNvSpPr>
          <p:nvPr/>
        </p:nvSpPr>
        <p:spPr>
          <a:xfrm>
            <a:off x="2200276" y="6520259"/>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6821857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65C7138-435C-4DDF-88B8-BA0433A35E90}"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2"/>
          <p:cNvSpPr>
            <a:spLocks noGrp="1" noChangeArrowheads="1"/>
          </p:cNvSpPr>
          <p:nvPr>
            <p:ph type="title"/>
          </p:nvPr>
        </p:nvSpPr>
        <p:spPr/>
        <p:txBody>
          <a:bodyPr>
            <a:normAutofit/>
          </a:bodyPr>
          <a:lstStyle/>
          <a:p>
            <a:pPr>
              <a:defRPr/>
            </a:pPr>
            <a:r>
              <a:rPr lang="zh-TW" altLang="en-US" sz="3600" dirty="0"/>
              <a:t>學習</a:t>
            </a:r>
            <a:r>
              <a:rPr lang="zh-TW" altLang="en-US" sz="3600" dirty="0" smtClean="0"/>
              <a:t>指標</a:t>
            </a:r>
            <a:r>
              <a:rPr lang="en-US" altLang="zh-TW" sz="3600" dirty="0" smtClean="0"/>
              <a:t>(</a:t>
            </a:r>
            <a:r>
              <a:rPr lang="zh-TW" altLang="en-US" sz="3600" dirty="0" smtClean="0"/>
              <a:t>示例</a:t>
            </a:r>
            <a:r>
              <a:rPr lang="en-US" altLang="zh-TW" sz="3600" dirty="0" smtClean="0"/>
              <a:t>)</a:t>
            </a:r>
            <a:endParaRPr lang="en-US" altLang="zh-TW" sz="1800" dirty="0"/>
          </a:p>
        </p:txBody>
      </p:sp>
      <p:graphicFrame>
        <p:nvGraphicFramePr>
          <p:cNvPr id="8" name="Group 64"/>
          <p:cNvGraphicFramePr>
            <a:graphicFrameLocks noGrp="1"/>
          </p:cNvGraphicFramePr>
          <p:nvPr>
            <p:extLst/>
          </p:nvPr>
        </p:nvGraphicFramePr>
        <p:xfrm>
          <a:off x="395536" y="1486824"/>
          <a:ext cx="8431090" cy="3886392"/>
        </p:xfrm>
        <a:graphic>
          <a:graphicData uri="http://schemas.openxmlformats.org/drawingml/2006/table">
            <a:tbl>
              <a:tblPr/>
              <a:tblGrid>
                <a:gridCol w="1686218">
                  <a:extLst>
                    <a:ext uri="{9D8B030D-6E8A-4147-A177-3AD203B41FA5}">
                      <a16:colId xmlns:a16="http://schemas.microsoft.com/office/drawing/2014/main" val="20000"/>
                    </a:ext>
                  </a:extLst>
                </a:gridCol>
                <a:gridCol w="1686218">
                  <a:extLst>
                    <a:ext uri="{9D8B030D-6E8A-4147-A177-3AD203B41FA5}">
                      <a16:colId xmlns:a16="http://schemas.microsoft.com/office/drawing/2014/main" val="20001"/>
                    </a:ext>
                  </a:extLst>
                </a:gridCol>
                <a:gridCol w="1686218">
                  <a:extLst>
                    <a:ext uri="{9D8B030D-6E8A-4147-A177-3AD203B41FA5}">
                      <a16:colId xmlns:a16="http://schemas.microsoft.com/office/drawing/2014/main" val="20002"/>
                    </a:ext>
                  </a:extLst>
                </a:gridCol>
                <a:gridCol w="1686218">
                  <a:extLst>
                    <a:ext uri="{9D8B030D-6E8A-4147-A177-3AD203B41FA5}">
                      <a16:colId xmlns:a16="http://schemas.microsoft.com/office/drawing/2014/main" val="20003"/>
                    </a:ext>
                  </a:extLst>
                </a:gridCol>
                <a:gridCol w="1686218">
                  <a:extLst>
                    <a:ext uri="{9D8B030D-6E8A-4147-A177-3AD203B41FA5}">
                      <a16:colId xmlns:a16="http://schemas.microsoft.com/office/drawing/2014/main" val="20004"/>
                    </a:ext>
                  </a:extLst>
                </a:gridCol>
              </a:tblGrid>
              <a:tr h="5177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課程目標</a:t>
                      </a:r>
                    </a:p>
                  </a:txBody>
                  <a:tcPr anchor="ct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2-3</a:t>
                      </a:r>
                      <a:r>
                        <a:rPr kumimoji="0" lang="zh-TW" altLang="en-US" sz="2000" b="1" i="0" u="none" strike="noStrike" cap="none" normalizeH="0" baseline="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3-4</a:t>
                      </a:r>
                      <a:r>
                        <a:rPr kumimoji="0" lang="zh-TW" altLang="en-US" sz="2000" b="1" i="0" u="none" strike="noStrike" cap="none" normalizeH="0" baseline="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4-5</a:t>
                      </a:r>
                      <a:r>
                        <a:rPr kumimoji="0" lang="zh-TW" altLang="en-US" sz="2000" b="1" i="0" u="none" strike="noStrike" cap="none" normalizeH="0" baseline="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5-6</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336868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-1-2</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模仿</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各種用具的操作</a:t>
                      </a:r>
                    </a:p>
                  </a:txBody>
                  <a:tcPr marL="68580" marR="68580" marT="0" marB="0"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幼</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-1-2-1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覺察器材</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的操作</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方式</a:t>
                      </a: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幼</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-1-2-2</a:t>
                      </a:r>
                      <a:endParaRPr kumimoji="0" lang="zh-TW"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模仿抓、握的精細動作</a:t>
                      </a: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小</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-1-2-1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
                      </a:r>
                      <a:b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b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小</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-1-2-2</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模仿抓、握、扭轉的精細動作</a:t>
                      </a:r>
                    </a:p>
                  </a:txBody>
                  <a:tcPr marL="68580" marR="68580" marT="0" marB="0"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-1-2-1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覺察各種用具</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安全的</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操作技能</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-1-2-2</a:t>
                      </a:r>
                      <a:endParaRPr kumimoji="0" lang="zh-TW"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模仿抓、握、扭轉、揉、捏的精細動作</a:t>
                      </a:r>
                    </a:p>
                  </a:txBody>
                  <a:tcPr marL="68580" marR="68580" marT="0" marB="0"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-1-2-1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
                      </a:r>
                      <a:b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b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-1-2-2</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覺察手眼協調的精細動作</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62487" name="Line 34"/>
          <p:cNvSpPr>
            <a:spLocks noChangeShapeType="1"/>
          </p:cNvSpPr>
          <p:nvPr/>
        </p:nvSpPr>
        <p:spPr bwMode="auto">
          <a:xfrm>
            <a:off x="3929063" y="2635250"/>
            <a:ext cx="1223962" cy="0"/>
          </a:xfrm>
          <a:prstGeom prst="line">
            <a:avLst/>
          </a:prstGeom>
          <a:ln w="28575">
            <a:solidFill>
              <a:srgbClr val="FF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5" name="投影片編號版面配置區 11"/>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3D826BB-FAF4-4C38-B74A-330B2EA8C865}"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13" name="Line 34"/>
          <p:cNvSpPr>
            <a:spLocks noChangeShapeType="1"/>
          </p:cNvSpPr>
          <p:nvPr/>
        </p:nvSpPr>
        <p:spPr bwMode="auto">
          <a:xfrm>
            <a:off x="7380486" y="2635250"/>
            <a:ext cx="1223962" cy="0"/>
          </a:xfrm>
          <a:prstGeom prst="line">
            <a:avLst/>
          </a:prstGeom>
          <a:ln w="28575">
            <a:solidFill>
              <a:srgbClr val="FF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0" name="直線接點 9"/>
          <p:cNvCxnSpPr/>
          <p:nvPr/>
        </p:nvCxnSpPr>
        <p:spPr>
          <a:xfrm>
            <a:off x="683568" y="404664"/>
            <a:ext cx="7560320" cy="6004074"/>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610463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D981072-1CB5-4A89-B00E-FB1BAE00581B}"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78882" name="Group 34"/>
          <p:cNvGraphicFramePr>
            <a:graphicFrameLocks noGrp="1"/>
          </p:cNvGraphicFramePr>
          <p:nvPr>
            <p:extLst/>
          </p:nvPr>
        </p:nvGraphicFramePr>
        <p:xfrm>
          <a:off x="394068" y="1486145"/>
          <a:ext cx="8424935" cy="3599039"/>
        </p:xfrm>
        <a:graphic>
          <a:graphicData uri="http://schemas.openxmlformats.org/drawingml/2006/table">
            <a:tbl>
              <a:tblPr/>
              <a:tblGrid>
                <a:gridCol w="1684987">
                  <a:extLst>
                    <a:ext uri="{9D8B030D-6E8A-4147-A177-3AD203B41FA5}">
                      <a16:colId xmlns:a16="http://schemas.microsoft.com/office/drawing/2014/main" val="20000"/>
                    </a:ext>
                  </a:extLst>
                </a:gridCol>
                <a:gridCol w="1684987">
                  <a:extLst>
                    <a:ext uri="{9D8B030D-6E8A-4147-A177-3AD203B41FA5}">
                      <a16:colId xmlns:a16="http://schemas.microsoft.com/office/drawing/2014/main" val="20001"/>
                    </a:ext>
                  </a:extLst>
                </a:gridCol>
                <a:gridCol w="1684987">
                  <a:extLst>
                    <a:ext uri="{9D8B030D-6E8A-4147-A177-3AD203B41FA5}">
                      <a16:colId xmlns:a16="http://schemas.microsoft.com/office/drawing/2014/main" val="20002"/>
                    </a:ext>
                  </a:extLst>
                </a:gridCol>
                <a:gridCol w="1684987">
                  <a:extLst>
                    <a:ext uri="{9D8B030D-6E8A-4147-A177-3AD203B41FA5}">
                      <a16:colId xmlns:a16="http://schemas.microsoft.com/office/drawing/2014/main" val="20003"/>
                    </a:ext>
                  </a:extLst>
                </a:gridCol>
                <a:gridCol w="1684987">
                  <a:extLst>
                    <a:ext uri="{9D8B030D-6E8A-4147-A177-3AD203B41FA5}">
                      <a16:colId xmlns:a16="http://schemas.microsoft.com/office/drawing/2014/main" val="20004"/>
                    </a:ext>
                  </a:extLst>
                </a:gridCol>
              </a:tblGrid>
              <a:tr h="50269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課程目標</a:t>
                      </a:r>
                    </a:p>
                  </a:txBody>
                  <a:tcPr anchor="ct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3-4</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4-5</a:t>
                      </a:r>
                      <a:r>
                        <a:rPr kumimoji="0" lang="zh-TW" altLang="en-US"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5-6</a:t>
                      </a:r>
                      <a:r>
                        <a:rPr kumimoji="0" lang="zh-TW" altLang="en-US"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30963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-2-2</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熟悉各種用具的操作</a:t>
                      </a:r>
                    </a:p>
                  </a:txBody>
                  <a:tcPr marL="68580" marR="68580" marT="0" marB="0"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幼</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-2-2-1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FF"/>
                          </a:solidFill>
                          <a:effectLst/>
                          <a:latin typeface="Times New Roman" panose="02020603050405020304" pitchFamily="18" charset="0"/>
                          <a:ea typeface="Microsoft JhengHei" charset="-120"/>
                          <a:cs typeface="Times New Roman" panose="02020603050405020304" pitchFamily="18" charset="0"/>
                        </a:rPr>
                        <a:t>平穩使用</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各種素材、工具或器材</a:t>
                      </a: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幼</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-2-2-2</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手肘支撐下練習抓、握的精細動作</a:t>
                      </a: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小</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-2-2-1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	</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小</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-2-2-2</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操作與運用</a:t>
                      </a:r>
                      <a: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抓、握</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、扭轉</a:t>
                      </a:r>
                      <a: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的精細動作</a:t>
                      </a:r>
                    </a:p>
                  </a:txBody>
                  <a:tcPr marL="68580" marR="68580" marT="0" marB="0"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-2-2-1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FF"/>
                          </a:solidFill>
                          <a:effectLst/>
                          <a:latin typeface="Times New Roman" panose="02020603050405020304" pitchFamily="18" charset="0"/>
                          <a:ea typeface="Microsoft JhengHei" charset="-120"/>
                          <a:cs typeface="Times New Roman" panose="02020603050405020304" pitchFamily="18" charset="0"/>
                        </a:rPr>
                        <a:t>敏捷使用</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各種素材、工具或器材</a:t>
                      </a: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-2-2-2</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綜合運用</a:t>
                      </a:r>
                      <a: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抓、握</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、扭轉、揉、捏</a:t>
                      </a:r>
                      <a: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的精細動作</a:t>
                      </a:r>
                    </a:p>
                  </a:txBody>
                  <a:tcPr marL="68580" marR="68580" marT="0" marB="0"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-2-2-1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	</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-2-2-2</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熟練</a:t>
                      </a:r>
                      <a: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手眼協調的精細動作</a:t>
                      </a: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5" name="Rectangle 2"/>
          <p:cNvSpPr>
            <a:spLocks noGrp="1" noChangeArrowheads="1"/>
          </p:cNvSpPr>
          <p:nvPr>
            <p:ph type="title"/>
          </p:nvPr>
        </p:nvSpPr>
        <p:spPr/>
        <p:txBody>
          <a:bodyPr>
            <a:normAutofit/>
          </a:bodyPr>
          <a:lstStyle/>
          <a:p>
            <a:pPr>
              <a:defRPr/>
            </a:pPr>
            <a:r>
              <a:rPr lang="zh-TW" altLang="en-US" sz="3600" dirty="0"/>
              <a:t>學習</a:t>
            </a:r>
            <a:r>
              <a:rPr lang="zh-TW" altLang="en-US" sz="3600" dirty="0" smtClean="0"/>
              <a:t>指標</a:t>
            </a:r>
            <a:r>
              <a:rPr lang="en-US" altLang="zh-TW" sz="3600" dirty="0" smtClean="0"/>
              <a:t>(</a:t>
            </a:r>
            <a:r>
              <a:rPr lang="zh-TW" altLang="en-US" sz="3600" dirty="0" smtClean="0"/>
              <a:t>示例</a:t>
            </a:r>
            <a:r>
              <a:rPr lang="en-US" altLang="zh-TW" sz="3600" dirty="0" smtClean="0"/>
              <a:t>)</a:t>
            </a:r>
            <a:endParaRPr lang="en-US" altLang="zh-TW" sz="1800" dirty="0"/>
          </a:p>
        </p:txBody>
      </p:sp>
      <p:sp>
        <p:nvSpPr>
          <p:cNvPr id="61465" name="Line 34"/>
          <p:cNvSpPr>
            <a:spLocks noChangeShapeType="1"/>
          </p:cNvSpPr>
          <p:nvPr/>
        </p:nvSpPr>
        <p:spPr bwMode="auto">
          <a:xfrm>
            <a:off x="4089778" y="2492896"/>
            <a:ext cx="1223962"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470" name="Line 34"/>
          <p:cNvSpPr>
            <a:spLocks noChangeShapeType="1"/>
          </p:cNvSpPr>
          <p:nvPr/>
        </p:nvSpPr>
        <p:spPr bwMode="auto">
          <a:xfrm>
            <a:off x="7524328" y="2492896"/>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471" name="投影片編號版面配置區 12"/>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4CD752F-DBA3-4BF0-9FB1-D9C56D514196}"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cxnSp>
        <p:nvCxnSpPr>
          <p:cNvPr id="12" name="直線接點 11"/>
          <p:cNvCxnSpPr/>
          <p:nvPr/>
        </p:nvCxnSpPr>
        <p:spPr>
          <a:xfrm>
            <a:off x="634584" y="404664"/>
            <a:ext cx="7560320" cy="6004074"/>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529041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D981072-1CB5-4A89-B00E-FB1BAE00581B}"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78882" name="Group 34"/>
          <p:cNvGraphicFramePr>
            <a:graphicFrameLocks noGrp="1"/>
          </p:cNvGraphicFramePr>
          <p:nvPr>
            <p:extLst/>
          </p:nvPr>
        </p:nvGraphicFramePr>
        <p:xfrm>
          <a:off x="395536" y="1484784"/>
          <a:ext cx="8424935" cy="3552056"/>
        </p:xfrm>
        <a:graphic>
          <a:graphicData uri="http://schemas.openxmlformats.org/drawingml/2006/table">
            <a:tbl>
              <a:tblPr/>
              <a:tblGrid>
                <a:gridCol w="1684987">
                  <a:extLst>
                    <a:ext uri="{9D8B030D-6E8A-4147-A177-3AD203B41FA5}">
                      <a16:colId xmlns:a16="http://schemas.microsoft.com/office/drawing/2014/main" val="20000"/>
                    </a:ext>
                  </a:extLst>
                </a:gridCol>
                <a:gridCol w="1684987">
                  <a:extLst>
                    <a:ext uri="{9D8B030D-6E8A-4147-A177-3AD203B41FA5}">
                      <a16:colId xmlns:a16="http://schemas.microsoft.com/office/drawing/2014/main" val="20001"/>
                    </a:ext>
                  </a:extLst>
                </a:gridCol>
                <a:gridCol w="1684987">
                  <a:extLst>
                    <a:ext uri="{9D8B030D-6E8A-4147-A177-3AD203B41FA5}">
                      <a16:colId xmlns:a16="http://schemas.microsoft.com/office/drawing/2014/main" val="20002"/>
                    </a:ext>
                  </a:extLst>
                </a:gridCol>
                <a:gridCol w="1684987">
                  <a:extLst>
                    <a:ext uri="{9D8B030D-6E8A-4147-A177-3AD203B41FA5}">
                      <a16:colId xmlns:a16="http://schemas.microsoft.com/office/drawing/2014/main" val="20003"/>
                    </a:ext>
                  </a:extLst>
                </a:gridCol>
                <a:gridCol w="1684987">
                  <a:extLst>
                    <a:ext uri="{9D8B030D-6E8A-4147-A177-3AD203B41FA5}">
                      <a16:colId xmlns:a16="http://schemas.microsoft.com/office/drawing/2014/main" val="20004"/>
                    </a:ext>
                  </a:extLst>
                </a:gridCol>
              </a:tblGrid>
              <a:tr h="50405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課程目標</a:t>
                      </a:r>
                    </a:p>
                  </a:txBody>
                  <a:tcPr anchor="ct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3-4</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4-5</a:t>
                      </a:r>
                      <a:r>
                        <a:rPr kumimoji="0" lang="zh-TW" altLang="en-US"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5-6</a:t>
                      </a:r>
                      <a:r>
                        <a:rPr kumimoji="0" lang="zh-TW" altLang="en-US"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3011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熟練並養成健康生活習慣</a:t>
                      </a:r>
                    </a:p>
                  </a:txBody>
                  <a:tcPr marL="68580" marR="68580" marT="0" marB="0"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幼</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-2-3-1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學習自己用餐</a:t>
                      </a:r>
                      <a:endPar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幼</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-2-3-2</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參與日常生活的健康行為</a:t>
                      </a:r>
                      <a:r>
                        <a:rPr kumimoji="0" lang="zh-TW" altLang="en-US" sz="2000" b="1" i="0" u="none" strike="noStrike" cap="none" normalizeH="0" baseline="3000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en-US" altLang="zh-TW" sz="2000" b="1" i="0" u="none" strike="noStrike" cap="none" normalizeH="0" baseline="3000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a:t>
                      </a:r>
                      <a:endParaRPr kumimoji="0" lang="zh-TW" altLang="zh-TW" sz="2000" b="1" i="0" u="none" strike="noStrike" cap="none" normalizeH="0" baseline="3000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小</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-2-3-1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正確使用餐具</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	</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小</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-2-3-2</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-2-3-1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清潔自己的餐具與整理用餐環境</a:t>
                      </a: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-2-3-2</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熟練並維持日常生活的健康行為</a:t>
                      </a:r>
                      <a:r>
                        <a:rPr kumimoji="0" lang="zh-TW" altLang="en-US" sz="2000" b="1" i="0" u="none" strike="noStrike" cap="none" normalizeH="0" baseline="3000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en-US" altLang="zh-TW" sz="2000" b="1" i="0" u="none" strike="noStrike" cap="none" normalizeH="0" baseline="3000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a:t>
                      </a:r>
                      <a:endParaRPr kumimoji="0" lang="zh-TW" altLang="zh-TW" sz="2000" b="1" i="0" u="none" strike="noStrike" cap="none" normalizeH="0" baseline="3000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zh-TW" altLang="zh-TW" sz="2000" b="0"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-2-3-1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使用清潔工具清理環境</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	</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-2-3-2</a:t>
                      </a: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5" name="Rectangle 2"/>
          <p:cNvSpPr>
            <a:spLocks noGrp="1" noChangeArrowheads="1"/>
          </p:cNvSpPr>
          <p:nvPr>
            <p:ph type="title"/>
          </p:nvPr>
        </p:nvSpPr>
        <p:spPr/>
        <p:txBody>
          <a:bodyPr>
            <a:normAutofit/>
          </a:bodyPr>
          <a:lstStyle/>
          <a:p>
            <a:pPr>
              <a:defRPr/>
            </a:pPr>
            <a:r>
              <a:rPr lang="zh-TW" altLang="en-US" sz="3600" dirty="0"/>
              <a:t>學習</a:t>
            </a:r>
            <a:r>
              <a:rPr lang="zh-TW" altLang="en-US" sz="3600" dirty="0" smtClean="0"/>
              <a:t>指標</a:t>
            </a:r>
            <a:r>
              <a:rPr lang="en-US" altLang="zh-TW" sz="3600" dirty="0" smtClean="0"/>
              <a:t>(</a:t>
            </a:r>
            <a:r>
              <a:rPr lang="zh-TW" altLang="en-US" sz="3600" dirty="0" smtClean="0"/>
              <a:t>示例</a:t>
            </a:r>
            <a:r>
              <a:rPr lang="en-US" altLang="zh-TW" sz="3600" dirty="0" smtClean="0"/>
              <a:t>)</a:t>
            </a:r>
            <a:endParaRPr lang="en-US" altLang="zh-TW" sz="1800" dirty="0"/>
          </a:p>
        </p:txBody>
      </p:sp>
      <p:sp>
        <p:nvSpPr>
          <p:cNvPr id="61465" name="Line 34"/>
          <p:cNvSpPr>
            <a:spLocks noChangeShapeType="1"/>
          </p:cNvSpPr>
          <p:nvPr/>
        </p:nvSpPr>
        <p:spPr bwMode="auto">
          <a:xfrm>
            <a:off x="4067944" y="4005064"/>
            <a:ext cx="1223962"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470" name="Line 34"/>
          <p:cNvSpPr>
            <a:spLocks noChangeShapeType="1"/>
          </p:cNvSpPr>
          <p:nvPr/>
        </p:nvSpPr>
        <p:spPr bwMode="auto">
          <a:xfrm>
            <a:off x="7404893" y="3989547"/>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471" name="投影片編號版面配置區 12"/>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4CD752F-DBA3-4BF0-9FB1-D9C56D514196}"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cxnSp>
        <p:nvCxnSpPr>
          <p:cNvPr id="12" name="直線接點 11"/>
          <p:cNvCxnSpPr/>
          <p:nvPr/>
        </p:nvCxnSpPr>
        <p:spPr>
          <a:xfrm>
            <a:off x="683568" y="404664"/>
            <a:ext cx="7560320" cy="6004074"/>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016887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學習指標說明</a:t>
            </a:r>
            <a:endParaRPr lang="zh-TW" altLang="en-US" sz="2400" dirty="0"/>
          </a:p>
        </p:txBody>
      </p:sp>
      <p:sp>
        <p:nvSpPr>
          <p:cNvPr id="3" name="內容版面配置區 2"/>
          <p:cNvSpPr>
            <a:spLocks noGrp="1"/>
          </p:cNvSpPr>
          <p:nvPr>
            <p:ph idx="1"/>
          </p:nvPr>
        </p:nvSpPr>
        <p:spPr>
          <a:xfrm>
            <a:off x="2200276" y="2276872"/>
            <a:ext cx="6577928" cy="4176464"/>
          </a:xfrm>
        </p:spPr>
        <p:txBody>
          <a:bodyPr>
            <a:normAutofit fontScale="92500" lnSpcReduction="10000"/>
          </a:bodyPr>
          <a:lstStyle/>
          <a:p>
            <a:pPr lvl="0" algn="just"/>
            <a:r>
              <a:rPr lang="zh-TW" altLang="en-US" sz="2200" baseline="30000" dirty="0" smtClean="0">
                <a:solidFill>
                  <a:srgbClr val="FF0000"/>
                </a:solidFill>
              </a:rPr>
              <a:t>★</a:t>
            </a:r>
            <a:r>
              <a:rPr lang="en-US" altLang="zh-TW" sz="2200" baseline="30000" dirty="0" smtClean="0">
                <a:solidFill>
                  <a:srgbClr val="FF0000"/>
                </a:solidFill>
              </a:rPr>
              <a:t>1</a:t>
            </a:r>
            <a:r>
              <a:rPr lang="zh-TW" altLang="en-US" sz="2200" b="1" dirty="0" smtClean="0">
                <a:solidFill>
                  <a:srgbClr val="FF0000"/>
                </a:solidFill>
              </a:rPr>
              <a:t>健康行為除了指外顯的行為層面外，還包括健康維持、健康恢復及健康改善所展現出的信念、動機、價值、情感和外顯的行為模式及習慣。其包含具體的內涵如下：</a:t>
            </a:r>
            <a:endParaRPr lang="en-US" altLang="zh-TW" sz="2200" b="1" dirty="0" smtClean="0">
              <a:solidFill>
                <a:srgbClr val="FF0000"/>
              </a:solidFill>
            </a:endParaRPr>
          </a:p>
          <a:p>
            <a:pPr lvl="1" algn="just"/>
            <a:r>
              <a:rPr lang="zh-TW" altLang="en-US" sz="2200" b="1" dirty="0" smtClean="0">
                <a:solidFill>
                  <a:srgbClr val="FF0000"/>
                </a:solidFill>
              </a:rPr>
              <a:t>個人衛生，含身體清潔、刷牙、如廁、擤鼻涕等</a:t>
            </a:r>
            <a:endParaRPr lang="en-US" altLang="zh-TW" sz="2200" b="1" dirty="0" smtClean="0">
              <a:solidFill>
                <a:srgbClr val="FF0000"/>
              </a:solidFill>
            </a:endParaRPr>
          </a:p>
          <a:p>
            <a:pPr lvl="1" algn="just"/>
            <a:r>
              <a:rPr lang="zh-TW" altLang="en-US" sz="2200" b="1" dirty="0" smtClean="0">
                <a:solidFill>
                  <a:srgbClr val="FF0000"/>
                </a:solidFill>
              </a:rPr>
              <a:t>保健行為或健康促進，指口腔保健、視力保健、聽力保健、隨氣候變化主動增減衣物、隱私部位的保護等</a:t>
            </a:r>
            <a:endParaRPr lang="en-US" altLang="zh-TW" sz="2200" b="1" dirty="0" smtClean="0">
              <a:solidFill>
                <a:srgbClr val="FF0000"/>
              </a:solidFill>
            </a:endParaRPr>
          </a:p>
          <a:p>
            <a:pPr lvl="1" algn="just"/>
            <a:r>
              <a:rPr lang="zh-TW" altLang="en-US" sz="2200" b="1" dirty="0" smtClean="0">
                <a:solidFill>
                  <a:srgbClr val="FF0000"/>
                </a:solidFill>
              </a:rPr>
              <a:t>健康飲食</a:t>
            </a:r>
            <a:endParaRPr lang="en-US" altLang="zh-TW" sz="2200" b="1" dirty="0" smtClean="0">
              <a:solidFill>
                <a:srgbClr val="FF0000"/>
              </a:solidFill>
            </a:endParaRPr>
          </a:p>
          <a:p>
            <a:pPr lvl="1" algn="just"/>
            <a:r>
              <a:rPr lang="zh-TW" altLang="en-US" sz="2200" b="1" dirty="0" smtClean="0">
                <a:solidFill>
                  <a:srgbClr val="FF0000"/>
                </a:solidFill>
              </a:rPr>
              <a:t>維護環境衛生，餐後整理環境、清潔生活環境等收拾習慣</a:t>
            </a:r>
            <a:endParaRPr lang="en-US" altLang="zh-TW" sz="2200" b="1" dirty="0" smtClean="0">
              <a:solidFill>
                <a:srgbClr val="FF0000"/>
              </a:solidFill>
            </a:endParaRPr>
          </a:p>
          <a:p>
            <a:pPr lvl="1" algn="just"/>
            <a:r>
              <a:rPr lang="zh-TW" altLang="en-US" sz="2200" b="1" dirty="0" smtClean="0">
                <a:solidFill>
                  <a:srgbClr val="FF0000"/>
                </a:solidFill>
              </a:rPr>
              <a:t>其它健康的生活習慣，如睡眠習慣、如廁習慣、保持良好姿勢等</a:t>
            </a:r>
            <a:endParaRPr lang="zh-TW" altLang="zh-TW" sz="2200" b="1" dirty="0">
              <a:solidFill>
                <a:srgbClr val="FF0000"/>
              </a:solidFill>
            </a:endParaRPr>
          </a:p>
          <a:p>
            <a:endParaRPr lang="zh-TW" altLang="en-US" dirty="0"/>
          </a:p>
        </p:txBody>
      </p:sp>
      <p:sp>
        <p:nvSpPr>
          <p:cNvPr id="5" name="投影片編號版面配置區 12"/>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4CD752F-DBA3-4BF0-9FB1-D9C56D514196}"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190185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6810AAE-CF16-4323-A5AE-2078CE392A3F}"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Group 64"/>
          <p:cNvGraphicFramePr>
            <a:graphicFrameLocks noGrp="1"/>
          </p:cNvGraphicFramePr>
          <p:nvPr>
            <p:extLst/>
          </p:nvPr>
        </p:nvGraphicFramePr>
        <p:xfrm>
          <a:off x="402232" y="1499644"/>
          <a:ext cx="8418240" cy="3004577"/>
        </p:xfrm>
        <a:graphic>
          <a:graphicData uri="http://schemas.openxmlformats.org/drawingml/2006/table">
            <a:tbl>
              <a:tblPr/>
              <a:tblGrid>
                <a:gridCol w="1683648">
                  <a:extLst>
                    <a:ext uri="{9D8B030D-6E8A-4147-A177-3AD203B41FA5}">
                      <a16:colId xmlns:a16="http://schemas.microsoft.com/office/drawing/2014/main" val="20000"/>
                    </a:ext>
                  </a:extLst>
                </a:gridCol>
                <a:gridCol w="1683648">
                  <a:extLst>
                    <a:ext uri="{9D8B030D-6E8A-4147-A177-3AD203B41FA5}">
                      <a16:colId xmlns:a16="http://schemas.microsoft.com/office/drawing/2014/main" val="20001"/>
                    </a:ext>
                  </a:extLst>
                </a:gridCol>
                <a:gridCol w="1683648">
                  <a:extLst>
                    <a:ext uri="{9D8B030D-6E8A-4147-A177-3AD203B41FA5}">
                      <a16:colId xmlns:a16="http://schemas.microsoft.com/office/drawing/2014/main" val="20002"/>
                    </a:ext>
                  </a:extLst>
                </a:gridCol>
                <a:gridCol w="1683648">
                  <a:extLst>
                    <a:ext uri="{9D8B030D-6E8A-4147-A177-3AD203B41FA5}">
                      <a16:colId xmlns:a16="http://schemas.microsoft.com/office/drawing/2014/main" val="20003"/>
                    </a:ext>
                  </a:extLst>
                </a:gridCol>
                <a:gridCol w="1683648">
                  <a:extLst>
                    <a:ext uri="{9D8B030D-6E8A-4147-A177-3AD203B41FA5}">
                      <a16:colId xmlns:a16="http://schemas.microsoft.com/office/drawing/2014/main" val="20004"/>
                    </a:ext>
                  </a:extLst>
                </a:gridCol>
              </a:tblGrid>
              <a:tr h="48919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課程目標</a:t>
                      </a:r>
                    </a:p>
                  </a:txBody>
                  <a:tcPr anchor="ct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3-4</a:t>
                      </a:r>
                      <a:r>
                        <a:rPr kumimoji="0" lang="zh-TW" altLang="en-US"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4-5</a:t>
                      </a:r>
                      <a:r>
                        <a:rPr kumimoji="0" lang="zh-TW" altLang="en-US"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5-6</a:t>
                      </a:r>
                      <a:r>
                        <a:rPr kumimoji="0" lang="zh-TW" altLang="en-US" sz="2000" b="1" i="0" u="none" strike="noStrike" cap="none" normalizeH="0" baseline="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251538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-3-1</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rgbClr val="0000FF"/>
                          </a:solidFill>
                          <a:effectLst/>
                          <a:latin typeface="Times New Roman" panose="02020603050405020304" pitchFamily="18" charset="0"/>
                          <a:ea typeface="Microsoft JhengHei" charset="-120"/>
                          <a:cs typeface="Times New Roman" panose="02020603050405020304" pitchFamily="18" charset="0"/>
                        </a:rPr>
                        <a:t>應用組合及變化各種動作</a:t>
                      </a:r>
                      <a:r>
                        <a:rPr kumimoji="0" 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，享受肢體遊戲的樂趣</a:t>
                      </a:r>
                    </a:p>
                  </a:txBody>
                  <a:tcPr marL="68580" marR="68580" marT="0" marB="0"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幼</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-3-1-1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rgbClr val="0000FF"/>
                          </a:solidFill>
                          <a:effectLst/>
                          <a:latin typeface="Times New Roman" panose="02020603050405020304" pitchFamily="18" charset="0"/>
                          <a:ea typeface="Microsoft JhengHei" charset="-120"/>
                          <a:cs typeface="Times New Roman" panose="02020603050405020304" pitchFamily="18" charset="0"/>
                        </a:rPr>
                        <a:t>隨著音樂旋律擺動</a:t>
                      </a:r>
                      <a:r>
                        <a:rPr kumimoji="0" 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身體</a:t>
                      </a: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小</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-3-1-1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在創意想像的情境展現個人肢體</a:t>
                      </a:r>
                      <a:r>
                        <a:rPr kumimoji="0" lang="zh-TW" sz="2000" b="0" i="0" u="none" strike="noStrike" cap="none" normalizeH="0" baseline="0" dirty="0" smtClean="0">
                          <a:ln>
                            <a:noFill/>
                          </a:ln>
                          <a:solidFill>
                            <a:srgbClr val="0000FF"/>
                          </a:solidFill>
                          <a:effectLst/>
                          <a:latin typeface="Times New Roman" panose="02020603050405020304" pitchFamily="18" charset="0"/>
                          <a:ea typeface="Microsoft JhengHei" charset="-120"/>
                          <a:cs typeface="Times New Roman" panose="02020603050405020304" pitchFamily="18" charset="0"/>
                        </a:rPr>
                        <a:t>動作的組合與變化</a:t>
                      </a:r>
                    </a:p>
                  </a:txBody>
                  <a:tcPr marL="68580" marR="68580" marT="0" marB="0"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-3-1-1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身</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-3-1-1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與他人合作</a:t>
                      </a:r>
                      <a:r>
                        <a:rPr kumimoji="0" lang="zh-TW" sz="2000" b="0" i="0" u="none" strike="noStrike" cap="none" normalizeH="0" baseline="0" dirty="0" smtClean="0">
                          <a:ln>
                            <a:noFill/>
                          </a:ln>
                          <a:solidFill>
                            <a:srgbClr val="0000FF"/>
                          </a:solidFill>
                          <a:effectLst/>
                          <a:latin typeface="Times New Roman" panose="02020603050405020304" pitchFamily="18" charset="0"/>
                          <a:ea typeface="Microsoft JhengHei" charset="-120"/>
                          <a:cs typeface="Times New Roman" panose="02020603050405020304" pitchFamily="18" charset="0"/>
                        </a:rPr>
                        <a:t>展現各種創意姿勢與動作的組合</a:t>
                      </a:r>
                    </a:p>
                  </a:txBody>
                  <a:tcPr marL="68580" marR="68580" marT="0" marB="0"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5" name="Rectangle 2"/>
          <p:cNvSpPr>
            <a:spLocks noGrp="1" noChangeArrowheads="1"/>
          </p:cNvSpPr>
          <p:nvPr>
            <p:ph type="title"/>
          </p:nvPr>
        </p:nvSpPr>
        <p:spPr/>
        <p:txBody>
          <a:bodyPr>
            <a:normAutofit/>
          </a:bodyPr>
          <a:lstStyle/>
          <a:p>
            <a:pPr>
              <a:defRPr/>
            </a:pPr>
            <a:r>
              <a:rPr lang="zh-TW" altLang="en-US" sz="3600" dirty="0"/>
              <a:t>學習</a:t>
            </a:r>
            <a:r>
              <a:rPr lang="zh-TW" altLang="en-US" sz="3600" dirty="0" smtClean="0"/>
              <a:t>指標</a:t>
            </a:r>
            <a:r>
              <a:rPr lang="en-US" altLang="zh-TW" sz="3600" dirty="0" smtClean="0"/>
              <a:t>(</a:t>
            </a:r>
            <a:r>
              <a:rPr lang="zh-TW" altLang="en-US" sz="3600" dirty="0" smtClean="0"/>
              <a:t>示例</a:t>
            </a:r>
            <a:r>
              <a:rPr lang="en-US" altLang="zh-TW" sz="3600" dirty="0" smtClean="0"/>
              <a:t>)</a:t>
            </a:r>
            <a:endParaRPr lang="en-US" altLang="zh-TW" sz="1800" dirty="0"/>
          </a:p>
        </p:txBody>
      </p:sp>
      <p:sp>
        <p:nvSpPr>
          <p:cNvPr id="62489" name="Line 34"/>
          <p:cNvSpPr>
            <a:spLocks noChangeShapeType="1"/>
          </p:cNvSpPr>
          <p:nvPr/>
        </p:nvSpPr>
        <p:spPr bwMode="auto">
          <a:xfrm>
            <a:off x="5580112" y="2420888"/>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490" name="投影片編號版面配置區 8"/>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2EF91D1-07CF-41A0-B5B9-54A0DD842F14}"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直線接點 6"/>
          <p:cNvCxnSpPr/>
          <p:nvPr/>
        </p:nvCxnSpPr>
        <p:spPr>
          <a:xfrm>
            <a:off x="179512" y="821623"/>
            <a:ext cx="7560320" cy="600407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65430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B9048A4-48C7-4DED-9FDF-84C1B22A8AA3}"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80905" name="Rectangle 9"/>
          <p:cNvSpPr>
            <a:spLocks noGrp="1"/>
          </p:cNvSpPr>
          <p:nvPr>
            <p:ph type="title"/>
          </p:nvPr>
        </p:nvSpPr>
        <p:spPr bwMode="auto"/>
        <p:txBody>
          <a:bodyPr wrap="square" lIns="91440" tIns="45720" rIns="91440" bIns="45720" numCol="1" anchorCtr="0" compatLnSpc="1">
            <a:prstTxWarp prst="textNoShape">
              <a:avLst/>
            </a:prstTxWarp>
            <a:normAutofit/>
          </a:bodyPr>
          <a:lstStyle/>
          <a:p>
            <a:pPr>
              <a:defRPr/>
            </a:pPr>
            <a:r>
              <a:rPr lang="zh-TW" altLang="en-US" sz="3600" dirty="0" smtClean="0">
                <a:effectLst/>
              </a:rPr>
              <a:t>身體動作與健康領域特色</a:t>
            </a:r>
            <a:r>
              <a:rPr lang="en-US" altLang="zh-TW" sz="3600" dirty="0" smtClean="0">
                <a:effectLst/>
              </a:rPr>
              <a:t>(1)</a:t>
            </a:r>
          </a:p>
        </p:txBody>
      </p:sp>
      <p:sp>
        <p:nvSpPr>
          <p:cNvPr id="63494" name="投影片編號版面配置區 8"/>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33C91EF-03F1-4425-89CC-15CF3DD31348}"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2" name="矩形 1"/>
          <p:cNvSpPr/>
          <p:nvPr/>
        </p:nvSpPr>
        <p:spPr>
          <a:xfrm>
            <a:off x="2267744" y="2492896"/>
            <a:ext cx="2952328" cy="9361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rPr>
              <a:t>設計</a:t>
            </a:r>
            <a:r>
              <a:rPr kumimoji="0" lang="zh-TW" altLang="en-US" sz="3000" b="1" i="0" u="none" strike="noStrike" kern="1200" cap="none" spc="0" normalizeH="0" baseline="0" noProof="0" dirty="0" smtClean="0">
                <a:ln>
                  <a:noFill/>
                </a:ln>
                <a:solidFill>
                  <a:prstClr val="white"/>
                </a:solidFill>
                <a:effectLst/>
                <a:uLnTx/>
                <a:uFillTx/>
                <a:latin typeface="Microsoft JhengHei" charset="-120"/>
                <a:ea typeface="Microsoft JhengHei" charset="-120"/>
                <a:cs typeface="Microsoft JhengHei" charset="-120"/>
              </a:rPr>
              <a:t>特色</a:t>
            </a:r>
            <a:endParaRPr kumimoji="0" lang="zh-TW" altLang="en-US" sz="30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矩形 6"/>
          <p:cNvSpPr/>
          <p:nvPr/>
        </p:nvSpPr>
        <p:spPr>
          <a:xfrm>
            <a:off x="5436096" y="2483920"/>
            <a:ext cx="2952328" cy="9361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rPr>
              <a:t>教學方式之</a:t>
            </a:r>
            <a:r>
              <a:rPr kumimoji="0" lang="zh-TW" altLang="en-US" sz="3000" b="1" i="0" u="none" strike="noStrike" kern="1200" cap="none" spc="0" normalizeH="0" baseline="0" noProof="0" dirty="0" smtClean="0">
                <a:ln>
                  <a:noFill/>
                </a:ln>
                <a:solidFill>
                  <a:prstClr val="white"/>
                </a:solidFill>
                <a:effectLst/>
                <a:uLnTx/>
                <a:uFillTx/>
                <a:latin typeface="Microsoft JhengHei" charset="-120"/>
                <a:ea typeface="Microsoft JhengHei" charset="-120"/>
                <a:cs typeface="Microsoft JhengHei" charset="-120"/>
              </a:rPr>
              <a:t>特色</a:t>
            </a:r>
            <a:endParaRPr kumimoji="0" lang="zh-TW" altLang="en-US" sz="3000" b="1"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p:txBody>
      </p:sp>
      <p:sp>
        <p:nvSpPr>
          <p:cNvPr id="8" name="矩形 7"/>
          <p:cNvSpPr/>
          <p:nvPr/>
        </p:nvSpPr>
        <p:spPr>
          <a:xfrm>
            <a:off x="2267744" y="3429000"/>
            <a:ext cx="2952328" cy="25202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從「</a:t>
            </a:r>
            <a:r>
              <a:rPr kumimoji="0" lang="zh-TW" altLang="en-US" sz="2800" b="1" i="0" u="none" strike="noStrike" kern="1200" cap="none" spc="0" normalizeH="0" baseline="0" noProof="0" dirty="0">
                <a:ln>
                  <a:noFill/>
                </a:ln>
                <a:solidFill>
                  <a:srgbClr val="CC3300"/>
                </a:solidFill>
                <a:effectLst/>
                <a:uLnTx/>
                <a:uFillTx/>
                <a:latin typeface="Microsoft JhengHei" charset="-120"/>
                <a:ea typeface="Microsoft JhengHei" charset="-120"/>
                <a:cs typeface="Microsoft JhengHei" charset="-120"/>
              </a:rPr>
              <a:t>生活與學習</a:t>
            </a: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」和「</a:t>
            </a:r>
            <a:r>
              <a:rPr kumimoji="0" lang="zh-TW" altLang="en-US" sz="2800" b="1" i="0" u="none" strike="noStrike" kern="1200" cap="none" spc="0" normalizeH="0" baseline="0" noProof="0" dirty="0">
                <a:ln>
                  <a:noFill/>
                </a:ln>
                <a:solidFill>
                  <a:srgbClr val="CC3300"/>
                </a:solidFill>
                <a:effectLst/>
                <a:uLnTx/>
                <a:uFillTx/>
                <a:latin typeface="Microsoft JhengHei" charset="-120"/>
                <a:ea typeface="Microsoft JhengHei" charset="-120"/>
                <a:cs typeface="Microsoft JhengHei" charset="-120"/>
              </a:rPr>
              <a:t>遊戲與運動</a:t>
            </a: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」設計活動。</a:t>
            </a:r>
          </a:p>
        </p:txBody>
      </p:sp>
      <p:sp>
        <p:nvSpPr>
          <p:cNvPr id="9" name="矩形 8"/>
          <p:cNvSpPr/>
          <p:nvPr/>
        </p:nvSpPr>
        <p:spPr>
          <a:xfrm>
            <a:off x="5436096" y="3419619"/>
            <a:ext cx="2952328" cy="25227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強調「</a:t>
            </a:r>
            <a:r>
              <a:rPr kumimoji="0" lang="zh-TW" altLang="en-US" sz="2800" b="0" i="0" u="none" strike="noStrike" kern="1200" cap="none" spc="0" normalizeH="0" baseline="0" noProof="0" dirty="0">
                <a:ln>
                  <a:noFill/>
                </a:ln>
                <a:solidFill>
                  <a:srgbClr val="CC3300"/>
                </a:solidFill>
                <a:effectLst/>
                <a:uLnTx/>
                <a:uFillTx/>
                <a:latin typeface="Microsoft JhengHei" charset="-120"/>
                <a:ea typeface="Microsoft JhengHei" charset="-120"/>
                <a:cs typeface="Microsoft JhengHei" charset="-120"/>
              </a:rPr>
              <a:t>以</a:t>
            </a:r>
            <a:r>
              <a:rPr kumimoji="0" lang="zh-TW" altLang="en-US" sz="2800" b="1" i="0" u="none" strike="noStrike" kern="1200" cap="none" spc="0" normalizeH="0" baseline="0" noProof="0" dirty="0">
                <a:ln>
                  <a:noFill/>
                </a:ln>
                <a:solidFill>
                  <a:srgbClr val="CC3300"/>
                </a:solidFill>
                <a:effectLst/>
                <a:uLnTx/>
                <a:uFillTx/>
                <a:latin typeface="Microsoft JhengHei" charset="-120"/>
                <a:ea typeface="Microsoft JhengHei" charset="-120"/>
                <a:cs typeface="Microsoft JhengHei" charset="-120"/>
              </a:rPr>
              <a:t>運動</a:t>
            </a:r>
            <a:r>
              <a:rPr kumimoji="0" lang="zh-TW" altLang="en-US" sz="2800" b="0" i="0" u="none" strike="noStrike" kern="1200" cap="none" spc="0" normalizeH="0" baseline="0" noProof="0" dirty="0">
                <a:ln>
                  <a:noFill/>
                </a:ln>
                <a:solidFill>
                  <a:srgbClr val="CC3300"/>
                </a:solidFill>
                <a:effectLst/>
                <a:uLnTx/>
                <a:uFillTx/>
                <a:latin typeface="Microsoft JhengHei" charset="-120"/>
                <a:ea typeface="Microsoft JhengHei" charset="-120"/>
                <a:cs typeface="Microsoft JhengHei" charset="-120"/>
              </a:rPr>
              <a:t>為</a:t>
            </a:r>
            <a:r>
              <a:rPr kumimoji="0" lang="zh-TW" altLang="en-US" sz="2800" b="1" i="0" u="none" strike="noStrike" kern="1200" cap="none" spc="0" normalizeH="0" baseline="0" noProof="0" dirty="0">
                <a:ln>
                  <a:noFill/>
                </a:ln>
                <a:solidFill>
                  <a:srgbClr val="CC3300"/>
                </a:solidFill>
                <a:effectLst/>
                <a:uLnTx/>
                <a:uFillTx/>
                <a:latin typeface="Microsoft JhengHei" charset="-120"/>
                <a:ea typeface="Microsoft JhengHei" charset="-120"/>
                <a:cs typeface="Microsoft JhengHei" charset="-120"/>
              </a:rPr>
              <a:t>主體</a:t>
            </a: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a:t>
            </a:r>
            <a:r>
              <a:rPr kumimoji="0" lang="zh-TW" altLang="en-US" sz="2800" b="0" i="0" u="none" strike="noStrike" kern="1200" cap="none" spc="0" normalizeH="0" baseline="0" noProof="0" dirty="0">
                <a:ln>
                  <a:noFill/>
                </a:ln>
                <a:solidFill>
                  <a:srgbClr val="CC3300"/>
                </a:solidFill>
                <a:effectLst/>
                <a:uLnTx/>
                <a:uFillTx/>
                <a:latin typeface="Microsoft JhengHei" charset="-120"/>
                <a:ea typeface="Microsoft JhengHei" charset="-120"/>
                <a:cs typeface="Microsoft JhengHei" charset="-120"/>
              </a:rPr>
              <a:t>以</a:t>
            </a:r>
            <a:r>
              <a:rPr kumimoji="0" lang="zh-TW" altLang="en-US" sz="2800" b="1" i="0" u="none" strike="noStrike" kern="1200" cap="none" spc="0" normalizeH="0" baseline="0" noProof="0" dirty="0">
                <a:ln>
                  <a:noFill/>
                </a:ln>
                <a:solidFill>
                  <a:srgbClr val="CC3300"/>
                </a:solidFill>
                <a:effectLst/>
                <a:uLnTx/>
                <a:uFillTx/>
                <a:latin typeface="Microsoft JhengHei" charset="-120"/>
                <a:ea typeface="Microsoft JhengHei" charset="-120"/>
                <a:cs typeface="Microsoft JhengHei" charset="-120"/>
              </a:rPr>
              <a:t>遊戲</a:t>
            </a:r>
            <a:r>
              <a:rPr kumimoji="0" lang="zh-TW" altLang="en-US" sz="2800" b="0" i="0" u="none" strike="noStrike" kern="1200" cap="none" spc="0" normalizeH="0" baseline="0" noProof="0" dirty="0">
                <a:ln>
                  <a:noFill/>
                </a:ln>
                <a:solidFill>
                  <a:srgbClr val="CC3300"/>
                </a:solidFill>
                <a:effectLst/>
                <a:uLnTx/>
                <a:uFillTx/>
                <a:latin typeface="Microsoft JhengHei" charset="-120"/>
                <a:ea typeface="Microsoft JhengHei" charset="-120"/>
                <a:cs typeface="Microsoft JhengHei" charset="-120"/>
              </a:rPr>
              <a:t>為</a:t>
            </a:r>
            <a:r>
              <a:rPr kumimoji="0" lang="zh-TW" altLang="en-US" sz="2800" b="1" i="0" u="none" strike="noStrike" kern="1200" cap="none" spc="0" normalizeH="0" baseline="0" noProof="0" dirty="0">
                <a:ln>
                  <a:noFill/>
                </a:ln>
                <a:solidFill>
                  <a:srgbClr val="CC3300"/>
                </a:solidFill>
                <a:effectLst/>
                <a:uLnTx/>
                <a:uFillTx/>
                <a:latin typeface="Microsoft JhengHei" charset="-120"/>
                <a:ea typeface="Microsoft JhengHei" charset="-120"/>
                <a:cs typeface="Microsoft JhengHei" charset="-120"/>
              </a:rPr>
              <a:t>方法</a:t>
            </a: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a:t>
            </a:r>
          </a:p>
        </p:txBody>
      </p:sp>
      <p:sp>
        <p:nvSpPr>
          <p:cNvPr id="11"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523699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A41E9CA-BE2F-430F-9662-3E6D8821A92B}"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2" name="標題 1"/>
          <p:cNvSpPr>
            <a:spLocks noGrp="1"/>
          </p:cNvSpPr>
          <p:nvPr>
            <p:ph type="title"/>
          </p:nvPr>
        </p:nvSpPr>
        <p:spPr/>
        <p:txBody>
          <a:bodyPr>
            <a:normAutofit/>
          </a:bodyPr>
          <a:lstStyle/>
          <a:p>
            <a:r>
              <a:rPr lang="zh-TW" altLang="en-US" sz="3600" dirty="0"/>
              <a:t>身體動作與健康領域特色</a:t>
            </a:r>
            <a:r>
              <a:rPr lang="en-US" altLang="zh-TW" sz="3600" dirty="0" smtClean="0"/>
              <a:t>(2)</a:t>
            </a:r>
            <a:endParaRPr kumimoji="1" lang="zh-TW" altLang="en-US" sz="3600" dirty="0"/>
          </a:p>
        </p:txBody>
      </p:sp>
      <p:sp>
        <p:nvSpPr>
          <p:cNvPr id="64516" name="內容版面配置區 2"/>
          <p:cNvSpPr>
            <a:spLocks noGrp="1"/>
          </p:cNvSpPr>
          <p:nvPr>
            <p:ph idx="1"/>
          </p:nvPr>
        </p:nvSpPr>
        <p:spPr>
          <a:xfrm>
            <a:off x="2200276" y="2438400"/>
            <a:ext cx="6428580" cy="3651504"/>
          </a:xfrm>
        </p:spPr>
        <p:txBody>
          <a:bodyPr>
            <a:noAutofit/>
          </a:bodyPr>
          <a:lstStyle/>
          <a:p>
            <a:pPr algn="just" defTabSz="912813"/>
            <a:r>
              <a:rPr lang="zh-TW" altLang="en-US" sz="2400" b="1" dirty="0" smtClean="0"/>
              <a:t>課程設計之特色</a:t>
            </a:r>
            <a:endParaRPr lang="en-US" altLang="zh-TW" sz="2400" b="1" dirty="0"/>
          </a:p>
          <a:p>
            <a:pPr lvl="1" algn="just" defTabSz="912813"/>
            <a:r>
              <a:rPr lang="zh-TW" altLang="en-US" sz="2400" dirty="0" smtClean="0"/>
              <a:t>在飲食、清潔、整理、學習等滿足生活自理的日常活動過程，常常應用及活動身體，自然的提升幼兒協調與控制身體動作的能力。 </a:t>
            </a:r>
            <a:endParaRPr lang="en-US" altLang="zh-TW" sz="2400" dirty="0" smtClean="0"/>
          </a:p>
          <a:p>
            <a:pPr lvl="1" algn="just" defTabSz="912813"/>
            <a:r>
              <a:rPr lang="zh-TW" altLang="en-US" sz="2400" dirty="0" smtClean="0"/>
              <a:t>在自由活動、室內律動、戶外遊戲中，啟迪幼兒</a:t>
            </a:r>
            <a:r>
              <a:rPr lang="zh-TW" altLang="en-US" sz="2400" b="1" dirty="0" smtClean="0"/>
              <a:t>「</a:t>
            </a:r>
            <a:r>
              <a:rPr lang="zh-TW" altLang="en-US" sz="2400" b="1" dirty="0" smtClean="0">
                <a:solidFill>
                  <a:srgbClr val="FF0000"/>
                </a:solidFill>
              </a:rPr>
              <a:t>樂於活動</a:t>
            </a:r>
            <a:r>
              <a:rPr lang="zh-TW" altLang="en-US" sz="2400" b="1" dirty="0" smtClean="0"/>
              <a:t>」</a:t>
            </a:r>
            <a:r>
              <a:rPr lang="zh-TW" altLang="en-US" sz="2400" dirty="0" smtClean="0"/>
              <a:t>的態度及在</a:t>
            </a:r>
            <a:r>
              <a:rPr lang="zh-TW" altLang="en-US" sz="2400" b="1" dirty="0" smtClean="0"/>
              <a:t>「</a:t>
            </a:r>
            <a:r>
              <a:rPr lang="zh-TW" altLang="en-US" sz="2400" b="1" dirty="0" smtClean="0">
                <a:solidFill>
                  <a:srgbClr val="FF0000"/>
                </a:solidFill>
              </a:rPr>
              <a:t>自創活動</a:t>
            </a:r>
            <a:r>
              <a:rPr lang="zh-TW" altLang="en-US" sz="2400" b="1" dirty="0" smtClean="0"/>
              <a:t>」</a:t>
            </a:r>
            <a:r>
              <a:rPr lang="zh-TW" altLang="en-US" sz="2400" dirty="0" smtClean="0"/>
              <a:t>過程，自在的提高幼兒組合與創造各種身體創意的能力。 </a:t>
            </a:r>
          </a:p>
        </p:txBody>
      </p:sp>
      <p:sp>
        <p:nvSpPr>
          <p:cNvPr id="64517"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FEE38DE-ACE1-4E45-99C4-6424CB45D5C3}"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564993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1599D37-AF5A-4828-BF90-EC4836C0F3B9}"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2" name="標題 1"/>
          <p:cNvSpPr>
            <a:spLocks noGrp="1"/>
          </p:cNvSpPr>
          <p:nvPr>
            <p:ph type="title"/>
          </p:nvPr>
        </p:nvSpPr>
        <p:spPr/>
        <p:txBody>
          <a:bodyPr>
            <a:normAutofit/>
          </a:bodyPr>
          <a:lstStyle/>
          <a:p>
            <a:r>
              <a:rPr lang="zh-TW" altLang="en-US" sz="3600" dirty="0"/>
              <a:t>身體動作與健康</a:t>
            </a:r>
            <a:r>
              <a:rPr lang="zh-TW" altLang="en-US" sz="3600" dirty="0" smtClean="0"/>
              <a:t>領域特色</a:t>
            </a:r>
            <a:r>
              <a:rPr lang="en-US" altLang="zh-TW" sz="3600" dirty="0" smtClean="0"/>
              <a:t>(</a:t>
            </a:r>
            <a:r>
              <a:rPr lang="en-US" altLang="zh-TW" sz="3600" dirty="0"/>
              <a:t>3</a:t>
            </a:r>
            <a:r>
              <a:rPr lang="en-US" altLang="zh-TW" sz="3600" dirty="0" smtClean="0"/>
              <a:t>)</a:t>
            </a:r>
            <a:endParaRPr kumimoji="1" lang="zh-TW" altLang="en-US" sz="3600" dirty="0"/>
          </a:p>
        </p:txBody>
      </p:sp>
      <p:sp>
        <p:nvSpPr>
          <p:cNvPr id="65540" name="內容版面配置區 2"/>
          <p:cNvSpPr>
            <a:spLocks noGrp="1"/>
          </p:cNvSpPr>
          <p:nvPr>
            <p:ph idx="1"/>
          </p:nvPr>
        </p:nvSpPr>
        <p:spPr>
          <a:xfrm>
            <a:off x="2200276" y="2307776"/>
            <a:ext cx="6428580" cy="3651504"/>
          </a:xfrm>
        </p:spPr>
        <p:txBody>
          <a:bodyPr>
            <a:normAutofit/>
          </a:bodyPr>
          <a:lstStyle/>
          <a:p>
            <a:pPr algn="just" defTabSz="912813">
              <a:lnSpc>
                <a:spcPts val="4500"/>
              </a:lnSpc>
            </a:pPr>
            <a:r>
              <a:rPr lang="zh-TW" altLang="en-US" sz="2400" b="1" dirty="0" smtClean="0"/>
              <a:t>教學方式之特色</a:t>
            </a:r>
            <a:endParaRPr lang="en-US" altLang="zh-TW" sz="2400" b="1" dirty="0" smtClean="0"/>
          </a:p>
          <a:p>
            <a:pPr lvl="1" algn="just" defTabSz="912813"/>
            <a:r>
              <a:rPr lang="zh-TW" altLang="en-US" sz="2400" dirty="0" smtClean="0"/>
              <a:t>強調「</a:t>
            </a:r>
            <a:r>
              <a:rPr lang="zh-TW" altLang="en-US" sz="2400" b="1" dirty="0" smtClean="0">
                <a:solidFill>
                  <a:srgbClr val="FF0000"/>
                </a:solidFill>
              </a:rPr>
              <a:t>以運動為主體，以遊戲為方法</a:t>
            </a:r>
            <a:r>
              <a:rPr lang="zh-TW" altLang="en-US" sz="2400" dirty="0" smtClean="0"/>
              <a:t>」，融入各種體能遊戲，配合生動活潑的音樂及教具，引導幼兒在設計合宜的活動中學習，並從遊戲中增進體能、紓解情緒、培養問題解決能力與強化人際關係。 </a:t>
            </a:r>
          </a:p>
        </p:txBody>
      </p:sp>
      <p:sp>
        <p:nvSpPr>
          <p:cNvPr id="65541"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5B449D8B-A154-4EB7-98B7-E2C74624130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175167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fontAlgn="auto" hangingPunct="1">
              <a:spcAft>
                <a:spcPts val="0"/>
              </a:spcAft>
              <a:defRPr/>
            </a:pPr>
            <a:r>
              <a:rPr lang="zh-TW" altLang="en-US" dirty="0" smtClean="0"/>
              <a:t>為什麼要分這六大領域？</a:t>
            </a:r>
          </a:p>
        </p:txBody>
      </p:sp>
      <p:sp>
        <p:nvSpPr>
          <p:cNvPr id="16387" name="Rectangle 3"/>
          <p:cNvSpPr>
            <a:spLocks noGrp="1" noChangeArrowheads="1"/>
          </p:cNvSpPr>
          <p:nvPr>
            <p:ph idx="1"/>
          </p:nvPr>
        </p:nvSpPr>
        <p:spPr/>
        <p:txBody>
          <a:bodyPr>
            <a:normAutofit/>
          </a:bodyPr>
          <a:lstStyle/>
          <a:p>
            <a:pPr eaLnBrk="1" hangingPunct="1"/>
            <a:r>
              <a:rPr lang="zh-TW" altLang="en-US" sz="2400" dirty="0" smtClean="0"/>
              <a:t>突顯幼兒階段的全人發展，以「幼兒為主體」的本質</a:t>
            </a:r>
          </a:p>
          <a:p>
            <a:pPr eaLnBrk="1" hangingPunct="1"/>
            <a:r>
              <a:rPr lang="zh-TW" altLang="en-US" sz="2400" dirty="0" smtClean="0">
                <a:solidFill>
                  <a:srgbClr val="FF0000"/>
                </a:solidFill>
              </a:rPr>
              <a:t>以幼兒成為「全人」的「發展」領域出發</a:t>
            </a:r>
          </a:p>
          <a:p>
            <a:pPr eaLnBrk="1" hangingPunct="1"/>
            <a:r>
              <a:rPr lang="zh-TW" altLang="en-US" sz="2400" dirty="0" smtClean="0">
                <a:solidFill>
                  <a:srgbClr val="FF0000"/>
                </a:solidFill>
              </a:rPr>
              <a:t>加入</a:t>
            </a:r>
            <a:r>
              <a:rPr lang="zh-TW" altLang="en-US" sz="2400" u="sng" dirty="0" smtClean="0">
                <a:solidFill>
                  <a:srgbClr val="FF0000"/>
                </a:solidFill>
              </a:rPr>
              <a:t>社會期待</a:t>
            </a:r>
            <a:r>
              <a:rPr lang="zh-TW" altLang="en-US" sz="2400" dirty="0" smtClean="0">
                <a:solidFill>
                  <a:srgbClr val="FF0000"/>
                </a:solidFill>
              </a:rPr>
              <a:t>和</a:t>
            </a:r>
            <a:r>
              <a:rPr lang="zh-TW" altLang="en-US" sz="2400" u="sng" dirty="0" smtClean="0">
                <a:solidFill>
                  <a:srgbClr val="FF0000"/>
                </a:solidFill>
              </a:rPr>
              <a:t>文化期待</a:t>
            </a:r>
          </a:p>
          <a:p>
            <a:pPr eaLnBrk="1" hangingPunct="1"/>
            <a:r>
              <a:rPr lang="zh-TW" altLang="en-US" sz="2400" dirty="0" smtClean="0"/>
              <a:t>不以學科知識做為領域劃分的方式，避免幼兒教育淪為小學教育的準備階段</a:t>
            </a:r>
          </a:p>
          <a:p>
            <a:pPr eaLnBrk="1" hangingPunct="1">
              <a:buFont typeface="Wingdings" pitchFamily="2" charset="2"/>
              <a:buNone/>
            </a:pPr>
            <a:endParaRPr lang="zh-TW" altLang="en-US" sz="2400" dirty="0" smtClean="0"/>
          </a:p>
        </p:txBody>
      </p:sp>
      <p:sp>
        <p:nvSpPr>
          <p:cNvPr id="16389"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AB19F1B-6B23-46C9-BE15-63F4E7E57FAF}"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2200276" y="6488010"/>
            <a:ext cx="4250530" cy="365125"/>
          </a:xfrm>
          <a:solidFill>
            <a:schemeClr val="bg2"/>
          </a:solidFill>
        </p:spPr>
        <p:txBody>
          <a:bodyPr/>
          <a:lstStyle>
            <a:lvl1pPr>
              <a:defRPr sz="1200">
                <a:solidFill>
                  <a:schemeClr val="tx2">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905789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
            </a:r>
            <a:br>
              <a:rPr kumimoji="1" lang="en-US" altLang="zh-TW" dirty="0" smtClean="0"/>
            </a:br>
            <a:r>
              <a:rPr kumimoji="1" lang="zh-TW" altLang="en-US" sz="4000" b="1" dirty="0" smtClean="0"/>
              <a:t>認知領域</a:t>
            </a:r>
            <a:endParaRPr kumimoji="1" lang="zh-TW" altLang="en-US" sz="4000" b="1" dirty="0"/>
          </a:p>
        </p:txBody>
      </p:sp>
      <p:sp>
        <p:nvSpPr>
          <p:cNvPr id="3" name="文字版面配置區 2"/>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2161668187"/>
      </p:ext>
    </p:extLst>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7587" name="Rectangle 65"/>
          <p:cNvSpPr>
            <a:spLocks noChangeArrowheads="1"/>
          </p:cNvSpPr>
          <p:nvPr/>
        </p:nvSpPr>
        <p:spPr bwMode="auto">
          <a:xfrm>
            <a:off x="8001000" y="5643563"/>
            <a:ext cx="747713" cy="714375"/>
          </a:xfrm>
          <a:prstGeom prst="rect">
            <a:avLst/>
          </a:prstGeom>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23" name="Rectangle 2"/>
          <p:cNvSpPr>
            <a:spLocks noGrp="1" noChangeArrowheads="1"/>
          </p:cNvSpPr>
          <p:nvPr>
            <p:ph type="title"/>
          </p:nvPr>
        </p:nvSpPr>
        <p:spPr>
          <a:noFill/>
        </p:spPr>
        <p:txBody>
          <a:bodyPr/>
          <a:lstStyle/>
          <a:p>
            <a:pPr eaLnBrk="1" fontAlgn="auto" hangingPunct="1">
              <a:spcAft>
                <a:spcPts val="0"/>
              </a:spcAft>
              <a:defRPr/>
            </a:pPr>
            <a:r>
              <a:rPr lang="zh-TW" altLang="en-US" sz="4400" dirty="0"/>
              <a:t>認知是</a:t>
            </a:r>
            <a:r>
              <a:rPr lang="en-US" altLang="zh-TW" sz="4400" dirty="0"/>
              <a:t>…….</a:t>
            </a:r>
            <a:endParaRPr lang="zh-TW" altLang="en-US" sz="4400" dirty="0"/>
          </a:p>
        </p:txBody>
      </p:sp>
      <p:sp>
        <p:nvSpPr>
          <p:cNvPr id="67589" name="Rectangle 3"/>
          <p:cNvSpPr>
            <a:spLocks noGrp="1" noChangeArrowheads="1"/>
          </p:cNvSpPr>
          <p:nvPr>
            <p:ph idx="1"/>
          </p:nvPr>
        </p:nvSpPr>
        <p:spPr/>
        <p:txBody>
          <a:bodyPr/>
          <a:lstStyle/>
          <a:p>
            <a:pPr eaLnBrk="1" hangingPunct="1"/>
            <a:r>
              <a:rPr lang="zh-TW" altLang="en-US" sz="4000" dirty="0" smtClean="0">
                <a:solidFill>
                  <a:srgbClr val="0000CC"/>
                </a:solidFill>
              </a:rPr>
              <a:t>處理訊息的</a:t>
            </a:r>
            <a:r>
              <a:rPr lang="zh-TW" altLang="en-US" sz="4000" b="1" dirty="0" smtClean="0">
                <a:solidFill>
                  <a:srgbClr val="7030A0"/>
                </a:solidFill>
                <a:effectLst>
                  <a:outerShdw blurRad="38100" dist="38100" dir="2700000" algn="tl">
                    <a:srgbClr val="000000">
                      <a:alpha val="43137"/>
                    </a:srgbClr>
                  </a:outerShdw>
                </a:effectLst>
              </a:rPr>
              <a:t>思考歷程</a:t>
            </a:r>
            <a:endParaRPr lang="en-US" altLang="zh-TW" sz="4000" b="1" dirty="0" smtClean="0">
              <a:solidFill>
                <a:srgbClr val="7030A0"/>
              </a:solidFill>
              <a:effectLst>
                <a:outerShdw blurRad="38100" dist="38100" dir="2700000" algn="tl">
                  <a:srgbClr val="000000">
                    <a:alpha val="43137"/>
                  </a:srgbClr>
                </a:outerShdw>
              </a:effectLst>
            </a:endParaRPr>
          </a:p>
          <a:p>
            <a:pPr eaLnBrk="1" hangingPunct="1">
              <a:buFont typeface="Wingdings" pitchFamily="2" charset="2"/>
              <a:buNone/>
            </a:pPr>
            <a:endParaRPr lang="zh-TW" altLang="en-US" sz="4000" dirty="0" smtClean="0"/>
          </a:p>
        </p:txBody>
      </p:sp>
      <p:sp>
        <p:nvSpPr>
          <p:cNvPr id="67590"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53FBE3F-13F0-44B9-8B0D-664DCF42BE6E}"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24780114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8611" name="Rectangle 65"/>
          <p:cNvSpPr>
            <a:spLocks noChangeArrowheads="1"/>
          </p:cNvSpPr>
          <p:nvPr/>
        </p:nvSpPr>
        <p:spPr bwMode="auto">
          <a:xfrm>
            <a:off x="8001000" y="5643563"/>
            <a:ext cx="747713" cy="714375"/>
          </a:xfrm>
          <a:prstGeom prst="rect">
            <a:avLst/>
          </a:prstGeom>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23" name="Rectangle 2"/>
          <p:cNvSpPr>
            <a:spLocks noGrp="1" noChangeArrowheads="1"/>
          </p:cNvSpPr>
          <p:nvPr>
            <p:ph type="title"/>
          </p:nvPr>
        </p:nvSpPr>
        <p:spPr>
          <a:noFill/>
        </p:spPr>
        <p:txBody>
          <a:bodyPr>
            <a:normAutofit/>
          </a:bodyPr>
          <a:lstStyle/>
          <a:p>
            <a:pPr>
              <a:defRPr/>
            </a:pPr>
            <a:r>
              <a:rPr lang="zh-TW" altLang="en-US" sz="3600" dirty="0" smtClean="0"/>
              <a:t>認知領域指的是</a:t>
            </a:r>
            <a:r>
              <a:rPr lang="en-US" altLang="zh-TW" sz="3600" dirty="0" smtClean="0"/>
              <a:t>……</a:t>
            </a:r>
            <a:r>
              <a:rPr lang="en-US" altLang="zh-TW" sz="3600" dirty="0" smtClean="0">
                <a:solidFill>
                  <a:schemeClr val="tx1"/>
                </a:solidFill>
              </a:rPr>
              <a:t/>
            </a:r>
            <a:br>
              <a:rPr lang="en-US" altLang="zh-TW" sz="3600" dirty="0" smtClean="0">
                <a:solidFill>
                  <a:schemeClr val="tx1"/>
                </a:solidFill>
              </a:rPr>
            </a:br>
            <a:r>
              <a:rPr lang="zh-TW" altLang="en-US" sz="3600" b="1" dirty="0">
                <a:solidFill>
                  <a:srgbClr val="0000CC"/>
                </a:solidFill>
              </a:rPr>
              <a:t>解決問題的思考</a:t>
            </a:r>
            <a:r>
              <a:rPr lang="zh-TW" altLang="en-US" sz="3600" b="1" dirty="0" smtClean="0">
                <a:solidFill>
                  <a:srgbClr val="0000CC"/>
                </a:solidFill>
              </a:rPr>
              <a:t>歷程</a:t>
            </a:r>
            <a:endParaRPr lang="zh-TW" altLang="en-US" sz="3600" dirty="0">
              <a:solidFill>
                <a:schemeClr val="tx1"/>
              </a:solidFill>
            </a:endParaRPr>
          </a:p>
        </p:txBody>
      </p:sp>
      <p:pic>
        <p:nvPicPr>
          <p:cNvPr id="29" name="Picture 2" descr="C:\Users\user\AppData\Local\Microsoft\Windows\Temporary Internet Files\Content.IE5\7UE6MF63\MCj04344110000[1].wmf"/>
          <p:cNvPicPr>
            <a:picLocks noChangeAspect="1" noChangeArrowheads="1"/>
          </p:cNvPicPr>
          <p:nvPr/>
        </p:nvPicPr>
        <p:blipFill>
          <a:blip r:embed="rId2" cstate="print"/>
          <a:srcRect/>
          <a:stretch>
            <a:fillRect/>
          </a:stretch>
        </p:blipFill>
        <p:spPr bwMode="auto">
          <a:xfrm>
            <a:off x="357188" y="4286250"/>
            <a:ext cx="1625600" cy="1828800"/>
          </a:xfrm>
          <a:prstGeom prst="rect">
            <a:avLst/>
          </a:prstGeom>
          <a:noFill/>
          <a:ln w="9525">
            <a:noFill/>
            <a:miter lim="800000"/>
            <a:headEnd/>
            <a:tailEnd/>
          </a:ln>
        </p:spPr>
      </p:pic>
      <p:pic>
        <p:nvPicPr>
          <p:cNvPr id="118813" name="Picture 29" descr="C:\Documents and Settings\user\Local Settings\Temporary Internet Files\Content.IE5\2FHD1UB6\MC900437797[1].wmf"/>
          <p:cNvPicPr>
            <a:picLocks noChangeAspect="1" noChangeArrowheads="1"/>
          </p:cNvPicPr>
          <p:nvPr/>
        </p:nvPicPr>
        <p:blipFill>
          <a:blip r:embed="rId3" cstate="print"/>
          <a:srcRect/>
          <a:stretch>
            <a:fillRect/>
          </a:stretch>
        </p:blipFill>
        <p:spPr bwMode="auto">
          <a:xfrm>
            <a:off x="3429000" y="4429125"/>
            <a:ext cx="1854200" cy="1666875"/>
          </a:xfrm>
          <a:prstGeom prst="rect">
            <a:avLst/>
          </a:prstGeom>
          <a:noFill/>
          <a:ln w="9525">
            <a:noFill/>
            <a:miter lim="800000"/>
            <a:headEnd/>
            <a:tailEnd/>
          </a:ln>
        </p:spPr>
      </p:pic>
      <p:pic>
        <p:nvPicPr>
          <p:cNvPr id="118817" name="Picture 33" descr="C:\Documents and Settings\user\Local Settings\Temporary Internet Files\Content.IE5\4B379IN5\MC900437787[1].wmf"/>
          <p:cNvPicPr>
            <a:picLocks noChangeAspect="1" noChangeArrowheads="1"/>
          </p:cNvPicPr>
          <p:nvPr/>
        </p:nvPicPr>
        <p:blipFill>
          <a:blip r:embed="rId4" cstate="print"/>
          <a:srcRect/>
          <a:stretch>
            <a:fillRect/>
          </a:stretch>
        </p:blipFill>
        <p:spPr bwMode="auto">
          <a:xfrm>
            <a:off x="6357938" y="4286250"/>
            <a:ext cx="2105025" cy="1836738"/>
          </a:xfrm>
          <a:prstGeom prst="rect">
            <a:avLst/>
          </a:prstGeom>
          <a:noFill/>
          <a:ln w="9525">
            <a:noFill/>
            <a:miter lim="800000"/>
            <a:headEnd/>
            <a:tailEnd/>
          </a:ln>
        </p:spPr>
      </p:pic>
      <p:sp>
        <p:nvSpPr>
          <p:cNvPr id="38" name="圓角矩形 37"/>
          <p:cNvSpPr/>
          <p:nvPr/>
        </p:nvSpPr>
        <p:spPr>
          <a:xfrm>
            <a:off x="428625" y="2928938"/>
            <a:ext cx="1979613" cy="1000125"/>
          </a:xfrm>
          <a:prstGeom prst="round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FF0000"/>
                </a:solidFill>
                <a:effectLst/>
                <a:uLnTx/>
                <a:uFillTx/>
                <a:latin typeface="Microsoft JhengHei" charset="-120"/>
                <a:ea typeface="Microsoft JhengHei" charset="-120"/>
                <a:cs typeface="Microsoft JhengHei" charset="-120"/>
              </a:rPr>
              <a:t>發現問題</a:t>
            </a:r>
          </a:p>
        </p:txBody>
      </p:sp>
      <p:sp>
        <p:nvSpPr>
          <p:cNvPr id="40" name="圓角矩形 39"/>
          <p:cNvSpPr/>
          <p:nvPr/>
        </p:nvSpPr>
        <p:spPr>
          <a:xfrm>
            <a:off x="3357563" y="2928938"/>
            <a:ext cx="1979612" cy="1000125"/>
          </a:xfrm>
          <a:prstGeom prst="round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FF0000"/>
                </a:solidFill>
                <a:effectLst/>
                <a:uLnTx/>
                <a:uFillTx/>
                <a:latin typeface="Microsoft JhengHei" charset="-120"/>
                <a:ea typeface="Microsoft JhengHei" charset="-120"/>
                <a:cs typeface="Microsoft JhengHei" charset="-120"/>
              </a:rPr>
              <a:t>確認問題</a:t>
            </a:r>
          </a:p>
        </p:txBody>
      </p:sp>
      <p:sp>
        <p:nvSpPr>
          <p:cNvPr id="41" name="圓角矩形 40"/>
          <p:cNvSpPr/>
          <p:nvPr/>
        </p:nvSpPr>
        <p:spPr>
          <a:xfrm>
            <a:off x="6429375" y="2928938"/>
            <a:ext cx="1979613" cy="1000125"/>
          </a:xfrm>
          <a:prstGeom prst="round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FF0000"/>
                </a:solidFill>
                <a:effectLst/>
                <a:uLnTx/>
                <a:uFillTx/>
                <a:latin typeface="Microsoft JhengHei" charset="-120"/>
                <a:ea typeface="Microsoft JhengHei" charset="-120"/>
                <a:cs typeface="Microsoft JhengHei" charset="-120"/>
              </a:rPr>
              <a:t>解決問題</a:t>
            </a:r>
          </a:p>
        </p:txBody>
      </p:sp>
      <p:sp>
        <p:nvSpPr>
          <p:cNvPr id="42" name="燕尾形向右箭號 41"/>
          <p:cNvSpPr/>
          <p:nvPr/>
        </p:nvSpPr>
        <p:spPr>
          <a:xfrm>
            <a:off x="2571750" y="3214688"/>
            <a:ext cx="642938" cy="500062"/>
          </a:xfrm>
          <a:prstGeom prst="notchedRight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燕尾形向右箭號 42"/>
          <p:cNvSpPr/>
          <p:nvPr/>
        </p:nvSpPr>
        <p:spPr>
          <a:xfrm>
            <a:off x="5572125" y="3214688"/>
            <a:ext cx="642938" cy="500062"/>
          </a:xfrm>
          <a:prstGeom prst="notchedRight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622" name="投影片編號版面配置區 15"/>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B1FC1C7-F9B0-4FC1-844B-811F298B2075}"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14"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424714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80">
                                          <p:stCondLst>
                                            <p:cond delay="0"/>
                                          </p:stCondLst>
                                        </p:cTn>
                                        <p:tgtEl>
                                          <p:spTgt spid="38"/>
                                        </p:tgtEl>
                                      </p:cBhvr>
                                    </p:animEffect>
                                    <p:anim calcmode="lin" valueType="num">
                                      <p:cBhvr>
                                        <p:cTn id="8"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3" dur="26">
                                          <p:stCondLst>
                                            <p:cond delay="650"/>
                                          </p:stCondLst>
                                        </p:cTn>
                                        <p:tgtEl>
                                          <p:spTgt spid="38"/>
                                        </p:tgtEl>
                                      </p:cBhvr>
                                      <p:to x="100000" y="60000"/>
                                    </p:animScale>
                                    <p:animScale>
                                      <p:cBhvr>
                                        <p:cTn id="14" dur="166" decel="50000">
                                          <p:stCondLst>
                                            <p:cond delay="676"/>
                                          </p:stCondLst>
                                        </p:cTn>
                                        <p:tgtEl>
                                          <p:spTgt spid="38"/>
                                        </p:tgtEl>
                                      </p:cBhvr>
                                      <p:to x="100000" y="100000"/>
                                    </p:animScale>
                                    <p:animScale>
                                      <p:cBhvr>
                                        <p:cTn id="15" dur="26">
                                          <p:stCondLst>
                                            <p:cond delay="1312"/>
                                          </p:stCondLst>
                                        </p:cTn>
                                        <p:tgtEl>
                                          <p:spTgt spid="38"/>
                                        </p:tgtEl>
                                      </p:cBhvr>
                                      <p:to x="100000" y="80000"/>
                                    </p:animScale>
                                    <p:animScale>
                                      <p:cBhvr>
                                        <p:cTn id="16" dur="166" decel="50000">
                                          <p:stCondLst>
                                            <p:cond delay="1338"/>
                                          </p:stCondLst>
                                        </p:cTn>
                                        <p:tgtEl>
                                          <p:spTgt spid="38"/>
                                        </p:tgtEl>
                                      </p:cBhvr>
                                      <p:to x="100000" y="100000"/>
                                    </p:animScale>
                                    <p:animScale>
                                      <p:cBhvr>
                                        <p:cTn id="17" dur="26">
                                          <p:stCondLst>
                                            <p:cond delay="1642"/>
                                          </p:stCondLst>
                                        </p:cTn>
                                        <p:tgtEl>
                                          <p:spTgt spid="38"/>
                                        </p:tgtEl>
                                      </p:cBhvr>
                                      <p:to x="100000" y="90000"/>
                                    </p:animScale>
                                    <p:animScale>
                                      <p:cBhvr>
                                        <p:cTn id="18" dur="166" decel="50000">
                                          <p:stCondLst>
                                            <p:cond delay="1668"/>
                                          </p:stCondLst>
                                        </p:cTn>
                                        <p:tgtEl>
                                          <p:spTgt spid="38"/>
                                        </p:tgtEl>
                                      </p:cBhvr>
                                      <p:to x="100000" y="100000"/>
                                    </p:animScale>
                                    <p:animScale>
                                      <p:cBhvr>
                                        <p:cTn id="19" dur="26">
                                          <p:stCondLst>
                                            <p:cond delay="1808"/>
                                          </p:stCondLst>
                                        </p:cTn>
                                        <p:tgtEl>
                                          <p:spTgt spid="38"/>
                                        </p:tgtEl>
                                      </p:cBhvr>
                                      <p:to x="100000" y="95000"/>
                                    </p:animScale>
                                    <p:animScale>
                                      <p:cBhvr>
                                        <p:cTn id="20" dur="166" decel="50000">
                                          <p:stCondLst>
                                            <p:cond delay="1834"/>
                                          </p:stCondLst>
                                        </p:cTn>
                                        <p:tgtEl>
                                          <p:spTgt spid="3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80">
                                          <p:stCondLst>
                                            <p:cond delay="0"/>
                                          </p:stCondLst>
                                        </p:cTn>
                                        <p:tgtEl>
                                          <p:spTgt spid="29"/>
                                        </p:tgtEl>
                                      </p:cBhvr>
                                    </p:animEffect>
                                    <p:anim calcmode="lin" valueType="num">
                                      <p:cBhvr>
                                        <p:cTn id="2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9" dur="26">
                                          <p:stCondLst>
                                            <p:cond delay="650"/>
                                          </p:stCondLst>
                                        </p:cTn>
                                        <p:tgtEl>
                                          <p:spTgt spid="29"/>
                                        </p:tgtEl>
                                      </p:cBhvr>
                                      <p:to x="100000" y="60000"/>
                                    </p:animScale>
                                    <p:animScale>
                                      <p:cBhvr>
                                        <p:cTn id="30" dur="166" decel="50000">
                                          <p:stCondLst>
                                            <p:cond delay="676"/>
                                          </p:stCondLst>
                                        </p:cTn>
                                        <p:tgtEl>
                                          <p:spTgt spid="29"/>
                                        </p:tgtEl>
                                      </p:cBhvr>
                                      <p:to x="100000" y="100000"/>
                                    </p:animScale>
                                    <p:animScale>
                                      <p:cBhvr>
                                        <p:cTn id="31" dur="26">
                                          <p:stCondLst>
                                            <p:cond delay="1312"/>
                                          </p:stCondLst>
                                        </p:cTn>
                                        <p:tgtEl>
                                          <p:spTgt spid="29"/>
                                        </p:tgtEl>
                                      </p:cBhvr>
                                      <p:to x="100000" y="80000"/>
                                    </p:animScale>
                                    <p:animScale>
                                      <p:cBhvr>
                                        <p:cTn id="32" dur="166" decel="50000">
                                          <p:stCondLst>
                                            <p:cond delay="1338"/>
                                          </p:stCondLst>
                                        </p:cTn>
                                        <p:tgtEl>
                                          <p:spTgt spid="29"/>
                                        </p:tgtEl>
                                      </p:cBhvr>
                                      <p:to x="100000" y="100000"/>
                                    </p:animScale>
                                    <p:animScale>
                                      <p:cBhvr>
                                        <p:cTn id="33" dur="26">
                                          <p:stCondLst>
                                            <p:cond delay="1642"/>
                                          </p:stCondLst>
                                        </p:cTn>
                                        <p:tgtEl>
                                          <p:spTgt spid="29"/>
                                        </p:tgtEl>
                                      </p:cBhvr>
                                      <p:to x="100000" y="90000"/>
                                    </p:animScale>
                                    <p:animScale>
                                      <p:cBhvr>
                                        <p:cTn id="34" dur="166" decel="50000">
                                          <p:stCondLst>
                                            <p:cond delay="1668"/>
                                          </p:stCondLst>
                                        </p:cTn>
                                        <p:tgtEl>
                                          <p:spTgt spid="29"/>
                                        </p:tgtEl>
                                      </p:cBhvr>
                                      <p:to x="100000" y="100000"/>
                                    </p:animScale>
                                    <p:animScale>
                                      <p:cBhvr>
                                        <p:cTn id="35" dur="26">
                                          <p:stCondLst>
                                            <p:cond delay="1808"/>
                                          </p:stCondLst>
                                        </p:cTn>
                                        <p:tgtEl>
                                          <p:spTgt spid="29"/>
                                        </p:tgtEl>
                                      </p:cBhvr>
                                      <p:to x="100000" y="95000"/>
                                    </p:animScale>
                                    <p:animScale>
                                      <p:cBhvr>
                                        <p:cTn id="36" dur="166" decel="50000">
                                          <p:stCondLst>
                                            <p:cond delay="1834"/>
                                          </p:stCondLst>
                                        </p:cTn>
                                        <p:tgtEl>
                                          <p:spTgt spid="29"/>
                                        </p:tgtEl>
                                      </p:cBhvr>
                                      <p:to x="100000" y="100000"/>
                                    </p:animScale>
                                  </p:childTnLst>
                                </p:cTn>
                              </p:par>
                            </p:childTnLst>
                          </p:cTn>
                        </p:par>
                        <p:par>
                          <p:cTn id="37" fill="hold">
                            <p:stCondLst>
                              <p:cond delay="2000"/>
                            </p:stCondLst>
                            <p:childTnLst>
                              <p:par>
                                <p:cTn id="38" presetID="55" presetClass="entr" presetSubtype="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000" fill="hold"/>
                                        <p:tgtEl>
                                          <p:spTgt spid="42"/>
                                        </p:tgtEl>
                                        <p:attrNameLst>
                                          <p:attrName>ppt_w</p:attrName>
                                        </p:attrNameLst>
                                      </p:cBhvr>
                                      <p:tavLst>
                                        <p:tav tm="0">
                                          <p:val>
                                            <p:strVal val="#ppt_w*0.70"/>
                                          </p:val>
                                        </p:tav>
                                        <p:tav tm="100000">
                                          <p:val>
                                            <p:strVal val="#ppt_w"/>
                                          </p:val>
                                        </p:tav>
                                      </p:tavLst>
                                    </p:anim>
                                    <p:anim calcmode="lin" valueType="num">
                                      <p:cBhvr>
                                        <p:cTn id="41" dur="1000" fill="hold"/>
                                        <p:tgtEl>
                                          <p:spTgt spid="42"/>
                                        </p:tgtEl>
                                        <p:attrNameLst>
                                          <p:attrName>ppt_h</p:attrName>
                                        </p:attrNameLst>
                                      </p:cBhvr>
                                      <p:tavLst>
                                        <p:tav tm="0">
                                          <p:val>
                                            <p:strVal val="#ppt_h"/>
                                          </p:val>
                                        </p:tav>
                                        <p:tav tm="100000">
                                          <p:val>
                                            <p:strVal val="#ppt_h"/>
                                          </p:val>
                                        </p:tav>
                                      </p:tavLst>
                                    </p:anim>
                                    <p:animEffect transition="in" filter="fade">
                                      <p:cBhvr>
                                        <p:cTn id="42" dur="1000"/>
                                        <p:tgtEl>
                                          <p:spTgt spid="42"/>
                                        </p:tgtEl>
                                      </p:cBhvr>
                                    </p:animEffect>
                                  </p:childTnLst>
                                </p:cTn>
                              </p:par>
                            </p:childTnLst>
                          </p:cTn>
                        </p:par>
                        <p:par>
                          <p:cTn id="43" fill="hold">
                            <p:stCondLst>
                              <p:cond delay="3000"/>
                            </p:stCondLst>
                            <p:childTnLst>
                              <p:par>
                                <p:cTn id="44" presetID="26"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down)">
                                      <p:cBhvr>
                                        <p:cTn id="46" dur="580">
                                          <p:stCondLst>
                                            <p:cond delay="0"/>
                                          </p:stCondLst>
                                        </p:cTn>
                                        <p:tgtEl>
                                          <p:spTgt spid="40"/>
                                        </p:tgtEl>
                                      </p:cBhvr>
                                    </p:animEffect>
                                    <p:anim calcmode="lin" valueType="num">
                                      <p:cBhvr>
                                        <p:cTn id="47"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52" dur="26">
                                          <p:stCondLst>
                                            <p:cond delay="650"/>
                                          </p:stCondLst>
                                        </p:cTn>
                                        <p:tgtEl>
                                          <p:spTgt spid="40"/>
                                        </p:tgtEl>
                                      </p:cBhvr>
                                      <p:to x="100000" y="60000"/>
                                    </p:animScale>
                                    <p:animScale>
                                      <p:cBhvr>
                                        <p:cTn id="53" dur="166" decel="50000">
                                          <p:stCondLst>
                                            <p:cond delay="676"/>
                                          </p:stCondLst>
                                        </p:cTn>
                                        <p:tgtEl>
                                          <p:spTgt spid="40"/>
                                        </p:tgtEl>
                                      </p:cBhvr>
                                      <p:to x="100000" y="100000"/>
                                    </p:animScale>
                                    <p:animScale>
                                      <p:cBhvr>
                                        <p:cTn id="54" dur="26">
                                          <p:stCondLst>
                                            <p:cond delay="1312"/>
                                          </p:stCondLst>
                                        </p:cTn>
                                        <p:tgtEl>
                                          <p:spTgt spid="40"/>
                                        </p:tgtEl>
                                      </p:cBhvr>
                                      <p:to x="100000" y="80000"/>
                                    </p:animScale>
                                    <p:animScale>
                                      <p:cBhvr>
                                        <p:cTn id="55" dur="166" decel="50000">
                                          <p:stCondLst>
                                            <p:cond delay="1338"/>
                                          </p:stCondLst>
                                        </p:cTn>
                                        <p:tgtEl>
                                          <p:spTgt spid="40"/>
                                        </p:tgtEl>
                                      </p:cBhvr>
                                      <p:to x="100000" y="100000"/>
                                    </p:animScale>
                                    <p:animScale>
                                      <p:cBhvr>
                                        <p:cTn id="56" dur="26">
                                          <p:stCondLst>
                                            <p:cond delay="1642"/>
                                          </p:stCondLst>
                                        </p:cTn>
                                        <p:tgtEl>
                                          <p:spTgt spid="40"/>
                                        </p:tgtEl>
                                      </p:cBhvr>
                                      <p:to x="100000" y="90000"/>
                                    </p:animScale>
                                    <p:animScale>
                                      <p:cBhvr>
                                        <p:cTn id="57" dur="166" decel="50000">
                                          <p:stCondLst>
                                            <p:cond delay="1668"/>
                                          </p:stCondLst>
                                        </p:cTn>
                                        <p:tgtEl>
                                          <p:spTgt spid="40"/>
                                        </p:tgtEl>
                                      </p:cBhvr>
                                      <p:to x="100000" y="100000"/>
                                    </p:animScale>
                                    <p:animScale>
                                      <p:cBhvr>
                                        <p:cTn id="58" dur="26">
                                          <p:stCondLst>
                                            <p:cond delay="1808"/>
                                          </p:stCondLst>
                                        </p:cTn>
                                        <p:tgtEl>
                                          <p:spTgt spid="40"/>
                                        </p:tgtEl>
                                      </p:cBhvr>
                                      <p:to x="100000" y="95000"/>
                                    </p:animScale>
                                    <p:animScale>
                                      <p:cBhvr>
                                        <p:cTn id="59" dur="166" decel="50000">
                                          <p:stCondLst>
                                            <p:cond delay="1834"/>
                                          </p:stCondLst>
                                        </p:cTn>
                                        <p:tgtEl>
                                          <p:spTgt spid="40"/>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118813"/>
                                        </p:tgtEl>
                                        <p:attrNameLst>
                                          <p:attrName>style.visibility</p:attrName>
                                        </p:attrNameLst>
                                      </p:cBhvr>
                                      <p:to>
                                        <p:strVal val="visible"/>
                                      </p:to>
                                    </p:set>
                                    <p:animEffect transition="in" filter="wipe(down)">
                                      <p:cBhvr>
                                        <p:cTn id="62" dur="580">
                                          <p:stCondLst>
                                            <p:cond delay="0"/>
                                          </p:stCondLst>
                                        </p:cTn>
                                        <p:tgtEl>
                                          <p:spTgt spid="118813"/>
                                        </p:tgtEl>
                                      </p:cBhvr>
                                    </p:animEffect>
                                    <p:anim calcmode="lin" valueType="num">
                                      <p:cBhvr>
                                        <p:cTn id="63" dur="1822" tmFilter="0,0; 0.14,0.36; 0.43,0.73; 0.71,0.91; 1.0,1.0">
                                          <p:stCondLst>
                                            <p:cond delay="0"/>
                                          </p:stCondLst>
                                        </p:cTn>
                                        <p:tgtEl>
                                          <p:spTgt spid="11881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1881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1881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1881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18813"/>
                                        </p:tgtEl>
                                        <p:attrNameLst>
                                          <p:attrName>ppt_y</p:attrName>
                                        </p:attrNameLst>
                                      </p:cBhvr>
                                      <p:tavLst>
                                        <p:tav tm="0" fmla="#ppt_y-sin(pi*$)/81">
                                          <p:val>
                                            <p:fltVal val="0"/>
                                          </p:val>
                                        </p:tav>
                                        <p:tav tm="100000">
                                          <p:val>
                                            <p:fltVal val="1"/>
                                          </p:val>
                                        </p:tav>
                                      </p:tavLst>
                                    </p:anim>
                                    <p:animScale>
                                      <p:cBhvr>
                                        <p:cTn id="68" dur="26">
                                          <p:stCondLst>
                                            <p:cond delay="650"/>
                                          </p:stCondLst>
                                        </p:cTn>
                                        <p:tgtEl>
                                          <p:spTgt spid="118813"/>
                                        </p:tgtEl>
                                      </p:cBhvr>
                                      <p:to x="100000" y="60000"/>
                                    </p:animScale>
                                    <p:animScale>
                                      <p:cBhvr>
                                        <p:cTn id="69" dur="166" decel="50000">
                                          <p:stCondLst>
                                            <p:cond delay="676"/>
                                          </p:stCondLst>
                                        </p:cTn>
                                        <p:tgtEl>
                                          <p:spTgt spid="118813"/>
                                        </p:tgtEl>
                                      </p:cBhvr>
                                      <p:to x="100000" y="100000"/>
                                    </p:animScale>
                                    <p:animScale>
                                      <p:cBhvr>
                                        <p:cTn id="70" dur="26">
                                          <p:stCondLst>
                                            <p:cond delay="1312"/>
                                          </p:stCondLst>
                                        </p:cTn>
                                        <p:tgtEl>
                                          <p:spTgt spid="118813"/>
                                        </p:tgtEl>
                                      </p:cBhvr>
                                      <p:to x="100000" y="80000"/>
                                    </p:animScale>
                                    <p:animScale>
                                      <p:cBhvr>
                                        <p:cTn id="71" dur="166" decel="50000">
                                          <p:stCondLst>
                                            <p:cond delay="1338"/>
                                          </p:stCondLst>
                                        </p:cTn>
                                        <p:tgtEl>
                                          <p:spTgt spid="118813"/>
                                        </p:tgtEl>
                                      </p:cBhvr>
                                      <p:to x="100000" y="100000"/>
                                    </p:animScale>
                                    <p:animScale>
                                      <p:cBhvr>
                                        <p:cTn id="72" dur="26">
                                          <p:stCondLst>
                                            <p:cond delay="1642"/>
                                          </p:stCondLst>
                                        </p:cTn>
                                        <p:tgtEl>
                                          <p:spTgt spid="118813"/>
                                        </p:tgtEl>
                                      </p:cBhvr>
                                      <p:to x="100000" y="90000"/>
                                    </p:animScale>
                                    <p:animScale>
                                      <p:cBhvr>
                                        <p:cTn id="73" dur="166" decel="50000">
                                          <p:stCondLst>
                                            <p:cond delay="1668"/>
                                          </p:stCondLst>
                                        </p:cTn>
                                        <p:tgtEl>
                                          <p:spTgt spid="118813"/>
                                        </p:tgtEl>
                                      </p:cBhvr>
                                      <p:to x="100000" y="100000"/>
                                    </p:animScale>
                                    <p:animScale>
                                      <p:cBhvr>
                                        <p:cTn id="74" dur="26">
                                          <p:stCondLst>
                                            <p:cond delay="1808"/>
                                          </p:stCondLst>
                                        </p:cTn>
                                        <p:tgtEl>
                                          <p:spTgt spid="118813"/>
                                        </p:tgtEl>
                                      </p:cBhvr>
                                      <p:to x="100000" y="95000"/>
                                    </p:animScale>
                                    <p:animScale>
                                      <p:cBhvr>
                                        <p:cTn id="75" dur="166" decel="50000">
                                          <p:stCondLst>
                                            <p:cond delay="1834"/>
                                          </p:stCondLst>
                                        </p:cTn>
                                        <p:tgtEl>
                                          <p:spTgt spid="118813"/>
                                        </p:tgtEl>
                                      </p:cBhvr>
                                      <p:to x="100000" y="100000"/>
                                    </p:animScale>
                                  </p:childTnLst>
                                </p:cTn>
                              </p:par>
                            </p:childTnLst>
                          </p:cTn>
                        </p:par>
                        <p:par>
                          <p:cTn id="76" fill="hold">
                            <p:stCondLst>
                              <p:cond delay="5000"/>
                            </p:stCondLst>
                            <p:childTnLst>
                              <p:par>
                                <p:cTn id="77" presetID="55"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1000" fill="hold"/>
                                        <p:tgtEl>
                                          <p:spTgt spid="43"/>
                                        </p:tgtEl>
                                        <p:attrNameLst>
                                          <p:attrName>ppt_w</p:attrName>
                                        </p:attrNameLst>
                                      </p:cBhvr>
                                      <p:tavLst>
                                        <p:tav tm="0">
                                          <p:val>
                                            <p:strVal val="#ppt_w*0.70"/>
                                          </p:val>
                                        </p:tav>
                                        <p:tav tm="100000">
                                          <p:val>
                                            <p:strVal val="#ppt_w"/>
                                          </p:val>
                                        </p:tav>
                                      </p:tavLst>
                                    </p:anim>
                                    <p:anim calcmode="lin" valueType="num">
                                      <p:cBhvr>
                                        <p:cTn id="80" dur="1000" fill="hold"/>
                                        <p:tgtEl>
                                          <p:spTgt spid="43"/>
                                        </p:tgtEl>
                                        <p:attrNameLst>
                                          <p:attrName>ppt_h</p:attrName>
                                        </p:attrNameLst>
                                      </p:cBhvr>
                                      <p:tavLst>
                                        <p:tav tm="0">
                                          <p:val>
                                            <p:strVal val="#ppt_h"/>
                                          </p:val>
                                        </p:tav>
                                        <p:tav tm="100000">
                                          <p:val>
                                            <p:strVal val="#ppt_h"/>
                                          </p:val>
                                        </p:tav>
                                      </p:tavLst>
                                    </p:anim>
                                    <p:animEffect transition="in" filter="fade">
                                      <p:cBhvr>
                                        <p:cTn id="81" dur="1000"/>
                                        <p:tgtEl>
                                          <p:spTgt spid="43"/>
                                        </p:tgtEl>
                                      </p:cBhvr>
                                    </p:animEffect>
                                  </p:childTnLst>
                                </p:cTn>
                              </p:par>
                            </p:childTnLst>
                          </p:cTn>
                        </p:par>
                        <p:par>
                          <p:cTn id="82" fill="hold">
                            <p:stCondLst>
                              <p:cond delay="6000"/>
                            </p:stCondLst>
                            <p:childTnLst>
                              <p:par>
                                <p:cTn id="83" presetID="26"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down)">
                                      <p:cBhvr>
                                        <p:cTn id="85" dur="580">
                                          <p:stCondLst>
                                            <p:cond delay="0"/>
                                          </p:stCondLst>
                                        </p:cTn>
                                        <p:tgtEl>
                                          <p:spTgt spid="41"/>
                                        </p:tgtEl>
                                      </p:cBhvr>
                                    </p:animEffect>
                                    <p:anim calcmode="lin" valueType="num">
                                      <p:cBhvr>
                                        <p:cTn id="86"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91" dur="26">
                                          <p:stCondLst>
                                            <p:cond delay="650"/>
                                          </p:stCondLst>
                                        </p:cTn>
                                        <p:tgtEl>
                                          <p:spTgt spid="41"/>
                                        </p:tgtEl>
                                      </p:cBhvr>
                                      <p:to x="100000" y="60000"/>
                                    </p:animScale>
                                    <p:animScale>
                                      <p:cBhvr>
                                        <p:cTn id="92" dur="166" decel="50000">
                                          <p:stCondLst>
                                            <p:cond delay="676"/>
                                          </p:stCondLst>
                                        </p:cTn>
                                        <p:tgtEl>
                                          <p:spTgt spid="41"/>
                                        </p:tgtEl>
                                      </p:cBhvr>
                                      <p:to x="100000" y="100000"/>
                                    </p:animScale>
                                    <p:animScale>
                                      <p:cBhvr>
                                        <p:cTn id="93" dur="26">
                                          <p:stCondLst>
                                            <p:cond delay="1312"/>
                                          </p:stCondLst>
                                        </p:cTn>
                                        <p:tgtEl>
                                          <p:spTgt spid="41"/>
                                        </p:tgtEl>
                                      </p:cBhvr>
                                      <p:to x="100000" y="80000"/>
                                    </p:animScale>
                                    <p:animScale>
                                      <p:cBhvr>
                                        <p:cTn id="94" dur="166" decel="50000">
                                          <p:stCondLst>
                                            <p:cond delay="1338"/>
                                          </p:stCondLst>
                                        </p:cTn>
                                        <p:tgtEl>
                                          <p:spTgt spid="41"/>
                                        </p:tgtEl>
                                      </p:cBhvr>
                                      <p:to x="100000" y="100000"/>
                                    </p:animScale>
                                    <p:animScale>
                                      <p:cBhvr>
                                        <p:cTn id="95" dur="26">
                                          <p:stCondLst>
                                            <p:cond delay="1642"/>
                                          </p:stCondLst>
                                        </p:cTn>
                                        <p:tgtEl>
                                          <p:spTgt spid="41"/>
                                        </p:tgtEl>
                                      </p:cBhvr>
                                      <p:to x="100000" y="90000"/>
                                    </p:animScale>
                                    <p:animScale>
                                      <p:cBhvr>
                                        <p:cTn id="96" dur="166" decel="50000">
                                          <p:stCondLst>
                                            <p:cond delay="1668"/>
                                          </p:stCondLst>
                                        </p:cTn>
                                        <p:tgtEl>
                                          <p:spTgt spid="41"/>
                                        </p:tgtEl>
                                      </p:cBhvr>
                                      <p:to x="100000" y="100000"/>
                                    </p:animScale>
                                    <p:animScale>
                                      <p:cBhvr>
                                        <p:cTn id="97" dur="26">
                                          <p:stCondLst>
                                            <p:cond delay="1808"/>
                                          </p:stCondLst>
                                        </p:cTn>
                                        <p:tgtEl>
                                          <p:spTgt spid="41"/>
                                        </p:tgtEl>
                                      </p:cBhvr>
                                      <p:to x="100000" y="95000"/>
                                    </p:animScale>
                                    <p:animScale>
                                      <p:cBhvr>
                                        <p:cTn id="98" dur="166" decel="50000">
                                          <p:stCondLst>
                                            <p:cond delay="1834"/>
                                          </p:stCondLst>
                                        </p:cTn>
                                        <p:tgtEl>
                                          <p:spTgt spid="41"/>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118817"/>
                                        </p:tgtEl>
                                        <p:attrNameLst>
                                          <p:attrName>style.visibility</p:attrName>
                                        </p:attrNameLst>
                                      </p:cBhvr>
                                      <p:to>
                                        <p:strVal val="visible"/>
                                      </p:to>
                                    </p:set>
                                    <p:animEffect transition="in" filter="wipe(down)">
                                      <p:cBhvr>
                                        <p:cTn id="101" dur="580">
                                          <p:stCondLst>
                                            <p:cond delay="0"/>
                                          </p:stCondLst>
                                        </p:cTn>
                                        <p:tgtEl>
                                          <p:spTgt spid="118817"/>
                                        </p:tgtEl>
                                      </p:cBhvr>
                                    </p:animEffect>
                                    <p:anim calcmode="lin" valueType="num">
                                      <p:cBhvr>
                                        <p:cTn id="102" dur="1822" tmFilter="0,0; 0.14,0.36; 0.43,0.73; 0.71,0.91; 1.0,1.0">
                                          <p:stCondLst>
                                            <p:cond delay="0"/>
                                          </p:stCondLst>
                                        </p:cTn>
                                        <p:tgtEl>
                                          <p:spTgt spid="118817"/>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18817"/>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18817"/>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18817"/>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18817"/>
                                        </p:tgtEl>
                                        <p:attrNameLst>
                                          <p:attrName>ppt_y</p:attrName>
                                        </p:attrNameLst>
                                      </p:cBhvr>
                                      <p:tavLst>
                                        <p:tav tm="0" fmla="#ppt_y-sin(pi*$)/81">
                                          <p:val>
                                            <p:fltVal val="0"/>
                                          </p:val>
                                        </p:tav>
                                        <p:tav tm="100000">
                                          <p:val>
                                            <p:fltVal val="1"/>
                                          </p:val>
                                        </p:tav>
                                      </p:tavLst>
                                    </p:anim>
                                    <p:animScale>
                                      <p:cBhvr>
                                        <p:cTn id="107" dur="26">
                                          <p:stCondLst>
                                            <p:cond delay="650"/>
                                          </p:stCondLst>
                                        </p:cTn>
                                        <p:tgtEl>
                                          <p:spTgt spid="118817"/>
                                        </p:tgtEl>
                                      </p:cBhvr>
                                      <p:to x="100000" y="60000"/>
                                    </p:animScale>
                                    <p:animScale>
                                      <p:cBhvr>
                                        <p:cTn id="108" dur="166" decel="50000">
                                          <p:stCondLst>
                                            <p:cond delay="676"/>
                                          </p:stCondLst>
                                        </p:cTn>
                                        <p:tgtEl>
                                          <p:spTgt spid="118817"/>
                                        </p:tgtEl>
                                      </p:cBhvr>
                                      <p:to x="100000" y="100000"/>
                                    </p:animScale>
                                    <p:animScale>
                                      <p:cBhvr>
                                        <p:cTn id="109" dur="26">
                                          <p:stCondLst>
                                            <p:cond delay="1312"/>
                                          </p:stCondLst>
                                        </p:cTn>
                                        <p:tgtEl>
                                          <p:spTgt spid="118817"/>
                                        </p:tgtEl>
                                      </p:cBhvr>
                                      <p:to x="100000" y="80000"/>
                                    </p:animScale>
                                    <p:animScale>
                                      <p:cBhvr>
                                        <p:cTn id="110" dur="166" decel="50000">
                                          <p:stCondLst>
                                            <p:cond delay="1338"/>
                                          </p:stCondLst>
                                        </p:cTn>
                                        <p:tgtEl>
                                          <p:spTgt spid="118817"/>
                                        </p:tgtEl>
                                      </p:cBhvr>
                                      <p:to x="100000" y="100000"/>
                                    </p:animScale>
                                    <p:animScale>
                                      <p:cBhvr>
                                        <p:cTn id="111" dur="26">
                                          <p:stCondLst>
                                            <p:cond delay="1642"/>
                                          </p:stCondLst>
                                        </p:cTn>
                                        <p:tgtEl>
                                          <p:spTgt spid="118817"/>
                                        </p:tgtEl>
                                      </p:cBhvr>
                                      <p:to x="100000" y="90000"/>
                                    </p:animScale>
                                    <p:animScale>
                                      <p:cBhvr>
                                        <p:cTn id="112" dur="166" decel="50000">
                                          <p:stCondLst>
                                            <p:cond delay="1668"/>
                                          </p:stCondLst>
                                        </p:cTn>
                                        <p:tgtEl>
                                          <p:spTgt spid="118817"/>
                                        </p:tgtEl>
                                      </p:cBhvr>
                                      <p:to x="100000" y="100000"/>
                                    </p:animScale>
                                    <p:animScale>
                                      <p:cBhvr>
                                        <p:cTn id="113" dur="26">
                                          <p:stCondLst>
                                            <p:cond delay="1808"/>
                                          </p:stCondLst>
                                        </p:cTn>
                                        <p:tgtEl>
                                          <p:spTgt spid="118817"/>
                                        </p:tgtEl>
                                      </p:cBhvr>
                                      <p:to x="100000" y="95000"/>
                                    </p:animScale>
                                    <p:animScale>
                                      <p:cBhvr>
                                        <p:cTn id="114" dur="166" decel="50000">
                                          <p:stCondLst>
                                            <p:cond delay="1834"/>
                                          </p:stCondLst>
                                        </p:cTn>
                                        <p:tgtEl>
                                          <p:spTgt spid="1188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42"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9635" name="Rectangle 65"/>
          <p:cNvSpPr>
            <a:spLocks noChangeArrowheads="1"/>
          </p:cNvSpPr>
          <p:nvPr/>
        </p:nvSpPr>
        <p:spPr bwMode="auto">
          <a:xfrm>
            <a:off x="8001000" y="5643563"/>
            <a:ext cx="747713" cy="714375"/>
          </a:xfrm>
          <a:prstGeom prst="rect">
            <a:avLst/>
          </a:prstGeom>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23" name="Rectangle 2"/>
          <p:cNvSpPr>
            <a:spLocks noGrp="1" noChangeArrowheads="1"/>
          </p:cNvSpPr>
          <p:nvPr>
            <p:ph type="title"/>
          </p:nvPr>
        </p:nvSpPr>
        <p:spPr>
          <a:noFill/>
        </p:spPr>
        <p:txBody>
          <a:bodyPr>
            <a:normAutofit/>
          </a:bodyPr>
          <a:lstStyle/>
          <a:p>
            <a:pPr eaLnBrk="1" fontAlgn="auto" hangingPunct="1">
              <a:spcAft>
                <a:spcPts val="0"/>
              </a:spcAft>
              <a:defRPr/>
            </a:pPr>
            <a:r>
              <a:rPr lang="zh-TW" altLang="en-US" sz="3600" dirty="0" smtClean="0"/>
              <a:t>認知領域在</a:t>
            </a:r>
            <a:r>
              <a:rPr lang="en-US" altLang="zh-TW" sz="3600" dirty="0" smtClean="0">
                <a:solidFill>
                  <a:schemeClr val="tx1"/>
                </a:solidFill>
              </a:rPr>
              <a:t/>
            </a:r>
            <a:br>
              <a:rPr lang="en-US" altLang="zh-TW" sz="3600" dirty="0" smtClean="0">
                <a:solidFill>
                  <a:schemeClr val="tx1"/>
                </a:solidFill>
              </a:rPr>
            </a:br>
            <a:r>
              <a:rPr lang="zh-TW" altLang="en-US" sz="3600" b="1" dirty="0" smtClean="0">
                <a:solidFill>
                  <a:srgbClr val="0000CC"/>
                </a:solidFill>
              </a:rPr>
              <a:t>培養幼兒習得認知能力</a:t>
            </a:r>
            <a:endParaRPr lang="zh-TW" altLang="en-US" sz="3600" b="1" dirty="0">
              <a:solidFill>
                <a:schemeClr val="tx1"/>
              </a:solidFill>
            </a:endParaRPr>
          </a:p>
        </p:txBody>
      </p:sp>
      <p:pic>
        <p:nvPicPr>
          <p:cNvPr id="69637" name="Picture 2" descr="C:\Users\user\AppData\Local\Microsoft\Windows\Temporary Internet Files\Content.IE5\7UE6MF63\MCj04344110000[1].wmf"/>
          <p:cNvPicPr>
            <a:picLocks noChangeAspect="1" noChangeArrowheads="1"/>
          </p:cNvPicPr>
          <p:nvPr/>
        </p:nvPicPr>
        <p:blipFill>
          <a:blip r:embed="rId2" cstate="print"/>
          <a:srcRect/>
          <a:stretch>
            <a:fillRect/>
          </a:stretch>
        </p:blipFill>
        <p:spPr bwMode="auto">
          <a:xfrm>
            <a:off x="285750" y="1772865"/>
            <a:ext cx="895350" cy="1008063"/>
          </a:xfrm>
          <a:prstGeom prst="rect">
            <a:avLst/>
          </a:prstGeom>
          <a:noFill/>
          <a:ln w="9525">
            <a:noFill/>
            <a:miter lim="800000"/>
            <a:headEnd/>
            <a:tailEnd/>
          </a:ln>
        </p:spPr>
      </p:pic>
      <p:pic>
        <p:nvPicPr>
          <p:cNvPr id="69638" name="Picture 29" descr="C:\Documents and Settings\user\Local Settings\Temporary Internet Files\Content.IE5\2FHD1UB6\MC900437797[1].wmf"/>
          <p:cNvPicPr>
            <a:picLocks noChangeAspect="1" noChangeArrowheads="1"/>
          </p:cNvPicPr>
          <p:nvPr/>
        </p:nvPicPr>
        <p:blipFill>
          <a:blip r:embed="rId3" cstate="print"/>
          <a:srcRect/>
          <a:stretch>
            <a:fillRect/>
          </a:stretch>
        </p:blipFill>
        <p:spPr bwMode="auto">
          <a:xfrm>
            <a:off x="3143250" y="1874466"/>
            <a:ext cx="1008063" cy="906462"/>
          </a:xfrm>
          <a:prstGeom prst="rect">
            <a:avLst/>
          </a:prstGeom>
          <a:noFill/>
          <a:ln w="9525">
            <a:noFill/>
            <a:miter lim="800000"/>
            <a:headEnd/>
            <a:tailEnd/>
          </a:ln>
        </p:spPr>
      </p:pic>
      <p:pic>
        <p:nvPicPr>
          <p:cNvPr id="69639" name="Picture 33" descr="C:\Documents and Settings\user\Local Settings\Temporary Internet Files\Content.IE5\4B379IN5\MC900437787[1].wmf"/>
          <p:cNvPicPr>
            <a:picLocks noChangeAspect="1" noChangeArrowheads="1"/>
          </p:cNvPicPr>
          <p:nvPr/>
        </p:nvPicPr>
        <p:blipFill>
          <a:blip r:embed="rId4" cstate="print"/>
          <a:srcRect/>
          <a:stretch>
            <a:fillRect/>
          </a:stretch>
        </p:blipFill>
        <p:spPr bwMode="auto">
          <a:xfrm>
            <a:off x="5786438" y="1772866"/>
            <a:ext cx="1155700" cy="1008062"/>
          </a:xfrm>
          <a:prstGeom prst="rect">
            <a:avLst/>
          </a:prstGeom>
          <a:noFill/>
          <a:ln w="9525">
            <a:noFill/>
            <a:miter lim="800000"/>
            <a:headEnd/>
            <a:tailEnd/>
          </a:ln>
        </p:spPr>
      </p:pic>
      <p:sp>
        <p:nvSpPr>
          <p:cNvPr id="22" name="圓角矩形 21"/>
          <p:cNvSpPr/>
          <p:nvPr/>
        </p:nvSpPr>
        <p:spPr>
          <a:xfrm>
            <a:off x="466404" y="2570603"/>
            <a:ext cx="1979613" cy="928903"/>
          </a:xfrm>
          <a:prstGeom prst="roundRect">
            <a:avLst/>
          </a:prstGeom>
          <a:solidFill>
            <a:schemeClr val="accent3">
              <a:lumMod val="40000"/>
              <a:lumOff val="60000"/>
            </a:schemeClr>
          </a:solidFill>
          <a:ln w="76200">
            <a:no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0066FF"/>
                </a:solidFill>
                <a:effectLst/>
                <a:uLnTx/>
                <a:uFillTx/>
                <a:latin typeface="Microsoft JhengHei" charset="-120"/>
                <a:ea typeface="Microsoft JhengHei" charset="-120"/>
                <a:cs typeface="Microsoft JhengHei" charset="-120"/>
              </a:rPr>
              <a:t>發現問題</a:t>
            </a:r>
          </a:p>
        </p:txBody>
      </p:sp>
      <p:sp>
        <p:nvSpPr>
          <p:cNvPr id="23" name="圓角矩形 22"/>
          <p:cNvSpPr/>
          <p:nvPr/>
        </p:nvSpPr>
        <p:spPr>
          <a:xfrm>
            <a:off x="3395342" y="2570603"/>
            <a:ext cx="1979612" cy="928903"/>
          </a:xfrm>
          <a:prstGeom prst="roundRect">
            <a:avLst/>
          </a:prstGeom>
          <a:solidFill>
            <a:schemeClr val="accent3">
              <a:lumMod val="60000"/>
              <a:lumOff val="40000"/>
            </a:schemeClr>
          </a:solidFill>
          <a:ln w="762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0066FF"/>
                </a:solidFill>
                <a:effectLst/>
                <a:uLnTx/>
                <a:uFillTx/>
                <a:latin typeface="Microsoft JhengHei" charset="-120"/>
                <a:ea typeface="Microsoft JhengHei" charset="-120"/>
                <a:cs typeface="Microsoft JhengHei" charset="-120"/>
              </a:rPr>
              <a:t>確認問題</a:t>
            </a:r>
          </a:p>
        </p:txBody>
      </p:sp>
      <p:sp>
        <p:nvSpPr>
          <p:cNvPr id="24" name="圓角矩形 23"/>
          <p:cNvSpPr/>
          <p:nvPr/>
        </p:nvSpPr>
        <p:spPr>
          <a:xfrm>
            <a:off x="6467154" y="2570603"/>
            <a:ext cx="1979613" cy="928903"/>
          </a:xfrm>
          <a:prstGeom prst="roundRect">
            <a:avLst/>
          </a:prstGeom>
          <a:solidFill>
            <a:schemeClr val="accent3">
              <a:lumMod val="60000"/>
              <a:lumOff val="40000"/>
            </a:schemeClr>
          </a:solidFill>
          <a:ln w="762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0066FF"/>
                </a:solidFill>
                <a:effectLst/>
                <a:uLnTx/>
                <a:uFillTx/>
                <a:latin typeface="Microsoft JhengHei" charset="-120"/>
                <a:ea typeface="Microsoft JhengHei" charset="-120"/>
                <a:cs typeface="Microsoft JhengHei" charset="-120"/>
              </a:rPr>
              <a:t>解決問題</a:t>
            </a:r>
          </a:p>
        </p:txBody>
      </p:sp>
      <p:sp>
        <p:nvSpPr>
          <p:cNvPr id="25" name="燕尾形向右箭號 24"/>
          <p:cNvSpPr/>
          <p:nvPr/>
        </p:nvSpPr>
        <p:spPr>
          <a:xfrm>
            <a:off x="2609516" y="2642038"/>
            <a:ext cx="642938" cy="716835"/>
          </a:xfrm>
          <a:prstGeom prst="notchedRightArrow">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燕尾形向右箭號 25"/>
          <p:cNvSpPr/>
          <p:nvPr/>
        </p:nvSpPr>
        <p:spPr>
          <a:xfrm>
            <a:off x="5609912" y="2642038"/>
            <a:ext cx="642938" cy="716835"/>
          </a:xfrm>
          <a:prstGeom prst="notchedRightArrow">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圓角矩形 28"/>
          <p:cNvSpPr/>
          <p:nvPr/>
        </p:nvSpPr>
        <p:spPr bwMode="auto">
          <a:xfrm>
            <a:off x="323528" y="3573016"/>
            <a:ext cx="2340000" cy="2808312"/>
          </a:xfrm>
          <a:prstGeom prst="roundRect">
            <a:avLst/>
          </a:prstGeom>
          <a:solidFill>
            <a:schemeClr val="accent3">
              <a:lumMod val="60000"/>
              <a:lumOff val="40000"/>
            </a:schemeClr>
          </a:solidFill>
          <a:ln w="76200">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幼兒提出</a:t>
            </a:r>
            <a:endParaRPr kumimoji="0" lang="en-US" altLang="zh-TW" sz="30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C00000"/>
                </a:solidFill>
                <a:effectLst/>
                <a:uLnTx/>
                <a:uFillTx/>
                <a:latin typeface="Microsoft JhengHei" charset="-120"/>
                <a:ea typeface="Microsoft JhengHei" charset="-120"/>
                <a:cs typeface="Microsoft JhengHei" charset="-120"/>
              </a:rPr>
              <a:t>深究性問題</a:t>
            </a:r>
          </a:p>
        </p:txBody>
      </p:sp>
      <p:sp>
        <p:nvSpPr>
          <p:cNvPr id="30" name="圓角矩形 29"/>
          <p:cNvSpPr/>
          <p:nvPr/>
        </p:nvSpPr>
        <p:spPr bwMode="auto">
          <a:xfrm>
            <a:off x="3252486" y="3573016"/>
            <a:ext cx="2340000" cy="2808312"/>
          </a:xfrm>
          <a:prstGeom prst="roundRect">
            <a:avLst/>
          </a:prstGeom>
          <a:solidFill>
            <a:schemeClr val="accent3">
              <a:lumMod val="60000"/>
              <a:lumOff val="40000"/>
            </a:schemeClr>
          </a:solidFill>
          <a:ln w="76200">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0033CC"/>
                </a:solidFill>
                <a:effectLst/>
                <a:uLnTx/>
                <a:uFillTx/>
                <a:latin typeface="Microsoft JhengHei" charset="-120"/>
                <a:ea typeface="Microsoft JhengHei" charset="-120"/>
                <a:cs typeface="Microsoft JhengHei" charset="-120"/>
              </a:rPr>
              <a:t>蒐集訊息</a:t>
            </a:r>
            <a:endParaRPr kumimoji="0" lang="en-US" altLang="zh-TW" sz="3000" b="1" i="0" u="none" strike="noStrike" kern="1200" cap="none" spc="0" normalizeH="0" baseline="0" noProof="0" dirty="0">
              <a:ln>
                <a:noFill/>
              </a:ln>
              <a:solidFill>
                <a:srgbClr val="0033CC"/>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0033CC"/>
                </a:solidFill>
                <a:effectLst/>
                <a:uLnTx/>
                <a:uFillTx/>
                <a:latin typeface="Microsoft JhengHei" charset="-120"/>
                <a:ea typeface="Microsoft JhengHei" charset="-120"/>
                <a:cs typeface="Microsoft JhengHei" charset="-120"/>
              </a:rPr>
              <a:t>整理訊息</a:t>
            </a:r>
            <a:endParaRPr kumimoji="0" lang="en-US" altLang="zh-TW" sz="3000" b="1" i="0" u="none" strike="noStrike" kern="1200" cap="none" spc="0" normalizeH="0" baseline="0" noProof="0" dirty="0">
              <a:ln>
                <a:noFill/>
              </a:ln>
              <a:solidFill>
                <a:srgbClr val="0033CC"/>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以確認問題</a:t>
            </a:r>
          </a:p>
        </p:txBody>
      </p:sp>
      <p:sp>
        <p:nvSpPr>
          <p:cNvPr id="33" name="圓角矩形 32"/>
          <p:cNvSpPr/>
          <p:nvPr/>
        </p:nvSpPr>
        <p:spPr bwMode="auto">
          <a:xfrm>
            <a:off x="6324320" y="3501008"/>
            <a:ext cx="2340000" cy="2880320"/>
          </a:xfrm>
          <a:prstGeom prst="roundRect">
            <a:avLst/>
          </a:prstGeom>
          <a:solidFill>
            <a:schemeClr val="accent3">
              <a:lumMod val="60000"/>
              <a:lumOff val="40000"/>
            </a:schemeClr>
          </a:solidFill>
          <a:ln w="76200">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與他人合作以</a:t>
            </a:r>
            <a:r>
              <a:rPr kumimoji="0" lang="zh-TW" altLang="en-US" sz="3000" b="1" i="0" u="none" strike="noStrike" kern="1200" cap="none" spc="0" normalizeH="0" baseline="0" noProof="0" dirty="0">
                <a:ln>
                  <a:noFill/>
                </a:ln>
                <a:solidFill>
                  <a:srgbClr val="0033CC"/>
                </a:solidFill>
                <a:effectLst/>
                <a:uLnTx/>
                <a:uFillTx/>
                <a:latin typeface="Microsoft JhengHei" charset="-120"/>
                <a:ea typeface="Microsoft JhengHei" charset="-120"/>
                <a:cs typeface="Microsoft JhengHei" charset="-120"/>
              </a:rPr>
              <a:t>解決問題</a:t>
            </a:r>
          </a:p>
        </p:txBody>
      </p:sp>
      <p:sp>
        <p:nvSpPr>
          <p:cNvPr id="15" name="圓角矩形 14"/>
          <p:cNvSpPr/>
          <p:nvPr/>
        </p:nvSpPr>
        <p:spPr>
          <a:xfrm>
            <a:off x="3059113" y="3429000"/>
            <a:ext cx="5761037" cy="3095625"/>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666" name="投影片編號版面配置區 19"/>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BCE28F0-4789-4333-94FF-8558F88B4394}"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18" name="Footer Placeholder 4"/>
          <p:cNvSpPr txBox="1">
            <a:spLocks/>
          </p:cNvSpPr>
          <p:nvPr/>
        </p:nvSpPr>
        <p:spPr>
          <a:xfrm>
            <a:off x="2200276" y="6592267"/>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099534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strVal val="#ppt_w*0.70"/>
                                          </p:val>
                                        </p:tav>
                                        <p:tav tm="100000">
                                          <p:val>
                                            <p:strVal val="#ppt_w"/>
                                          </p:val>
                                        </p:tav>
                                      </p:tavLst>
                                    </p:anim>
                                    <p:anim calcmode="lin" valueType="num">
                                      <p:cBhvr>
                                        <p:cTn id="14" dur="500" fill="hold"/>
                                        <p:tgtEl>
                                          <p:spTgt spid="25"/>
                                        </p:tgtEl>
                                        <p:attrNameLst>
                                          <p:attrName>ppt_h</p:attrName>
                                        </p:attrNameLst>
                                      </p:cBhvr>
                                      <p:tavLst>
                                        <p:tav tm="0">
                                          <p:val>
                                            <p:strVal val="#ppt_h"/>
                                          </p:val>
                                        </p:tav>
                                        <p:tav tm="100000">
                                          <p:val>
                                            <p:strVal val="#ppt_h"/>
                                          </p:val>
                                        </p:tav>
                                      </p:tavLst>
                                    </p:anim>
                                    <p:animEffect transition="in" filter="fade">
                                      <p:cBhvr>
                                        <p:cTn id="15" dur="500"/>
                                        <p:tgtEl>
                                          <p:spTgt spid="25"/>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strVal val="#ppt_w*0.70"/>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Effect transition="in" filter="fade">
                                      <p:cBhvr>
                                        <p:cTn id="21" dur="1000"/>
                                        <p:tgtEl>
                                          <p:spTgt spid="23"/>
                                        </p:tgtEl>
                                      </p:cBhvr>
                                    </p:animEffect>
                                  </p:childTnLst>
                                </p:cTn>
                              </p:par>
                            </p:childTnLst>
                          </p:cTn>
                        </p:par>
                        <p:par>
                          <p:cTn id="22" fill="hold">
                            <p:stCondLst>
                              <p:cond delay="2500"/>
                            </p:stCondLst>
                            <p:childTnLst>
                              <p:par>
                                <p:cTn id="23" presetID="55"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strVal val="#ppt_w*0.70"/>
                                          </p:val>
                                        </p:tav>
                                        <p:tav tm="100000">
                                          <p:val>
                                            <p:strVal val="#ppt_w"/>
                                          </p:val>
                                        </p:tav>
                                      </p:tavLst>
                                    </p:anim>
                                    <p:anim calcmode="lin" valueType="num">
                                      <p:cBhvr>
                                        <p:cTn id="26" dur="500" fill="hold"/>
                                        <p:tgtEl>
                                          <p:spTgt spid="26"/>
                                        </p:tgtEl>
                                        <p:attrNameLst>
                                          <p:attrName>ppt_h</p:attrName>
                                        </p:attrNameLst>
                                      </p:cBhvr>
                                      <p:tavLst>
                                        <p:tav tm="0">
                                          <p:val>
                                            <p:strVal val="#ppt_h"/>
                                          </p:val>
                                        </p:tav>
                                        <p:tav tm="100000">
                                          <p:val>
                                            <p:strVal val="#ppt_h"/>
                                          </p:val>
                                        </p:tav>
                                      </p:tavLst>
                                    </p:anim>
                                    <p:animEffect transition="in" filter="fade">
                                      <p:cBhvr>
                                        <p:cTn id="27" dur="500"/>
                                        <p:tgtEl>
                                          <p:spTgt spid="26"/>
                                        </p:tgtEl>
                                      </p:cBhvr>
                                    </p:animEffect>
                                  </p:childTnLst>
                                </p:cTn>
                              </p:par>
                            </p:childTnLst>
                          </p:cTn>
                        </p:par>
                        <p:par>
                          <p:cTn id="28" fill="hold">
                            <p:stCondLst>
                              <p:cond delay="3000"/>
                            </p:stCondLst>
                            <p:childTnLst>
                              <p:par>
                                <p:cTn id="29" presetID="55"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strVal val="#ppt_w*0.70"/>
                                          </p:val>
                                        </p:tav>
                                        <p:tav tm="100000">
                                          <p:val>
                                            <p:strVal val="#ppt_w"/>
                                          </p:val>
                                        </p:tav>
                                      </p:tavLst>
                                    </p:anim>
                                    <p:anim calcmode="lin" valueType="num">
                                      <p:cBhvr>
                                        <p:cTn id="32" dur="1000" fill="hold"/>
                                        <p:tgtEl>
                                          <p:spTgt spid="24"/>
                                        </p:tgtEl>
                                        <p:attrNameLst>
                                          <p:attrName>ppt_h</p:attrName>
                                        </p:attrNameLst>
                                      </p:cBhvr>
                                      <p:tavLst>
                                        <p:tav tm="0">
                                          <p:val>
                                            <p:strVal val="#ppt_h"/>
                                          </p:val>
                                        </p:tav>
                                        <p:tav tm="100000">
                                          <p:val>
                                            <p:strVal val="#ppt_h"/>
                                          </p:val>
                                        </p:tav>
                                      </p:tavLst>
                                    </p:anim>
                                    <p:animEffect transition="in" filter="fade">
                                      <p:cBhvr>
                                        <p:cTn id="33" dur="1000"/>
                                        <p:tgtEl>
                                          <p:spTgt spid="24"/>
                                        </p:tgtEl>
                                      </p:cBhvr>
                                    </p:animEffect>
                                  </p:childTnLst>
                                </p:cTn>
                              </p:par>
                            </p:childTnLst>
                          </p:cTn>
                        </p:par>
                        <p:par>
                          <p:cTn id="34" fill="hold">
                            <p:stCondLst>
                              <p:cond delay="4000"/>
                            </p:stCondLst>
                            <p:childTnLst>
                              <p:par>
                                <p:cTn id="35" presetID="40" presetClass="entr" presetSubtype="0" fill="hold" nodeType="afterEffect">
                                  <p:stCondLst>
                                    <p:cond delay="0"/>
                                  </p:stCondLst>
                                  <p:iterate type="lt">
                                    <p:tmPct val="10000"/>
                                  </p:iterate>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1"/>
                                          </p:val>
                                        </p:tav>
                                        <p:tav tm="100000">
                                          <p:val>
                                            <p:strVal val="#ppt_x"/>
                                          </p:val>
                                        </p:tav>
                                      </p:tavLst>
                                    </p:anim>
                                    <p:anim calcmode="lin" valueType="num">
                                      <p:cBhvr>
                                        <p:cTn id="39" dur="500" fill="hold"/>
                                        <p:tgtEl>
                                          <p:spTgt spid="29"/>
                                        </p:tgtEl>
                                        <p:attrNameLst>
                                          <p:attrName>ppt_y</p:attrName>
                                        </p:attrNameLst>
                                      </p:cBhvr>
                                      <p:tavLst>
                                        <p:tav tm="0">
                                          <p:val>
                                            <p:strVal val="#ppt_y"/>
                                          </p:val>
                                        </p:tav>
                                        <p:tav tm="100000">
                                          <p:val>
                                            <p:strVal val="#ppt_y"/>
                                          </p:val>
                                        </p:tav>
                                      </p:tavLst>
                                    </p:anim>
                                  </p:childTnLst>
                                </p:cTn>
                              </p:par>
                            </p:childTnLst>
                          </p:cTn>
                        </p:par>
                        <p:par>
                          <p:cTn id="40" fill="hold">
                            <p:stCondLst>
                              <p:cond delay="4900"/>
                            </p:stCondLst>
                            <p:childTnLst>
                              <p:par>
                                <p:cTn id="41" presetID="40" presetClass="entr" presetSubtype="0" fill="hold" nodeType="afterEffect">
                                  <p:stCondLst>
                                    <p:cond delay="0"/>
                                  </p:stCondLst>
                                  <p:iterate type="lt">
                                    <p:tmPct val="10000"/>
                                  </p:iterate>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anim calcmode="lin" valueType="num">
                                      <p:cBhvr>
                                        <p:cTn id="44" dur="500" fill="hold"/>
                                        <p:tgtEl>
                                          <p:spTgt spid="30"/>
                                        </p:tgtEl>
                                        <p:attrNameLst>
                                          <p:attrName>ppt_x</p:attrName>
                                        </p:attrNameLst>
                                      </p:cBhvr>
                                      <p:tavLst>
                                        <p:tav tm="0">
                                          <p:val>
                                            <p:strVal val="#ppt_x-.1"/>
                                          </p:val>
                                        </p:tav>
                                        <p:tav tm="100000">
                                          <p:val>
                                            <p:strVal val="#ppt_x"/>
                                          </p:val>
                                        </p:tav>
                                      </p:tavLst>
                                    </p:anim>
                                    <p:anim calcmode="lin" valueType="num">
                                      <p:cBhvr>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40" presetClass="entr" presetSubtype="0" fill="hold" nodeType="afterEffect">
                                  <p:stCondLst>
                                    <p:cond delay="0"/>
                                  </p:stCondLst>
                                  <p:iterate type="lt">
                                    <p:tmPct val="10000"/>
                                  </p:iterate>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anim calcmode="lin" valueType="num">
                                      <p:cBhvr>
                                        <p:cTn id="50" dur="500" fill="hold"/>
                                        <p:tgtEl>
                                          <p:spTgt spid="33"/>
                                        </p:tgtEl>
                                        <p:attrNameLst>
                                          <p:attrName>ppt_x</p:attrName>
                                        </p:attrNameLst>
                                      </p:cBhvr>
                                      <p:tavLst>
                                        <p:tav tm="0">
                                          <p:val>
                                            <p:strVal val="#ppt_x-.1"/>
                                          </p:val>
                                        </p:tav>
                                        <p:tav tm="100000">
                                          <p:val>
                                            <p:strVal val="#ppt_x"/>
                                          </p:val>
                                        </p:tav>
                                      </p:tavLst>
                                    </p:anim>
                                    <p:anim calcmode="lin" valueType="num">
                                      <p:cBhvr>
                                        <p:cTn id="51" dur="500" fill="hold"/>
                                        <p:tgtEl>
                                          <p:spTgt spid="33"/>
                                        </p:tgtEl>
                                        <p:attrNameLst>
                                          <p:attrName>ppt_y</p:attrName>
                                        </p:attrNameLst>
                                      </p:cBhvr>
                                      <p:tavLst>
                                        <p:tav tm="0">
                                          <p:val>
                                            <p:strVal val="#ppt_y"/>
                                          </p:val>
                                        </p:tav>
                                        <p:tav tm="100000">
                                          <p:val>
                                            <p:strVal val="#ppt_y"/>
                                          </p:val>
                                        </p:tav>
                                      </p:tavLst>
                                    </p:anim>
                                  </p:childTnLst>
                                </p:cTn>
                              </p:par>
                            </p:childTnLst>
                          </p:cTn>
                        </p:par>
                        <p:par>
                          <p:cTn id="52" fill="hold">
                            <p:stCondLst>
                              <p:cond delay="6950"/>
                            </p:stCondLst>
                            <p:childTnLst>
                              <p:par>
                                <p:cTn id="53" presetID="3" presetClass="entr" presetSubtype="1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normAutofit/>
          </a:bodyPr>
          <a:lstStyle/>
          <a:p>
            <a:pPr eaLnBrk="1" hangingPunct="1">
              <a:defRPr/>
            </a:pPr>
            <a:r>
              <a:rPr lang="zh-TW" altLang="en-US" sz="3600" dirty="0" smtClean="0"/>
              <a:t>幼兒的提問</a:t>
            </a:r>
          </a:p>
        </p:txBody>
      </p:sp>
      <p:sp>
        <p:nvSpPr>
          <p:cNvPr id="15364" name="內容版面配置區 21"/>
          <p:cNvSpPr>
            <a:spLocks noGrp="1"/>
          </p:cNvSpPr>
          <p:nvPr>
            <p:ph idx="1"/>
          </p:nvPr>
        </p:nvSpPr>
        <p:spPr>
          <a:xfrm>
            <a:off x="2200275" y="2438400"/>
            <a:ext cx="6813549" cy="3651504"/>
          </a:xfrm>
        </p:spPr>
        <p:txBody>
          <a:bodyPr>
            <a:normAutofit/>
          </a:bodyPr>
          <a:lstStyle/>
          <a:p>
            <a:pPr eaLnBrk="1" hangingPunct="1">
              <a:lnSpc>
                <a:spcPct val="100000"/>
              </a:lnSpc>
            </a:pPr>
            <a:r>
              <a:rPr lang="zh-TW" altLang="en-US" sz="2800" b="1" dirty="0" smtClean="0">
                <a:solidFill>
                  <a:srgbClr val="0066FF"/>
                </a:solidFill>
              </a:rPr>
              <a:t>幼兒喜歡探索及問問題</a:t>
            </a:r>
            <a:endParaRPr lang="en-US" altLang="zh-TW" sz="2800" b="1" dirty="0" smtClean="0">
              <a:solidFill>
                <a:srgbClr val="0066FF"/>
              </a:solidFill>
            </a:endParaRPr>
          </a:p>
          <a:p>
            <a:pPr lvl="1" eaLnBrk="1" hangingPunct="1">
              <a:lnSpc>
                <a:spcPct val="100000"/>
              </a:lnSpc>
            </a:pPr>
            <a:r>
              <a:rPr lang="zh-TW" altLang="en-US" sz="2800" dirty="0" smtClean="0"/>
              <a:t>一般提問</a:t>
            </a:r>
            <a:endParaRPr lang="en-US" altLang="zh-TW" sz="2800" dirty="0" smtClean="0"/>
          </a:p>
          <a:p>
            <a:pPr lvl="2" eaLnBrk="1" hangingPunct="1">
              <a:lnSpc>
                <a:spcPct val="100000"/>
              </a:lnSpc>
            </a:pPr>
            <a:r>
              <a:rPr lang="zh-TW" altLang="en-US" sz="2400" dirty="0" smtClean="0">
                <a:latin typeface="Microsoft JhengHei" charset="-120"/>
                <a:ea typeface="Microsoft JhengHei" charset="-120"/>
                <a:cs typeface="Microsoft JhengHei" charset="-120"/>
              </a:rPr>
              <a:t>「這是什麼？」、「球在哪裡？」</a:t>
            </a:r>
            <a:r>
              <a:rPr lang="en-US" altLang="zh-TW" sz="2400" dirty="0" smtClean="0">
                <a:latin typeface="Microsoft JhengHei" charset="-120"/>
                <a:ea typeface="Microsoft JhengHei" charset="-120"/>
                <a:cs typeface="Microsoft JhengHei" charset="-120"/>
              </a:rPr>
              <a:t>…</a:t>
            </a:r>
          </a:p>
          <a:p>
            <a:pPr lvl="2" eaLnBrk="1" hangingPunct="1">
              <a:buFont typeface="Wingdings" pitchFamily="2" charset="2"/>
              <a:buNone/>
            </a:pPr>
            <a:endParaRPr lang="en-US" altLang="zh-TW" sz="1200" dirty="0" smtClean="0">
              <a:latin typeface="Microsoft JhengHei" charset="-120"/>
              <a:ea typeface="Microsoft JhengHei" charset="-120"/>
              <a:cs typeface="Microsoft JhengHei" charset="-120"/>
            </a:endParaRPr>
          </a:p>
          <a:p>
            <a:pPr lvl="1" eaLnBrk="1" hangingPunct="1"/>
            <a:r>
              <a:rPr lang="zh-TW" altLang="en-US" sz="2800" dirty="0" smtClean="0"/>
              <a:t>深究性問題：</a:t>
            </a:r>
            <a:r>
              <a:rPr lang="zh-TW" altLang="en-US" sz="2800" b="1" dirty="0" smtClean="0">
                <a:solidFill>
                  <a:srgbClr val="FF0000"/>
                </a:solidFill>
              </a:rPr>
              <a:t>需要驗證</a:t>
            </a:r>
            <a:r>
              <a:rPr lang="zh-TW" altLang="en-US" sz="2800" dirty="0" smtClean="0"/>
              <a:t>的問題</a:t>
            </a:r>
            <a:endParaRPr lang="en-US" altLang="zh-TW" sz="2800" dirty="0" smtClean="0"/>
          </a:p>
          <a:p>
            <a:pPr lvl="2" eaLnBrk="1" hangingPunct="1"/>
            <a:r>
              <a:rPr lang="zh-TW" altLang="en-US" sz="2400" dirty="0" smtClean="0">
                <a:latin typeface="Microsoft JhengHei" charset="-120"/>
                <a:ea typeface="Microsoft JhengHei" charset="-120"/>
                <a:cs typeface="Microsoft JhengHei" charset="-120"/>
              </a:rPr>
              <a:t>「為什麼？」、「要怎麼做？」</a:t>
            </a:r>
            <a:r>
              <a:rPr lang="en-US" altLang="zh-TW" sz="2400" dirty="0" smtClean="0">
                <a:latin typeface="Times New Roman" pitchFamily="18" charset="0"/>
                <a:ea typeface="標楷體" pitchFamily="65" charset="-120"/>
                <a:cs typeface="Times New Roman" pitchFamily="18" charset="0"/>
              </a:rPr>
              <a:t>…</a:t>
            </a:r>
            <a:endParaRPr lang="zh-TW" altLang="en-US" sz="2400" dirty="0" smtClean="0">
              <a:latin typeface="Times New Roman" pitchFamily="18" charset="0"/>
              <a:ea typeface="標楷體" pitchFamily="65" charset="-120"/>
              <a:cs typeface="Times New Roman" pitchFamily="18" charset="0"/>
            </a:endParaRPr>
          </a:p>
        </p:txBody>
      </p:sp>
      <p:sp>
        <p:nvSpPr>
          <p:cNvPr id="4" name="圓角矩形 3"/>
          <p:cNvSpPr/>
          <p:nvPr/>
        </p:nvSpPr>
        <p:spPr>
          <a:xfrm>
            <a:off x="1791944" y="4223940"/>
            <a:ext cx="7215187" cy="1643063"/>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70662" name="Rectangle 65"/>
          <p:cNvSpPr>
            <a:spLocks noChangeArrowheads="1"/>
          </p:cNvSpPr>
          <p:nvPr/>
        </p:nvSpPr>
        <p:spPr bwMode="auto">
          <a:xfrm>
            <a:off x="8001000" y="5643563"/>
            <a:ext cx="747713" cy="714375"/>
          </a:xfrm>
          <a:prstGeom prst="rect">
            <a:avLst/>
          </a:prstGeom>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圓角矩形 4"/>
          <p:cNvSpPr/>
          <p:nvPr/>
        </p:nvSpPr>
        <p:spPr>
          <a:xfrm>
            <a:off x="5580112" y="5402487"/>
            <a:ext cx="3457974" cy="1071563"/>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srgbClr val="CC0066"/>
                </a:solidFill>
                <a:effectLst/>
                <a:uLnTx/>
                <a:uFillTx/>
                <a:latin typeface="Microsoft JhengHei" charset="-120"/>
                <a:ea typeface="Microsoft JhengHei" charset="-120"/>
                <a:cs typeface="Microsoft JhengHei" charset="-120"/>
              </a:rPr>
              <a:t>在認知領域中，</a:t>
            </a:r>
            <a:endParaRPr kumimoji="0" lang="en-US" altLang="zh-TW" sz="3000" b="0" i="0" u="none" strike="noStrike" kern="1200" cap="none" spc="0" normalizeH="0" baseline="0" noProof="0" dirty="0">
              <a:ln>
                <a:noFill/>
              </a:ln>
              <a:solidFill>
                <a:srgbClr val="CC0066"/>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srgbClr val="CC0066"/>
                </a:solidFill>
                <a:effectLst/>
                <a:uLnTx/>
                <a:uFillTx/>
                <a:latin typeface="Microsoft JhengHei" charset="-120"/>
                <a:ea typeface="Microsoft JhengHei" charset="-120"/>
                <a:cs typeface="Microsoft JhengHei" charset="-120"/>
              </a:rPr>
              <a:t>幼兒要解決的問題</a:t>
            </a:r>
          </a:p>
        </p:txBody>
      </p:sp>
      <p:sp>
        <p:nvSpPr>
          <p:cNvPr id="70664" name="投影片編號版面配置區 9"/>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CAB0BCB-6B8E-4524-9F27-C144E676EAEC}"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9"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576385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noFill/>
        </p:spPr>
        <p:txBody>
          <a:bodyPr>
            <a:normAutofit/>
          </a:bodyPr>
          <a:lstStyle/>
          <a:p>
            <a:pPr eaLnBrk="1" hangingPunct="1">
              <a:defRPr/>
            </a:pPr>
            <a:r>
              <a:rPr lang="zh-TW" altLang="en-US" sz="3600" dirty="0" smtClean="0"/>
              <a:t>幼兒應習得的認知能力</a:t>
            </a:r>
          </a:p>
        </p:txBody>
      </p:sp>
      <p:grpSp>
        <p:nvGrpSpPr>
          <p:cNvPr id="2" name="群組 13"/>
          <p:cNvGrpSpPr>
            <a:grpSpLocks/>
          </p:cNvGrpSpPr>
          <p:nvPr/>
        </p:nvGrpSpPr>
        <p:grpSpPr bwMode="auto">
          <a:xfrm>
            <a:off x="467544" y="1738841"/>
            <a:ext cx="8358187" cy="1236663"/>
            <a:chOff x="428594" y="5406924"/>
            <a:chExt cx="8358187" cy="1236749"/>
          </a:xfrm>
        </p:grpSpPr>
        <p:sp>
          <p:nvSpPr>
            <p:cNvPr id="5" name="矩形 4"/>
            <p:cNvSpPr/>
            <p:nvPr/>
          </p:nvSpPr>
          <p:spPr bwMode="auto">
            <a:xfrm flipH="1">
              <a:off x="2666969" y="5406924"/>
              <a:ext cx="6119812" cy="1236749"/>
            </a:xfrm>
            <a:prstGeom prst="rect">
              <a:avLst/>
            </a:prstGeom>
            <a:solidFill>
              <a:schemeClr val="accent5">
                <a:lumMod val="40000"/>
                <a:lumOff val="60000"/>
              </a:schemeClr>
            </a:solidFill>
            <a:ln w="38100">
              <a:noFill/>
              <a:prstDash val="solid"/>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anchor="ctr"/>
            <a:lstStyle/>
            <a:p>
              <a:pPr marL="360363" marR="0" lvl="0" indent="-360363" algn="l" defTabSz="914400" rtl="0" eaLnBrk="1" fontAlgn="auto" latinLnBrk="0" hangingPunct="1">
                <a:lnSpc>
                  <a:spcPct val="100000"/>
                </a:lnSpc>
                <a:spcBef>
                  <a:spcPts val="0"/>
                </a:spcBef>
                <a:spcAft>
                  <a:spcPts val="0"/>
                </a:spcAft>
                <a:buClr>
                  <a:srgbClr val="7030A0"/>
                </a:buClr>
                <a:buSzPct val="93000"/>
                <a:buFont typeface="Wingdings" pitchFamily="2" charset="2"/>
                <a:buChar char="n"/>
                <a:tabLst/>
                <a:defRPr/>
              </a:pP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透過觀察及運用工具蒐集</a:t>
              </a:r>
              <a:r>
                <a:rPr kumimoji="0" lang="zh-TW" altLang="en-US" sz="2800" b="0"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訊息</a:t>
              </a:r>
              <a:endParaRPr kumimoji="0" lang="en-US" altLang="zh-TW"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360363" marR="0" lvl="0" indent="-360363" algn="l" defTabSz="914400" rtl="0" eaLnBrk="1" fontAlgn="auto" latinLnBrk="0" hangingPunct="1">
                <a:lnSpc>
                  <a:spcPct val="100000"/>
                </a:lnSpc>
                <a:spcBef>
                  <a:spcPts val="0"/>
                </a:spcBef>
                <a:spcAft>
                  <a:spcPts val="0"/>
                </a:spcAft>
                <a:buClr>
                  <a:srgbClr val="7030A0"/>
                </a:buClr>
                <a:buSzPct val="93000"/>
                <a:buFont typeface="Wingdings" pitchFamily="2" charset="2"/>
                <a:buChar char="n"/>
                <a:tabLst/>
                <a:defRPr/>
              </a:pPr>
              <a:r>
                <a:rPr kumimoji="0" lang="zh-TW" altLang="en-US" sz="2800" b="0"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記錄</a:t>
              </a: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蒐集到的</a:t>
              </a:r>
              <a:r>
                <a:rPr kumimoji="0" lang="zh-TW" altLang="en-US" sz="2800" b="0"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訊息</a:t>
              </a:r>
              <a:endPar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sp>
          <p:nvSpPr>
            <p:cNvPr id="6" name="圓角矩形 5"/>
            <p:cNvSpPr/>
            <p:nvPr/>
          </p:nvSpPr>
          <p:spPr bwMode="auto">
            <a:xfrm flipH="1">
              <a:off x="428594" y="5601469"/>
              <a:ext cx="1958975" cy="833764"/>
            </a:xfrm>
            <a:prstGeom prst="roundRect">
              <a:avLst/>
            </a:prstGeom>
            <a:solidFill>
              <a:schemeClr val="accent5">
                <a:lumMod val="40000"/>
                <a:lumOff val="60000"/>
              </a:schemeClr>
            </a:solidFill>
            <a:ln>
              <a:noFill/>
              <a:prstDash val="solid"/>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srgbClr val="0000CC"/>
                  </a:solidFill>
                  <a:effectLst/>
                  <a:uLnTx/>
                  <a:uFillTx/>
                  <a:latin typeface="Microsoft JhengHei" charset="-120"/>
                  <a:ea typeface="Microsoft JhengHei" charset="-120"/>
                  <a:cs typeface="Microsoft JhengHei" charset="-120"/>
                </a:rPr>
                <a:t>蒐集訊息</a:t>
              </a:r>
            </a:p>
          </p:txBody>
        </p:sp>
      </p:grpSp>
      <p:sp>
        <p:nvSpPr>
          <p:cNvPr id="10" name="向上箭號 9"/>
          <p:cNvSpPr/>
          <p:nvPr/>
        </p:nvSpPr>
        <p:spPr bwMode="auto">
          <a:xfrm rot="10800000" flipH="1">
            <a:off x="1362528" y="2766267"/>
            <a:ext cx="419100" cy="416882"/>
          </a:xfrm>
          <a:prstGeom prst="upArrow">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charset="-120"/>
              <a:ea typeface="Microsoft JhengHei" charset="-120"/>
              <a:cs typeface="Microsoft JhengHei" charset="-120"/>
            </a:endParaRPr>
          </a:p>
        </p:txBody>
      </p:sp>
      <p:grpSp>
        <p:nvGrpSpPr>
          <p:cNvPr id="4" name="向上箭號 8"/>
          <p:cNvGrpSpPr>
            <a:grpSpLocks/>
          </p:cNvGrpSpPr>
          <p:nvPr/>
        </p:nvGrpSpPr>
        <p:grpSpPr bwMode="auto">
          <a:xfrm>
            <a:off x="1282360" y="4170694"/>
            <a:ext cx="579437" cy="512763"/>
            <a:chOff x="668" y="2446"/>
            <a:chExt cx="365" cy="323"/>
          </a:xfrm>
        </p:grpSpPr>
        <p:pic>
          <p:nvPicPr>
            <p:cNvPr id="71699" name="向上箭號 8"/>
            <p:cNvPicPr>
              <a:picLocks noChangeArrowheads="1"/>
            </p:cNvPicPr>
            <p:nvPr/>
          </p:nvPicPr>
          <p:blipFill>
            <a:blip r:embed="rId2" cstate="print"/>
            <a:srcRect/>
            <a:stretch>
              <a:fillRect/>
            </a:stretch>
          </p:blipFill>
          <p:spPr bwMode="auto">
            <a:xfrm>
              <a:off x="668" y="2446"/>
              <a:ext cx="365" cy="323"/>
            </a:xfrm>
            <a:prstGeom prst="rect">
              <a:avLst/>
            </a:prstGeom>
            <a:noFill/>
            <a:ln w="9525">
              <a:noFill/>
              <a:miter lim="800000"/>
              <a:headEnd/>
              <a:tailEnd/>
            </a:ln>
          </p:spPr>
        </p:pic>
        <p:sp>
          <p:nvSpPr>
            <p:cNvPr id="71700" name="Text Box 10"/>
            <p:cNvSpPr txBox="1">
              <a:spLocks noChangeArrowheads="1"/>
            </p:cNvSpPr>
            <p:nvPr/>
          </p:nvSpPr>
          <p:spPr bwMode="auto">
            <a:xfrm rot="10800000">
              <a:off x="786" y="2475"/>
              <a:ext cx="132" cy="197"/>
            </a:xfrm>
            <a:prstGeom prst="rect">
              <a:avLst/>
            </a:prstGeom>
            <a:noFill/>
            <a:ln w="9525">
              <a:noFill/>
              <a:miter lim="800000"/>
              <a:headEnd/>
              <a:tailEnd/>
            </a:ln>
          </p:spPr>
          <p:txBody>
            <a:bodyPr rot="1080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Microsoft JhengHei" charset="-120"/>
                <a:ea typeface="Microsoft JhengHei" charset="-120"/>
                <a:cs typeface="Microsoft JhengHei" charset="-120"/>
              </a:endParaRPr>
            </a:p>
          </p:txBody>
        </p:sp>
      </p:grpSp>
      <p:sp>
        <p:nvSpPr>
          <p:cNvPr id="22" name="五邊形 21"/>
          <p:cNvSpPr/>
          <p:nvPr/>
        </p:nvSpPr>
        <p:spPr>
          <a:xfrm>
            <a:off x="117387" y="1628800"/>
            <a:ext cx="1357313" cy="428625"/>
          </a:xfrm>
          <a:prstGeom prst="homePlate">
            <a:avLst/>
          </a:prstGeom>
          <a:solidFill>
            <a:srgbClr val="FFCC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有系統</a:t>
            </a:r>
          </a:p>
        </p:txBody>
      </p:sp>
      <p:sp>
        <p:nvSpPr>
          <p:cNvPr id="71698" name="投影片編號版面配置區 25"/>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ACCE3CE-A512-431F-B3E9-1655CE3E738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grpSp>
        <p:nvGrpSpPr>
          <p:cNvPr id="23" name="群組 13"/>
          <p:cNvGrpSpPr>
            <a:grpSpLocks/>
          </p:cNvGrpSpPr>
          <p:nvPr/>
        </p:nvGrpSpPr>
        <p:grpSpPr bwMode="auto">
          <a:xfrm>
            <a:off x="447006" y="3007350"/>
            <a:ext cx="8378725" cy="1556718"/>
            <a:chOff x="408056" y="5406924"/>
            <a:chExt cx="8378725" cy="1556826"/>
          </a:xfrm>
        </p:grpSpPr>
        <p:sp>
          <p:nvSpPr>
            <p:cNvPr id="25" name="矩形 24"/>
            <p:cNvSpPr/>
            <p:nvPr/>
          </p:nvSpPr>
          <p:spPr bwMode="auto">
            <a:xfrm flipH="1">
              <a:off x="2666969" y="5406924"/>
              <a:ext cx="6119812" cy="1556826"/>
            </a:xfrm>
            <a:prstGeom prst="rect">
              <a:avLst/>
            </a:prstGeom>
            <a:solidFill>
              <a:srgbClr val="FFFF99"/>
            </a:solidFill>
            <a:ln w="38100">
              <a:noFill/>
              <a:prstDash val="solid"/>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anchor="ctr"/>
            <a:lstStyle/>
            <a:p>
              <a:pPr marL="261938" marR="0" lvl="0" indent="-261938" algn="l" defTabSz="914400" rtl="0" eaLnBrk="1" fontAlgn="auto" latinLnBrk="0" hangingPunct="1">
                <a:lnSpc>
                  <a:spcPct val="100000"/>
                </a:lnSpc>
                <a:spcBef>
                  <a:spcPts val="0"/>
                </a:spcBef>
                <a:spcAft>
                  <a:spcPts val="0"/>
                </a:spcAft>
                <a:buClr>
                  <a:srgbClr val="7030A0"/>
                </a:buClr>
                <a:buSzPct val="93000"/>
                <a:buFont typeface="Wingdings" pitchFamily="2" charset="2"/>
                <a:buChar char="n"/>
                <a:tabLst/>
                <a:defRPr/>
              </a:pP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歸類與分類、比較與找關係</a:t>
              </a:r>
            </a:p>
            <a:p>
              <a:pPr marL="261938" marR="0" lvl="0" indent="-261938" algn="l" defTabSz="914400" rtl="0" eaLnBrk="1" fontAlgn="auto" latinLnBrk="0" hangingPunct="1">
                <a:lnSpc>
                  <a:spcPct val="100000"/>
                </a:lnSpc>
                <a:spcBef>
                  <a:spcPts val="0"/>
                </a:spcBef>
                <a:spcAft>
                  <a:spcPts val="0"/>
                </a:spcAft>
                <a:buClr>
                  <a:srgbClr val="7030A0"/>
                </a:buClr>
                <a:buSzPct val="93000"/>
                <a:buFont typeface="Wingdings" pitchFamily="2" charset="2"/>
                <a:buChar char="n"/>
                <a:tabLst/>
                <a:defRPr/>
              </a:pP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排序、複製型式、合成與分解</a:t>
              </a:r>
            </a:p>
            <a:p>
              <a:pPr marL="261938" marR="0" lvl="0" indent="-261938" algn="l" defTabSz="914400" rtl="0" eaLnBrk="1" fontAlgn="auto" latinLnBrk="0" hangingPunct="1">
                <a:lnSpc>
                  <a:spcPct val="100000"/>
                </a:lnSpc>
                <a:spcBef>
                  <a:spcPts val="0"/>
                </a:spcBef>
                <a:spcAft>
                  <a:spcPts val="0"/>
                </a:spcAft>
                <a:buClr>
                  <a:srgbClr val="7030A0"/>
                </a:buClr>
                <a:buSzPct val="93000"/>
                <a:buFont typeface="Wingdings" pitchFamily="2" charset="2"/>
                <a:buChar char="n"/>
                <a:tabLst/>
                <a:defRPr/>
              </a:pP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圖</a:t>
              </a:r>
              <a:r>
                <a:rPr kumimoji="0" lang="en-US" altLang="zh-TW"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a:t>
              </a: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表整理</a:t>
              </a:r>
            </a:p>
          </p:txBody>
        </p:sp>
        <p:sp>
          <p:nvSpPr>
            <p:cNvPr id="26" name="圓角矩形 25"/>
            <p:cNvSpPr/>
            <p:nvPr/>
          </p:nvSpPr>
          <p:spPr bwMode="auto">
            <a:xfrm flipH="1">
              <a:off x="408056" y="5736585"/>
              <a:ext cx="1958975" cy="833764"/>
            </a:xfrm>
            <a:prstGeom prst="roundRect">
              <a:avLst/>
            </a:prstGeom>
            <a:solidFill>
              <a:srgbClr val="FFFF99"/>
            </a:solidFill>
            <a:ln>
              <a:noFill/>
              <a:prstDash val="solid"/>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srgbClr val="0000CC"/>
                  </a:solidFill>
                  <a:effectLst/>
                  <a:uLnTx/>
                  <a:uFillTx/>
                  <a:latin typeface="Microsoft JhengHei" charset="-120"/>
                  <a:ea typeface="Microsoft JhengHei" charset="-120"/>
                  <a:cs typeface="Microsoft JhengHei" charset="-120"/>
                </a:rPr>
                <a:t>整理訊息</a:t>
              </a:r>
              <a:endParaRPr kumimoji="0" lang="zh-TW" altLang="en-US" sz="3200" b="0" i="0" u="none" strike="noStrike" kern="1200" cap="none" spc="0" normalizeH="0" baseline="0" noProof="0" dirty="0">
                <a:ln>
                  <a:noFill/>
                </a:ln>
                <a:solidFill>
                  <a:srgbClr val="0000CC"/>
                </a:solidFill>
                <a:effectLst/>
                <a:uLnTx/>
                <a:uFillTx/>
                <a:latin typeface="Microsoft JhengHei" charset="-120"/>
                <a:ea typeface="Microsoft JhengHei" charset="-120"/>
                <a:cs typeface="Microsoft JhengHei" charset="-120"/>
              </a:endParaRPr>
            </a:p>
          </p:txBody>
        </p:sp>
      </p:grpSp>
      <p:sp>
        <p:nvSpPr>
          <p:cNvPr id="24" name="五邊形 23"/>
          <p:cNvSpPr/>
          <p:nvPr/>
        </p:nvSpPr>
        <p:spPr>
          <a:xfrm>
            <a:off x="89718" y="2975504"/>
            <a:ext cx="1357313" cy="428625"/>
          </a:xfrm>
          <a:prstGeom prst="homePlate">
            <a:avLst/>
          </a:prstGeom>
          <a:solidFill>
            <a:srgbClr val="FFCC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有系統</a:t>
            </a:r>
          </a:p>
        </p:txBody>
      </p:sp>
      <p:grpSp>
        <p:nvGrpSpPr>
          <p:cNvPr id="27" name="群組 13"/>
          <p:cNvGrpSpPr>
            <a:grpSpLocks/>
          </p:cNvGrpSpPr>
          <p:nvPr/>
        </p:nvGrpSpPr>
        <p:grpSpPr bwMode="auto">
          <a:xfrm>
            <a:off x="464146" y="4564068"/>
            <a:ext cx="8358187" cy="1556718"/>
            <a:chOff x="428594" y="5406924"/>
            <a:chExt cx="8358187" cy="1556826"/>
          </a:xfrm>
        </p:grpSpPr>
        <p:sp>
          <p:nvSpPr>
            <p:cNvPr id="28" name="矩形 27"/>
            <p:cNvSpPr/>
            <p:nvPr/>
          </p:nvSpPr>
          <p:spPr bwMode="auto">
            <a:xfrm flipH="1">
              <a:off x="2666969" y="5406924"/>
              <a:ext cx="6119812" cy="1556826"/>
            </a:xfrm>
            <a:prstGeom prst="rect">
              <a:avLst/>
            </a:prstGeom>
            <a:solidFill>
              <a:srgbClr val="F3D3DE"/>
            </a:solidFill>
            <a:ln w="38100">
              <a:noFill/>
              <a:prstDash val="solid"/>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anchor="ctr"/>
            <a:lstStyle/>
            <a:p>
              <a:pPr marL="261938" marR="0" lvl="0" indent="-261938" algn="just" defTabSz="914400" rtl="0" eaLnBrk="1" fontAlgn="auto" latinLnBrk="0" hangingPunct="1">
                <a:lnSpc>
                  <a:spcPct val="100000"/>
                </a:lnSpc>
                <a:spcBef>
                  <a:spcPts val="0"/>
                </a:spcBef>
                <a:spcAft>
                  <a:spcPts val="0"/>
                </a:spcAft>
                <a:buClr>
                  <a:srgbClr val="7030A0"/>
                </a:buClr>
                <a:buSzPct val="93000"/>
                <a:buFont typeface="Wingdings" pitchFamily="2" charset="2"/>
                <a:buChar char="n"/>
                <a:tabLst/>
                <a:defRPr/>
              </a:pPr>
              <a:r>
                <a:rPr kumimoji="0" lang="zh-TW" altLang="en-US"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提出問題解決的方法、思考可能方法之可行性、實作與驗證、檢查結果及</a:t>
              </a:r>
              <a:r>
                <a:rPr kumimoji="0" lang="zh-TW" altLang="en-US" sz="2800" b="0"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過程</a:t>
              </a:r>
              <a:endParaRPr kumimoji="0" lang="en-US" altLang="zh-TW" sz="2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sp>
          <p:nvSpPr>
            <p:cNvPr id="29" name="圓角矩形 28"/>
            <p:cNvSpPr/>
            <p:nvPr/>
          </p:nvSpPr>
          <p:spPr bwMode="auto">
            <a:xfrm flipH="1">
              <a:off x="428594" y="5601469"/>
              <a:ext cx="1958975" cy="833764"/>
            </a:xfrm>
            <a:prstGeom prst="roundRect">
              <a:avLst/>
            </a:prstGeom>
            <a:solidFill>
              <a:srgbClr val="F3D3DE"/>
            </a:solidFill>
            <a:ln>
              <a:noFill/>
              <a:prstDash val="solid"/>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srgbClr val="0000CC"/>
                  </a:solidFill>
                  <a:effectLst/>
                  <a:uLnTx/>
                  <a:uFillTx/>
                  <a:latin typeface="Microsoft JhengHei" charset="-120"/>
                  <a:ea typeface="Microsoft JhengHei" charset="-120"/>
                  <a:cs typeface="Microsoft JhengHei" charset="-120"/>
                </a:rPr>
                <a:t>解決問題</a:t>
              </a:r>
              <a:endParaRPr kumimoji="0" lang="zh-TW" altLang="en-US" sz="3200" b="0" i="0" u="none" strike="noStrike" kern="1200" cap="none" spc="0" normalizeH="0" baseline="0" noProof="0" dirty="0">
                <a:ln>
                  <a:noFill/>
                </a:ln>
                <a:solidFill>
                  <a:srgbClr val="0000CC"/>
                </a:solidFill>
                <a:effectLst/>
                <a:uLnTx/>
                <a:uFillTx/>
                <a:latin typeface="Microsoft JhengHei" charset="-120"/>
                <a:ea typeface="Microsoft JhengHei" charset="-120"/>
                <a:cs typeface="Microsoft JhengHei" charset="-120"/>
              </a:endParaRPr>
            </a:p>
          </p:txBody>
        </p:sp>
      </p:grpSp>
      <p:sp>
        <p:nvSpPr>
          <p:cNvPr id="20"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30404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橢圓 16"/>
          <p:cNvSpPr>
            <a:spLocks noChangeAspect="1"/>
          </p:cNvSpPr>
          <p:nvPr/>
        </p:nvSpPr>
        <p:spPr>
          <a:xfrm>
            <a:off x="971550" y="1412776"/>
            <a:ext cx="7416800" cy="5148362"/>
          </a:xfrm>
          <a:prstGeom prst="ellipse">
            <a:avLst/>
          </a:prstGeom>
          <a:solidFill>
            <a:srgbClr val="BDD1F9"/>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分享、溝通、討論</a:t>
            </a:r>
          </a:p>
        </p:txBody>
      </p:sp>
      <p:sp>
        <p:nvSpPr>
          <p:cNvPr id="2" name="Rectangle 2"/>
          <p:cNvSpPr>
            <a:spLocks noGrp="1" noChangeArrowheads="1"/>
          </p:cNvSpPr>
          <p:nvPr>
            <p:ph type="title"/>
          </p:nvPr>
        </p:nvSpPr>
        <p:spPr>
          <a:noFill/>
        </p:spPr>
        <p:txBody>
          <a:bodyPr>
            <a:normAutofit/>
          </a:bodyPr>
          <a:lstStyle/>
          <a:p>
            <a:pPr eaLnBrk="1" fontAlgn="auto" hangingPunct="1">
              <a:spcAft>
                <a:spcPts val="0"/>
              </a:spcAft>
              <a:defRPr/>
            </a:pPr>
            <a:r>
              <a:rPr lang="zh-TW" altLang="en-US" sz="3600" dirty="0" smtClean="0">
                <a:solidFill>
                  <a:srgbClr val="0000FF"/>
                </a:solidFill>
              </a:rPr>
              <a:t>有系統的</a:t>
            </a:r>
            <a:r>
              <a:rPr lang="zh-TW" altLang="en-US" sz="3600" dirty="0" smtClean="0">
                <a:solidFill>
                  <a:schemeClr val="tx1"/>
                </a:solidFill>
              </a:rPr>
              <a:t>蒐集訊息</a:t>
            </a:r>
            <a:endParaRPr lang="en-US" altLang="zh-TW" sz="3600" dirty="0">
              <a:solidFill>
                <a:schemeClr val="tx1"/>
              </a:solidFill>
            </a:endParaRPr>
          </a:p>
        </p:txBody>
      </p:sp>
      <p:sp>
        <p:nvSpPr>
          <p:cNvPr id="12" name="AutoShape 8"/>
          <p:cNvSpPr>
            <a:spLocks noChangeArrowheads="1"/>
          </p:cNvSpPr>
          <p:nvPr/>
        </p:nvSpPr>
        <p:spPr bwMode="auto">
          <a:xfrm>
            <a:off x="1907704" y="2420888"/>
            <a:ext cx="5616000" cy="720725"/>
          </a:xfrm>
          <a:prstGeom prst="roundRect">
            <a:avLst>
              <a:gd name="adj" fmla="val 16667"/>
            </a:avLst>
          </a:prstGeom>
          <a:solidFill>
            <a:srgbClr val="FFCCFF"/>
          </a:solidFill>
          <a:ln w="9525">
            <a:noFill/>
            <a:round/>
            <a:headEnd/>
            <a:tailEnd/>
          </a:ln>
          <a:effectLst>
            <a:glow rad="228600">
              <a:schemeClr val="accent2">
                <a:satMod val="175000"/>
                <a:alpha val="40000"/>
              </a:schemeClr>
            </a:glow>
          </a:effectLst>
          <a:scene3d>
            <a:camera prst="orthographicFront"/>
            <a:lightRig rig="threePt" dir="t"/>
          </a:scene3d>
          <a:sp3d>
            <a:bevelT/>
          </a:sp3d>
        </p:spPr>
        <p:txBody>
          <a:bodyPr/>
          <a:lstStyle/>
          <a:p>
            <a:pPr marL="360363" marR="0" lvl="0" indent="-360363" algn="l" defTabSz="914400" rtl="0" eaLnBrk="1" fontAlgn="auto" latinLnBrk="0" hangingPunct="1">
              <a:lnSpc>
                <a:spcPct val="100000"/>
              </a:lnSpc>
              <a:spcBef>
                <a:spcPts val="0"/>
              </a:spcBef>
              <a:spcAft>
                <a:spcPts val="0"/>
              </a:spcAft>
              <a:buClr>
                <a:srgbClr val="7030A0"/>
              </a:buClr>
              <a:buSzPct val="93000"/>
              <a:buFontTx/>
              <a:buNone/>
              <a:tabLst/>
              <a:defRPr/>
            </a:pPr>
            <a:r>
              <a:rPr kumimoji="0" lang="zh-TW" altLang="en-US"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rPr>
              <a:t>觀察</a:t>
            </a:r>
            <a:r>
              <a:rPr kumimoji="0" lang="zh-TW" altLang="en-US"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：善用感官</a:t>
            </a:r>
            <a:endParaRPr kumimoji="0" lang="en-US" altLang="zh-TW"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sp>
        <p:nvSpPr>
          <p:cNvPr id="13" name="AutoShape 8"/>
          <p:cNvSpPr>
            <a:spLocks noChangeArrowheads="1"/>
          </p:cNvSpPr>
          <p:nvPr/>
        </p:nvSpPr>
        <p:spPr bwMode="auto">
          <a:xfrm>
            <a:off x="1907704" y="3356992"/>
            <a:ext cx="5616000" cy="720725"/>
          </a:xfrm>
          <a:prstGeom prst="roundRect">
            <a:avLst>
              <a:gd name="adj" fmla="val 16667"/>
            </a:avLst>
          </a:prstGeom>
          <a:solidFill>
            <a:srgbClr val="FFCCFF"/>
          </a:solidFill>
          <a:ln w="9525">
            <a:noFill/>
            <a:round/>
            <a:headEnd/>
            <a:tailEnd/>
          </a:ln>
          <a:effectLst>
            <a:glow rad="228600">
              <a:schemeClr val="accent2">
                <a:satMod val="175000"/>
                <a:alpha val="40000"/>
              </a:schemeClr>
            </a:glow>
          </a:effectLst>
          <a:scene3d>
            <a:camera prst="orthographicFront"/>
            <a:lightRig rig="threePt" dir="t"/>
          </a:scene3d>
          <a:sp3d>
            <a:bevelT/>
          </a:sp3d>
        </p:spPr>
        <p:txBody>
          <a:bodyPr/>
          <a:lstStyle/>
          <a:p>
            <a:pPr marL="360363" marR="0" lvl="0" indent="-360363" algn="l" defTabSz="914400" rtl="0" eaLnBrk="1" fontAlgn="auto" latinLnBrk="0" hangingPunct="1">
              <a:lnSpc>
                <a:spcPct val="100000"/>
              </a:lnSpc>
              <a:spcBef>
                <a:spcPts val="0"/>
              </a:spcBef>
              <a:spcAft>
                <a:spcPts val="0"/>
              </a:spcAft>
              <a:buClr>
                <a:srgbClr val="7030A0"/>
              </a:buClr>
              <a:buSzPct val="93000"/>
              <a:buFontTx/>
              <a:buNone/>
              <a:tabLst/>
              <a:defRPr/>
            </a:pPr>
            <a:r>
              <a:rPr kumimoji="0" lang="zh-TW" altLang="en-US"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rPr>
              <a:t>測量</a:t>
            </a:r>
            <a:r>
              <a:rPr kumimoji="0" lang="zh-TW" altLang="en-US"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：身邊物件、工具</a:t>
            </a:r>
            <a:endParaRPr kumimoji="0" lang="en-US" altLang="zh-TW"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sp>
        <p:nvSpPr>
          <p:cNvPr id="14" name="AutoShape 8"/>
          <p:cNvSpPr>
            <a:spLocks noChangeArrowheads="1"/>
          </p:cNvSpPr>
          <p:nvPr/>
        </p:nvSpPr>
        <p:spPr bwMode="auto">
          <a:xfrm>
            <a:off x="1907704" y="4293096"/>
            <a:ext cx="5616000" cy="720725"/>
          </a:xfrm>
          <a:prstGeom prst="roundRect">
            <a:avLst>
              <a:gd name="adj" fmla="val 16667"/>
            </a:avLst>
          </a:prstGeom>
          <a:solidFill>
            <a:srgbClr val="FFCCFF"/>
          </a:solidFill>
          <a:ln w="9525">
            <a:noFill/>
            <a:round/>
            <a:headEnd/>
            <a:tailEnd/>
          </a:ln>
          <a:effectLst>
            <a:glow rad="228600">
              <a:schemeClr val="accent2">
                <a:satMod val="175000"/>
                <a:alpha val="40000"/>
              </a:schemeClr>
            </a:glow>
          </a:effectLst>
          <a:scene3d>
            <a:camera prst="orthographicFront"/>
            <a:lightRig rig="threePt" dir="t"/>
          </a:scene3d>
          <a:sp3d>
            <a:bevelT/>
          </a:sp3d>
        </p:spPr>
        <p:txBody>
          <a:bodyPr/>
          <a:lstStyle/>
          <a:p>
            <a:pPr marL="360363" marR="0" lvl="0" indent="-360363" algn="l" defTabSz="914400" rtl="0" eaLnBrk="1" fontAlgn="auto" latinLnBrk="0" hangingPunct="1">
              <a:lnSpc>
                <a:spcPct val="100000"/>
              </a:lnSpc>
              <a:spcBef>
                <a:spcPts val="0"/>
              </a:spcBef>
              <a:spcAft>
                <a:spcPts val="0"/>
              </a:spcAft>
              <a:buClr>
                <a:srgbClr val="7030A0"/>
              </a:buClr>
              <a:buSzPct val="93000"/>
              <a:buFontTx/>
              <a:buNone/>
              <a:tabLst/>
              <a:defRPr/>
            </a:pPr>
            <a:r>
              <a:rPr kumimoji="0" lang="zh-TW" altLang="en-US"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rPr>
              <a:t>記錄</a:t>
            </a:r>
            <a:r>
              <a:rPr kumimoji="0" lang="zh-TW" altLang="en-US"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：圖像、符號</a:t>
            </a:r>
            <a:endParaRPr kumimoji="0" lang="en-US" altLang="zh-TW"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sp>
        <p:nvSpPr>
          <p:cNvPr id="9" name="投影片編號版面配置區 4"/>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788CCB-BFA3-4BCF-AD3E-37273216C1B1}"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10"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207081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1"/>
                                          </p:val>
                                        </p:tav>
                                        <p:tav tm="100000">
                                          <p:val>
                                            <p:strVal val="#ppt_x"/>
                                          </p:val>
                                        </p:tav>
                                      </p:tavLst>
                                    </p:anim>
                                    <p:anim calcmode="lin" valueType="num">
                                      <p:cBhvr>
                                        <p:cTn id="9" dur="500" fill="hold"/>
                                        <p:tgtEl>
                                          <p:spTgt spid="12"/>
                                        </p:tgtEl>
                                        <p:attrNameLst>
                                          <p:attrName>ppt_y</p:attrName>
                                        </p:attrNameLst>
                                      </p:cBhvr>
                                      <p:tavLst>
                                        <p:tav tm="0">
                                          <p:val>
                                            <p:strVal val="#ppt_y"/>
                                          </p:val>
                                        </p:tav>
                                        <p:tav tm="100000">
                                          <p:val>
                                            <p:strVal val="#ppt_y"/>
                                          </p:val>
                                        </p:tav>
                                      </p:tavLst>
                                    </p:anim>
                                  </p:childTnLst>
                                </p:cTn>
                              </p:par>
                            </p:childTnLst>
                          </p:cTn>
                        </p:par>
                        <p:par>
                          <p:cTn id="10" fill="hold">
                            <p:stCondLst>
                              <p:cond delay="8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1"/>
                                          </p:val>
                                        </p:tav>
                                        <p:tav tm="100000">
                                          <p:val>
                                            <p:strVal val="#ppt_x"/>
                                          </p:val>
                                        </p:tav>
                                      </p:tavLst>
                                    </p:anim>
                                    <p:anim calcmode="lin" valueType="num">
                                      <p:cBhvr>
                                        <p:cTn id="15" dur="500" fill="hold"/>
                                        <p:tgtEl>
                                          <p:spTgt spid="13"/>
                                        </p:tgtEl>
                                        <p:attrNameLst>
                                          <p:attrName>ppt_y</p:attrName>
                                        </p:attrNameLst>
                                      </p:cBhvr>
                                      <p:tavLst>
                                        <p:tav tm="0">
                                          <p:val>
                                            <p:strVal val="#ppt_y"/>
                                          </p:val>
                                        </p:tav>
                                        <p:tav tm="100000">
                                          <p:val>
                                            <p:strVal val="#ppt_y"/>
                                          </p:val>
                                        </p:tav>
                                      </p:tavLst>
                                    </p:anim>
                                  </p:childTnLst>
                                </p:cTn>
                              </p:par>
                            </p:childTnLst>
                          </p:cTn>
                        </p:par>
                        <p:par>
                          <p:cTn id="16" fill="hold">
                            <p:stCondLst>
                              <p:cond delay="1900"/>
                            </p:stCondLst>
                            <p:childTnLst>
                              <p:par>
                                <p:cTn id="17" presetID="40" presetClass="entr" presetSubtype="0" fill="hold"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1"/>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2950"/>
                            </p:stCondLst>
                            <p:childTnLst>
                              <p:par>
                                <p:cTn id="23" presetID="26"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290">
                                          <p:stCondLst>
                                            <p:cond delay="0"/>
                                          </p:stCondLst>
                                        </p:cTn>
                                        <p:tgtEl>
                                          <p:spTgt spid="17"/>
                                        </p:tgtEl>
                                      </p:cBhvr>
                                    </p:animEffect>
                                    <p:anim calcmode="lin" valueType="num">
                                      <p:cBhvr>
                                        <p:cTn id="26"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31" dur="13">
                                          <p:stCondLst>
                                            <p:cond delay="325"/>
                                          </p:stCondLst>
                                        </p:cTn>
                                        <p:tgtEl>
                                          <p:spTgt spid="17"/>
                                        </p:tgtEl>
                                      </p:cBhvr>
                                      <p:to x="100000" y="60000"/>
                                    </p:animScale>
                                    <p:animScale>
                                      <p:cBhvr>
                                        <p:cTn id="32" dur="83" decel="50000">
                                          <p:stCondLst>
                                            <p:cond delay="338"/>
                                          </p:stCondLst>
                                        </p:cTn>
                                        <p:tgtEl>
                                          <p:spTgt spid="17"/>
                                        </p:tgtEl>
                                      </p:cBhvr>
                                      <p:to x="100000" y="100000"/>
                                    </p:animScale>
                                    <p:animScale>
                                      <p:cBhvr>
                                        <p:cTn id="33" dur="13">
                                          <p:stCondLst>
                                            <p:cond delay="656"/>
                                          </p:stCondLst>
                                        </p:cTn>
                                        <p:tgtEl>
                                          <p:spTgt spid="17"/>
                                        </p:tgtEl>
                                      </p:cBhvr>
                                      <p:to x="100000" y="80000"/>
                                    </p:animScale>
                                    <p:animScale>
                                      <p:cBhvr>
                                        <p:cTn id="34" dur="83" decel="50000">
                                          <p:stCondLst>
                                            <p:cond delay="669"/>
                                          </p:stCondLst>
                                        </p:cTn>
                                        <p:tgtEl>
                                          <p:spTgt spid="17"/>
                                        </p:tgtEl>
                                      </p:cBhvr>
                                      <p:to x="100000" y="100000"/>
                                    </p:animScale>
                                    <p:animScale>
                                      <p:cBhvr>
                                        <p:cTn id="35" dur="13">
                                          <p:stCondLst>
                                            <p:cond delay="821"/>
                                          </p:stCondLst>
                                        </p:cTn>
                                        <p:tgtEl>
                                          <p:spTgt spid="17"/>
                                        </p:tgtEl>
                                      </p:cBhvr>
                                      <p:to x="100000" y="90000"/>
                                    </p:animScale>
                                    <p:animScale>
                                      <p:cBhvr>
                                        <p:cTn id="36" dur="83" decel="50000">
                                          <p:stCondLst>
                                            <p:cond delay="834"/>
                                          </p:stCondLst>
                                        </p:cTn>
                                        <p:tgtEl>
                                          <p:spTgt spid="17"/>
                                        </p:tgtEl>
                                      </p:cBhvr>
                                      <p:to x="100000" y="100000"/>
                                    </p:animScale>
                                    <p:animScale>
                                      <p:cBhvr>
                                        <p:cTn id="37" dur="13">
                                          <p:stCondLst>
                                            <p:cond delay="904"/>
                                          </p:stCondLst>
                                        </p:cTn>
                                        <p:tgtEl>
                                          <p:spTgt spid="17"/>
                                        </p:tgtEl>
                                      </p:cBhvr>
                                      <p:to x="100000" y="95000"/>
                                    </p:animScale>
                                    <p:animScale>
                                      <p:cBhvr>
                                        <p:cTn id="38" dur="83" decel="50000">
                                          <p:stCondLst>
                                            <p:cond delay="917"/>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橢圓 16"/>
          <p:cNvSpPr>
            <a:spLocks noChangeAspect="1"/>
          </p:cNvSpPr>
          <p:nvPr/>
        </p:nvSpPr>
        <p:spPr>
          <a:xfrm>
            <a:off x="971600" y="1384446"/>
            <a:ext cx="7416800" cy="5148709"/>
          </a:xfrm>
          <a:prstGeom prst="ellipse">
            <a:avLst/>
          </a:prstGeom>
          <a:solidFill>
            <a:srgbClr val="BDD1F9"/>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分享、溝通、討論</a:t>
            </a:r>
          </a:p>
        </p:txBody>
      </p:sp>
      <p:sp>
        <p:nvSpPr>
          <p:cNvPr id="2" name="Rectangle 2"/>
          <p:cNvSpPr>
            <a:spLocks noGrp="1" noChangeArrowheads="1"/>
          </p:cNvSpPr>
          <p:nvPr>
            <p:ph type="title"/>
          </p:nvPr>
        </p:nvSpPr>
        <p:spPr>
          <a:noFill/>
        </p:spPr>
        <p:txBody>
          <a:bodyPr>
            <a:normAutofit/>
          </a:bodyPr>
          <a:lstStyle/>
          <a:p>
            <a:pPr eaLnBrk="1" fontAlgn="auto" hangingPunct="1">
              <a:spcAft>
                <a:spcPts val="0"/>
              </a:spcAft>
              <a:defRPr/>
            </a:pPr>
            <a:r>
              <a:rPr lang="zh-TW" altLang="en-US" sz="3600" dirty="0" smtClean="0">
                <a:solidFill>
                  <a:srgbClr val="0000FF"/>
                </a:solidFill>
              </a:rPr>
              <a:t>有系統的</a:t>
            </a:r>
            <a:r>
              <a:rPr lang="zh-TW" altLang="en-US" sz="3600" dirty="0" smtClean="0">
                <a:solidFill>
                  <a:schemeClr val="tx1"/>
                </a:solidFill>
              </a:rPr>
              <a:t>整理訊息</a:t>
            </a:r>
            <a:endParaRPr lang="en-US" altLang="zh-TW" sz="3600" dirty="0">
              <a:solidFill>
                <a:schemeClr val="tx1"/>
              </a:solidFill>
            </a:endParaRPr>
          </a:p>
        </p:txBody>
      </p:sp>
      <p:sp>
        <p:nvSpPr>
          <p:cNvPr id="12" name="AutoShape 8"/>
          <p:cNvSpPr>
            <a:spLocks noChangeArrowheads="1"/>
          </p:cNvSpPr>
          <p:nvPr/>
        </p:nvSpPr>
        <p:spPr bwMode="auto">
          <a:xfrm>
            <a:off x="2660105" y="1987227"/>
            <a:ext cx="4104455" cy="720725"/>
          </a:xfrm>
          <a:prstGeom prst="roundRect">
            <a:avLst>
              <a:gd name="adj" fmla="val 16667"/>
            </a:avLst>
          </a:prstGeom>
          <a:solidFill>
            <a:srgbClr val="FFCCFF"/>
          </a:solidFill>
          <a:ln w="9525">
            <a:noFill/>
            <a:round/>
            <a:headEnd/>
            <a:tailEnd/>
          </a:ln>
          <a:effectLst>
            <a:glow rad="228600">
              <a:schemeClr val="accent2">
                <a:satMod val="175000"/>
                <a:alpha val="40000"/>
              </a:schemeClr>
            </a:glow>
          </a:effectLst>
          <a:scene3d>
            <a:camera prst="orthographicFront"/>
            <a:lightRig rig="threePt" dir="t"/>
          </a:scene3d>
          <a:sp3d>
            <a:bevelT/>
          </a:sp3d>
        </p:spPr>
        <p:txBody>
          <a:bodyPr/>
          <a:lstStyle/>
          <a:p>
            <a:pPr marL="360363" marR="0" lvl="0" indent="-360363" algn="ctr" defTabSz="914400" rtl="0" eaLnBrk="1" fontAlgn="auto" latinLnBrk="0" hangingPunct="1">
              <a:lnSpc>
                <a:spcPct val="100000"/>
              </a:lnSpc>
              <a:spcBef>
                <a:spcPts val="0"/>
              </a:spcBef>
              <a:spcAft>
                <a:spcPts val="0"/>
              </a:spcAft>
              <a:buClr>
                <a:srgbClr val="7030A0"/>
              </a:buClr>
              <a:buSzPct val="93000"/>
              <a:buFontTx/>
              <a:buNone/>
              <a:tabLst/>
              <a:defRPr/>
            </a:pPr>
            <a:r>
              <a:rPr kumimoji="0" lang="zh-TW" altLang="en-US"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rPr>
              <a:t>歸類與分類</a:t>
            </a:r>
            <a:endParaRPr kumimoji="0" lang="en-US" altLang="zh-TW"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endParaRPr>
          </a:p>
        </p:txBody>
      </p:sp>
      <p:sp>
        <p:nvSpPr>
          <p:cNvPr id="13" name="AutoShape 8"/>
          <p:cNvSpPr>
            <a:spLocks noChangeArrowheads="1"/>
          </p:cNvSpPr>
          <p:nvPr/>
        </p:nvSpPr>
        <p:spPr bwMode="auto">
          <a:xfrm>
            <a:off x="2660105" y="3459907"/>
            <a:ext cx="4104455" cy="720725"/>
          </a:xfrm>
          <a:prstGeom prst="roundRect">
            <a:avLst>
              <a:gd name="adj" fmla="val 16667"/>
            </a:avLst>
          </a:prstGeom>
          <a:solidFill>
            <a:srgbClr val="FFCCFF"/>
          </a:solidFill>
          <a:ln w="9525">
            <a:noFill/>
            <a:round/>
            <a:headEnd/>
            <a:tailEnd/>
          </a:ln>
          <a:effectLst>
            <a:glow rad="228600">
              <a:schemeClr val="accent2">
                <a:satMod val="175000"/>
                <a:alpha val="40000"/>
              </a:schemeClr>
            </a:glow>
          </a:effectLst>
          <a:scene3d>
            <a:camera prst="orthographicFront"/>
            <a:lightRig rig="threePt" dir="t"/>
          </a:scene3d>
          <a:sp3d>
            <a:bevelT/>
          </a:sp3d>
        </p:spPr>
        <p:txBody>
          <a:bodyPr/>
          <a:lstStyle/>
          <a:p>
            <a:pPr marL="360363" marR="0" lvl="0" indent="-360363" algn="ctr" defTabSz="914400" rtl="0" eaLnBrk="1" fontAlgn="auto" latinLnBrk="0" hangingPunct="1">
              <a:lnSpc>
                <a:spcPct val="100000"/>
              </a:lnSpc>
              <a:spcBef>
                <a:spcPts val="0"/>
              </a:spcBef>
              <a:spcAft>
                <a:spcPts val="0"/>
              </a:spcAft>
              <a:buClr>
                <a:srgbClr val="7030A0"/>
              </a:buClr>
              <a:buSzPct val="93000"/>
              <a:buFontTx/>
              <a:buNone/>
              <a:tabLst/>
              <a:defRPr/>
            </a:pPr>
            <a:r>
              <a:rPr kumimoji="0" lang="zh-TW" altLang="en-US"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rPr>
              <a:t>排序、重複型式</a:t>
            </a:r>
            <a:endParaRPr kumimoji="0" lang="en-US" altLang="zh-TW"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endParaRPr>
          </a:p>
        </p:txBody>
      </p:sp>
      <p:sp>
        <p:nvSpPr>
          <p:cNvPr id="14" name="AutoShape 8"/>
          <p:cNvSpPr>
            <a:spLocks noChangeArrowheads="1"/>
          </p:cNvSpPr>
          <p:nvPr/>
        </p:nvSpPr>
        <p:spPr bwMode="auto">
          <a:xfrm>
            <a:off x="2660105" y="4205511"/>
            <a:ext cx="4104455" cy="720725"/>
          </a:xfrm>
          <a:prstGeom prst="roundRect">
            <a:avLst>
              <a:gd name="adj" fmla="val 16667"/>
            </a:avLst>
          </a:prstGeom>
          <a:solidFill>
            <a:srgbClr val="FFCCFF"/>
          </a:solidFill>
          <a:ln w="9525">
            <a:noFill/>
            <a:round/>
            <a:headEnd/>
            <a:tailEnd/>
          </a:ln>
          <a:effectLst>
            <a:glow rad="228600">
              <a:schemeClr val="accent2">
                <a:satMod val="175000"/>
                <a:alpha val="40000"/>
              </a:schemeClr>
            </a:glow>
          </a:effectLst>
          <a:scene3d>
            <a:camera prst="orthographicFront"/>
            <a:lightRig rig="threePt" dir="t"/>
          </a:scene3d>
          <a:sp3d>
            <a:bevelT/>
          </a:sp3d>
        </p:spPr>
        <p:txBody>
          <a:bodyPr/>
          <a:lstStyle/>
          <a:p>
            <a:pPr marL="360363" marR="0" lvl="0" indent="-360363" algn="ctr" defTabSz="914400" rtl="0" eaLnBrk="1" fontAlgn="auto" latinLnBrk="0" hangingPunct="1">
              <a:lnSpc>
                <a:spcPct val="100000"/>
              </a:lnSpc>
              <a:spcBef>
                <a:spcPts val="0"/>
              </a:spcBef>
              <a:spcAft>
                <a:spcPts val="0"/>
              </a:spcAft>
              <a:buClr>
                <a:srgbClr val="7030A0"/>
              </a:buClr>
              <a:buSzPct val="93000"/>
              <a:buFontTx/>
              <a:buNone/>
              <a:tabLst/>
              <a:defRPr/>
            </a:pPr>
            <a:r>
              <a:rPr kumimoji="0" lang="zh-TW" altLang="en-US"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rPr>
              <a:t>合成與分解</a:t>
            </a:r>
            <a:endParaRPr kumimoji="0" lang="en-US" altLang="zh-TW"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endParaRPr>
          </a:p>
        </p:txBody>
      </p:sp>
      <p:sp>
        <p:nvSpPr>
          <p:cNvPr id="3" name="AutoShape 8"/>
          <p:cNvSpPr>
            <a:spLocks noChangeArrowheads="1"/>
          </p:cNvSpPr>
          <p:nvPr/>
        </p:nvSpPr>
        <p:spPr bwMode="auto">
          <a:xfrm>
            <a:off x="2660105" y="2707952"/>
            <a:ext cx="4104455" cy="720725"/>
          </a:xfrm>
          <a:prstGeom prst="roundRect">
            <a:avLst>
              <a:gd name="adj" fmla="val 16667"/>
            </a:avLst>
          </a:prstGeom>
          <a:solidFill>
            <a:srgbClr val="FFCCFF"/>
          </a:solidFill>
          <a:ln w="9525">
            <a:noFill/>
            <a:round/>
            <a:headEnd/>
            <a:tailEnd/>
          </a:ln>
          <a:effectLst>
            <a:glow rad="228600">
              <a:schemeClr val="accent2">
                <a:satMod val="175000"/>
                <a:alpha val="40000"/>
              </a:schemeClr>
            </a:glow>
          </a:effectLst>
          <a:scene3d>
            <a:camera prst="orthographicFront"/>
            <a:lightRig rig="threePt" dir="t"/>
          </a:scene3d>
          <a:sp3d>
            <a:bevelT/>
          </a:sp3d>
        </p:spPr>
        <p:txBody>
          <a:bodyPr/>
          <a:lstStyle/>
          <a:p>
            <a:pPr marL="360363" marR="0" lvl="0" indent="-360363" algn="ctr" defTabSz="914400" rtl="0" eaLnBrk="1" fontAlgn="auto" latinLnBrk="0" hangingPunct="1">
              <a:lnSpc>
                <a:spcPct val="100000"/>
              </a:lnSpc>
              <a:spcBef>
                <a:spcPts val="0"/>
              </a:spcBef>
              <a:spcAft>
                <a:spcPts val="0"/>
              </a:spcAft>
              <a:buClr>
                <a:srgbClr val="7030A0"/>
              </a:buClr>
              <a:buSzPct val="93000"/>
              <a:buFontTx/>
              <a:buNone/>
              <a:tabLst/>
              <a:defRPr/>
            </a:pPr>
            <a:r>
              <a:rPr kumimoji="0" lang="zh-TW" altLang="en-US"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rPr>
              <a:t>比較與找關係</a:t>
            </a:r>
            <a:endParaRPr kumimoji="0" lang="en-US" altLang="zh-TW"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endParaRPr>
          </a:p>
        </p:txBody>
      </p:sp>
      <p:sp>
        <p:nvSpPr>
          <p:cNvPr id="4" name="AutoShape 8"/>
          <p:cNvSpPr>
            <a:spLocks noChangeArrowheads="1"/>
          </p:cNvSpPr>
          <p:nvPr/>
        </p:nvSpPr>
        <p:spPr bwMode="auto">
          <a:xfrm>
            <a:off x="2660105" y="4940523"/>
            <a:ext cx="4104455" cy="720725"/>
          </a:xfrm>
          <a:prstGeom prst="roundRect">
            <a:avLst>
              <a:gd name="adj" fmla="val 16667"/>
            </a:avLst>
          </a:prstGeom>
          <a:solidFill>
            <a:srgbClr val="FFCCFF"/>
          </a:solidFill>
          <a:ln w="9525">
            <a:noFill/>
            <a:round/>
            <a:headEnd/>
            <a:tailEnd/>
          </a:ln>
          <a:effectLst>
            <a:glow rad="228600">
              <a:schemeClr val="accent2">
                <a:satMod val="175000"/>
                <a:alpha val="40000"/>
              </a:schemeClr>
            </a:glow>
          </a:effectLst>
          <a:scene3d>
            <a:camera prst="orthographicFront"/>
            <a:lightRig rig="threePt" dir="t"/>
          </a:scene3d>
          <a:sp3d>
            <a:bevelT/>
          </a:sp3d>
        </p:spPr>
        <p:txBody>
          <a:bodyPr/>
          <a:lstStyle/>
          <a:p>
            <a:pPr marL="360363" marR="0" lvl="0" indent="-360363" algn="ctr" defTabSz="914400" rtl="0" eaLnBrk="1" fontAlgn="auto" latinLnBrk="0" hangingPunct="1">
              <a:lnSpc>
                <a:spcPct val="100000"/>
              </a:lnSpc>
              <a:spcBef>
                <a:spcPts val="0"/>
              </a:spcBef>
              <a:spcAft>
                <a:spcPts val="0"/>
              </a:spcAft>
              <a:buClr>
                <a:srgbClr val="7030A0"/>
              </a:buClr>
              <a:buSzPct val="93000"/>
              <a:buFontTx/>
              <a:buNone/>
              <a:tabLst/>
              <a:defRPr/>
            </a:pPr>
            <a:r>
              <a:rPr kumimoji="0" lang="zh-TW" altLang="en-US"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rPr>
              <a:t>圖</a:t>
            </a:r>
            <a:r>
              <a:rPr kumimoji="0" lang="en-US" altLang="zh-TW"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rPr>
              <a:t>/</a:t>
            </a:r>
            <a:r>
              <a:rPr kumimoji="0" lang="zh-TW" altLang="en-US"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rPr>
              <a:t>表整理</a:t>
            </a:r>
            <a:endParaRPr kumimoji="0" lang="en-US" altLang="zh-TW"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endParaRPr>
          </a:p>
        </p:txBody>
      </p:sp>
      <p:sp>
        <p:nvSpPr>
          <p:cNvPr id="73749" name="投影片編號版面配置區 15"/>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BAC3726-58E6-449E-AAD5-970831E90865}"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11" name="Footer Placeholder 4"/>
          <p:cNvSpPr txBox="1">
            <a:spLocks/>
          </p:cNvSpPr>
          <p:nvPr/>
        </p:nvSpPr>
        <p:spPr>
          <a:xfrm>
            <a:off x="2200276" y="6592267"/>
            <a:ext cx="4250530" cy="265733"/>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923058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1"/>
                                          </p:val>
                                        </p:tav>
                                        <p:tav tm="100000">
                                          <p:val>
                                            <p:strVal val="#ppt_x"/>
                                          </p:val>
                                        </p:tav>
                                      </p:tavLst>
                                    </p:anim>
                                    <p:anim calcmode="lin" valueType="num">
                                      <p:cBhvr>
                                        <p:cTn id="9" dur="500" fill="hold"/>
                                        <p:tgtEl>
                                          <p:spTgt spid="12"/>
                                        </p:tgtEl>
                                        <p:attrNameLst>
                                          <p:attrName>ppt_y</p:attrName>
                                        </p:attrNameLst>
                                      </p:cBhvr>
                                      <p:tavLst>
                                        <p:tav tm="0">
                                          <p:val>
                                            <p:strVal val="#ppt_y"/>
                                          </p:val>
                                        </p:tav>
                                        <p:tav tm="100000">
                                          <p:val>
                                            <p:strVal val="#ppt_y"/>
                                          </p:val>
                                        </p:tav>
                                      </p:tavLst>
                                    </p:anim>
                                  </p:childTnLst>
                                </p:cTn>
                              </p:par>
                            </p:childTnLst>
                          </p:cTn>
                        </p:par>
                        <p:par>
                          <p:cTn id="10" fill="hold">
                            <p:stCondLst>
                              <p:cond delay="7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1450"/>
                            </p:stCondLst>
                            <p:childTnLst>
                              <p:par>
                                <p:cTn id="17" presetID="40" presetClass="entr" presetSubtype="0" fill="hold"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1"/>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40" presetClass="entr" presetSubtype="0" fill="hold" nodeType="after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1"/>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childTnLst>
                                </p:cTn>
                              </p:par>
                            </p:childTnLst>
                          </p:cTn>
                        </p:par>
                        <p:par>
                          <p:cTn id="28" fill="hold">
                            <p:stCondLst>
                              <p:cond delay="2950"/>
                            </p:stCondLst>
                            <p:childTnLst>
                              <p:par>
                                <p:cTn id="29" presetID="40" presetClass="entr" presetSubtype="0" fill="hold" nodeType="after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anim calcmode="lin" valueType="num">
                                      <p:cBhvr>
                                        <p:cTn id="32" dur="500" fill="hold"/>
                                        <p:tgtEl>
                                          <p:spTgt spid="4"/>
                                        </p:tgtEl>
                                        <p:attrNameLst>
                                          <p:attrName>ppt_x</p:attrName>
                                        </p:attrNameLst>
                                      </p:cBhvr>
                                      <p:tavLst>
                                        <p:tav tm="0">
                                          <p:val>
                                            <p:strVal val="#ppt_x-.1"/>
                                          </p:val>
                                        </p:tav>
                                        <p:tav tm="100000">
                                          <p:val>
                                            <p:strVal val="#ppt_x"/>
                                          </p:val>
                                        </p:tav>
                                      </p:tavLst>
                                    </p:anim>
                                    <p:anim calcmode="lin" valueType="num">
                                      <p:cBhvr>
                                        <p:cTn id="33" dur="50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3650"/>
                            </p:stCondLst>
                            <p:childTnLst>
                              <p:par>
                                <p:cTn id="35" presetID="26"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290">
                                          <p:stCondLst>
                                            <p:cond delay="0"/>
                                          </p:stCondLst>
                                        </p:cTn>
                                        <p:tgtEl>
                                          <p:spTgt spid="17"/>
                                        </p:tgtEl>
                                      </p:cBhvr>
                                    </p:animEffect>
                                    <p:anim calcmode="lin" valueType="num">
                                      <p:cBhvr>
                                        <p:cTn id="38"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3" dur="13">
                                          <p:stCondLst>
                                            <p:cond delay="325"/>
                                          </p:stCondLst>
                                        </p:cTn>
                                        <p:tgtEl>
                                          <p:spTgt spid="17"/>
                                        </p:tgtEl>
                                      </p:cBhvr>
                                      <p:to x="100000" y="60000"/>
                                    </p:animScale>
                                    <p:animScale>
                                      <p:cBhvr>
                                        <p:cTn id="44" dur="83" decel="50000">
                                          <p:stCondLst>
                                            <p:cond delay="338"/>
                                          </p:stCondLst>
                                        </p:cTn>
                                        <p:tgtEl>
                                          <p:spTgt spid="17"/>
                                        </p:tgtEl>
                                      </p:cBhvr>
                                      <p:to x="100000" y="100000"/>
                                    </p:animScale>
                                    <p:animScale>
                                      <p:cBhvr>
                                        <p:cTn id="45" dur="13">
                                          <p:stCondLst>
                                            <p:cond delay="656"/>
                                          </p:stCondLst>
                                        </p:cTn>
                                        <p:tgtEl>
                                          <p:spTgt spid="17"/>
                                        </p:tgtEl>
                                      </p:cBhvr>
                                      <p:to x="100000" y="80000"/>
                                    </p:animScale>
                                    <p:animScale>
                                      <p:cBhvr>
                                        <p:cTn id="46" dur="83" decel="50000">
                                          <p:stCondLst>
                                            <p:cond delay="669"/>
                                          </p:stCondLst>
                                        </p:cTn>
                                        <p:tgtEl>
                                          <p:spTgt spid="17"/>
                                        </p:tgtEl>
                                      </p:cBhvr>
                                      <p:to x="100000" y="100000"/>
                                    </p:animScale>
                                    <p:animScale>
                                      <p:cBhvr>
                                        <p:cTn id="47" dur="13">
                                          <p:stCondLst>
                                            <p:cond delay="821"/>
                                          </p:stCondLst>
                                        </p:cTn>
                                        <p:tgtEl>
                                          <p:spTgt spid="17"/>
                                        </p:tgtEl>
                                      </p:cBhvr>
                                      <p:to x="100000" y="90000"/>
                                    </p:animScale>
                                    <p:animScale>
                                      <p:cBhvr>
                                        <p:cTn id="48" dur="83" decel="50000">
                                          <p:stCondLst>
                                            <p:cond delay="834"/>
                                          </p:stCondLst>
                                        </p:cTn>
                                        <p:tgtEl>
                                          <p:spTgt spid="17"/>
                                        </p:tgtEl>
                                      </p:cBhvr>
                                      <p:to x="100000" y="100000"/>
                                    </p:animScale>
                                    <p:animScale>
                                      <p:cBhvr>
                                        <p:cTn id="49" dur="13">
                                          <p:stCondLst>
                                            <p:cond delay="904"/>
                                          </p:stCondLst>
                                        </p:cTn>
                                        <p:tgtEl>
                                          <p:spTgt spid="17"/>
                                        </p:tgtEl>
                                      </p:cBhvr>
                                      <p:to x="100000" y="95000"/>
                                    </p:animScale>
                                    <p:animScale>
                                      <p:cBhvr>
                                        <p:cTn id="50" dur="83" decel="50000">
                                          <p:stCondLst>
                                            <p:cond delay="917"/>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橢圓 16"/>
          <p:cNvSpPr>
            <a:spLocks noChangeAspect="1"/>
          </p:cNvSpPr>
          <p:nvPr/>
        </p:nvSpPr>
        <p:spPr>
          <a:xfrm>
            <a:off x="943389" y="1306413"/>
            <a:ext cx="7416800" cy="5256312"/>
          </a:xfrm>
          <a:prstGeom prst="ellipse">
            <a:avLst/>
          </a:prstGeom>
          <a:solidFill>
            <a:srgbClr val="BDD1F9"/>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分享、溝通、討論</a:t>
            </a:r>
          </a:p>
        </p:txBody>
      </p:sp>
      <p:sp>
        <p:nvSpPr>
          <p:cNvPr id="2" name="Rectangle 2"/>
          <p:cNvSpPr>
            <a:spLocks noGrp="1" noChangeArrowheads="1"/>
          </p:cNvSpPr>
          <p:nvPr>
            <p:ph type="title"/>
          </p:nvPr>
        </p:nvSpPr>
        <p:spPr>
          <a:noFill/>
        </p:spPr>
        <p:txBody>
          <a:bodyPr>
            <a:normAutofit/>
          </a:bodyPr>
          <a:lstStyle/>
          <a:p>
            <a:pPr eaLnBrk="1" fontAlgn="auto" hangingPunct="1">
              <a:spcAft>
                <a:spcPts val="0"/>
              </a:spcAft>
              <a:defRPr/>
            </a:pPr>
            <a:r>
              <a:rPr lang="zh-TW" altLang="en-US" sz="3600" dirty="0" smtClean="0">
                <a:solidFill>
                  <a:srgbClr val="0000FF"/>
                </a:solidFill>
              </a:rPr>
              <a:t>與他人合作</a:t>
            </a:r>
            <a:r>
              <a:rPr lang="zh-TW" altLang="en-US" sz="3600" dirty="0" smtClean="0">
                <a:solidFill>
                  <a:schemeClr val="tx1"/>
                </a:solidFill>
              </a:rPr>
              <a:t>解決問題</a:t>
            </a:r>
            <a:endParaRPr lang="en-US" altLang="zh-TW" sz="3600" dirty="0">
              <a:solidFill>
                <a:schemeClr val="tx1"/>
              </a:solidFill>
            </a:endParaRPr>
          </a:p>
        </p:txBody>
      </p:sp>
      <p:sp>
        <p:nvSpPr>
          <p:cNvPr id="12" name="AutoShape 8"/>
          <p:cNvSpPr>
            <a:spLocks noChangeArrowheads="1"/>
          </p:cNvSpPr>
          <p:nvPr/>
        </p:nvSpPr>
        <p:spPr bwMode="auto">
          <a:xfrm>
            <a:off x="2301081" y="3142480"/>
            <a:ext cx="4788001" cy="720725"/>
          </a:xfrm>
          <a:prstGeom prst="roundRect">
            <a:avLst>
              <a:gd name="adj" fmla="val 16667"/>
            </a:avLst>
          </a:prstGeom>
          <a:solidFill>
            <a:srgbClr val="FFCCFF"/>
          </a:solidFill>
          <a:ln w="9525">
            <a:noFill/>
            <a:round/>
            <a:headEnd/>
            <a:tailEnd/>
          </a:ln>
          <a:effectLst>
            <a:glow rad="228600">
              <a:schemeClr val="accent2">
                <a:satMod val="175000"/>
                <a:alpha val="40000"/>
              </a:schemeClr>
            </a:glow>
          </a:effectLst>
          <a:scene3d>
            <a:camera prst="orthographicFront"/>
            <a:lightRig rig="threePt" dir="t"/>
          </a:scene3d>
          <a:sp3d>
            <a:bevelT/>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0000CC"/>
                </a:solidFill>
                <a:effectLst/>
                <a:uLnTx/>
                <a:uFillTx/>
                <a:latin typeface="Microsoft JhengHei" charset="-120"/>
                <a:ea typeface="Microsoft JhengHei" charset="-120"/>
                <a:cs typeface="Microsoft JhengHei" charset="-120"/>
              </a:rPr>
              <a:t>思考可能方法之可行性</a:t>
            </a:r>
            <a:endParaRPr kumimoji="0" lang="en-US" altLang="zh-TW" sz="3200" b="1" i="0" u="none" strike="noStrike" kern="1200" cap="none" spc="0" normalizeH="0" baseline="0" noProof="0" dirty="0">
              <a:ln>
                <a:noFill/>
              </a:ln>
              <a:solidFill>
                <a:srgbClr val="0000CC"/>
              </a:solidFill>
              <a:effectLst/>
              <a:uLnTx/>
              <a:uFillTx/>
              <a:latin typeface="Microsoft JhengHei" charset="-120"/>
              <a:ea typeface="Microsoft JhengHei" charset="-120"/>
              <a:cs typeface="Microsoft JhengHei" charset="-120"/>
            </a:endParaRPr>
          </a:p>
        </p:txBody>
      </p:sp>
      <p:sp>
        <p:nvSpPr>
          <p:cNvPr id="13" name="AutoShape 8"/>
          <p:cNvSpPr>
            <a:spLocks noChangeArrowheads="1"/>
          </p:cNvSpPr>
          <p:nvPr/>
        </p:nvSpPr>
        <p:spPr bwMode="auto">
          <a:xfrm>
            <a:off x="2301081" y="3934569"/>
            <a:ext cx="4788001" cy="720724"/>
          </a:xfrm>
          <a:prstGeom prst="roundRect">
            <a:avLst>
              <a:gd name="adj" fmla="val 16667"/>
            </a:avLst>
          </a:prstGeom>
          <a:solidFill>
            <a:srgbClr val="FFCCFF"/>
          </a:solidFill>
          <a:ln w="9525">
            <a:noFill/>
            <a:round/>
            <a:headEnd/>
            <a:tailEnd/>
          </a:ln>
          <a:effectLst>
            <a:glow rad="228600">
              <a:schemeClr val="accent2">
                <a:satMod val="175000"/>
                <a:alpha val="40000"/>
              </a:schemeClr>
            </a:glow>
          </a:effectLst>
          <a:scene3d>
            <a:camera prst="orthographicFront"/>
            <a:lightRig rig="threePt" dir="t"/>
          </a:scene3d>
          <a:sp3d>
            <a:bevelT/>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0000CC"/>
                </a:solidFill>
                <a:effectLst/>
                <a:uLnTx/>
                <a:uFillTx/>
                <a:latin typeface="Microsoft JhengHei" charset="-120"/>
                <a:ea typeface="Microsoft JhengHei" charset="-120"/>
                <a:cs typeface="Microsoft JhengHei" charset="-120"/>
              </a:rPr>
              <a:t>實作與驗證</a:t>
            </a:r>
            <a:endParaRPr kumimoji="0" lang="en-US" altLang="zh-TW" sz="3200" b="1" i="0" u="none" strike="noStrike" kern="1200" cap="none" spc="0" normalizeH="0" baseline="0" noProof="0" dirty="0">
              <a:ln>
                <a:noFill/>
              </a:ln>
              <a:solidFill>
                <a:srgbClr val="0000CC"/>
              </a:solidFill>
              <a:effectLst/>
              <a:uLnTx/>
              <a:uFillTx/>
              <a:latin typeface="Microsoft JhengHei" charset="-120"/>
              <a:ea typeface="Microsoft JhengHei" charset="-120"/>
              <a:cs typeface="Microsoft JhengHei" charset="-120"/>
            </a:endParaRPr>
          </a:p>
        </p:txBody>
      </p:sp>
      <p:sp>
        <p:nvSpPr>
          <p:cNvPr id="14" name="AutoShape 8"/>
          <p:cNvSpPr>
            <a:spLocks noChangeArrowheads="1"/>
          </p:cNvSpPr>
          <p:nvPr/>
        </p:nvSpPr>
        <p:spPr bwMode="auto">
          <a:xfrm>
            <a:off x="2301081" y="4796507"/>
            <a:ext cx="4788001" cy="720725"/>
          </a:xfrm>
          <a:prstGeom prst="roundRect">
            <a:avLst>
              <a:gd name="adj" fmla="val 16667"/>
            </a:avLst>
          </a:prstGeom>
          <a:solidFill>
            <a:srgbClr val="FFCCFF"/>
          </a:solidFill>
          <a:ln w="9525">
            <a:noFill/>
            <a:round/>
            <a:headEnd/>
            <a:tailEnd/>
          </a:ln>
          <a:effectLst>
            <a:glow rad="228600">
              <a:schemeClr val="accent2">
                <a:satMod val="175000"/>
                <a:alpha val="40000"/>
              </a:schemeClr>
            </a:glow>
          </a:effectLst>
          <a:scene3d>
            <a:camera prst="orthographicFront"/>
            <a:lightRig rig="threePt" dir="t"/>
          </a:scene3d>
          <a:sp3d>
            <a:bevelT/>
          </a:sp3d>
        </p:spPr>
        <p:txBody>
          <a:bodyPr/>
          <a:lstStyle/>
          <a:p>
            <a:pPr marL="360363" marR="0" lvl="0" indent="-360363" algn="l" defTabSz="914400" rtl="0" eaLnBrk="1" fontAlgn="auto" latinLnBrk="0" hangingPunct="1">
              <a:lnSpc>
                <a:spcPct val="100000"/>
              </a:lnSpc>
              <a:spcBef>
                <a:spcPts val="0"/>
              </a:spcBef>
              <a:spcAft>
                <a:spcPts val="0"/>
              </a:spcAft>
              <a:buClr>
                <a:srgbClr val="7030A0"/>
              </a:buClr>
              <a:buSzPct val="93000"/>
              <a:buFontTx/>
              <a:buNone/>
              <a:tabLst/>
              <a:defRPr/>
            </a:pPr>
            <a:r>
              <a:rPr kumimoji="0" lang="zh-TW" altLang="en-US" sz="32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rPr>
              <a:t>檢查結果與過程</a:t>
            </a:r>
            <a:endParaRPr kumimoji="0" lang="en-US" altLang="zh-TW"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sp>
        <p:nvSpPr>
          <p:cNvPr id="8" name="AutoShape 8"/>
          <p:cNvSpPr>
            <a:spLocks noChangeArrowheads="1"/>
          </p:cNvSpPr>
          <p:nvPr/>
        </p:nvSpPr>
        <p:spPr bwMode="auto">
          <a:xfrm>
            <a:off x="2301081" y="2277368"/>
            <a:ext cx="4788001" cy="720725"/>
          </a:xfrm>
          <a:prstGeom prst="roundRect">
            <a:avLst>
              <a:gd name="adj" fmla="val 16667"/>
            </a:avLst>
          </a:prstGeom>
          <a:solidFill>
            <a:srgbClr val="FFCCFF"/>
          </a:solidFill>
          <a:ln w="9525">
            <a:noFill/>
            <a:round/>
            <a:headEnd/>
            <a:tailEnd/>
          </a:ln>
          <a:effectLst>
            <a:glow rad="228600">
              <a:schemeClr val="accent2">
                <a:satMod val="175000"/>
                <a:alpha val="40000"/>
              </a:schemeClr>
            </a:glow>
          </a:effectLst>
          <a:scene3d>
            <a:camera prst="orthographicFront"/>
            <a:lightRig rig="threePt" dir="t"/>
          </a:scene3d>
          <a:sp3d>
            <a:bevelT/>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0000CC"/>
                </a:solidFill>
                <a:effectLst/>
                <a:uLnTx/>
                <a:uFillTx/>
                <a:latin typeface="Microsoft JhengHei" charset="-120"/>
                <a:ea typeface="Microsoft JhengHei" charset="-120"/>
                <a:cs typeface="Microsoft JhengHei" charset="-120"/>
              </a:rPr>
              <a:t>提出問題解決的可能方法</a:t>
            </a:r>
            <a:endParaRPr kumimoji="0" lang="en-US" altLang="zh-TW" sz="3200" b="1" i="0" u="none" strike="noStrike" kern="1200" cap="none" spc="0" normalizeH="0" baseline="0" noProof="0" dirty="0">
              <a:ln>
                <a:noFill/>
              </a:ln>
              <a:solidFill>
                <a:srgbClr val="0000CC"/>
              </a:solidFill>
              <a:effectLst/>
              <a:uLnTx/>
              <a:uFillTx/>
              <a:latin typeface="Microsoft JhengHei" charset="-120"/>
              <a:ea typeface="Microsoft JhengHei" charset="-120"/>
              <a:cs typeface="Microsoft JhengHei" charset="-120"/>
            </a:endParaRPr>
          </a:p>
        </p:txBody>
      </p:sp>
      <p:sp>
        <p:nvSpPr>
          <p:cNvPr id="74770" name="投影片編號版面配置區 14"/>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5DD35629-80C8-4089-AECA-7A1D900F0E58}"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10" name="Footer Placeholder 4"/>
          <p:cNvSpPr txBox="1">
            <a:spLocks/>
          </p:cNvSpPr>
          <p:nvPr/>
        </p:nvSpPr>
        <p:spPr>
          <a:xfrm>
            <a:off x="2200276" y="6592267"/>
            <a:ext cx="4250530" cy="265733"/>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948445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1"/>
                                          </p:val>
                                        </p:tav>
                                        <p:tav tm="100000">
                                          <p:val>
                                            <p:strVal val="#ppt_x"/>
                                          </p:val>
                                        </p:tav>
                                      </p:tavLst>
                                    </p:anim>
                                    <p:anim calcmode="lin" valueType="num">
                                      <p:cBhvr>
                                        <p:cTn id="9" dur="500" fill="hold"/>
                                        <p:tgtEl>
                                          <p:spTgt spid="8"/>
                                        </p:tgtEl>
                                        <p:attrNameLst>
                                          <p:attrName>ppt_y</p:attrName>
                                        </p:attrNameLst>
                                      </p:cBhvr>
                                      <p:tavLst>
                                        <p:tav tm="0">
                                          <p:val>
                                            <p:strVal val="#ppt_y"/>
                                          </p:val>
                                        </p:tav>
                                        <p:tav tm="100000">
                                          <p:val>
                                            <p:strVal val="#ppt_y"/>
                                          </p:val>
                                        </p:tav>
                                      </p:tavLst>
                                    </p:anim>
                                  </p:childTnLst>
                                </p:cTn>
                              </p:par>
                            </p:childTnLst>
                          </p:cTn>
                        </p:par>
                        <p:par>
                          <p:cTn id="10" fill="hold">
                            <p:stCondLst>
                              <p:cond delay="10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childTnLst>
                                </p:cTn>
                              </p:par>
                            </p:childTnLst>
                          </p:cTn>
                        </p:par>
                        <p:par>
                          <p:cTn id="16" fill="hold">
                            <p:stCondLst>
                              <p:cond delay="1950"/>
                            </p:stCondLst>
                            <p:childTnLst>
                              <p:par>
                                <p:cTn id="17" presetID="40" presetClass="entr" presetSubtype="0" fill="hold"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1"/>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2650"/>
                            </p:stCondLst>
                            <p:childTnLst>
                              <p:par>
                                <p:cTn id="23" presetID="40" presetClass="entr" presetSubtype="0" fill="hold" nodeType="after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1"/>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childTnLst>
                                </p:cTn>
                              </p:par>
                            </p:childTnLst>
                          </p:cTn>
                        </p:par>
                        <p:par>
                          <p:cTn id="28" fill="hold">
                            <p:stCondLst>
                              <p:cond delay="3150"/>
                            </p:stCondLst>
                            <p:childTnLst>
                              <p:par>
                                <p:cTn id="29" presetID="26"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290">
                                          <p:stCondLst>
                                            <p:cond delay="0"/>
                                          </p:stCondLst>
                                        </p:cTn>
                                        <p:tgtEl>
                                          <p:spTgt spid="17"/>
                                        </p:tgtEl>
                                      </p:cBhvr>
                                    </p:animEffect>
                                    <p:anim calcmode="lin" valueType="num">
                                      <p:cBhvr>
                                        <p:cTn id="32"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37" dur="13">
                                          <p:stCondLst>
                                            <p:cond delay="325"/>
                                          </p:stCondLst>
                                        </p:cTn>
                                        <p:tgtEl>
                                          <p:spTgt spid="17"/>
                                        </p:tgtEl>
                                      </p:cBhvr>
                                      <p:to x="100000" y="60000"/>
                                    </p:animScale>
                                    <p:animScale>
                                      <p:cBhvr>
                                        <p:cTn id="38" dur="83" decel="50000">
                                          <p:stCondLst>
                                            <p:cond delay="338"/>
                                          </p:stCondLst>
                                        </p:cTn>
                                        <p:tgtEl>
                                          <p:spTgt spid="17"/>
                                        </p:tgtEl>
                                      </p:cBhvr>
                                      <p:to x="100000" y="100000"/>
                                    </p:animScale>
                                    <p:animScale>
                                      <p:cBhvr>
                                        <p:cTn id="39" dur="13">
                                          <p:stCondLst>
                                            <p:cond delay="656"/>
                                          </p:stCondLst>
                                        </p:cTn>
                                        <p:tgtEl>
                                          <p:spTgt spid="17"/>
                                        </p:tgtEl>
                                      </p:cBhvr>
                                      <p:to x="100000" y="80000"/>
                                    </p:animScale>
                                    <p:animScale>
                                      <p:cBhvr>
                                        <p:cTn id="40" dur="83" decel="50000">
                                          <p:stCondLst>
                                            <p:cond delay="669"/>
                                          </p:stCondLst>
                                        </p:cTn>
                                        <p:tgtEl>
                                          <p:spTgt spid="17"/>
                                        </p:tgtEl>
                                      </p:cBhvr>
                                      <p:to x="100000" y="100000"/>
                                    </p:animScale>
                                    <p:animScale>
                                      <p:cBhvr>
                                        <p:cTn id="41" dur="13">
                                          <p:stCondLst>
                                            <p:cond delay="821"/>
                                          </p:stCondLst>
                                        </p:cTn>
                                        <p:tgtEl>
                                          <p:spTgt spid="17"/>
                                        </p:tgtEl>
                                      </p:cBhvr>
                                      <p:to x="100000" y="90000"/>
                                    </p:animScale>
                                    <p:animScale>
                                      <p:cBhvr>
                                        <p:cTn id="42" dur="83" decel="50000">
                                          <p:stCondLst>
                                            <p:cond delay="834"/>
                                          </p:stCondLst>
                                        </p:cTn>
                                        <p:tgtEl>
                                          <p:spTgt spid="17"/>
                                        </p:tgtEl>
                                      </p:cBhvr>
                                      <p:to x="100000" y="100000"/>
                                    </p:animScale>
                                    <p:animScale>
                                      <p:cBhvr>
                                        <p:cTn id="43" dur="13">
                                          <p:stCondLst>
                                            <p:cond delay="904"/>
                                          </p:stCondLst>
                                        </p:cTn>
                                        <p:tgtEl>
                                          <p:spTgt spid="17"/>
                                        </p:tgtEl>
                                      </p:cBhvr>
                                      <p:to x="100000" y="95000"/>
                                    </p:animScale>
                                    <p:animScale>
                                      <p:cBhvr>
                                        <p:cTn id="44" dur="83" decel="50000">
                                          <p:stCondLst>
                                            <p:cond delay="917"/>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normAutofit/>
          </a:bodyPr>
          <a:lstStyle/>
          <a:p>
            <a:pPr eaLnBrk="1" fontAlgn="auto" hangingPunct="1">
              <a:spcAft>
                <a:spcPts val="0"/>
              </a:spcAft>
              <a:defRPr/>
            </a:pPr>
            <a:r>
              <a:rPr lang="zh-TW" altLang="en-US" sz="3600" dirty="0"/>
              <a:t>領域目標</a:t>
            </a:r>
          </a:p>
        </p:txBody>
      </p:sp>
      <p:sp>
        <p:nvSpPr>
          <p:cNvPr id="75780" name="Rectangle 3"/>
          <p:cNvSpPr>
            <a:spLocks noGrp="1" noChangeArrowheads="1"/>
          </p:cNvSpPr>
          <p:nvPr>
            <p:ph idx="1"/>
          </p:nvPr>
        </p:nvSpPr>
        <p:spPr>
          <a:xfrm>
            <a:off x="2133601" y="2438400"/>
            <a:ext cx="6577928" cy="3651504"/>
          </a:xfrm>
        </p:spPr>
        <p:txBody>
          <a:bodyPr>
            <a:normAutofit/>
          </a:bodyPr>
          <a:lstStyle/>
          <a:p>
            <a:r>
              <a:rPr lang="zh-TW" altLang="zh-TW" sz="2800" dirty="0" smtClean="0"/>
              <a:t>擁有</a:t>
            </a:r>
            <a:r>
              <a:rPr lang="zh-TW" altLang="zh-TW" sz="2800" b="1" dirty="0" smtClean="0">
                <a:solidFill>
                  <a:srgbClr val="0000FF"/>
                </a:solidFill>
              </a:rPr>
              <a:t>主動探索</a:t>
            </a:r>
            <a:r>
              <a:rPr lang="zh-TW" altLang="zh-TW" sz="2800" dirty="0" smtClean="0"/>
              <a:t>的習慣</a:t>
            </a:r>
            <a:endParaRPr lang="en-US" altLang="zh-TW" sz="1800" dirty="0" smtClean="0"/>
          </a:p>
          <a:p>
            <a:r>
              <a:rPr lang="zh-TW" altLang="en-US" sz="2800" dirty="0" smtClean="0"/>
              <a:t>展現</a:t>
            </a:r>
            <a:r>
              <a:rPr lang="zh-TW" altLang="en-US" sz="2800" b="1" dirty="0" smtClean="0">
                <a:solidFill>
                  <a:srgbClr val="0000FF"/>
                </a:solidFill>
              </a:rPr>
              <a:t>有系統的思考</a:t>
            </a:r>
            <a:r>
              <a:rPr lang="zh-TW" altLang="en-US" sz="2800" dirty="0" smtClean="0"/>
              <a:t>能力</a:t>
            </a:r>
            <a:endParaRPr lang="en-US" altLang="zh-TW" sz="900" dirty="0" smtClean="0"/>
          </a:p>
          <a:p>
            <a:r>
              <a:rPr lang="zh-TW" altLang="zh-TW" sz="2800" dirty="0" smtClean="0"/>
              <a:t>樂於與他人溝通並共同</a:t>
            </a:r>
            <a:r>
              <a:rPr lang="zh-TW" altLang="zh-TW" sz="2800" b="1" dirty="0" smtClean="0">
                <a:solidFill>
                  <a:srgbClr val="0000FF"/>
                </a:solidFill>
              </a:rPr>
              <a:t>合作解決問題</a:t>
            </a:r>
          </a:p>
        </p:txBody>
      </p:sp>
      <p:sp useBgFill="1">
        <p:nvSpPr>
          <p:cNvPr id="75781" name="Rectangle 65"/>
          <p:cNvSpPr>
            <a:spLocks noChangeArrowheads="1"/>
          </p:cNvSpPr>
          <p:nvPr/>
        </p:nvSpPr>
        <p:spPr bwMode="auto">
          <a:xfrm>
            <a:off x="8001000" y="5643563"/>
            <a:ext cx="747713" cy="714375"/>
          </a:xfrm>
          <a:prstGeom prst="rect">
            <a:avLst/>
          </a:prstGeom>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782"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7276D34-AB15-4BC5-B582-2CD969BC0988}"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5714987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95736" y="1830580"/>
            <a:ext cx="4824536" cy="1841715"/>
          </a:xfrm>
        </p:spPr>
        <p:txBody>
          <a:bodyPr>
            <a:normAutofit fontScale="90000"/>
          </a:bodyPr>
          <a:lstStyle/>
          <a:p>
            <a:r>
              <a:rPr kumimoji="1" lang="en-US" altLang="zh-TW" b="1" dirty="0" smtClean="0">
                <a:latin typeface="Microsoft JhengHei" charset="-120"/>
                <a:ea typeface="Microsoft JhengHei" charset="-120"/>
                <a:cs typeface="Microsoft JhengHei" charset="-120"/>
              </a:rPr>
              <a:t/>
            </a:r>
            <a:br>
              <a:rPr kumimoji="1" lang="en-US" altLang="zh-TW" b="1" dirty="0" smtClean="0">
                <a:latin typeface="Microsoft JhengHei" charset="-120"/>
                <a:ea typeface="Microsoft JhengHei" charset="-120"/>
                <a:cs typeface="Microsoft JhengHei" charset="-120"/>
              </a:rPr>
            </a:br>
            <a:r>
              <a:rPr kumimoji="1" lang="zh-TW" altLang="en-US" sz="4400" b="1" dirty="0" smtClean="0">
                <a:latin typeface="Microsoft JhengHei" charset="-120"/>
                <a:ea typeface="Microsoft JhengHei" charset="-120"/>
                <a:cs typeface="Microsoft JhengHei" charset="-120"/>
              </a:rPr>
              <a:t>身體動作與健康領域</a:t>
            </a:r>
            <a:endParaRPr kumimoji="1" lang="zh-TW" altLang="en-US" b="1" dirty="0">
              <a:latin typeface="Microsoft JhengHei" charset="-120"/>
              <a:ea typeface="Microsoft JhengHei" charset="-120"/>
              <a:cs typeface="Microsoft JhengHei" charset="-120"/>
            </a:endParaRPr>
          </a:p>
        </p:txBody>
      </p:sp>
      <p:sp>
        <p:nvSpPr>
          <p:cNvPr id="3" name="文字版面配置區 2"/>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1384281445"/>
      </p:ext>
    </p:extLst>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pPr eaLnBrk="1" fontAlgn="auto" hangingPunct="1">
              <a:spcAft>
                <a:spcPts val="0"/>
              </a:spcAft>
              <a:defRPr/>
            </a:pPr>
            <a:r>
              <a:rPr lang="zh-TW" altLang="en-US" sz="3600" dirty="0" smtClean="0">
                <a:latin typeface="標楷體" pitchFamily="65" charset="-120"/>
              </a:rPr>
              <a:t>認知領域內涵架構</a:t>
            </a:r>
          </a:p>
        </p:txBody>
      </p:sp>
      <p:sp>
        <p:nvSpPr>
          <p:cNvPr id="31749" name="投影片編號版面配置區 8"/>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4A932A0-BB5E-44BC-814E-06557CB1F24F}"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4090" name="Group 58"/>
          <p:cNvGraphicFramePr>
            <a:graphicFrameLocks noGrp="1"/>
          </p:cNvGraphicFramePr>
          <p:nvPr>
            <p:extLst/>
          </p:nvPr>
        </p:nvGraphicFramePr>
        <p:xfrm>
          <a:off x="467544" y="1700808"/>
          <a:ext cx="8352928" cy="4160019"/>
        </p:xfrm>
        <a:graphic>
          <a:graphicData uri="http://schemas.openxmlformats.org/drawingml/2006/table">
            <a:tbl>
              <a:tblPr/>
              <a:tblGrid>
                <a:gridCol w="1832619">
                  <a:extLst>
                    <a:ext uri="{9D8B030D-6E8A-4147-A177-3AD203B41FA5}">
                      <a16:colId xmlns:a16="http://schemas.microsoft.com/office/drawing/2014/main" val="20000"/>
                    </a:ext>
                  </a:extLst>
                </a:gridCol>
                <a:gridCol w="2165066">
                  <a:extLst>
                    <a:ext uri="{9D8B030D-6E8A-4147-A177-3AD203B41FA5}">
                      <a16:colId xmlns:a16="http://schemas.microsoft.com/office/drawing/2014/main" val="20001"/>
                    </a:ext>
                  </a:extLst>
                </a:gridCol>
                <a:gridCol w="2213004">
                  <a:extLst>
                    <a:ext uri="{9D8B030D-6E8A-4147-A177-3AD203B41FA5}">
                      <a16:colId xmlns:a16="http://schemas.microsoft.com/office/drawing/2014/main" val="20002"/>
                    </a:ext>
                  </a:extLst>
                </a:gridCol>
                <a:gridCol w="2142239">
                  <a:extLst>
                    <a:ext uri="{9D8B030D-6E8A-4147-A177-3AD203B41FA5}">
                      <a16:colId xmlns:a16="http://schemas.microsoft.com/office/drawing/2014/main" val="20003"/>
                    </a:ext>
                  </a:extLst>
                </a:gridCol>
              </a:tblGrid>
              <a:tr h="1152128">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1800" b="0"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rPr>
                        <a:t>     </a:t>
                      </a:r>
                      <a:r>
                        <a:rPr kumimoji="0" lang="zh-TW" altLang="en-US" sz="2000" b="0"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rPr>
                        <a:t>學習面向</a:t>
                      </a:r>
                      <a:endParaRPr kumimoji="0" lang="en-US" altLang="zh-TW" sz="2000" b="0"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endParaRPr>
                    </a:p>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endParaRPr kumimoji="0" lang="en-US" altLang="zh-TW" sz="3200" b="0"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0"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rPr>
                        <a:t>領域能力</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400" b="1"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rPr>
                        <a:t>生活環境中的數學</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400" b="1"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rPr>
                        <a:t>自然現象</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400" b="1"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rPr>
                        <a:t>文化產物</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1057071">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1</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蒐集訊息</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認</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蒐集生活環境中的數學訊息</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認</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蒐集自然現象的訊息</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認</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3</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蒐集文化產物的訊息</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1080120">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整理訊息</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認</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整理生活環境中的數學訊息</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認</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整理自然現象訊息間的關係</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認</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3</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整理文化產物訊息間的關係</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870700">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解決問題</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認</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與他人合作解決生活環境中的問題</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bl>
          </a:graphicData>
        </a:graphic>
      </p:graphicFrame>
      <p:sp>
        <p:nvSpPr>
          <p:cNvPr id="7" name="橢圓 6"/>
          <p:cNvSpPr/>
          <p:nvPr/>
        </p:nvSpPr>
        <p:spPr>
          <a:xfrm>
            <a:off x="6660232" y="1628775"/>
            <a:ext cx="2159000" cy="129616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55548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noFill/>
        </p:spPr>
        <p:txBody>
          <a:bodyPr>
            <a:normAutofit/>
          </a:bodyPr>
          <a:lstStyle/>
          <a:p>
            <a:pPr eaLnBrk="1" fontAlgn="auto" hangingPunct="1">
              <a:spcAft>
                <a:spcPts val="0"/>
              </a:spcAft>
              <a:defRPr/>
            </a:pPr>
            <a:r>
              <a:rPr lang="zh-TW" altLang="en-US" sz="3600" dirty="0" smtClean="0"/>
              <a:t>名詞解釋</a:t>
            </a:r>
            <a:endParaRPr lang="zh-TW" altLang="en-US" sz="3600" dirty="0"/>
          </a:p>
        </p:txBody>
      </p:sp>
      <p:sp>
        <p:nvSpPr>
          <p:cNvPr id="77827" name="內容版面配置區 2"/>
          <p:cNvSpPr>
            <a:spLocks noGrp="1"/>
          </p:cNvSpPr>
          <p:nvPr>
            <p:ph idx="1"/>
          </p:nvPr>
        </p:nvSpPr>
        <p:spPr>
          <a:xfrm>
            <a:off x="2200276" y="2438400"/>
            <a:ext cx="6404172" cy="3651504"/>
          </a:xfrm>
        </p:spPr>
        <p:txBody>
          <a:bodyPr/>
          <a:lstStyle/>
          <a:p>
            <a:pPr marL="273050" lvl="1" eaLnBrk="1" hangingPunct="1">
              <a:spcBef>
                <a:spcPts val="600"/>
              </a:spcBef>
              <a:buSzPct val="70000"/>
              <a:buFont typeface="Wingdings" pitchFamily="2" charset="2"/>
              <a:buChar char=""/>
            </a:pPr>
            <a:r>
              <a:rPr lang="zh-TW" altLang="en-US" sz="3200" dirty="0" smtClean="0">
                <a:solidFill>
                  <a:srgbClr val="FF0000"/>
                </a:solidFill>
              </a:rPr>
              <a:t>文化產物</a:t>
            </a:r>
            <a:endParaRPr lang="en-US" altLang="zh-TW" sz="3200" dirty="0" smtClean="0">
              <a:solidFill>
                <a:srgbClr val="FF0000"/>
              </a:solidFill>
            </a:endParaRPr>
          </a:p>
          <a:p>
            <a:pPr marL="546100" lvl="2" indent="-273050" algn="just">
              <a:spcBef>
                <a:spcPts val="600"/>
              </a:spcBef>
              <a:buClr>
                <a:srgbClr val="7030A0"/>
              </a:buClr>
              <a:buSzPct val="80000"/>
              <a:buFont typeface="Wingdings" pitchFamily="2" charset="2"/>
              <a:buChar char="n"/>
            </a:pPr>
            <a:r>
              <a:rPr lang="zh-TW" altLang="zh-TW" sz="2800" dirty="0" smtClean="0">
                <a:latin typeface="Microsoft JhengHei" charset="-120"/>
                <a:ea typeface="Microsoft JhengHei" charset="-120"/>
                <a:cs typeface="Microsoft JhengHei" charset="-120"/>
              </a:rPr>
              <a:t>舉凡人</a:t>
            </a:r>
            <a:r>
              <a:rPr lang="zh-TW" altLang="en-US" sz="2800" dirty="0" smtClean="0">
                <a:latin typeface="Microsoft JhengHei" charset="-120"/>
                <a:ea typeface="Microsoft JhengHei" charset="-120"/>
                <a:cs typeface="Microsoft JhengHei" charset="-120"/>
              </a:rPr>
              <a:t>類為</a:t>
            </a:r>
            <a:r>
              <a:rPr lang="zh-TW" altLang="zh-TW" sz="2800" dirty="0" smtClean="0">
                <a:latin typeface="Microsoft JhengHei" charset="-120"/>
                <a:ea typeface="Microsoft JhengHei" charset="-120"/>
                <a:cs typeface="Microsoft JhengHei" charset="-120"/>
              </a:rPr>
              <a:t>因應生活需要而</a:t>
            </a:r>
            <a:r>
              <a:rPr lang="zh-TW" altLang="en-US" sz="2800" dirty="0" smtClean="0">
                <a:latin typeface="Microsoft JhengHei" charset="-120"/>
                <a:ea typeface="Microsoft JhengHei" charset="-120"/>
                <a:cs typeface="Microsoft JhengHei" charset="-120"/>
              </a:rPr>
              <a:t>製造或創造</a:t>
            </a:r>
            <a:r>
              <a:rPr lang="zh-TW" altLang="zh-TW" sz="2800" dirty="0" smtClean="0">
                <a:latin typeface="Microsoft JhengHei" charset="-120"/>
                <a:ea typeface="Microsoft JhengHei" charset="-120"/>
                <a:cs typeface="Microsoft JhengHei" charset="-120"/>
              </a:rPr>
              <a:t>的器物</a:t>
            </a:r>
            <a:r>
              <a:rPr lang="en-US" altLang="zh-TW" sz="2800" dirty="0" smtClean="0">
                <a:latin typeface="Microsoft JhengHei" charset="-120"/>
                <a:ea typeface="Microsoft JhengHei" charset="-120"/>
                <a:cs typeface="Microsoft JhengHei" charset="-120"/>
              </a:rPr>
              <a:t>(</a:t>
            </a:r>
            <a:r>
              <a:rPr lang="zh-TW" altLang="zh-TW" sz="2800" dirty="0" smtClean="0">
                <a:latin typeface="Microsoft JhengHei" charset="-120"/>
                <a:ea typeface="Microsoft JhengHei" charset="-120"/>
                <a:cs typeface="Microsoft JhengHei" charset="-120"/>
              </a:rPr>
              <a:t>包括用具、工具</a:t>
            </a:r>
            <a:r>
              <a:rPr lang="en-US" altLang="zh-TW" sz="2800" dirty="0" smtClean="0">
                <a:latin typeface="Microsoft JhengHei" charset="-120"/>
                <a:ea typeface="Microsoft JhengHei" charset="-120"/>
                <a:cs typeface="Microsoft JhengHei" charset="-120"/>
              </a:rPr>
              <a:t>)</a:t>
            </a:r>
            <a:r>
              <a:rPr lang="zh-TW" altLang="zh-TW" sz="2800" dirty="0" smtClean="0">
                <a:latin typeface="Microsoft JhengHei" charset="-120"/>
                <a:ea typeface="Microsoft JhengHei" charset="-120"/>
                <a:cs typeface="Microsoft JhengHei" charset="-120"/>
              </a:rPr>
              <a:t>、設備、建築物都屬之。例如：服飾、交通工具、博物館裡的文物、古蹟</a:t>
            </a:r>
            <a:r>
              <a:rPr lang="en-US" altLang="zh-TW" sz="2800" dirty="0" smtClean="0">
                <a:latin typeface="Microsoft JhengHei" charset="-120"/>
                <a:ea typeface="Microsoft JhengHei" charset="-120"/>
                <a:cs typeface="Microsoft JhengHei" charset="-120"/>
              </a:rPr>
              <a:t>…</a:t>
            </a:r>
            <a:r>
              <a:rPr lang="zh-TW" altLang="zh-TW" sz="2800" dirty="0" smtClean="0">
                <a:latin typeface="Microsoft JhengHei" charset="-120"/>
                <a:ea typeface="Microsoft JhengHei" charset="-120"/>
                <a:cs typeface="Microsoft JhengHei" charset="-120"/>
              </a:rPr>
              <a:t>等都稱文化產物。</a:t>
            </a:r>
            <a:endParaRPr lang="en-US" altLang="zh-TW" sz="2800" dirty="0" smtClean="0">
              <a:latin typeface="Microsoft JhengHei" charset="-120"/>
              <a:ea typeface="Microsoft JhengHei" charset="-120"/>
              <a:cs typeface="Microsoft JhengHei" charset="-120"/>
            </a:endParaRPr>
          </a:p>
          <a:p>
            <a:pPr eaLnBrk="1" hangingPunct="1">
              <a:buFont typeface="Wingdings" pitchFamily="2" charset="2"/>
              <a:buNone/>
            </a:pPr>
            <a:endParaRPr lang="zh-TW" altLang="en-US" sz="3200" dirty="0" smtClean="0"/>
          </a:p>
        </p:txBody>
      </p:sp>
      <p:sp>
        <p:nvSpPr>
          <p:cNvPr id="77829"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87BB910-DF43-411E-A246-4E5391ECC2C3}"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5556063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142"/>
          <p:cNvSpPr>
            <a:spLocks noChangeArrowheads="1"/>
          </p:cNvSpPr>
          <p:nvPr/>
        </p:nvSpPr>
        <p:spPr bwMode="auto">
          <a:xfrm>
            <a:off x="1730413" y="428619"/>
            <a:ext cx="379643" cy="1500188"/>
          </a:xfrm>
          <a:prstGeom prst="rect">
            <a:avLst/>
          </a:prstGeom>
          <a:gradFill rotWithShape="1">
            <a:gsLst>
              <a:gs pos="0">
                <a:srgbClr val="FFFFFF"/>
              </a:gs>
              <a:gs pos="50000">
                <a:srgbClr val="FF9900"/>
              </a:gs>
              <a:gs pos="100000">
                <a:srgbClr val="FFFFFF"/>
              </a:gs>
            </a:gsLst>
            <a:lin ang="0" scaled="1"/>
          </a:gradFill>
          <a:ln w="9525">
            <a:noFill/>
            <a:miter lim="800000"/>
            <a:headEnd/>
            <a:tailEnd/>
          </a:ln>
        </p:spPr>
        <p:txBody>
          <a:bodyPr vert="horz"/>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2</a:t>
            </a:r>
          </a:p>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至</a:t>
            </a:r>
          </a:p>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3</a:t>
            </a: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歲</a:t>
            </a:r>
            <a:endParaRPr kumimoji="0" lang="zh-TW" altLang="en-US"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sp>
        <p:nvSpPr>
          <p:cNvPr id="67" name="矩形 66"/>
          <p:cNvSpPr/>
          <p:nvPr/>
        </p:nvSpPr>
        <p:spPr>
          <a:xfrm>
            <a:off x="107504" y="427528"/>
            <a:ext cx="636315" cy="6131427"/>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anchor="t"/>
          <a:lstStyle/>
          <a:p>
            <a:pPr marL="0" marR="0" lvl="0" indent="0" algn="ctr" defTabSz="914400" rtl="0" eaLnBrk="1" fontAlgn="auto" latinLnBrk="0" hangingPunct="1">
              <a:lnSpc>
                <a:spcPts val="3500"/>
              </a:lnSpc>
              <a:spcBef>
                <a:spcPts val="0"/>
              </a:spcBef>
              <a:spcAft>
                <a:spcPts val="0"/>
              </a:spcAft>
              <a:buClrTx/>
              <a:buSzTx/>
              <a:buFontTx/>
              <a:buNone/>
              <a:tabLst/>
              <a:defRPr/>
            </a:pPr>
            <a:r>
              <a:rPr kumimoji="0" lang="zh-TW" altLang="en-US" sz="3200" b="1" i="0" u="none" strike="noStrike" kern="1200" cap="none" spc="1000" normalizeH="0" baseline="0" noProof="0" dirty="0">
                <a:ln>
                  <a:noFill/>
                </a:ln>
                <a:solidFill>
                  <a:srgbClr val="006600"/>
                </a:solidFill>
                <a:effectLst/>
                <a:uLnTx/>
                <a:uFillTx/>
                <a:latin typeface="Microsoft JhengHei" charset="-120"/>
                <a:ea typeface="Microsoft JhengHei" charset="-120"/>
                <a:cs typeface="Microsoft JhengHei" charset="-120"/>
              </a:rPr>
              <a:t>認知領域課程架構</a:t>
            </a:r>
            <a:endParaRPr kumimoji="0" lang="en-US" altLang="zh-TW" sz="3200" b="1" i="0" u="none" strike="noStrike" kern="1200" cap="none" spc="1000" normalizeH="0" baseline="0" noProof="0" dirty="0">
              <a:ln>
                <a:noFill/>
              </a:ln>
              <a:solidFill>
                <a:srgbClr val="006600"/>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ts val="35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white"/>
              </a:solidFill>
              <a:effectLst/>
              <a:uLnTx/>
              <a:uFillTx/>
              <a:latin typeface="Microsoft JhengHei" charset="-120"/>
              <a:ea typeface="Microsoft JhengHei" charset="-120"/>
              <a:cs typeface="Microsoft JhengHei" charset="-120"/>
            </a:endParaRPr>
          </a:p>
        </p:txBody>
      </p:sp>
      <p:sp>
        <p:nvSpPr>
          <p:cNvPr id="78855" name="Rectangle 144"/>
          <p:cNvSpPr>
            <a:spLocks noChangeArrowheads="1"/>
          </p:cNvSpPr>
          <p:nvPr/>
        </p:nvSpPr>
        <p:spPr bwMode="auto">
          <a:xfrm>
            <a:off x="985044" y="403296"/>
            <a:ext cx="490612" cy="3721100"/>
          </a:xfrm>
          <a:prstGeom prst="rect">
            <a:avLst/>
          </a:prstGeom>
          <a:gradFill rotWithShape="1">
            <a:gsLst>
              <a:gs pos="0">
                <a:srgbClr val="FFFFFF"/>
              </a:gs>
              <a:gs pos="50000">
                <a:srgbClr val="FFFF00"/>
              </a:gs>
              <a:gs pos="100000">
                <a:srgbClr val="FFFFFF"/>
              </a:gs>
            </a:gsLst>
            <a:lin ang="0" scaled="1"/>
          </a:gradFill>
          <a:ln w="9525">
            <a:noFill/>
            <a:miter lim="800000"/>
            <a:headEnd/>
            <a:tailEnd/>
          </a:ln>
        </p:spPr>
        <p:txBody>
          <a:bodyPr vert="horz"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4</a:t>
            </a: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歲</a:t>
            </a:r>
            <a:endParaRPr kumimoji="0" lang="en-US"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sp>
        <p:nvSpPr>
          <p:cNvPr id="78854" name="Rectangle 143"/>
          <p:cNvSpPr>
            <a:spLocks noChangeArrowheads="1"/>
          </p:cNvSpPr>
          <p:nvPr/>
        </p:nvSpPr>
        <p:spPr bwMode="auto">
          <a:xfrm>
            <a:off x="774701" y="428625"/>
            <a:ext cx="368299" cy="6169025"/>
          </a:xfrm>
          <a:prstGeom prst="rect">
            <a:avLst/>
          </a:prstGeom>
          <a:gradFill rotWithShape="0">
            <a:gsLst>
              <a:gs pos="0">
                <a:srgbClr val="FFFFFF"/>
              </a:gs>
              <a:gs pos="50000">
                <a:srgbClr val="00FFFF"/>
              </a:gs>
              <a:gs pos="100000">
                <a:srgbClr val="FFFFFF"/>
              </a:gs>
            </a:gsLst>
            <a:lin ang="0" scaled="1"/>
          </a:gra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歲</a:t>
            </a:r>
            <a:endParaRPr kumimoji="0" lang="zh-TW"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sp>
        <p:nvSpPr>
          <p:cNvPr id="78856" name="Rectangle 144"/>
          <p:cNvSpPr>
            <a:spLocks noChangeArrowheads="1"/>
          </p:cNvSpPr>
          <p:nvPr/>
        </p:nvSpPr>
        <p:spPr bwMode="auto">
          <a:xfrm>
            <a:off x="1403349" y="427046"/>
            <a:ext cx="349487" cy="3071813"/>
          </a:xfrm>
          <a:prstGeom prst="rect">
            <a:avLst/>
          </a:prstGeom>
          <a:gradFill rotWithShape="1">
            <a:gsLst>
              <a:gs pos="0">
                <a:srgbClr val="BEF397"/>
              </a:gs>
              <a:gs pos="50000">
                <a:srgbClr val="D5F6C0"/>
              </a:gs>
              <a:gs pos="100000">
                <a:srgbClr val="EAFAE0"/>
              </a:gs>
            </a:gsLst>
            <a:lin ang="2700000" scaled="1"/>
          </a:gradFill>
          <a:ln w="9525">
            <a:noFill/>
            <a:miter lim="800000"/>
            <a:headEnd/>
            <a:tailEnd/>
          </a:ln>
        </p:spPr>
        <p:txBody>
          <a:bodyPr vert="horz"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3</a:t>
            </a:r>
            <a:endPar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歲</a:t>
            </a:r>
            <a:endParaRPr kumimoji="0" lang="zh-TW" altLang="en-US"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sp>
        <p:nvSpPr>
          <p:cNvPr id="78857" name="Rectangle 149"/>
          <p:cNvSpPr>
            <a:spLocks noChangeArrowheads="1"/>
          </p:cNvSpPr>
          <p:nvPr/>
        </p:nvSpPr>
        <p:spPr bwMode="auto">
          <a:xfrm>
            <a:off x="8001000" y="214313"/>
            <a:ext cx="285750" cy="4286250"/>
          </a:xfrm>
          <a:prstGeom prst="rect">
            <a:avLst/>
          </a:prstGeom>
          <a:solidFill>
            <a:srgbClr val="FFFFFF"/>
          </a:solidFill>
          <a:ln w="38100">
            <a:solidFill>
              <a:srgbClr val="92D050"/>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以圖像記錄</a:t>
            </a:r>
          </a:p>
        </p:txBody>
      </p:sp>
      <p:sp>
        <p:nvSpPr>
          <p:cNvPr id="20490" name="Rectangle 149"/>
          <p:cNvSpPr>
            <a:spLocks noChangeArrowheads="1"/>
          </p:cNvSpPr>
          <p:nvPr/>
        </p:nvSpPr>
        <p:spPr bwMode="auto">
          <a:xfrm>
            <a:off x="8358188" y="214313"/>
            <a:ext cx="285750" cy="5000625"/>
          </a:xfrm>
          <a:prstGeom prst="rect">
            <a:avLst/>
          </a:prstGeom>
          <a:ln w="38100">
            <a:solidFill>
              <a:srgbClr val="FFC000"/>
            </a:solidFill>
            <a:headEnd/>
            <a:tailEnd/>
          </a:ln>
        </p:spPr>
        <p:style>
          <a:lnRef idx="2">
            <a:schemeClr val="accent4"/>
          </a:lnRef>
          <a:fillRef idx="1">
            <a:schemeClr val="lt1"/>
          </a:fillRef>
          <a:effectRef idx="0">
            <a:schemeClr val="accent4"/>
          </a:effectRef>
          <a:fontRef idx="minor">
            <a:schemeClr val="dk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以圖像</a:t>
            </a:r>
            <a:endParaRPr kumimoji="0" lang="en-US"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記錄</a:t>
            </a:r>
            <a:endParaRPr kumimoji="0" lang="en-US"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sp>
        <p:nvSpPr>
          <p:cNvPr id="78859" name="Rectangle 142"/>
          <p:cNvSpPr>
            <a:spLocks noChangeArrowheads="1"/>
          </p:cNvSpPr>
          <p:nvPr/>
        </p:nvSpPr>
        <p:spPr bwMode="auto">
          <a:xfrm>
            <a:off x="1752836" y="2873180"/>
            <a:ext cx="285750" cy="428625"/>
          </a:xfrm>
          <a:prstGeom prst="rect">
            <a:avLst/>
          </a:prstGeom>
          <a:gradFill rotWithShape="1">
            <a:gsLst>
              <a:gs pos="0">
                <a:srgbClr val="FFFFFF"/>
              </a:gs>
              <a:gs pos="50000">
                <a:srgbClr val="FF9900"/>
              </a:gs>
              <a:gs pos="100000">
                <a:srgbClr val="FFFFFF"/>
              </a:gs>
            </a:gsLst>
            <a:lin ang="0" scaled="1"/>
          </a:grad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sp>
        <p:nvSpPr>
          <p:cNvPr id="78861" name="Rectangle 149"/>
          <p:cNvSpPr>
            <a:spLocks noChangeArrowheads="1"/>
          </p:cNvSpPr>
          <p:nvPr/>
        </p:nvSpPr>
        <p:spPr bwMode="auto">
          <a:xfrm>
            <a:off x="8715375" y="214313"/>
            <a:ext cx="285750" cy="6429375"/>
          </a:xfrm>
          <a:prstGeom prst="rect">
            <a:avLst/>
          </a:prstGeom>
          <a:solidFill>
            <a:srgbClr val="FFFFFF"/>
          </a:solidFill>
          <a:ln w="38100">
            <a:solidFill>
              <a:srgbClr val="00B0F0"/>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以符號及圖</a:t>
            </a:r>
            <a:r>
              <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a:t>
            </a:r>
            <a:r>
              <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表記錄</a:t>
            </a:r>
          </a:p>
        </p:txBody>
      </p:sp>
      <p:sp>
        <p:nvSpPr>
          <p:cNvPr id="78862" name="Rectangle 175"/>
          <p:cNvSpPr>
            <a:spLocks noChangeArrowheads="1"/>
          </p:cNvSpPr>
          <p:nvPr/>
        </p:nvSpPr>
        <p:spPr bwMode="auto">
          <a:xfrm>
            <a:off x="2843213" y="3500438"/>
            <a:ext cx="2108200" cy="320675"/>
          </a:xfrm>
          <a:prstGeom prst="rect">
            <a:avLst/>
          </a:prstGeom>
          <a:solidFill>
            <a:srgbClr val="FFFFFF"/>
          </a:solidFill>
          <a:ln w="2857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排序、重複型式</a:t>
            </a:r>
            <a:endPar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grpSp>
        <p:nvGrpSpPr>
          <p:cNvPr id="2" name="群組 67"/>
          <p:cNvGrpSpPr>
            <a:grpSpLocks/>
          </p:cNvGrpSpPr>
          <p:nvPr/>
        </p:nvGrpSpPr>
        <p:grpSpPr bwMode="auto">
          <a:xfrm>
            <a:off x="2078038" y="214313"/>
            <a:ext cx="5851525" cy="6383337"/>
            <a:chOff x="2078038" y="214313"/>
            <a:chExt cx="5851525" cy="6382760"/>
          </a:xfrm>
        </p:grpSpPr>
        <p:grpSp>
          <p:nvGrpSpPr>
            <p:cNvPr id="3" name="Group 145"/>
            <p:cNvGrpSpPr>
              <a:grpSpLocks/>
            </p:cNvGrpSpPr>
            <p:nvPr/>
          </p:nvGrpSpPr>
          <p:grpSpPr bwMode="auto">
            <a:xfrm>
              <a:off x="2078038" y="214313"/>
              <a:ext cx="5851525" cy="6382760"/>
              <a:chOff x="1796" y="1980"/>
              <a:chExt cx="7053" cy="10723"/>
            </a:xfrm>
          </p:grpSpPr>
          <p:grpSp>
            <p:nvGrpSpPr>
              <p:cNvPr id="4" name="Group 146"/>
              <p:cNvGrpSpPr>
                <a:grpSpLocks/>
              </p:cNvGrpSpPr>
              <p:nvPr/>
            </p:nvGrpSpPr>
            <p:grpSpPr bwMode="auto">
              <a:xfrm>
                <a:off x="2713" y="1980"/>
                <a:ext cx="6136" cy="2400"/>
                <a:chOff x="2713" y="1980"/>
                <a:chExt cx="6136" cy="2400"/>
              </a:xfrm>
            </p:grpSpPr>
            <p:sp>
              <p:nvSpPr>
                <p:cNvPr id="78909" name="Rectangle 147"/>
                <p:cNvSpPr>
                  <a:spLocks noChangeArrowheads="1"/>
                </p:cNvSpPr>
                <p:nvPr/>
              </p:nvSpPr>
              <p:spPr bwMode="auto">
                <a:xfrm>
                  <a:off x="2713" y="2313"/>
                  <a:ext cx="2549" cy="501"/>
                </a:xfrm>
                <a:prstGeom prst="rect">
                  <a:avLst/>
                </a:prstGeom>
                <a:solidFill>
                  <a:srgbClr val="FFFFFF"/>
                </a:solidFill>
                <a:ln w="2857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經由</a:t>
                  </a:r>
                  <a:r>
                    <a:rPr kumimoji="0" lang="zh-TW" altLang="en-US"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觀察</a:t>
                  </a:r>
                  <a:r>
                    <a:rPr kumimoji="0" lang="zh-TW" altLang="en-US"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蒐集</a:t>
                  </a:r>
                </a:p>
              </p:txBody>
            </p:sp>
            <p:grpSp>
              <p:nvGrpSpPr>
                <p:cNvPr id="5" name="Group 148"/>
                <p:cNvGrpSpPr>
                  <a:grpSpLocks/>
                </p:cNvGrpSpPr>
                <p:nvPr/>
              </p:nvGrpSpPr>
              <p:grpSpPr bwMode="auto">
                <a:xfrm>
                  <a:off x="5256" y="1980"/>
                  <a:ext cx="3593" cy="2400"/>
                  <a:chOff x="5256" y="1980"/>
                  <a:chExt cx="3593" cy="2400"/>
                </a:xfrm>
              </p:grpSpPr>
              <p:sp>
                <p:nvSpPr>
                  <p:cNvPr id="20532" name="Rectangle 149"/>
                  <p:cNvSpPr>
                    <a:spLocks noChangeArrowheads="1"/>
                  </p:cNvSpPr>
                  <p:nvPr/>
                </p:nvSpPr>
                <p:spPr bwMode="auto">
                  <a:xfrm>
                    <a:off x="8505" y="1980"/>
                    <a:ext cx="344" cy="2400"/>
                  </a:xfrm>
                  <a:prstGeom prst="rect">
                    <a:avLst/>
                  </a:prstGeom>
                  <a:ln w="38100">
                    <a:solidFill>
                      <a:schemeClr val="accent3"/>
                    </a:solidFill>
                    <a:headEnd/>
                    <a:tailEnd/>
                  </a:ln>
                </p:spPr>
                <p:style>
                  <a:lnRef idx="2">
                    <a:schemeClr val="accent1"/>
                  </a:lnRef>
                  <a:fillRef idx="1">
                    <a:schemeClr val="lt1"/>
                  </a:fillRef>
                  <a:effectRef idx="0">
                    <a:schemeClr val="accent1"/>
                  </a:effectRef>
                  <a:fontRef idx="minor">
                    <a:schemeClr val="dk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口語</a:t>
                    </a:r>
                    <a:endParaRPr kumimoji="0" lang="en-US"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分享</a:t>
                    </a:r>
                  </a:p>
                </p:txBody>
              </p:sp>
              <p:sp>
                <p:nvSpPr>
                  <p:cNvPr id="78912" name="Line 150"/>
                  <p:cNvSpPr>
                    <a:spLocks noChangeShapeType="1"/>
                  </p:cNvSpPr>
                  <p:nvPr/>
                </p:nvSpPr>
                <p:spPr bwMode="auto">
                  <a:xfrm flipV="1">
                    <a:off x="5256" y="2313"/>
                    <a:ext cx="517" cy="333"/>
                  </a:xfrm>
                  <a:prstGeom prst="line">
                    <a:avLst/>
                  </a:prstGeom>
                  <a:no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sp>
                <p:nvSpPr>
                  <p:cNvPr id="78913" name="Line 151"/>
                  <p:cNvSpPr>
                    <a:spLocks noChangeShapeType="1"/>
                  </p:cNvSpPr>
                  <p:nvPr/>
                </p:nvSpPr>
                <p:spPr bwMode="auto">
                  <a:xfrm>
                    <a:off x="5256" y="2647"/>
                    <a:ext cx="517" cy="333"/>
                  </a:xfrm>
                  <a:prstGeom prst="line">
                    <a:avLst/>
                  </a:prstGeom>
                  <a:no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sp>
                <p:nvSpPr>
                  <p:cNvPr id="78914" name="Rectangle 157"/>
                  <p:cNvSpPr>
                    <a:spLocks noChangeArrowheads="1"/>
                  </p:cNvSpPr>
                  <p:nvPr/>
                </p:nvSpPr>
                <p:spPr bwMode="auto">
                  <a:xfrm>
                    <a:off x="5772" y="1980"/>
                    <a:ext cx="2493" cy="501"/>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感官</a:t>
                    </a:r>
                  </a:p>
                </p:txBody>
              </p:sp>
              <p:sp>
                <p:nvSpPr>
                  <p:cNvPr id="78915" name="Rectangle 158"/>
                  <p:cNvSpPr>
                    <a:spLocks noChangeArrowheads="1"/>
                  </p:cNvSpPr>
                  <p:nvPr/>
                </p:nvSpPr>
                <p:spPr bwMode="auto">
                  <a:xfrm>
                    <a:off x="5772" y="2647"/>
                    <a:ext cx="2493" cy="501"/>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非正式</a:t>
                    </a:r>
                    <a:r>
                      <a:rPr kumimoji="0" lang="en-US" altLang="zh-TW" sz="14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a:t>
                    </a:r>
                    <a:r>
                      <a:rPr kumimoji="0" lang="zh-TW" altLang="en-US" sz="14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正式</a:t>
                    </a:r>
                    <a:r>
                      <a:rPr kumimoji="0" lang="en-US" altLang="zh-TW" sz="14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a:t>
                    </a:r>
                    <a:r>
                      <a:rPr kumimoji="0" lang="zh-TW" altLang="en-US" sz="14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工具測量</a:t>
                    </a:r>
                  </a:p>
                </p:txBody>
              </p:sp>
            </p:grpSp>
          </p:grpSp>
          <p:grpSp>
            <p:nvGrpSpPr>
              <p:cNvPr id="6" name="Group 159"/>
              <p:cNvGrpSpPr>
                <a:grpSpLocks/>
              </p:cNvGrpSpPr>
              <p:nvPr/>
            </p:nvGrpSpPr>
            <p:grpSpPr bwMode="auto">
              <a:xfrm>
                <a:off x="1796" y="2340"/>
                <a:ext cx="6738" cy="10363"/>
                <a:chOff x="1796" y="2340"/>
                <a:chExt cx="6738" cy="10363"/>
              </a:xfrm>
            </p:grpSpPr>
            <p:grpSp>
              <p:nvGrpSpPr>
                <p:cNvPr id="7" name="Group 160"/>
                <p:cNvGrpSpPr>
                  <a:grpSpLocks/>
                </p:cNvGrpSpPr>
                <p:nvPr/>
              </p:nvGrpSpPr>
              <p:grpSpPr bwMode="auto">
                <a:xfrm>
                  <a:off x="1796" y="8106"/>
                  <a:ext cx="3981" cy="4597"/>
                  <a:chOff x="1796" y="10086"/>
                  <a:chExt cx="3981" cy="4597"/>
                </a:xfrm>
              </p:grpSpPr>
              <p:sp>
                <p:nvSpPr>
                  <p:cNvPr id="78903" name="Rectangle 161"/>
                  <p:cNvSpPr>
                    <a:spLocks noChangeArrowheads="1"/>
                  </p:cNvSpPr>
                  <p:nvPr/>
                </p:nvSpPr>
                <p:spPr bwMode="auto">
                  <a:xfrm>
                    <a:off x="1796" y="11780"/>
                    <a:ext cx="765" cy="2903"/>
                  </a:xfrm>
                  <a:prstGeom prst="rect">
                    <a:avLst/>
                  </a:prstGeom>
                  <a:solidFill>
                    <a:srgbClr val="FFFFFF"/>
                  </a:solidFill>
                  <a:ln w="38100">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解</a:t>
                    </a:r>
                    <a:endParaRPr kumimoji="0" lang="en-US" altLang="zh-TW"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決</a:t>
                    </a:r>
                    <a:endParaRPr kumimoji="0" lang="en-US" altLang="zh-TW"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問</a:t>
                    </a:r>
                    <a:endParaRPr kumimoji="0" lang="en-US" altLang="zh-TW"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題</a:t>
                    </a:r>
                    <a:endPar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sp>
                <p:nvSpPr>
                  <p:cNvPr id="78904" name="Rectangle 162"/>
                  <p:cNvSpPr>
                    <a:spLocks noChangeArrowheads="1"/>
                  </p:cNvSpPr>
                  <p:nvPr/>
                </p:nvSpPr>
                <p:spPr bwMode="auto">
                  <a:xfrm>
                    <a:off x="2719" y="13353"/>
                    <a:ext cx="3058" cy="541"/>
                  </a:xfrm>
                  <a:prstGeom prst="rect">
                    <a:avLst/>
                  </a:prstGeom>
                  <a:solidFill>
                    <a:srgbClr val="FFFFFF"/>
                  </a:solidFill>
                  <a:ln w="2857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實作與驗證</a:t>
                    </a:r>
                  </a:p>
                </p:txBody>
              </p:sp>
              <p:sp>
                <p:nvSpPr>
                  <p:cNvPr id="78905" name="Rectangle 163"/>
                  <p:cNvSpPr>
                    <a:spLocks noChangeArrowheads="1"/>
                  </p:cNvSpPr>
                  <p:nvPr/>
                </p:nvSpPr>
                <p:spPr bwMode="auto">
                  <a:xfrm>
                    <a:off x="2719" y="11901"/>
                    <a:ext cx="3058" cy="541"/>
                  </a:xfrm>
                  <a:prstGeom prst="rect">
                    <a:avLst/>
                  </a:prstGeom>
                  <a:solidFill>
                    <a:srgbClr val="FFFFFF"/>
                  </a:solidFill>
                  <a:ln w="2857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提出</a:t>
                    </a:r>
                    <a:r>
                      <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問題的解決方法</a:t>
                    </a:r>
                  </a:p>
                </p:txBody>
              </p:sp>
              <p:sp>
                <p:nvSpPr>
                  <p:cNvPr id="78906" name="Rectangle 164"/>
                  <p:cNvSpPr>
                    <a:spLocks noChangeArrowheads="1"/>
                  </p:cNvSpPr>
                  <p:nvPr/>
                </p:nvSpPr>
                <p:spPr bwMode="auto">
                  <a:xfrm>
                    <a:off x="2719" y="12627"/>
                    <a:ext cx="3058" cy="541"/>
                  </a:xfrm>
                  <a:prstGeom prst="rect">
                    <a:avLst/>
                  </a:prstGeom>
                  <a:solidFill>
                    <a:srgbClr val="FFFFFF"/>
                  </a:solidFill>
                  <a:ln w="2857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思考</a:t>
                    </a:r>
                    <a:r>
                      <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解決方法之可行性</a:t>
                    </a:r>
                  </a:p>
                </p:txBody>
              </p:sp>
              <p:sp>
                <p:nvSpPr>
                  <p:cNvPr id="78907" name="Rectangle 165"/>
                  <p:cNvSpPr>
                    <a:spLocks noChangeArrowheads="1"/>
                  </p:cNvSpPr>
                  <p:nvPr/>
                </p:nvSpPr>
                <p:spPr bwMode="auto">
                  <a:xfrm>
                    <a:off x="2719" y="14079"/>
                    <a:ext cx="3058" cy="539"/>
                  </a:xfrm>
                  <a:prstGeom prst="rect">
                    <a:avLst/>
                  </a:prstGeom>
                  <a:solidFill>
                    <a:srgbClr val="FFFFFF"/>
                  </a:solidFill>
                  <a:ln w="2857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檢查</a:t>
                    </a:r>
                    <a:r>
                      <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結果與過程</a:t>
                    </a:r>
                  </a:p>
                </p:txBody>
              </p:sp>
              <p:sp>
                <p:nvSpPr>
                  <p:cNvPr id="78908" name="Rectangle 166"/>
                  <p:cNvSpPr>
                    <a:spLocks noChangeArrowheads="1"/>
                  </p:cNvSpPr>
                  <p:nvPr/>
                </p:nvSpPr>
                <p:spPr bwMode="auto">
                  <a:xfrm>
                    <a:off x="2719" y="10086"/>
                    <a:ext cx="2543" cy="539"/>
                  </a:xfrm>
                  <a:prstGeom prst="rect">
                    <a:avLst/>
                  </a:prstGeom>
                  <a:solidFill>
                    <a:srgbClr val="FFFFFF"/>
                  </a:solidFill>
                  <a:ln w="2857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數與量的</a:t>
                    </a:r>
                    <a:r>
                      <a:rPr kumimoji="0" lang="zh-TW" altLang="en-US" sz="16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合成與分解</a:t>
                    </a:r>
                  </a:p>
                </p:txBody>
              </p:sp>
            </p:grpSp>
            <p:sp>
              <p:nvSpPr>
                <p:cNvPr id="78892" name="AutoShape 168"/>
                <p:cNvSpPr>
                  <a:spLocks noChangeArrowheads="1"/>
                </p:cNvSpPr>
                <p:nvPr/>
              </p:nvSpPr>
              <p:spPr bwMode="auto">
                <a:xfrm rot="5400000">
                  <a:off x="1908" y="5827"/>
                  <a:ext cx="461" cy="54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4 w 21600"/>
                    <a:gd name="T13" fmla="*/ 5400 h 21600"/>
                    <a:gd name="T14" fmla="*/ 1888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sp>
              <p:nvSpPr>
                <p:cNvPr id="78893" name="AutoShape 169"/>
                <p:cNvSpPr>
                  <a:spLocks noChangeArrowheads="1"/>
                </p:cNvSpPr>
                <p:nvPr/>
              </p:nvSpPr>
              <p:spPr bwMode="auto">
                <a:xfrm rot="5400000">
                  <a:off x="1931" y="9155"/>
                  <a:ext cx="459" cy="54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8 w 21600"/>
                    <a:gd name="T13" fmla="*/ 5400 h 21600"/>
                    <a:gd name="T14" fmla="*/ 18918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grpSp>
              <p:nvGrpSpPr>
                <p:cNvPr id="8" name="Group 170"/>
                <p:cNvGrpSpPr>
                  <a:grpSpLocks/>
                </p:cNvGrpSpPr>
                <p:nvPr/>
              </p:nvGrpSpPr>
              <p:grpSpPr bwMode="auto">
                <a:xfrm>
                  <a:off x="1796" y="6181"/>
                  <a:ext cx="6738" cy="3069"/>
                  <a:chOff x="1796" y="6181"/>
                  <a:chExt cx="6738" cy="3069"/>
                </a:xfrm>
              </p:grpSpPr>
              <p:grpSp>
                <p:nvGrpSpPr>
                  <p:cNvPr id="9" name="Group 171"/>
                  <p:cNvGrpSpPr>
                    <a:grpSpLocks/>
                  </p:cNvGrpSpPr>
                  <p:nvPr/>
                </p:nvGrpSpPr>
                <p:grpSpPr bwMode="auto">
                  <a:xfrm>
                    <a:off x="1796" y="6292"/>
                    <a:ext cx="3464" cy="2958"/>
                    <a:chOff x="1796" y="6292"/>
                    <a:chExt cx="3464" cy="2958"/>
                  </a:xfrm>
                </p:grpSpPr>
                <p:sp>
                  <p:nvSpPr>
                    <p:cNvPr id="78899" name="Rectangle 172"/>
                    <p:cNvSpPr>
                      <a:spLocks noChangeArrowheads="1"/>
                    </p:cNvSpPr>
                    <p:nvPr/>
                  </p:nvSpPr>
                  <p:spPr bwMode="auto">
                    <a:xfrm>
                      <a:off x="1796" y="6485"/>
                      <a:ext cx="765" cy="2589"/>
                    </a:xfrm>
                    <a:prstGeom prst="rect">
                      <a:avLst/>
                    </a:prstGeom>
                    <a:solidFill>
                      <a:srgbClr val="FFFFFF"/>
                    </a:solidFill>
                    <a:ln w="38100">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理</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訊</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息</a:t>
                      </a:r>
                      <a:endParaRPr kumimoji="0" lang="zh-TW" altLang="en-US" sz="18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sp>
                  <p:nvSpPr>
                    <p:cNvPr id="78900" name="Rectangle 173"/>
                    <p:cNvSpPr>
                      <a:spLocks noChangeArrowheads="1"/>
                    </p:cNvSpPr>
                    <p:nvPr/>
                  </p:nvSpPr>
                  <p:spPr bwMode="auto">
                    <a:xfrm>
                      <a:off x="2719" y="8711"/>
                      <a:ext cx="2541" cy="539"/>
                    </a:xfrm>
                    <a:prstGeom prst="rect">
                      <a:avLst/>
                    </a:prstGeom>
                    <a:solidFill>
                      <a:srgbClr val="FFFFFF"/>
                    </a:solidFill>
                    <a:ln w="2857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圖</a:t>
                      </a:r>
                      <a:r>
                        <a:rPr kumimoji="0" lang="en-US" altLang="zh-TW"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a:t>
                      </a: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表整理資料</a:t>
                      </a:r>
                    </a:p>
                  </p:txBody>
                </p:sp>
                <p:sp>
                  <p:nvSpPr>
                    <p:cNvPr id="78901" name="Rectangle 174"/>
                    <p:cNvSpPr>
                      <a:spLocks noChangeArrowheads="1"/>
                    </p:cNvSpPr>
                    <p:nvPr/>
                  </p:nvSpPr>
                  <p:spPr bwMode="auto">
                    <a:xfrm>
                      <a:off x="2719" y="6292"/>
                      <a:ext cx="2541" cy="539"/>
                    </a:xfrm>
                    <a:prstGeom prst="rect">
                      <a:avLst/>
                    </a:prstGeom>
                    <a:solidFill>
                      <a:srgbClr val="FFFFFF"/>
                    </a:solidFill>
                    <a:ln w="2857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歸類與分類</a:t>
                      </a:r>
                      <a:endPar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sp>
                  <p:nvSpPr>
                    <p:cNvPr id="78902" name="Rectangle 175"/>
                    <p:cNvSpPr>
                      <a:spLocks noChangeArrowheads="1"/>
                    </p:cNvSpPr>
                    <p:nvPr/>
                  </p:nvSpPr>
                  <p:spPr bwMode="auto">
                    <a:xfrm>
                      <a:off x="2719" y="6897"/>
                      <a:ext cx="2541" cy="539"/>
                    </a:xfrm>
                    <a:prstGeom prst="rect">
                      <a:avLst/>
                    </a:prstGeom>
                    <a:solidFill>
                      <a:srgbClr val="FFFFFF"/>
                    </a:solidFill>
                    <a:ln w="2857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比較、找關係</a:t>
                      </a:r>
                      <a:endPar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grpSp>
              <p:grpSp>
                <p:nvGrpSpPr>
                  <p:cNvPr id="10" name="Group 176"/>
                  <p:cNvGrpSpPr>
                    <a:grpSpLocks/>
                  </p:cNvGrpSpPr>
                  <p:nvPr/>
                </p:nvGrpSpPr>
                <p:grpSpPr bwMode="auto">
                  <a:xfrm>
                    <a:off x="5261" y="6181"/>
                    <a:ext cx="3273" cy="1200"/>
                    <a:chOff x="5261" y="6181"/>
                    <a:chExt cx="3273" cy="1200"/>
                  </a:xfrm>
                </p:grpSpPr>
                <p:sp>
                  <p:nvSpPr>
                    <p:cNvPr id="78897" name="Line 178"/>
                    <p:cNvSpPr>
                      <a:spLocks noChangeShapeType="1"/>
                    </p:cNvSpPr>
                    <p:nvPr/>
                  </p:nvSpPr>
                  <p:spPr bwMode="auto">
                    <a:xfrm>
                      <a:off x="5261" y="6661"/>
                      <a:ext cx="693" cy="0"/>
                    </a:xfrm>
                    <a:prstGeom prst="line">
                      <a:avLst/>
                    </a:prstGeom>
                    <a:no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sp>
                  <p:nvSpPr>
                    <p:cNvPr id="78898" name="Rectangle 179"/>
                    <p:cNvSpPr>
                      <a:spLocks noChangeArrowheads="1"/>
                    </p:cNvSpPr>
                    <p:nvPr/>
                  </p:nvSpPr>
                  <p:spPr bwMode="auto">
                    <a:xfrm>
                      <a:off x="5749" y="6181"/>
                      <a:ext cx="2785" cy="1200"/>
                    </a:xfrm>
                    <a:prstGeom prst="rect">
                      <a:avLst/>
                    </a:prstGeom>
                    <a:solidFill>
                      <a:srgbClr val="FFFFFF"/>
                    </a:solidFill>
                    <a:ln w="9525">
                      <a:solidFill>
                        <a:srgbClr val="000000"/>
                      </a:solidFill>
                      <a:miter lim="800000"/>
                      <a:headEnd/>
                      <a:tailEnd/>
                    </a:ln>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3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依訊息的特徵、數量、屬性、型式或功能形成類群及命名、</a:t>
                      </a:r>
                      <a:r>
                        <a:rPr kumimoji="0" lang="zh-TW" altLang="en-US" sz="1300" b="0"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比較及找</a:t>
                      </a:r>
                      <a:r>
                        <a:rPr kumimoji="0" lang="zh-TW" altLang="en-US" sz="13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關係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grpSp>
            </p:grpSp>
            <p:sp>
              <p:nvSpPr>
                <p:cNvPr id="78891" name="Rectangle 167"/>
                <p:cNvSpPr>
                  <a:spLocks noChangeArrowheads="1"/>
                </p:cNvSpPr>
                <p:nvPr/>
              </p:nvSpPr>
              <p:spPr bwMode="auto">
                <a:xfrm>
                  <a:off x="1796" y="2340"/>
                  <a:ext cx="765" cy="3422"/>
                </a:xfrm>
                <a:prstGeom prst="rect">
                  <a:avLst/>
                </a:prstGeom>
                <a:solidFill>
                  <a:srgbClr val="FFFFFF"/>
                </a:solidFill>
                <a:ln w="38100">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蒐</a:t>
                  </a:r>
                  <a:endParaRPr kumimoji="0" lang="en-US" altLang="zh-TW" sz="18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集</a:t>
                  </a:r>
                  <a:endParaRPr kumimoji="0" lang="en-US" altLang="zh-TW" sz="18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訊</a:t>
                  </a:r>
                  <a:endParaRPr kumimoji="0" lang="en-US" altLang="zh-TW" sz="18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息</a:t>
                  </a:r>
                  <a:endParaRPr kumimoji="0" lang="zh-TW" altLang="en-US" sz="18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grpSp>
          <p:grpSp>
            <p:nvGrpSpPr>
              <p:cNvPr id="11" name="Group 191"/>
              <p:cNvGrpSpPr>
                <a:grpSpLocks/>
              </p:cNvGrpSpPr>
              <p:nvPr/>
            </p:nvGrpSpPr>
            <p:grpSpPr bwMode="auto">
              <a:xfrm>
                <a:off x="2715" y="3420"/>
                <a:ext cx="5550" cy="2299"/>
                <a:chOff x="2715" y="3420"/>
                <a:chExt cx="5550" cy="2299"/>
              </a:xfrm>
            </p:grpSpPr>
            <p:sp>
              <p:nvSpPr>
                <p:cNvPr id="78880" name="Rectangle 192"/>
                <p:cNvSpPr>
                  <a:spLocks noChangeArrowheads="1"/>
                </p:cNvSpPr>
                <p:nvPr/>
              </p:nvSpPr>
              <p:spPr bwMode="auto">
                <a:xfrm>
                  <a:off x="2713" y="3420"/>
                  <a:ext cx="2549" cy="501"/>
                </a:xfrm>
                <a:prstGeom prst="rect">
                  <a:avLst/>
                </a:prstGeom>
                <a:solidFill>
                  <a:srgbClr val="FFFFFF"/>
                </a:solidFill>
                <a:ln w="2857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經由</a:t>
                  </a: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提問</a:t>
                  </a:r>
                  <a:r>
                    <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蒐集</a:t>
                  </a:r>
                </a:p>
              </p:txBody>
            </p:sp>
            <p:sp>
              <p:nvSpPr>
                <p:cNvPr id="78881" name="Rectangle 193"/>
                <p:cNvSpPr>
                  <a:spLocks noChangeArrowheads="1"/>
                </p:cNvSpPr>
                <p:nvPr/>
              </p:nvSpPr>
              <p:spPr bwMode="auto">
                <a:xfrm>
                  <a:off x="2713" y="4322"/>
                  <a:ext cx="2549" cy="499"/>
                </a:xfrm>
                <a:prstGeom prst="rect">
                  <a:avLst/>
                </a:prstGeom>
                <a:solidFill>
                  <a:srgbClr val="FFFFFF"/>
                </a:solidFill>
                <a:ln w="2857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經由</a:t>
                  </a: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資料查閱</a:t>
                  </a:r>
                  <a:r>
                    <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蒐集</a:t>
                  </a:r>
                </a:p>
              </p:txBody>
            </p:sp>
            <p:sp>
              <p:nvSpPr>
                <p:cNvPr id="78882" name="Rectangle 194"/>
                <p:cNvSpPr>
                  <a:spLocks noChangeArrowheads="1"/>
                </p:cNvSpPr>
                <p:nvPr/>
              </p:nvSpPr>
              <p:spPr bwMode="auto">
                <a:xfrm>
                  <a:off x="2713" y="5220"/>
                  <a:ext cx="2549" cy="499"/>
                </a:xfrm>
                <a:prstGeom prst="rect">
                  <a:avLst/>
                </a:prstGeom>
                <a:solidFill>
                  <a:srgbClr val="FFFFFF"/>
                </a:solidFill>
                <a:ln w="2857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經由</a:t>
                  </a:r>
                  <a:r>
                    <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調查查閱</a:t>
                  </a:r>
                  <a:r>
                    <a:rPr kumimoji="0" lang="zh-TW" altLang="en-US"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t>蒐集</a:t>
                  </a:r>
                </a:p>
              </p:txBody>
            </p:sp>
            <p:grpSp>
              <p:nvGrpSpPr>
                <p:cNvPr id="12" name="Group 195"/>
                <p:cNvGrpSpPr>
                  <a:grpSpLocks/>
                </p:cNvGrpSpPr>
                <p:nvPr/>
              </p:nvGrpSpPr>
              <p:grpSpPr bwMode="auto">
                <a:xfrm>
                  <a:off x="5262" y="3420"/>
                  <a:ext cx="3003" cy="2221"/>
                  <a:chOff x="5262" y="3420"/>
                  <a:chExt cx="3003" cy="2221"/>
                </a:xfrm>
              </p:grpSpPr>
              <p:grpSp>
                <p:nvGrpSpPr>
                  <p:cNvPr id="13" name="Group 198"/>
                  <p:cNvGrpSpPr>
                    <a:grpSpLocks/>
                  </p:cNvGrpSpPr>
                  <p:nvPr/>
                </p:nvGrpSpPr>
                <p:grpSpPr bwMode="auto">
                  <a:xfrm>
                    <a:off x="5262" y="3630"/>
                    <a:ext cx="693" cy="1830"/>
                    <a:chOff x="5262" y="3630"/>
                    <a:chExt cx="693" cy="1830"/>
                  </a:xfrm>
                </p:grpSpPr>
                <p:sp>
                  <p:nvSpPr>
                    <p:cNvPr id="78886" name="Line 199"/>
                    <p:cNvSpPr>
                      <a:spLocks noChangeShapeType="1"/>
                    </p:cNvSpPr>
                    <p:nvPr/>
                  </p:nvSpPr>
                  <p:spPr bwMode="auto">
                    <a:xfrm>
                      <a:off x="5256" y="4500"/>
                      <a:ext cx="693" cy="0"/>
                    </a:xfrm>
                    <a:prstGeom prst="line">
                      <a:avLst/>
                    </a:prstGeom>
                    <a:no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cxnSp>
                  <p:nvCxnSpPr>
                    <p:cNvPr id="78887" name="AutoShape 200"/>
                    <p:cNvCxnSpPr>
                      <a:cxnSpLocks noChangeShapeType="1"/>
                    </p:cNvCxnSpPr>
                    <p:nvPr/>
                  </p:nvCxnSpPr>
                  <p:spPr bwMode="auto">
                    <a:xfrm>
                      <a:off x="5262" y="3630"/>
                      <a:ext cx="243" cy="0"/>
                    </a:xfrm>
                    <a:prstGeom prst="straightConnector1">
                      <a:avLst/>
                    </a:prstGeom>
                    <a:noFill/>
                    <a:ln w="9525">
                      <a:solidFill>
                        <a:srgbClr val="000000"/>
                      </a:solidFill>
                      <a:round/>
                      <a:headEnd/>
                      <a:tailEnd/>
                    </a:ln>
                  </p:spPr>
                </p:cxnSp>
                <p:cxnSp>
                  <p:nvCxnSpPr>
                    <p:cNvPr id="78888" name="AutoShape 201"/>
                    <p:cNvCxnSpPr>
                      <a:cxnSpLocks noChangeShapeType="1"/>
                    </p:cNvCxnSpPr>
                    <p:nvPr/>
                  </p:nvCxnSpPr>
                  <p:spPr bwMode="auto">
                    <a:xfrm>
                      <a:off x="5262" y="5460"/>
                      <a:ext cx="243" cy="0"/>
                    </a:xfrm>
                    <a:prstGeom prst="straightConnector1">
                      <a:avLst/>
                    </a:prstGeom>
                    <a:noFill/>
                    <a:ln w="9525">
                      <a:solidFill>
                        <a:srgbClr val="000000"/>
                      </a:solidFill>
                      <a:round/>
                      <a:headEnd/>
                      <a:tailEnd/>
                    </a:ln>
                  </p:spPr>
                </p:cxnSp>
                <p:cxnSp>
                  <p:nvCxnSpPr>
                    <p:cNvPr id="78889" name="AutoShape 202"/>
                    <p:cNvCxnSpPr>
                      <a:cxnSpLocks noChangeShapeType="1"/>
                    </p:cNvCxnSpPr>
                    <p:nvPr/>
                  </p:nvCxnSpPr>
                  <p:spPr bwMode="auto">
                    <a:xfrm>
                      <a:off x="5505" y="3630"/>
                      <a:ext cx="0" cy="1830"/>
                    </a:xfrm>
                    <a:prstGeom prst="straightConnector1">
                      <a:avLst/>
                    </a:prstGeom>
                    <a:noFill/>
                    <a:ln w="9525">
                      <a:solidFill>
                        <a:srgbClr val="000000"/>
                      </a:solidFill>
                      <a:round/>
                      <a:headEnd/>
                      <a:tailEnd/>
                    </a:ln>
                  </p:spPr>
                </p:cxnSp>
              </p:grpSp>
              <p:sp>
                <p:nvSpPr>
                  <p:cNvPr id="78885" name="Rectangle 203"/>
                  <p:cNvSpPr>
                    <a:spLocks noChangeArrowheads="1"/>
                  </p:cNvSpPr>
                  <p:nvPr/>
                </p:nvSpPr>
                <p:spPr bwMode="auto">
                  <a:xfrm>
                    <a:off x="5724" y="3420"/>
                    <a:ext cx="2541" cy="2221"/>
                  </a:xfrm>
                  <a:prstGeom prst="rect">
                    <a:avLst/>
                  </a:prstGeom>
                  <a:solidFill>
                    <a:srgbClr val="FFFFFF"/>
                  </a:solid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利用實物、圖片、書籍資料</a:t>
                    </a:r>
                    <a:r>
                      <a:rPr kumimoji="0" lang="zh-TW" altLang="en-US" sz="1600" b="0"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、參訪相關</a:t>
                    </a:r>
                    <a:r>
                      <a:rPr kumimoji="0" lang="zh-TW" altLang="en-US"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人士</a:t>
                    </a:r>
                    <a:r>
                      <a:rPr kumimoji="0" lang="zh-TW" altLang="en-US" sz="1600" b="0"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或場所</a:t>
                    </a:r>
                    <a:r>
                      <a:rPr kumimoji="0" lang="zh-TW" altLang="en-US" sz="16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蒐集資料</a:t>
                    </a:r>
                  </a:p>
                </p:txBody>
              </p:sp>
            </p:grpSp>
          </p:grpSp>
        </p:grpSp>
        <p:grpSp>
          <p:nvGrpSpPr>
            <p:cNvPr id="14" name="群組 64"/>
            <p:cNvGrpSpPr>
              <a:grpSpLocks/>
            </p:cNvGrpSpPr>
            <p:nvPr/>
          </p:nvGrpSpPr>
          <p:grpSpPr bwMode="auto">
            <a:xfrm>
              <a:off x="4932047" y="2996952"/>
              <a:ext cx="216024" cy="369209"/>
              <a:chOff x="4946466" y="2996952"/>
              <a:chExt cx="201605" cy="513225"/>
            </a:xfrm>
          </p:grpSpPr>
          <p:cxnSp>
            <p:nvCxnSpPr>
              <p:cNvPr id="78875" name="AutoShape 201"/>
              <p:cNvCxnSpPr>
                <a:cxnSpLocks noChangeShapeType="1"/>
              </p:cNvCxnSpPr>
              <p:nvPr/>
            </p:nvCxnSpPr>
            <p:spPr bwMode="auto">
              <a:xfrm>
                <a:off x="4946459" y="3510177"/>
                <a:ext cx="201605" cy="0"/>
              </a:xfrm>
              <a:prstGeom prst="straightConnector1">
                <a:avLst/>
              </a:prstGeom>
              <a:noFill/>
              <a:ln w="9525">
                <a:solidFill>
                  <a:srgbClr val="000000"/>
                </a:solidFill>
                <a:round/>
                <a:headEnd/>
                <a:tailEnd/>
              </a:ln>
            </p:spPr>
          </p:cxnSp>
          <p:cxnSp>
            <p:nvCxnSpPr>
              <p:cNvPr id="78876" name="AutoShape 202"/>
              <p:cNvCxnSpPr>
                <a:cxnSpLocks noChangeShapeType="1"/>
              </p:cNvCxnSpPr>
              <p:nvPr/>
            </p:nvCxnSpPr>
            <p:spPr bwMode="auto">
              <a:xfrm>
                <a:off x="5148064" y="2996952"/>
                <a:ext cx="0" cy="513225"/>
              </a:xfrm>
              <a:prstGeom prst="straightConnector1">
                <a:avLst/>
              </a:prstGeom>
              <a:noFill/>
              <a:ln w="9525">
                <a:solidFill>
                  <a:srgbClr val="000000"/>
                </a:solidFill>
                <a:round/>
                <a:headEnd/>
                <a:tailEnd/>
              </a:ln>
            </p:spPr>
          </p:cxnSp>
        </p:grpSp>
      </p:grpSp>
      <p:sp>
        <p:nvSpPr>
          <p:cNvPr id="78864" name="Line 178"/>
          <p:cNvSpPr>
            <a:spLocks noChangeShapeType="1"/>
          </p:cNvSpPr>
          <p:nvPr/>
        </p:nvSpPr>
        <p:spPr bwMode="auto">
          <a:xfrm>
            <a:off x="4953000" y="3721100"/>
            <a:ext cx="574675" cy="0"/>
          </a:xfrm>
          <a:prstGeom prst="line">
            <a:avLst/>
          </a:prstGeom>
          <a:no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cxnSp>
        <p:nvCxnSpPr>
          <p:cNvPr id="78865" name="AutoShape 201"/>
          <p:cNvCxnSpPr>
            <a:cxnSpLocks noChangeShapeType="1"/>
          </p:cNvCxnSpPr>
          <p:nvPr/>
        </p:nvCxnSpPr>
        <p:spPr bwMode="auto">
          <a:xfrm>
            <a:off x="4932363" y="4086225"/>
            <a:ext cx="215900" cy="0"/>
          </a:xfrm>
          <a:prstGeom prst="straightConnector1">
            <a:avLst/>
          </a:prstGeom>
          <a:noFill/>
          <a:ln w="9525">
            <a:solidFill>
              <a:srgbClr val="000000"/>
            </a:solidFill>
            <a:round/>
            <a:headEnd/>
            <a:tailEnd/>
          </a:ln>
        </p:spPr>
      </p:cxnSp>
      <p:cxnSp>
        <p:nvCxnSpPr>
          <p:cNvPr id="78866" name="AutoShape 202"/>
          <p:cNvCxnSpPr>
            <a:cxnSpLocks noChangeShapeType="1"/>
          </p:cNvCxnSpPr>
          <p:nvPr/>
        </p:nvCxnSpPr>
        <p:spPr bwMode="auto">
          <a:xfrm>
            <a:off x="5148263" y="3716338"/>
            <a:ext cx="0" cy="369887"/>
          </a:xfrm>
          <a:prstGeom prst="straightConnector1">
            <a:avLst/>
          </a:prstGeom>
          <a:noFill/>
          <a:ln w="9525">
            <a:solidFill>
              <a:srgbClr val="000000"/>
            </a:solidFill>
            <a:round/>
            <a:headEnd/>
            <a:tailEnd/>
          </a:ln>
        </p:spPr>
      </p:cxnSp>
      <p:sp>
        <p:nvSpPr>
          <p:cNvPr id="78867" name="Rectangle 179"/>
          <p:cNvSpPr>
            <a:spLocks noChangeArrowheads="1"/>
          </p:cNvSpPr>
          <p:nvPr/>
        </p:nvSpPr>
        <p:spPr bwMode="auto">
          <a:xfrm>
            <a:off x="5364163" y="3573463"/>
            <a:ext cx="2309812" cy="863600"/>
          </a:xfrm>
          <a:prstGeom prst="rect">
            <a:avLst/>
          </a:prstGeom>
          <a:solidFill>
            <a:srgbClr val="FFFFFF"/>
          </a:solidFill>
          <a:ln w="9525">
            <a:solidFill>
              <a:srgbClr val="000000"/>
            </a:solidFill>
            <a:miter lim="800000"/>
            <a:headEnd/>
            <a:tailEnd/>
          </a:ln>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3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依</a:t>
            </a:r>
            <a:r>
              <a:rPr kumimoji="0" lang="zh-TW" altLang="zh-TW" sz="13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深淺、高低、多寡、輕重、大小或發生先後依序整理排列，並從序列中找到反覆出現的關係</a:t>
            </a:r>
            <a:endParaRPr kumimoji="0" lang="zh-TW" altLang="en-US" sz="13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3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sp>
        <p:nvSpPr>
          <p:cNvPr id="78868" name="Rectangle 144"/>
          <p:cNvSpPr>
            <a:spLocks noChangeArrowheads="1"/>
          </p:cNvSpPr>
          <p:nvPr/>
        </p:nvSpPr>
        <p:spPr bwMode="auto">
          <a:xfrm>
            <a:off x="1403350" y="4868863"/>
            <a:ext cx="215900" cy="360362"/>
          </a:xfrm>
          <a:prstGeom prst="rect">
            <a:avLst/>
          </a:prstGeom>
          <a:gradFill rotWithShape="1">
            <a:gsLst>
              <a:gs pos="0">
                <a:srgbClr val="BEF397"/>
              </a:gs>
              <a:gs pos="50000">
                <a:srgbClr val="D5F6C0"/>
              </a:gs>
              <a:gs pos="100000">
                <a:srgbClr val="EAFAE0"/>
              </a:gs>
            </a:gsLst>
            <a:lin ang="2700000" scaled="1"/>
          </a:gra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sp>
        <p:nvSpPr>
          <p:cNvPr id="78869" name="Rectangle 144"/>
          <p:cNvSpPr>
            <a:spLocks noChangeArrowheads="1"/>
          </p:cNvSpPr>
          <p:nvPr/>
        </p:nvSpPr>
        <p:spPr bwMode="auto">
          <a:xfrm>
            <a:off x="1116013" y="4868863"/>
            <a:ext cx="287337" cy="1152525"/>
          </a:xfrm>
          <a:prstGeom prst="rect">
            <a:avLst/>
          </a:prstGeom>
          <a:gradFill rotWithShape="1">
            <a:gsLst>
              <a:gs pos="0">
                <a:srgbClr val="FFFFFF"/>
              </a:gs>
              <a:gs pos="50000">
                <a:srgbClr val="FFFF00"/>
              </a:gs>
              <a:gs pos="100000">
                <a:srgbClr val="FFFFFF"/>
              </a:gs>
            </a:gsLst>
            <a:lin ang="0" scaled="1"/>
          </a:gra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600" b="1"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16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sp>
        <p:nvSpPr>
          <p:cNvPr id="78870" name="投影片編號版面配置區 6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01A73AE-A5BE-4668-B818-A8BA4427DD96}" type="slidenum">
              <a:rPr kumimoji="0" lang="en-US" altLang="zh-TW" sz="10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zh-TW" sz="10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cxnSp>
        <p:nvCxnSpPr>
          <p:cNvPr id="70" name="直線接點 69"/>
          <p:cNvCxnSpPr/>
          <p:nvPr/>
        </p:nvCxnSpPr>
        <p:spPr>
          <a:xfrm>
            <a:off x="827088" y="2636838"/>
            <a:ext cx="7273925" cy="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sp>
        <p:nvSpPr>
          <p:cNvPr id="78852" name="Rectangle 75"/>
          <p:cNvSpPr>
            <a:spLocks noChangeArrowheads="1"/>
          </p:cNvSpPr>
          <p:nvPr/>
        </p:nvSpPr>
        <p:spPr bwMode="auto">
          <a:xfrm>
            <a:off x="743819" y="269081"/>
            <a:ext cx="576263" cy="6024563"/>
          </a:xfrm>
          <a:prstGeom prst="rect">
            <a:avLst/>
          </a:prstGeom>
          <a:noFill/>
          <a:ln w="9525">
            <a:noFill/>
            <a:miter lim="800000"/>
            <a:headEnd/>
            <a:tailEnd/>
          </a:ln>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1" i="0" u="none" strike="noStrike" kern="1200" cap="none" spc="0" normalizeH="0" baseline="0" noProof="0" dirty="0">
              <a:ln>
                <a:noFill/>
              </a:ln>
              <a:solidFill>
                <a:srgbClr val="006600"/>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3200" b="1" i="0" u="none" strike="noStrike" kern="1200" cap="none" spc="0" normalizeH="0" baseline="0" noProof="0" dirty="0">
              <a:ln>
                <a:noFill/>
              </a:ln>
              <a:solidFill>
                <a:srgbClr val="006600"/>
              </a:solidFill>
              <a:effectLst/>
              <a:uLnTx/>
              <a:uFillTx/>
              <a:latin typeface="Microsoft JhengHei" charset="-120"/>
              <a:ea typeface="Microsoft JhengHei" charset="-120"/>
              <a:cs typeface="Microsoft JhengHei" charset="-120"/>
            </a:endParaRPr>
          </a:p>
        </p:txBody>
      </p:sp>
      <p:sp>
        <p:nvSpPr>
          <p:cNvPr id="68" name="Footer Placeholder 4"/>
          <p:cNvSpPr txBox="1">
            <a:spLocks/>
          </p:cNvSpPr>
          <p:nvPr/>
        </p:nvSpPr>
        <p:spPr>
          <a:xfrm>
            <a:off x="2200276" y="6597352"/>
            <a:ext cx="4250530" cy="293117"/>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411366286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圖表 51"/>
          <p:cNvGraphicFramePr>
            <a:graphicFrameLocks/>
          </p:cNvGraphicFramePr>
          <p:nvPr>
            <p:extLst/>
          </p:nvPr>
        </p:nvGraphicFramePr>
        <p:xfrm>
          <a:off x="392912" y="2924944"/>
          <a:ext cx="10072688" cy="1857375"/>
        </p:xfrm>
        <a:graphic>
          <a:graphicData uri="http://schemas.openxmlformats.org/presentationml/2006/ole">
            <mc:AlternateContent xmlns:mc="http://schemas.openxmlformats.org/markup-compatibility/2006">
              <mc:Choice xmlns:v="urn:schemas-microsoft-com:vml" Requires="v">
                <p:oleObj spid="_x0000_s1027" r:id="rId3" imgW="10071465" imgH="1853345" progId="Excel.Sheet.8">
                  <p:embed/>
                </p:oleObj>
              </mc:Choice>
              <mc:Fallback>
                <p:oleObj r:id="rId3" imgW="10071465" imgH="1853345" progId="Excel.Sheet.8">
                  <p:embed/>
                  <p:pic>
                    <p:nvPicPr>
                      <p:cNvPr id="1026" name="圖表 5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12" y="2924944"/>
                        <a:ext cx="10072688" cy="185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圓角矩形 53"/>
          <p:cNvSpPr/>
          <p:nvPr/>
        </p:nvSpPr>
        <p:spPr>
          <a:xfrm>
            <a:off x="6143636" y="1812686"/>
            <a:ext cx="2643187" cy="1000125"/>
          </a:xfrm>
          <a:prstGeom prst="roundRect">
            <a:avLst/>
          </a:prstGeom>
          <a:solidFill>
            <a:srgbClr val="CCECFF">
              <a:alpha val="18824"/>
            </a:srgbClr>
          </a:solid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charset="-120"/>
              <a:ea typeface="Microsoft JhengHei" charset="-120"/>
              <a:cs typeface="Microsoft JhengHei" charset="-120"/>
            </a:endParaRPr>
          </a:p>
        </p:txBody>
      </p:sp>
      <p:sp>
        <p:nvSpPr>
          <p:cNvPr id="1044" name="投影片編號版面配置區 41"/>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02197D4-C929-40FA-94D4-1B648A1D298F}"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2"/>
          <p:cNvSpPr>
            <a:spLocks noGrp="1" noChangeArrowheads="1"/>
          </p:cNvSpPr>
          <p:nvPr>
            <p:ph type="title"/>
          </p:nvPr>
        </p:nvSpPr>
        <p:spPr>
          <a:xfrm>
            <a:off x="371141" y="404664"/>
            <a:ext cx="8382668" cy="1560716"/>
          </a:xfrm>
          <a:noFill/>
        </p:spPr>
        <p:txBody>
          <a:bodyPr>
            <a:normAutofit fontScale="90000"/>
          </a:bodyPr>
          <a:lstStyle/>
          <a:p>
            <a:pPr>
              <a:lnSpc>
                <a:spcPct val="150000"/>
              </a:lnSpc>
              <a:defRPr/>
            </a:pPr>
            <a:r>
              <a:rPr lang="zh-TW" altLang="en-US" sz="3600" dirty="0" smtClean="0">
                <a:solidFill>
                  <a:schemeClr val="tx1"/>
                </a:solidFill>
              </a:rPr>
              <a:t>幼兒發展</a:t>
            </a:r>
            <a:r>
              <a:rPr lang="en-US" altLang="zh-TW" sz="3600" dirty="0" smtClean="0">
                <a:solidFill>
                  <a:schemeClr val="tx1"/>
                </a:solidFill>
              </a:rPr>
              <a:t/>
            </a:r>
            <a:br>
              <a:rPr lang="en-US" altLang="zh-TW" sz="3600" dirty="0" smtClean="0">
                <a:solidFill>
                  <a:schemeClr val="tx1"/>
                </a:solidFill>
              </a:rPr>
            </a:br>
            <a:r>
              <a:rPr lang="en-US" altLang="zh-TW" sz="3600" dirty="0" smtClean="0"/>
              <a:t>-</a:t>
            </a:r>
            <a:r>
              <a:rPr lang="en-US" altLang="zh-TW" sz="3600" dirty="0" smtClean="0">
                <a:solidFill>
                  <a:schemeClr val="tx1"/>
                </a:solidFill>
              </a:rPr>
              <a:t> </a:t>
            </a:r>
            <a:r>
              <a:rPr lang="zh-TW" altLang="en-US" sz="3600" dirty="0" smtClean="0"/>
              <a:t>幼兒</a:t>
            </a:r>
            <a:r>
              <a:rPr lang="zh-TW" altLang="en-US" sz="3600" b="1" dirty="0">
                <a:solidFill>
                  <a:srgbClr val="FF0000"/>
                </a:solidFill>
              </a:rPr>
              <a:t>主動</a:t>
            </a:r>
            <a:r>
              <a:rPr lang="zh-TW" altLang="en-US" sz="3600" dirty="0"/>
              <a:t>提出</a:t>
            </a:r>
            <a:r>
              <a:rPr lang="zh-TW" altLang="en-US" sz="3600" b="1" dirty="0">
                <a:solidFill>
                  <a:srgbClr val="FF0000"/>
                </a:solidFill>
              </a:rPr>
              <a:t>深究性</a:t>
            </a:r>
            <a:r>
              <a:rPr lang="zh-TW" altLang="en-US" sz="3600" b="1" dirty="0" smtClean="0">
                <a:solidFill>
                  <a:srgbClr val="FF0000"/>
                </a:solidFill>
              </a:rPr>
              <a:t>問題</a:t>
            </a:r>
            <a:endParaRPr lang="zh-TW" altLang="en-US" sz="3600" dirty="0" smtClean="0">
              <a:solidFill>
                <a:schemeClr val="tx1"/>
              </a:solidFill>
            </a:endParaRPr>
          </a:p>
        </p:txBody>
      </p:sp>
      <p:grpSp>
        <p:nvGrpSpPr>
          <p:cNvPr id="2" name="群組 31"/>
          <p:cNvGrpSpPr>
            <a:grpSpLocks/>
          </p:cNvGrpSpPr>
          <p:nvPr/>
        </p:nvGrpSpPr>
        <p:grpSpPr bwMode="auto">
          <a:xfrm>
            <a:off x="500063" y="2026999"/>
            <a:ext cx="8151812" cy="642937"/>
            <a:chOff x="214313" y="2500306"/>
            <a:chExt cx="8151160" cy="642942"/>
          </a:xfrm>
        </p:grpSpPr>
        <p:sp>
          <p:nvSpPr>
            <p:cNvPr id="36" name="矩形 35"/>
            <p:cNvSpPr/>
            <p:nvPr/>
          </p:nvSpPr>
          <p:spPr bwMode="auto">
            <a:xfrm>
              <a:off x="1573104" y="2786058"/>
              <a:ext cx="863531" cy="357190"/>
            </a:xfrm>
            <a:prstGeom prst="rect">
              <a:avLst/>
            </a:prstGeom>
            <a:solidFill>
              <a:srgbClr val="FFCC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2</a:t>
              </a:r>
              <a:r>
                <a:rPr kumimoji="0" lang="zh-TW" altLang="en-US" sz="30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歲</a:t>
              </a:r>
            </a:p>
          </p:txBody>
        </p:sp>
        <p:sp>
          <p:nvSpPr>
            <p:cNvPr id="37" name="矩形 36"/>
            <p:cNvSpPr/>
            <p:nvPr/>
          </p:nvSpPr>
          <p:spPr bwMode="auto">
            <a:xfrm>
              <a:off x="2993803" y="2786058"/>
              <a:ext cx="863531" cy="357190"/>
            </a:xfrm>
            <a:prstGeom prst="rect">
              <a:avLst/>
            </a:prstGeom>
            <a:solidFill>
              <a:srgbClr val="FFCC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3</a:t>
              </a:r>
              <a:r>
                <a:rPr kumimoji="0" lang="zh-TW" altLang="en-US" sz="30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歲</a:t>
              </a:r>
            </a:p>
          </p:txBody>
        </p:sp>
        <p:sp>
          <p:nvSpPr>
            <p:cNvPr id="39" name="矩形 38"/>
            <p:cNvSpPr/>
            <p:nvPr/>
          </p:nvSpPr>
          <p:spPr bwMode="auto">
            <a:xfrm>
              <a:off x="4474822" y="2786058"/>
              <a:ext cx="865118" cy="357190"/>
            </a:xfrm>
            <a:prstGeom prst="rect">
              <a:avLst/>
            </a:prstGeom>
            <a:solidFill>
              <a:srgbClr val="FFCC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4</a:t>
              </a:r>
              <a:r>
                <a:rPr kumimoji="0" lang="zh-TW" altLang="en-US" sz="30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歲</a:t>
              </a:r>
            </a:p>
          </p:txBody>
        </p:sp>
        <p:sp>
          <p:nvSpPr>
            <p:cNvPr id="44" name="矩形 43"/>
            <p:cNvSpPr/>
            <p:nvPr/>
          </p:nvSpPr>
          <p:spPr bwMode="auto">
            <a:xfrm>
              <a:off x="6143151" y="2786058"/>
              <a:ext cx="863531" cy="357190"/>
            </a:xfrm>
            <a:prstGeom prst="rect">
              <a:avLst/>
            </a:prstGeom>
            <a:solidFill>
              <a:srgbClr val="FFCC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5</a:t>
              </a:r>
              <a:r>
                <a:rPr kumimoji="0" lang="zh-TW" altLang="en-US" sz="30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歲</a:t>
              </a:r>
            </a:p>
          </p:txBody>
        </p:sp>
        <p:sp>
          <p:nvSpPr>
            <p:cNvPr id="49" name="矩形 48"/>
            <p:cNvSpPr/>
            <p:nvPr/>
          </p:nvSpPr>
          <p:spPr bwMode="auto">
            <a:xfrm>
              <a:off x="214313" y="2786058"/>
              <a:ext cx="865118" cy="357190"/>
            </a:xfrm>
            <a:prstGeom prst="rect">
              <a:avLst/>
            </a:prstGeom>
            <a:solidFill>
              <a:srgbClr val="FFCC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1</a:t>
              </a:r>
              <a:r>
                <a:rPr kumimoji="0" lang="zh-TW" altLang="en-US" sz="30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歲</a:t>
              </a:r>
            </a:p>
          </p:txBody>
        </p:sp>
        <p:grpSp>
          <p:nvGrpSpPr>
            <p:cNvPr id="3" name="群組 30"/>
            <p:cNvGrpSpPr>
              <a:grpSpLocks/>
            </p:cNvGrpSpPr>
            <p:nvPr/>
          </p:nvGrpSpPr>
          <p:grpSpPr bwMode="auto">
            <a:xfrm>
              <a:off x="337815" y="2500306"/>
              <a:ext cx="7877523" cy="214317"/>
              <a:chOff x="337815" y="2500306"/>
              <a:chExt cx="7877523" cy="214317"/>
            </a:xfrm>
          </p:grpSpPr>
          <p:cxnSp>
            <p:nvCxnSpPr>
              <p:cNvPr id="24" name="直線接點 23"/>
              <p:cNvCxnSpPr/>
              <p:nvPr/>
            </p:nvCxnSpPr>
            <p:spPr bwMode="auto">
              <a:xfrm flipV="1">
                <a:off x="338128" y="2643182"/>
                <a:ext cx="787654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橢圓 29"/>
              <p:cNvSpPr/>
              <p:nvPr/>
            </p:nvSpPr>
            <p:spPr bwMode="auto">
              <a:xfrm>
                <a:off x="1881055" y="2500306"/>
                <a:ext cx="18572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charset="-120"/>
                  <a:ea typeface="Microsoft JhengHei" charset="-120"/>
                  <a:cs typeface="Microsoft JhengHei" charset="-120"/>
                </a:endParaRPr>
              </a:p>
            </p:txBody>
          </p:sp>
          <p:sp>
            <p:nvSpPr>
              <p:cNvPr id="33" name="橢圓 32"/>
              <p:cNvSpPr/>
              <p:nvPr/>
            </p:nvSpPr>
            <p:spPr bwMode="auto">
              <a:xfrm>
                <a:off x="3301753" y="2500306"/>
                <a:ext cx="185723"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charset="-120"/>
                  <a:ea typeface="Microsoft JhengHei" charset="-120"/>
                  <a:cs typeface="Microsoft JhengHei" charset="-120"/>
                </a:endParaRPr>
              </a:p>
            </p:txBody>
          </p:sp>
          <p:sp>
            <p:nvSpPr>
              <p:cNvPr id="34" name="橢圓 33"/>
              <p:cNvSpPr/>
              <p:nvPr/>
            </p:nvSpPr>
            <p:spPr bwMode="auto">
              <a:xfrm>
                <a:off x="4784359" y="2500306"/>
                <a:ext cx="184135"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charset="-120"/>
                  <a:ea typeface="Microsoft JhengHei" charset="-120"/>
                  <a:cs typeface="Microsoft JhengHei" charset="-120"/>
                </a:endParaRPr>
              </a:p>
            </p:txBody>
          </p:sp>
          <p:sp>
            <p:nvSpPr>
              <p:cNvPr id="35" name="橢圓 34"/>
              <p:cNvSpPr/>
              <p:nvPr/>
            </p:nvSpPr>
            <p:spPr bwMode="auto">
              <a:xfrm>
                <a:off x="6389194" y="2500306"/>
                <a:ext cx="18572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charset="-120"/>
                  <a:ea typeface="Microsoft JhengHei" charset="-120"/>
                  <a:cs typeface="Microsoft JhengHei" charset="-120"/>
                </a:endParaRPr>
              </a:p>
            </p:txBody>
          </p:sp>
          <p:sp>
            <p:nvSpPr>
              <p:cNvPr id="48" name="橢圓 47"/>
              <p:cNvSpPr/>
              <p:nvPr/>
            </p:nvSpPr>
            <p:spPr bwMode="auto">
              <a:xfrm>
                <a:off x="523850" y="2500306"/>
                <a:ext cx="184135"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charset="-120"/>
                  <a:ea typeface="Microsoft JhengHei" charset="-120"/>
                  <a:cs typeface="Microsoft JhengHei" charset="-120"/>
                </a:endParaRPr>
              </a:p>
            </p:txBody>
          </p:sp>
          <p:sp>
            <p:nvSpPr>
              <p:cNvPr id="25" name="橢圓 24"/>
              <p:cNvSpPr/>
              <p:nvPr/>
            </p:nvSpPr>
            <p:spPr bwMode="auto">
              <a:xfrm>
                <a:off x="7786082" y="2500306"/>
                <a:ext cx="18572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charset="-120"/>
                  <a:ea typeface="Microsoft JhengHei" charset="-120"/>
                  <a:cs typeface="Microsoft JhengHei" charset="-120"/>
                </a:endParaRPr>
              </a:p>
            </p:txBody>
          </p:sp>
        </p:grpSp>
        <p:sp>
          <p:nvSpPr>
            <p:cNvPr id="26" name="矩形 25"/>
            <p:cNvSpPr/>
            <p:nvPr/>
          </p:nvSpPr>
          <p:spPr bwMode="auto">
            <a:xfrm>
              <a:off x="7500355" y="2786058"/>
              <a:ext cx="865118" cy="357190"/>
            </a:xfrm>
            <a:prstGeom prst="rect">
              <a:avLst/>
            </a:prstGeom>
            <a:solidFill>
              <a:srgbClr val="FFCC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6</a:t>
              </a:r>
              <a:r>
                <a:rPr kumimoji="0" lang="zh-TW" altLang="en-US" sz="30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歲</a:t>
              </a:r>
            </a:p>
          </p:txBody>
        </p:sp>
      </p:grpSp>
      <p:sp>
        <p:nvSpPr>
          <p:cNvPr id="22"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558621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4"/>
          <p:cNvGraphicFramePr>
            <a:graphicFrameLocks noGrp="1"/>
          </p:cNvGraphicFramePr>
          <p:nvPr>
            <p:extLst/>
          </p:nvPr>
        </p:nvGraphicFramePr>
        <p:xfrm>
          <a:off x="394194" y="1046736"/>
          <a:ext cx="8431090" cy="4856697"/>
        </p:xfrm>
        <a:graphic>
          <a:graphicData uri="http://schemas.openxmlformats.org/drawingml/2006/table">
            <a:tbl>
              <a:tblPr/>
              <a:tblGrid>
                <a:gridCol w="1686218">
                  <a:extLst>
                    <a:ext uri="{9D8B030D-6E8A-4147-A177-3AD203B41FA5}">
                      <a16:colId xmlns:a16="http://schemas.microsoft.com/office/drawing/2014/main" val="20000"/>
                    </a:ext>
                  </a:extLst>
                </a:gridCol>
                <a:gridCol w="1686218">
                  <a:extLst>
                    <a:ext uri="{9D8B030D-6E8A-4147-A177-3AD203B41FA5}">
                      <a16:colId xmlns:a16="http://schemas.microsoft.com/office/drawing/2014/main" val="20001"/>
                    </a:ext>
                  </a:extLst>
                </a:gridCol>
                <a:gridCol w="1686218">
                  <a:extLst>
                    <a:ext uri="{9D8B030D-6E8A-4147-A177-3AD203B41FA5}">
                      <a16:colId xmlns:a16="http://schemas.microsoft.com/office/drawing/2014/main" val="20002"/>
                    </a:ext>
                  </a:extLst>
                </a:gridCol>
                <a:gridCol w="1686218">
                  <a:extLst>
                    <a:ext uri="{9D8B030D-6E8A-4147-A177-3AD203B41FA5}">
                      <a16:colId xmlns:a16="http://schemas.microsoft.com/office/drawing/2014/main" val="20003"/>
                    </a:ext>
                  </a:extLst>
                </a:gridCol>
                <a:gridCol w="1686218">
                  <a:extLst>
                    <a:ext uri="{9D8B030D-6E8A-4147-A177-3AD203B41FA5}">
                      <a16:colId xmlns:a16="http://schemas.microsoft.com/office/drawing/2014/main" val="20004"/>
                    </a:ext>
                  </a:extLst>
                </a:gridCol>
              </a:tblGrid>
              <a:tr h="5894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課程目標</a:t>
                      </a:r>
                    </a:p>
                  </a:txBody>
                  <a:tcPr anchor="ct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2-3</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3-4</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4-5</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5-6</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383578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-1-1</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蒐集生活環境中的數學訊息</a:t>
                      </a:r>
                    </a:p>
                  </a:txBody>
                  <a:tcPr marL="68580" marR="68580" marT="0" marB="0"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幼</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-1-1-1</a:t>
                      </a:r>
                      <a:endParaRPr kumimoji="0" lang="zh-TW"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探索物體的</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外形</a:t>
                      </a:r>
                      <a:endParaRPr kumimoji="0" lang="en-US" altLang="zh-TW"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幼</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-1-1-2</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探索兩個物體</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位置間</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的上下</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關係</a:t>
                      </a:r>
                      <a:endParaRPr kumimoji="0" lang="en-US" altLang="zh-TW"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小</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辨認與命名物體的</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形狀</a:t>
                      </a:r>
                      <a:endParaRPr kumimoji="0" lang="zh-TW" altLang="zh-TW"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
                      </a:r>
                      <a:b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b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小</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-1-1-2</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覺知兩個物體</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位置間</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的上下</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關係</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-1-1-1</a:t>
                      </a:r>
                      <a:endParaRPr kumimoji="0" lang="zh-TW"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-1-1-2</a:t>
                      </a:r>
                      <a:endParaRPr kumimoji="0" lang="zh-TW"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辨認兩個物體</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位置間</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上下、前後、裡外的關係</a:t>
                      </a:r>
                    </a:p>
                  </a:txBody>
                  <a:tcPr marL="68580" marR="68580" marT="0" marB="0"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覺知物體的</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形狀</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會因觀察角度的不同而不同</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
                      </a:r>
                      <a:b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b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-1-1-2</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以自己為定點，辨識物體與自己</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位置間</a:t>
                      </a: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的上下、前後、左右的</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關係</a:t>
                      </a:r>
                      <a:endParaRPr kumimoji="0" lang="en-US" altLang="zh-TW"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3" name="Line 34"/>
          <p:cNvSpPr>
            <a:spLocks noChangeShapeType="1"/>
          </p:cNvSpPr>
          <p:nvPr/>
        </p:nvSpPr>
        <p:spPr bwMode="auto">
          <a:xfrm>
            <a:off x="5724128" y="2169155"/>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橢圓 4"/>
          <p:cNvSpPr/>
          <p:nvPr/>
        </p:nvSpPr>
        <p:spPr>
          <a:xfrm>
            <a:off x="1835696" y="1484782"/>
            <a:ext cx="1944687" cy="1368747"/>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橢圓 5"/>
          <p:cNvSpPr/>
          <p:nvPr/>
        </p:nvSpPr>
        <p:spPr>
          <a:xfrm>
            <a:off x="3563888" y="1468565"/>
            <a:ext cx="1944687" cy="1384964"/>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投影片編號版面配置區 6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01A73AE-A5BE-4668-B818-A8BA4427DD96}" type="slidenum">
              <a:rPr kumimoji="0" lang="en-US" altLang="zh-TW" sz="10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zh-TW" sz="10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sp>
        <p:nvSpPr>
          <p:cNvPr id="9"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40203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4"/>
          <p:cNvGraphicFramePr>
            <a:graphicFrameLocks noGrp="1"/>
          </p:cNvGraphicFramePr>
          <p:nvPr>
            <p:extLst/>
          </p:nvPr>
        </p:nvGraphicFramePr>
        <p:xfrm>
          <a:off x="323528" y="182588"/>
          <a:ext cx="8431090" cy="6408712"/>
        </p:xfrm>
        <a:graphic>
          <a:graphicData uri="http://schemas.openxmlformats.org/drawingml/2006/table">
            <a:tbl>
              <a:tblPr/>
              <a:tblGrid>
                <a:gridCol w="1686218">
                  <a:extLst>
                    <a:ext uri="{9D8B030D-6E8A-4147-A177-3AD203B41FA5}">
                      <a16:colId xmlns:a16="http://schemas.microsoft.com/office/drawing/2014/main" val="20000"/>
                    </a:ext>
                  </a:extLst>
                </a:gridCol>
                <a:gridCol w="1686218">
                  <a:extLst>
                    <a:ext uri="{9D8B030D-6E8A-4147-A177-3AD203B41FA5}">
                      <a16:colId xmlns:a16="http://schemas.microsoft.com/office/drawing/2014/main" val="20001"/>
                    </a:ext>
                  </a:extLst>
                </a:gridCol>
                <a:gridCol w="1686218">
                  <a:extLst>
                    <a:ext uri="{9D8B030D-6E8A-4147-A177-3AD203B41FA5}">
                      <a16:colId xmlns:a16="http://schemas.microsoft.com/office/drawing/2014/main" val="20002"/>
                    </a:ext>
                  </a:extLst>
                </a:gridCol>
                <a:gridCol w="1686218">
                  <a:extLst>
                    <a:ext uri="{9D8B030D-6E8A-4147-A177-3AD203B41FA5}">
                      <a16:colId xmlns:a16="http://schemas.microsoft.com/office/drawing/2014/main" val="20003"/>
                    </a:ext>
                  </a:extLst>
                </a:gridCol>
                <a:gridCol w="1686218">
                  <a:extLst>
                    <a:ext uri="{9D8B030D-6E8A-4147-A177-3AD203B41FA5}">
                      <a16:colId xmlns:a16="http://schemas.microsoft.com/office/drawing/2014/main" val="20004"/>
                    </a:ext>
                  </a:extLst>
                </a:gridCol>
              </a:tblGrid>
              <a:tr h="515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課程目標</a:t>
                      </a:r>
                    </a:p>
                  </a:txBody>
                  <a:tcPr anchor="ct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2-3</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3-4</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4-5</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5-6</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5893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18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-1-1</a:t>
                      </a:r>
                      <a:endParaRPr kumimoji="0" lang="zh-TW" altLang="zh-TW" sz="18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蒐集生活環境中的數學訊息</a:t>
                      </a:r>
                    </a:p>
                  </a:txBody>
                  <a:tcPr marL="68580" marR="68580" marT="0" marB="0"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小</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覺知數量的訊息及生活環境中的數字符號</a:t>
                      </a:r>
                      <a:endParaRPr kumimoji="0" lang="zh-TW"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
                      </a:r>
                      <a:br>
                        <a:rPr kumimoji="0" lang="zh-TW"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b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小</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-1-1-6</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以圖像或符號記錄生活環境中的數學訊息</a:t>
                      </a:r>
                      <a:endParaRPr kumimoji="0" lang="zh-TW"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-1-1-3</a:t>
                      </a:r>
                      <a:endParaRPr kumimoji="0" lang="zh-TW"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認識數字符號</a:t>
                      </a: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-1-1-4</a:t>
                      </a:r>
                      <a:endParaRPr kumimoji="0" lang="zh-TW"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運用點數蒐集生活環境中的訊息</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-1-1-5</a:t>
                      </a:r>
                      <a:endParaRPr kumimoji="0" lang="zh-TW"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運用身邊物件為單位測量自然現象或文化產物特徵的訊息</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-1-1-6</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-1-1-3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辨認生活環境中數字符號的意義</a:t>
                      </a: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
                      </a:r>
                      <a:br>
                        <a:rPr kumimoji="0" lang="zh-TW"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b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-1-1-4</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-1-1-5</a:t>
                      </a:r>
                      <a:endParaRPr kumimoji="0" lang="zh-TW"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運用標準單位測量自然現象或文化產物特徵的訊息</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-1-1-6</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運用數字符號記錄生活環境中的訊息</a:t>
                      </a:r>
                      <a:endParaRPr kumimoji="0" lang="zh-TW" altLang="zh-TW" sz="18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3" name="Line 34"/>
          <p:cNvSpPr>
            <a:spLocks noChangeShapeType="1"/>
          </p:cNvSpPr>
          <p:nvPr/>
        </p:nvSpPr>
        <p:spPr bwMode="auto">
          <a:xfrm>
            <a:off x="7380312" y="2636912"/>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Line 34"/>
          <p:cNvSpPr>
            <a:spLocks noChangeShapeType="1"/>
          </p:cNvSpPr>
          <p:nvPr/>
        </p:nvSpPr>
        <p:spPr bwMode="auto">
          <a:xfrm>
            <a:off x="5652120" y="5949280"/>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投影片編號版面配置區 4"/>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788CCB-BFA3-4BCF-AD3E-37273216C1B1}"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9" name="Footer Placeholder 4"/>
          <p:cNvSpPr txBox="1">
            <a:spLocks/>
          </p:cNvSpPr>
          <p:nvPr/>
        </p:nvSpPr>
        <p:spPr>
          <a:xfrm>
            <a:off x="2200276" y="6619651"/>
            <a:ext cx="4250530" cy="265733"/>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2094560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noFill/>
        </p:spPr>
        <p:txBody>
          <a:bodyPr>
            <a:noAutofit/>
          </a:bodyPr>
          <a:lstStyle/>
          <a:p>
            <a:pPr>
              <a:defRPr/>
            </a:pPr>
            <a:r>
              <a:rPr lang="zh-TW" altLang="en-US" sz="3600" dirty="0" smtClean="0">
                <a:solidFill>
                  <a:schemeClr val="tx1"/>
                </a:solidFill>
              </a:rPr>
              <a:t>外形與形狀</a:t>
            </a:r>
            <a:endParaRPr lang="zh-TW" altLang="zh-TW" sz="3600" dirty="0" smtClean="0">
              <a:solidFill>
                <a:schemeClr val="tx1"/>
              </a:solidFill>
            </a:endParaRPr>
          </a:p>
        </p:txBody>
      </p:sp>
      <p:sp>
        <p:nvSpPr>
          <p:cNvPr id="80900" name="內容版面配置區 4"/>
          <p:cNvSpPr>
            <a:spLocks noGrp="1"/>
          </p:cNvSpPr>
          <p:nvPr>
            <p:ph idx="1"/>
          </p:nvPr>
        </p:nvSpPr>
        <p:spPr/>
        <p:txBody>
          <a:bodyPr>
            <a:normAutofit/>
          </a:bodyPr>
          <a:lstStyle/>
          <a:p>
            <a:pPr algn="just"/>
            <a:r>
              <a:rPr lang="zh-TW" altLang="zh-TW" sz="2400" dirty="0" smtClean="0"/>
              <a:t>物體皆有其呈現的外在形貌，有些外形有具體的</a:t>
            </a:r>
            <a:r>
              <a:rPr lang="en-US" altLang="zh-TW" sz="2400" dirty="0" smtClean="0"/>
              <a:t>“</a:t>
            </a:r>
            <a:r>
              <a:rPr lang="zh-TW" altLang="zh-TW" sz="2400" b="1" dirty="0" smtClean="0"/>
              <a:t>形狀</a:t>
            </a:r>
            <a:r>
              <a:rPr lang="en-US" altLang="zh-TW" sz="2400" dirty="0" smtClean="0"/>
              <a:t>”</a:t>
            </a:r>
            <a:r>
              <a:rPr lang="zh-TW" altLang="zh-TW" sz="2400" dirty="0" smtClean="0"/>
              <a:t>名稱，例如：長方形、正方形</a:t>
            </a:r>
            <a:r>
              <a:rPr lang="zh-TW" altLang="en-US" sz="2400" dirty="0" smtClean="0"/>
              <a:t>。</a:t>
            </a:r>
            <a:endParaRPr lang="en-US" altLang="zh-TW" sz="2400" dirty="0" smtClean="0"/>
          </a:p>
          <a:p>
            <a:pPr marL="182563" indent="-182563" algn="just">
              <a:buFont typeface="Wingdings" pitchFamily="2" charset="2"/>
              <a:buNone/>
            </a:pPr>
            <a:endParaRPr lang="en-US" altLang="zh-TW" sz="2400" dirty="0" smtClean="0"/>
          </a:p>
          <a:p>
            <a:pPr algn="just"/>
            <a:r>
              <a:rPr lang="zh-TW" altLang="zh-TW" sz="2400" dirty="0" smtClean="0"/>
              <a:t>但有些物體的外形無法以形狀命名。我們則以類比的方式，利用相似外形的物體來指稱，例如：像花的雲</a:t>
            </a:r>
            <a:r>
              <a:rPr lang="zh-TW" altLang="en-US" sz="2400" dirty="0" smtClean="0"/>
              <a:t>（</a:t>
            </a:r>
            <a:r>
              <a:rPr lang="zh-TW" altLang="zh-TW" sz="2400" dirty="0" smtClean="0"/>
              <a:t>指</a:t>
            </a:r>
            <a:r>
              <a:rPr lang="zh-TW" altLang="zh-TW" sz="2400" b="1" dirty="0" smtClean="0"/>
              <a:t>外形</a:t>
            </a:r>
            <a:r>
              <a:rPr lang="zh-TW" altLang="en-US" sz="2400" dirty="0"/>
              <a:t>）</a:t>
            </a:r>
            <a:r>
              <a:rPr lang="zh-TW" altLang="zh-TW" sz="2400" dirty="0" smtClean="0"/>
              <a:t>。</a:t>
            </a:r>
          </a:p>
        </p:txBody>
      </p:sp>
      <p:sp>
        <p:nvSpPr>
          <p:cNvPr id="80901"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56F6B89E-4AD5-42E5-82EC-F1626D56A515}"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41753277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單箭頭接點 7"/>
          <p:cNvCxnSpPr/>
          <p:nvPr/>
        </p:nvCxnSpPr>
        <p:spPr>
          <a:xfrm>
            <a:off x="7235825" y="3573463"/>
            <a:ext cx="14398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930" name="投影片編號版面配置區 13"/>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60DB5C1-4289-48C4-AD3D-C38BEB1450B7}"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cxnSp>
        <p:nvCxnSpPr>
          <p:cNvPr id="18" name="直線單箭頭接點 17"/>
          <p:cNvCxnSpPr/>
          <p:nvPr/>
        </p:nvCxnSpPr>
        <p:spPr>
          <a:xfrm>
            <a:off x="7236296" y="3717032"/>
            <a:ext cx="13679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Group 64"/>
          <p:cNvGraphicFramePr>
            <a:graphicFrameLocks noGrp="1"/>
          </p:cNvGraphicFramePr>
          <p:nvPr>
            <p:extLst/>
          </p:nvPr>
        </p:nvGraphicFramePr>
        <p:xfrm>
          <a:off x="345235" y="1028228"/>
          <a:ext cx="8431090" cy="5059877"/>
        </p:xfrm>
        <a:graphic>
          <a:graphicData uri="http://schemas.openxmlformats.org/drawingml/2006/table">
            <a:tbl>
              <a:tblPr/>
              <a:tblGrid>
                <a:gridCol w="1686218">
                  <a:extLst>
                    <a:ext uri="{9D8B030D-6E8A-4147-A177-3AD203B41FA5}">
                      <a16:colId xmlns:a16="http://schemas.microsoft.com/office/drawing/2014/main" val="20000"/>
                    </a:ext>
                  </a:extLst>
                </a:gridCol>
                <a:gridCol w="1686218">
                  <a:extLst>
                    <a:ext uri="{9D8B030D-6E8A-4147-A177-3AD203B41FA5}">
                      <a16:colId xmlns:a16="http://schemas.microsoft.com/office/drawing/2014/main" val="20001"/>
                    </a:ext>
                  </a:extLst>
                </a:gridCol>
                <a:gridCol w="1686218">
                  <a:extLst>
                    <a:ext uri="{9D8B030D-6E8A-4147-A177-3AD203B41FA5}">
                      <a16:colId xmlns:a16="http://schemas.microsoft.com/office/drawing/2014/main" val="20002"/>
                    </a:ext>
                  </a:extLst>
                </a:gridCol>
                <a:gridCol w="1686218">
                  <a:extLst>
                    <a:ext uri="{9D8B030D-6E8A-4147-A177-3AD203B41FA5}">
                      <a16:colId xmlns:a16="http://schemas.microsoft.com/office/drawing/2014/main" val="20003"/>
                    </a:ext>
                  </a:extLst>
                </a:gridCol>
                <a:gridCol w="1686218">
                  <a:extLst>
                    <a:ext uri="{9D8B030D-6E8A-4147-A177-3AD203B41FA5}">
                      <a16:colId xmlns:a16="http://schemas.microsoft.com/office/drawing/2014/main" val="20004"/>
                    </a:ext>
                  </a:extLst>
                </a:gridCol>
              </a:tblGrid>
              <a:tr h="6552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課程目標</a:t>
                      </a:r>
                    </a:p>
                  </a:txBody>
                  <a:tcPr anchor="ct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3-4</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4-5</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5-6</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44045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整理</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文化產物</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訊息間的關係</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幼</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-2-3-1</a:t>
                      </a:r>
                      <a:endPar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依據生活物件的特性與功能</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歸類</a:t>
                      </a:r>
                      <a:endParaRPr kumimoji="0" lang="en-US" altLang="zh-TW"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小</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
                      </a:r>
                      <a:b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b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小</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-2-3-2</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比較</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生活物件特徵間的異同</a:t>
                      </a:r>
                      <a:endPar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-2-3-1</a:t>
                      </a:r>
                      <a:endPar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依據特徵為生活物件</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分類並命名</a:t>
                      </a:r>
                      <a:endParaRPr kumimoji="0" lang="en-US" altLang="zh-TW"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中</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-2-3-2</a:t>
                      </a:r>
                      <a:endPar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與他人討論生活物件</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特徵間的關係</a:t>
                      </a: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-2-3-1</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
                      </a:r>
                      <a:br>
                        <a:rPr kumimoji="0" lang="zh-TW"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b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-2-3-2</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認</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大</a:t>
                      </a:r>
                      <a:r>
                        <a:rPr kumimoji="0"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-2-3-3</a:t>
                      </a:r>
                      <a:endParaRPr kumimoji="0" lang="en-US" altLang="zh-TW"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Times New Roman" panose="02020603050405020304" pitchFamily="18" charset="0"/>
                          <a:ea typeface="Microsoft JhengHei" charset="-120"/>
                          <a:cs typeface="Times New Roman" panose="02020603050405020304" pitchFamily="18" charset="0"/>
                        </a:rPr>
                        <a:t>與他人討論生活物件</a:t>
                      </a:r>
                      <a:r>
                        <a:rPr kumimoji="0" lang="zh-TW" altLang="en-US"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rPr>
                        <a:t>與生活的關係</a:t>
                      </a:r>
                      <a:endParaRPr kumimoji="0" lang="en-US" altLang="zh-TW" sz="2000" b="1" i="0" u="none" strike="noStrike" cap="none" normalizeH="0" baseline="0" dirty="0" smtClean="0">
                        <a:ln>
                          <a:noFill/>
                        </a:ln>
                        <a:solidFill>
                          <a:srgbClr val="0432FF"/>
                        </a:solidFill>
                        <a:effectLst/>
                        <a:latin typeface="Times New Roman" panose="02020603050405020304" pitchFamily="18" charset="0"/>
                        <a:ea typeface="Microsoft JhengHei"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cxnSp>
        <p:nvCxnSpPr>
          <p:cNvPr id="14" name="直線單箭頭接點 13"/>
          <p:cNvCxnSpPr/>
          <p:nvPr/>
        </p:nvCxnSpPr>
        <p:spPr>
          <a:xfrm>
            <a:off x="7449676" y="3717032"/>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7380064" y="2276872"/>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3959448" y="2276872"/>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橢圓 9"/>
          <p:cNvSpPr/>
          <p:nvPr/>
        </p:nvSpPr>
        <p:spPr>
          <a:xfrm>
            <a:off x="1763688" y="1522169"/>
            <a:ext cx="2016125" cy="1546791"/>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橢圓 8"/>
          <p:cNvSpPr/>
          <p:nvPr/>
        </p:nvSpPr>
        <p:spPr>
          <a:xfrm>
            <a:off x="5040372" y="1604373"/>
            <a:ext cx="2147953" cy="1368747"/>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759852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noFill/>
        </p:spPr>
        <p:txBody>
          <a:bodyPr>
            <a:noAutofit/>
          </a:bodyPr>
          <a:lstStyle/>
          <a:p>
            <a:pPr>
              <a:defRPr/>
            </a:pPr>
            <a:r>
              <a:rPr lang="zh-TW" altLang="en-US" sz="3600" dirty="0" smtClean="0">
                <a:solidFill>
                  <a:schemeClr val="tx1"/>
                </a:solidFill>
              </a:rPr>
              <a:t>特徵</a:t>
            </a:r>
            <a:endParaRPr lang="zh-TW" altLang="zh-TW" sz="3600" dirty="0" smtClean="0">
              <a:solidFill>
                <a:schemeClr val="tx1"/>
              </a:solidFill>
            </a:endParaRPr>
          </a:p>
        </p:txBody>
      </p:sp>
      <p:sp>
        <p:nvSpPr>
          <p:cNvPr id="5" name="內容版面配置區 4"/>
          <p:cNvSpPr>
            <a:spLocks noGrp="1"/>
          </p:cNvSpPr>
          <p:nvPr>
            <p:ph idx="1"/>
          </p:nvPr>
        </p:nvSpPr>
        <p:spPr>
          <a:xfrm>
            <a:off x="2140901" y="2276872"/>
            <a:ext cx="6577928" cy="4314428"/>
          </a:xfrm>
        </p:spPr>
        <p:txBody>
          <a:bodyPr>
            <a:normAutofit fontScale="92500" lnSpcReduction="10000"/>
          </a:bodyPr>
          <a:lstStyle/>
          <a:p>
            <a:pPr marL="342900" lvl="2" indent="-342900" algn="just">
              <a:spcBef>
                <a:spcPts val="600"/>
              </a:spcBef>
              <a:buClr>
                <a:schemeClr val="accent1">
                  <a:lumMod val="75000"/>
                </a:schemeClr>
              </a:buClr>
              <a:buSzPct val="80000"/>
              <a:defRPr/>
            </a:pPr>
            <a:r>
              <a:rPr lang="zh-TW" altLang="zh-TW" sz="2600" b="1" i="0" dirty="0" smtClean="0">
                <a:solidFill>
                  <a:srgbClr val="FF0000"/>
                </a:solidFill>
                <a:latin typeface="Microsoft JhengHei" charset="-120"/>
                <a:ea typeface="Microsoft JhengHei" charset="-120"/>
                <a:cs typeface="Microsoft JhengHei" charset="-120"/>
              </a:rPr>
              <a:t>特徵</a:t>
            </a:r>
            <a:r>
              <a:rPr lang="zh-TW" altLang="en-US" sz="2600" i="0" dirty="0" smtClean="0">
                <a:solidFill>
                  <a:srgbClr val="FF0000"/>
                </a:solidFill>
                <a:latin typeface="Microsoft JhengHei" charset="-120"/>
                <a:ea typeface="Microsoft JhengHei" charset="-120"/>
                <a:cs typeface="Microsoft JhengHei" charset="-120"/>
              </a:rPr>
              <a:t>是用來描述動植物、自然現象和生活物件的各種特色，包括顏色、聲音、氣味、大小、輕重或形狀等</a:t>
            </a:r>
            <a:r>
              <a:rPr lang="zh-TW" altLang="zh-TW" sz="2600" i="0" dirty="0" smtClean="0">
                <a:solidFill>
                  <a:srgbClr val="FF0000"/>
                </a:solidFill>
                <a:latin typeface="Microsoft JhengHei" charset="-120"/>
                <a:ea typeface="Microsoft JhengHei" charset="-120"/>
                <a:cs typeface="Microsoft JhengHei" charset="-120"/>
              </a:rPr>
              <a:t>。</a:t>
            </a:r>
            <a:endParaRPr lang="en-US" altLang="zh-TW" sz="2600" i="0" dirty="0">
              <a:solidFill>
                <a:srgbClr val="FF0000"/>
              </a:solidFill>
              <a:latin typeface="Microsoft JhengHei" charset="-120"/>
              <a:ea typeface="Microsoft JhengHei" charset="-120"/>
              <a:cs typeface="Microsoft JhengHei" charset="-120"/>
            </a:endParaRPr>
          </a:p>
          <a:p>
            <a:pPr marL="342900" lvl="2" indent="-342900" algn="just">
              <a:spcBef>
                <a:spcPts val="600"/>
              </a:spcBef>
              <a:buClr>
                <a:schemeClr val="accent1">
                  <a:lumMod val="75000"/>
                </a:schemeClr>
              </a:buClr>
              <a:buSzPct val="80000"/>
              <a:defRPr/>
            </a:pPr>
            <a:r>
              <a:rPr lang="zh-TW" altLang="en-US" sz="2600" i="0" dirty="0" smtClean="0">
                <a:solidFill>
                  <a:srgbClr val="FF0000"/>
                </a:solidFill>
                <a:latin typeface="Microsoft JhengHei" charset="-120"/>
                <a:ea typeface="Microsoft JhengHei" charset="-120"/>
                <a:cs typeface="Microsoft JhengHei" charset="-120"/>
              </a:rPr>
              <a:t>例如香蕉是黃黃的（顏色）、軟的（硬度）、香香的（氣味）、彎彎的（形狀）、有皮的、水份低等特徵，都是香蕉的特徵。</a:t>
            </a:r>
            <a:endParaRPr lang="en-US" altLang="zh-TW" sz="2600" i="0" dirty="0">
              <a:solidFill>
                <a:srgbClr val="FF0000"/>
              </a:solidFill>
              <a:latin typeface="Microsoft JhengHei" charset="-120"/>
              <a:ea typeface="Microsoft JhengHei" charset="-120"/>
              <a:cs typeface="Microsoft JhengHei" charset="-120"/>
            </a:endParaRPr>
          </a:p>
          <a:p>
            <a:pPr marL="342900" lvl="2" indent="-342900" algn="just">
              <a:spcBef>
                <a:spcPts val="600"/>
              </a:spcBef>
              <a:buClr>
                <a:schemeClr val="accent1">
                  <a:lumMod val="75000"/>
                </a:schemeClr>
              </a:buClr>
              <a:buSzPct val="80000"/>
              <a:defRPr/>
            </a:pPr>
            <a:r>
              <a:rPr lang="zh-TW" altLang="en-US" sz="2600" i="0" dirty="0" smtClean="0">
                <a:solidFill>
                  <a:srgbClr val="FF0000"/>
                </a:solidFill>
                <a:latin typeface="Microsoft JhengHei" charset="-120"/>
                <a:ea typeface="Microsoft JhengHei" charset="-120"/>
                <a:cs typeface="Microsoft JhengHei" charset="-120"/>
              </a:rPr>
              <a:t>此外，可以用來描述並代表此物件的特色，也可稱為特徵；例如計程車有四個輪子、搭載人、有司機幫忙開車、要收費等特徵；博物館有屋頂、牆壁、梁柱，裡面陳列的物品等特徵。</a:t>
            </a:r>
            <a:endParaRPr lang="en-US" altLang="zh-TW" sz="2600" i="0" dirty="0" smtClean="0">
              <a:solidFill>
                <a:srgbClr val="FF0000"/>
              </a:solidFill>
              <a:latin typeface="Microsoft JhengHei" charset="-120"/>
              <a:ea typeface="Microsoft JhengHei" charset="-120"/>
              <a:cs typeface="Microsoft JhengHei" charset="-120"/>
            </a:endParaRPr>
          </a:p>
          <a:p>
            <a:pPr marL="269875" lvl="2" indent="-269875">
              <a:spcBef>
                <a:spcPts val="600"/>
              </a:spcBef>
              <a:buClr>
                <a:schemeClr val="accent1">
                  <a:lumMod val="75000"/>
                </a:schemeClr>
              </a:buClr>
              <a:buSzPct val="80000"/>
              <a:buFont typeface="Wingdings" pitchFamily="2" charset="2"/>
              <a:buChar char="n"/>
              <a:defRPr/>
            </a:pPr>
            <a:endParaRPr lang="en-US" altLang="zh-TW" sz="3200" dirty="0" smtClean="0">
              <a:latin typeface="標楷體" pitchFamily="65" charset="-120"/>
              <a:ea typeface="標楷體" pitchFamily="65" charset="-120"/>
              <a:cs typeface="Times New Roman" pitchFamily="18" charset="0"/>
            </a:endParaRPr>
          </a:p>
        </p:txBody>
      </p:sp>
      <p:sp>
        <p:nvSpPr>
          <p:cNvPr id="82949" name="投影片編號版面配置區 8"/>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FAC68BC-C525-4C2A-805F-EE91A7BF1A16}"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165531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noFill/>
        </p:spPr>
        <p:txBody>
          <a:bodyPr>
            <a:noAutofit/>
          </a:bodyPr>
          <a:lstStyle/>
          <a:p>
            <a:pPr>
              <a:defRPr/>
            </a:pPr>
            <a:r>
              <a:rPr lang="zh-TW" altLang="en-US" sz="3600" dirty="0" smtClean="0">
                <a:solidFill>
                  <a:schemeClr val="tx1"/>
                </a:solidFill>
              </a:rPr>
              <a:t>歸類</a:t>
            </a:r>
            <a:endParaRPr lang="zh-TW" altLang="zh-TW" sz="3600" dirty="0" smtClean="0">
              <a:solidFill>
                <a:schemeClr val="tx1"/>
              </a:solidFill>
            </a:endParaRPr>
          </a:p>
        </p:txBody>
      </p:sp>
      <p:sp>
        <p:nvSpPr>
          <p:cNvPr id="83972" name="內容版面配置區 4"/>
          <p:cNvSpPr>
            <a:spLocks noGrp="1"/>
          </p:cNvSpPr>
          <p:nvPr>
            <p:ph idx="1"/>
          </p:nvPr>
        </p:nvSpPr>
        <p:spPr/>
        <p:txBody>
          <a:bodyPr>
            <a:normAutofit/>
          </a:bodyPr>
          <a:lstStyle/>
          <a:p>
            <a:r>
              <a:rPr lang="zh-TW" altLang="en-US" sz="2400" dirty="0" smtClean="0"/>
              <a:t>提供</a:t>
            </a:r>
            <a:r>
              <a:rPr lang="zh-TW" altLang="zh-TW" sz="2400" dirty="0" smtClean="0"/>
              <a:t>幼兒</a:t>
            </a:r>
            <a:r>
              <a:rPr lang="zh-TW" altLang="zh-TW" sz="2400" dirty="0" smtClean="0">
                <a:solidFill>
                  <a:srgbClr val="FF0000"/>
                </a:solidFill>
              </a:rPr>
              <a:t>特徵</a:t>
            </a:r>
            <a:r>
              <a:rPr lang="zh-TW" altLang="zh-TW" sz="2400" dirty="0" smtClean="0"/>
              <a:t>線索，讓幼兒按照給此特徵辦別物體屬哪一類。</a:t>
            </a:r>
            <a:endParaRPr lang="en-US" altLang="zh-TW" sz="2400" dirty="0" smtClean="0"/>
          </a:p>
          <a:p>
            <a:r>
              <a:rPr lang="zh-TW" altLang="zh-TW" sz="2400" dirty="0" smtClean="0"/>
              <a:t>例如：幼兒</a:t>
            </a:r>
            <a:r>
              <a:rPr lang="zh-TW" altLang="zh-TW" sz="2400" u="sng" dirty="0" smtClean="0"/>
              <a:t>依照教保服務人員給的指示</a:t>
            </a:r>
            <a:r>
              <a:rPr lang="zh-TW" altLang="zh-TW" sz="2400" dirty="0" smtClean="0"/>
              <a:t>，將紅色的花歸類在一起，黃色的花歸類在一起，就是在做歸類。</a:t>
            </a:r>
          </a:p>
        </p:txBody>
      </p:sp>
      <p:sp>
        <p:nvSpPr>
          <p:cNvPr id="83973"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BB20943-AA44-42C9-803A-9AC4C469420B}"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80430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11A229B-0FC1-4E7F-95F3-31D182C732D4}"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52229" name="Rectangle 3"/>
          <p:cNvSpPr txBox="1">
            <a:spLocks noChangeArrowheads="1"/>
          </p:cNvSpPr>
          <p:nvPr/>
        </p:nvSpPr>
        <p:spPr bwMode="auto">
          <a:xfrm>
            <a:off x="539552" y="1412776"/>
            <a:ext cx="7775575" cy="1182687"/>
          </a:xfrm>
          <a:prstGeom prst="rect">
            <a:avLst/>
          </a:prstGeom>
          <a:noFill/>
          <a:ln w="9525">
            <a:noFill/>
            <a:miter lim="800000"/>
            <a:headEnd/>
            <a:tailEnd/>
          </a:ln>
        </p:spPr>
        <p:txBody>
          <a:bodyPr/>
          <a:lstStyle/>
          <a:p>
            <a:pPr marL="341313" marR="0" lvl="0" indent="-341313" algn="ctr" defTabSz="912813" rtl="0" eaLnBrk="1" fontAlgn="auto" latinLnBrk="0" hangingPunct="1">
              <a:lnSpc>
                <a:spcPct val="100000"/>
              </a:lnSpc>
              <a:spcBef>
                <a:spcPct val="20000"/>
              </a:spcBef>
              <a:spcAft>
                <a:spcPts val="0"/>
              </a:spcAft>
              <a:buClr>
                <a:srgbClr val="78475D"/>
              </a:buClr>
              <a:buSzPct val="70000"/>
              <a:buFont typeface="Wingdings" pitchFamily="2" charset="2"/>
              <a:buNone/>
              <a:tabLst/>
              <a:defRPr/>
            </a:pPr>
            <a:r>
              <a:rPr kumimoji="0" lang="zh-TW" altLang="en-US" sz="3200" b="1" i="0" u="none" strike="noStrike" kern="1200" cap="none" spc="0" normalizeH="0" baseline="0" noProof="0" dirty="0" smtClean="0">
                <a:ln>
                  <a:noFill/>
                </a:ln>
                <a:solidFill>
                  <a:prstClr val="black"/>
                </a:solidFill>
                <a:effectLst/>
                <a:uLnTx/>
                <a:uFillTx/>
                <a:latin typeface="標楷體" pitchFamily="65" charset="-120"/>
                <a:ea typeface="標楷體" pitchFamily="65" charset="-120"/>
                <a:cs typeface="+mn-cs"/>
              </a:rPr>
              <a:t>身體</a:t>
            </a:r>
            <a:r>
              <a:rPr kumimoji="0" lang="zh-TW" altLang="en-US" sz="32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動作是靈活掌握身體自主的行動。</a:t>
            </a:r>
            <a:endParaRPr kumimoji="0" lang="zh-TW" altLang="en-US" sz="2600" b="0" i="0" u="none" strike="noStrike" kern="1200" cap="none" spc="0" normalizeH="0" baseline="0" noProof="0" dirty="0">
              <a:ln>
                <a:noFill/>
              </a:ln>
              <a:solidFill>
                <a:srgbClr val="1E1217"/>
              </a:solidFill>
              <a:effectLst/>
              <a:uLnTx/>
              <a:uFillTx/>
              <a:latin typeface="標楷體" pitchFamily="65" charset="-120"/>
              <a:ea typeface="微軟正黑體" pitchFamily="34" charset="-120"/>
              <a:cs typeface="+mn-cs"/>
            </a:endParaRPr>
          </a:p>
        </p:txBody>
      </p:sp>
      <p:pic>
        <p:nvPicPr>
          <p:cNvPr id="52230" name="Picture 5"/>
          <p:cNvPicPr>
            <a:picLocks noChangeAspect="1" noChangeArrowheads="1"/>
          </p:cNvPicPr>
          <p:nvPr/>
        </p:nvPicPr>
        <p:blipFill>
          <a:blip r:embed="rId2" cstate="print"/>
          <a:srcRect t="6403" b="6181"/>
          <a:stretch>
            <a:fillRect/>
          </a:stretch>
        </p:blipFill>
        <p:spPr bwMode="auto">
          <a:xfrm>
            <a:off x="714375" y="2071688"/>
            <a:ext cx="7872413" cy="4324350"/>
          </a:xfrm>
          <a:prstGeom prst="rect">
            <a:avLst/>
          </a:prstGeom>
          <a:noFill/>
          <a:ln w="9525">
            <a:noFill/>
            <a:miter lim="800000"/>
            <a:headEnd/>
            <a:tailEnd/>
          </a:ln>
        </p:spPr>
      </p:pic>
      <p:sp>
        <p:nvSpPr>
          <p:cNvPr id="52231"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27AC496-BB6D-4BB1-B158-EF4BBCE4BB6E}"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標題 6"/>
          <p:cNvSpPr>
            <a:spLocks noGrp="1"/>
          </p:cNvSpPr>
          <p:nvPr>
            <p:ph type="title"/>
          </p:nvPr>
        </p:nvSpPr>
        <p:spPr>
          <a:xfrm>
            <a:off x="425574" y="548680"/>
            <a:ext cx="8229600" cy="1143000"/>
          </a:xfrm>
        </p:spPr>
        <p:txBody>
          <a:bodyPr>
            <a:normAutofit/>
          </a:bodyPr>
          <a:lstStyle/>
          <a:p>
            <a:r>
              <a:rPr lang="zh-TW" altLang="en-US" sz="3600" cap="all" dirty="0" smtClean="0">
                <a:solidFill>
                  <a:schemeClr val="tx2"/>
                </a:solidFill>
                <a:effectLst>
                  <a:reflection blurRad="12700" stA="48000" endA="300" endPos="55000" dir="5400000" sy="-90000" algn="bl" rotWithShape="0"/>
                </a:effectLst>
                <a:latin typeface="微軟正黑體" pitchFamily="34" charset="-120"/>
                <a:ea typeface="微軟正黑體" pitchFamily="34" charset="-120"/>
              </a:rPr>
              <a:t>身體動作定義</a:t>
            </a:r>
            <a:endParaRPr lang="zh-TW" altLang="en-US" sz="3600" dirty="0">
              <a:latin typeface="微軟正黑體" pitchFamily="34" charset="-120"/>
              <a:ea typeface="微軟正黑體" pitchFamily="34" charset="-120"/>
            </a:endParaRPr>
          </a:p>
        </p:txBody>
      </p:sp>
      <p:sp>
        <p:nvSpPr>
          <p:cNvPr id="8"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41459736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noFill/>
        </p:spPr>
        <p:txBody>
          <a:bodyPr>
            <a:noAutofit/>
          </a:bodyPr>
          <a:lstStyle/>
          <a:p>
            <a:pPr>
              <a:defRPr/>
            </a:pPr>
            <a:r>
              <a:rPr lang="zh-TW" altLang="en-US" sz="3600" dirty="0" smtClean="0">
                <a:solidFill>
                  <a:schemeClr val="tx1"/>
                </a:solidFill>
              </a:rPr>
              <a:t>分類</a:t>
            </a:r>
            <a:endParaRPr lang="zh-TW" altLang="zh-TW" sz="3600" dirty="0" smtClean="0">
              <a:solidFill>
                <a:schemeClr val="tx1"/>
              </a:solidFill>
            </a:endParaRPr>
          </a:p>
        </p:txBody>
      </p:sp>
      <p:sp>
        <p:nvSpPr>
          <p:cNvPr id="84996" name="內容版面配置區 4"/>
          <p:cNvSpPr>
            <a:spLocks noGrp="1"/>
          </p:cNvSpPr>
          <p:nvPr>
            <p:ph idx="1"/>
          </p:nvPr>
        </p:nvSpPr>
        <p:spPr/>
        <p:txBody>
          <a:bodyPr>
            <a:normAutofit/>
          </a:bodyPr>
          <a:lstStyle/>
          <a:p>
            <a:r>
              <a:rPr lang="zh-TW" altLang="en-US" sz="2400" dirty="0" smtClean="0"/>
              <a:t>提供</a:t>
            </a:r>
            <a:r>
              <a:rPr lang="zh-TW" altLang="zh-TW" sz="2400" dirty="0" smtClean="0"/>
              <a:t>幼兒一堆</a:t>
            </a:r>
            <a:r>
              <a:rPr lang="zh-TW" altLang="en-US" sz="2400" dirty="0" smtClean="0"/>
              <a:t>物品</a:t>
            </a:r>
            <a:r>
              <a:rPr lang="zh-TW" altLang="zh-TW" sz="2400" dirty="0" smtClean="0"/>
              <a:t>，幼兒根據</a:t>
            </a:r>
            <a:r>
              <a:rPr lang="zh-TW" altLang="zh-TW" sz="2400" u="sng" dirty="0" smtClean="0"/>
              <a:t>自己的觀察</a:t>
            </a:r>
            <a:r>
              <a:rPr lang="zh-TW" altLang="zh-TW" sz="2400" dirty="0" smtClean="0"/>
              <a:t>，找出這堆</a:t>
            </a:r>
            <a:r>
              <a:rPr lang="zh-TW" altLang="en-US" sz="2400" dirty="0" smtClean="0"/>
              <a:t>物品</a:t>
            </a:r>
            <a:r>
              <a:rPr lang="zh-TW" altLang="zh-TW" sz="2400" dirty="0" smtClean="0"/>
              <a:t>的特徵，然後依特徵分類。</a:t>
            </a:r>
            <a:endParaRPr lang="en-US" altLang="zh-TW" sz="2400" dirty="0" smtClean="0"/>
          </a:p>
          <a:p>
            <a:r>
              <a:rPr lang="zh-TW" altLang="zh-TW" sz="2400" dirty="0" smtClean="0"/>
              <a:t>例如：幼兒依照自己觀察到的花朵形狀，將一堆花朵分出一類為像星星的花</a:t>
            </a:r>
            <a:r>
              <a:rPr lang="zh-TW" altLang="en-US" sz="2400" dirty="0" smtClean="0"/>
              <a:t>朵</a:t>
            </a:r>
            <a:r>
              <a:rPr lang="zh-TW" altLang="zh-TW" sz="2400" dirty="0" smtClean="0"/>
              <a:t>，和一類像球的花</a:t>
            </a:r>
            <a:r>
              <a:rPr lang="zh-TW" altLang="en-US" sz="2400" dirty="0" smtClean="0"/>
              <a:t>朵</a:t>
            </a:r>
            <a:r>
              <a:rPr lang="zh-TW" altLang="zh-TW" sz="2400" dirty="0" smtClean="0"/>
              <a:t>。</a:t>
            </a:r>
            <a:endParaRPr lang="en-US" altLang="zh-TW" sz="2400" dirty="0" smtClean="0"/>
          </a:p>
        </p:txBody>
      </p:sp>
      <p:sp>
        <p:nvSpPr>
          <p:cNvPr id="84997"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ECE52E62-787D-4AFD-848E-DACAFDC37302}"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349867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normAutofit/>
          </a:bodyPr>
          <a:lstStyle/>
          <a:p>
            <a:pPr eaLnBrk="1" fontAlgn="auto" hangingPunct="1">
              <a:spcAft>
                <a:spcPts val="0"/>
              </a:spcAft>
              <a:defRPr/>
            </a:pPr>
            <a:r>
              <a:rPr lang="zh-TW" altLang="en-US" sz="3600" dirty="0" smtClean="0"/>
              <a:t>認知領域特色</a:t>
            </a:r>
            <a:endParaRPr lang="zh-TW" altLang="en-US" sz="3600" dirty="0"/>
          </a:p>
        </p:txBody>
      </p:sp>
      <p:sp>
        <p:nvSpPr>
          <p:cNvPr id="86020" name="Rectangle 3"/>
          <p:cNvSpPr>
            <a:spLocks noGrp="1" noChangeArrowheads="1"/>
          </p:cNvSpPr>
          <p:nvPr>
            <p:ph idx="1"/>
          </p:nvPr>
        </p:nvSpPr>
        <p:spPr/>
        <p:txBody>
          <a:bodyPr/>
          <a:lstStyle/>
          <a:p>
            <a:pPr eaLnBrk="1" hangingPunct="1">
              <a:lnSpc>
                <a:spcPct val="110000"/>
              </a:lnSpc>
            </a:pPr>
            <a:r>
              <a:rPr lang="zh-TW" altLang="en-US" sz="3600" dirty="0" smtClean="0"/>
              <a:t>強調思考歷程技能的培養</a:t>
            </a:r>
            <a:endParaRPr lang="en-US" altLang="zh-TW" sz="3600" dirty="0" smtClean="0"/>
          </a:p>
        </p:txBody>
      </p:sp>
      <p:sp useBgFill="1">
        <p:nvSpPr>
          <p:cNvPr id="86021" name="Rectangle 65"/>
          <p:cNvSpPr>
            <a:spLocks noChangeArrowheads="1"/>
          </p:cNvSpPr>
          <p:nvPr/>
        </p:nvSpPr>
        <p:spPr bwMode="auto">
          <a:xfrm>
            <a:off x="8001000" y="5643563"/>
            <a:ext cx="747713" cy="714375"/>
          </a:xfrm>
          <a:prstGeom prst="rect">
            <a:avLst/>
          </a:prstGeom>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6022"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14A4A64-D5D0-4B43-AE4E-7AD1E968FD71}"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427491635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
            </a:r>
            <a:br>
              <a:rPr kumimoji="1" lang="en-US" altLang="zh-TW" dirty="0" smtClean="0"/>
            </a:br>
            <a:r>
              <a:rPr kumimoji="1" lang="zh-TW" altLang="en-US" sz="4000" b="1" dirty="0" smtClean="0"/>
              <a:t>語文領域</a:t>
            </a:r>
            <a:endParaRPr kumimoji="1" lang="zh-TW" altLang="en-US" sz="4000" b="1" dirty="0"/>
          </a:p>
        </p:txBody>
      </p:sp>
      <p:sp>
        <p:nvSpPr>
          <p:cNvPr id="3" name="文字版面配置區 2"/>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1009446578"/>
      </p:ext>
    </p:extLst>
  </p:cSld>
  <p:clrMapOvr>
    <a:masterClrMapping/>
  </p:clrMapOvr>
  <p:transition>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Rot="1" noChangeArrowheads="1"/>
          </p:cNvSpPr>
          <p:nvPr>
            <p:ph type="title"/>
          </p:nvPr>
        </p:nvSpPr>
        <p:spPr/>
        <p:txBody>
          <a:bodyPr>
            <a:normAutofit/>
          </a:bodyPr>
          <a:lstStyle/>
          <a:p>
            <a:pPr eaLnBrk="1" hangingPunct="1">
              <a:defRPr/>
            </a:pPr>
            <a:r>
              <a:rPr lang="zh-TW" altLang="en-US" sz="3600" dirty="0" smtClean="0"/>
              <a:t>範疇與內容</a:t>
            </a:r>
          </a:p>
        </p:txBody>
      </p:sp>
      <p:sp>
        <p:nvSpPr>
          <p:cNvPr id="264198" name="Rectangle 6"/>
          <p:cNvSpPr>
            <a:spLocks noChangeArrowheads="1"/>
          </p:cNvSpPr>
          <p:nvPr/>
        </p:nvSpPr>
        <p:spPr bwMode="auto">
          <a:xfrm>
            <a:off x="2555875" y="1196975"/>
            <a:ext cx="44132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
                <a:srgbClr val="006600"/>
              </a:buClr>
              <a:buSzTx/>
              <a:buFont typeface="Wingdings" pitchFamily="2" charset="2"/>
              <a:buChar char="v"/>
              <a:tabLst/>
              <a:defRPr/>
            </a:pPr>
            <a:r>
              <a:rPr kumimoji="0" lang="zh-TW" altLang="en-US" sz="2800" b="1" i="0" u="none" strike="noStrike" kern="1200" cap="none" spc="0" normalizeH="0" baseline="0" noProof="0" dirty="0">
                <a:ln>
                  <a:noFill/>
                </a:ln>
                <a:solidFill>
                  <a:srgbClr val="001010"/>
                </a:solidFill>
                <a:effectLst/>
                <a:uLnTx/>
                <a:uFillTx/>
                <a:latin typeface="Microsoft JhengHei" charset="-120"/>
                <a:ea typeface="Microsoft JhengHei" charset="-120"/>
                <a:cs typeface="Microsoft JhengHei" charset="-120"/>
              </a:rPr>
              <a:t>語文是一種</a:t>
            </a:r>
            <a:r>
              <a:rPr kumimoji="0" lang="zh-TW" altLang="en-US" sz="28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rPr>
              <a:t>社會溝通系統</a:t>
            </a:r>
            <a:endParaRPr kumimoji="0" lang="zh-TW" altLang="en-US" sz="1600" b="1" i="0" u="none" strike="noStrike" kern="1200" cap="none" spc="0" normalizeH="0" baseline="0" noProof="0" dirty="0">
              <a:ln>
                <a:noFill/>
              </a:ln>
              <a:solidFill>
                <a:srgbClr val="0000FF"/>
              </a:solidFill>
              <a:effectLst/>
              <a:uLnTx/>
              <a:uFillTx/>
              <a:latin typeface="Microsoft JhengHei" charset="-120"/>
              <a:ea typeface="Microsoft JhengHei" charset="-120"/>
              <a:cs typeface="Microsoft JhengHei" charset="-120"/>
            </a:endParaRPr>
          </a:p>
        </p:txBody>
      </p:sp>
      <p:sp>
        <p:nvSpPr>
          <p:cNvPr id="88070" name="Oval 2"/>
          <p:cNvSpPr>
            <a:spLocks noChangeArrowheads="1"/>
          </p:cNvSpPr>
          <p:nvPr/>
        </p:nvSpPr>
        <p:spPr bwMode="auto">
          <a:xfrm>
            <a:off x="539749" y="2487612"/>
            <a:ext cx="8353425" cy="4103688"/>
          </a:xfrm>
          <a:prstGeom prst="ellipse">
            <a:avLst/>
          </a:prstGeom>
          <a:solidFill>
            <a:srgbClr val="FEDAE0"/>
          </a:solidFill>
          <a:ln w="12700">
            <a:solidFill>
              <a:srgbClr val="FF99CC"/>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sp>
        <p:nvSpPr>
          <p:cNvPr id="88071" name="Rectangle 8"/>
          <p:cNvSpPr>
            <a:spLocks noChangeArrowheads="1"/>
          </p:cNvSpPr>
          <p:nvPr/>
        </p:nvSpPr>
        <p:spPr bwMode="auto">
          <a:xfrm>
            <a:off x="1789113" y="2060575"/>
            <a:ext cx="1882775" cy="519113"/>
          </a:xfrm>
          <a:prstGeom prst="rect">
            <a:avLst/>
          </a:prstGeom>
          <a:solidFill>
            <a:schemeClr val="accent3">
              <a:lumMod val="60000"/>
              <a:lumOff val="40000"/>
            </a:schemeClr>
          </a:solid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432FF"/>
                </a:solidFill>
                <a:effectLst/>
                <a:uLnTx/>
                <a:uFillTx/>
                <a:latin typeface="Microsoft JhengHei" charset="-120"/>
                <a:ea typeface="Microsoft JhengHei" charset="-120"/>
                <a:cs typeface="Microsoft JhengHei" charset="-120"/>
              </a:rPr>
              <a:t>溝通對象  </a:t>
            </a:r>
          </a:p>
        </p:txBody>
      </p:sp>
      <p:sp>
        <p:nvSpPr>
          <p:cNvPr id="88072" name="Rectangle 9"/>
          <p:cNvSpPr>
            <a:spLocks noChangeArrowheads="1"/>
          </p:cNvSpPr>
          <p:nvPr/>
        </p:nvSpPr>
        <p:spPr bwMode="auto">
          <a:xfrm>
            <a:off x="1203003" y="2897188"/>
            <a:ext cx="3729037" cy="304800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1010"/>
                </a:solidFill>
                <a:effectLst/>
                <a:uLnTx/>
                <a:uFillTx/>
                <a:latin typeface="Microsoft JhengHei" charset="-120"/>
                <a:ea typeface="Microsoft JhengHei" charset="-120"/>
                <a:cs typeface="Microsoft JhengHei" charset="-120"/>
              </a:rPr>
              <a:t>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1010"/>
                </a:solidFill>
                <a:effectLst/>
                <a:uLnTx/>
                <a:uFillTx/>
                <a:latin typeface="Microsoft JhengHei" charset="-120"/>
                <a:ea typeface="Microsoft JhengHei" charset="-120"/>
                <a:cs typeface="Microsoft JhengHei" charset="-12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1010"/>
                </a:solidFill>
                <a:effectLst/>
                <a:uLnTx/>
                <a:uFillTx/>
                <a:latin typeface="Microsoft JhengHei" charset="-120"/>
                <a:ea typeface="Microsoft JhengHei" charset="-120"/>
                <a:cs typeface="Microsoft JhengHei" charset="-120"/>
              </a:rPr>
              <a:t>文本</a:t>
            </a:r>
            <a:r>
              <a:rPr kumimoji="0" lang="zh-TW" altLang="en-US" sz="2800" b="1" i="0" u="none" strike="noStrike" kern="1200" cap="none" spc="0" normalizeH="0" baseline="0" noProof="0" dirty="0">
                <a:ln>
                  <a:noFill/>
                </a:ln>
                <a:solidFill>
                  <a:srgbClr val="D36E88"/>
                </a:solidFill>
                <a:effectLst/>
                <a:uLnTx/>
                <a:uFillTx/>
                <a:latin typeface="Microsoft JhengHei" charset="-120"/>
                <a:ea typeface="Microsoft JhengHei" charset="-120"/>
                <a:cs typeface="Microsoft JhengHei" charset="-12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a:ln>
                  <a:noFill/>
                </a:ln>
                <a:solidFill>
                  <a:srgbClr val="5F5F5F"/>
                </a:solidFill>
                <a:effectLst/>
                <a:uLnTx/>
                <a:uFillTx/>
                <a:latin typeface="Microsoft JhengHei" charset="-120"/>
                <a:ea typeface="Microsoft JhengHei" charset="-120"/>
                <a:cs typeface="Microsoft JhengHei" charset="-120"/>
              </a:rPr>
              <a:t>  任何一種使用有系統的</a:t>
            </a:r>
            <a:r>
              <a:rPr kumimoji="0" lang="zh-TW" altLang="en-US" sz="1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   </a:t>
            </a:r>
            <a:r>
              <a:rPr kumimoji="0" lang="zh-TW" altLang="en-US" sz="2200" b="0" i="0" u="none" strike="noStrike" kern="1200" cap="none" spc="0" normalizeH="0" baseline="0" noProof="0" dirty="0">
                <a:ln>
                  <a:noFill/>
                </a:ln>
                <a:solidFill>
                  <a:srgbClr val="000000"/>
                </a:solidFill>
                <a:effectLst/>
                <a:uLnTx/>
                <a:uFillTx/>
                <a:latin typeface="Microsoft JhengHei" charset="-120"/>
                <a:ea typeface="Microsoft JhengHei" charset="-120"/>
                <a:cs typeface="Microsoft JhengHei" charset="-120"/>
              </a:rPr>
              <a:t>表達意義的符號</a:t>
            </a:r>
            <a:r>
              <a:rPr kumimoji="0" lang="en-US" altLang="zh-TW" sz="2200" b="0" i="0" u="none" strike="noStrike" kern="1200" cap="none" spc="0" normalizeH="0" baseline="0" noProof="0" dirty="0">
                <a:ln>
                  <a:noFill/>
                </a:ln>
                <a:solidFill>
                  <a:srgbClr val="000000"/>
                </a:solidFill>
                <a:effectLst/>
                <a:uLnTx/>
                <a:uFillTx/>
                <a:latin typeface="Microsoft JhengHei" charset="-120"/>
                <a:ea typeface="Microsoft JhengHei" charset="-120"/>
                <a:cs typeface="Microsoft JhengHei" charset="-120"/>
              </a:rPr>
              <a:t>(</a:t>
            </a:r>
            <a:r>
              <a:rPr kumimoji="0" lang="zh-TW" altLang="en-US" sz="2200" b="0" i="0" u="none" strike="noStrike" kern="1200" cap="none" spc="0" normalizeH="0" baseline="0" noProof="0" dirty="0">
                <a:ln>
                  <a:noFill/>
                </a:ln>
                <a:solidFill>
                  <a:srgbClr val="000000"/>
                </a:solidFill>
                <a:effectLst/>
                <a:uLnTx/>
                <a:uFillTx/>
                <a:latin typeface="Microsoft JhengHei" charset="-120"/>
                <a:ea typeface="Microsoft JhengHei" charset="-120"/>
                <a:cs typeface="Microsoft JhengHei" charset="-120"/>
              </a:rPr>
              <a:t>肢體、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a:ln>
                  <a:noFill/>
                </a:ln>
                <a:solidFill>
                  <a:srgbClr val="000000"/>
                </a:solidFill>
                <a:effectLst/>
                <a:uLnTx/>
                <a:uFillTx/>
                <a:latin typeface="Microsoft JhengHei" charset="-120"/>
                <a:ea typeface="Microsoft JhengHei" charset="-120"/>
                <a:cs typeface="Microsoft JhengHei" charset="-120"/>
              </a:rPr>
              <a:t>  口語、圖像符號、文字、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a:ln>
                  <a:noFill/>
                </a:ln>
                <a:solidFill>
                  <a:srgbClr val="000000"/>
                </a:solidFill>
                <a:effectLst/>
                <a:uLnTx/>
                <a:uFillTx/>
                <a:latin typeface="Microsoft JhengHei" charset="-120"/>
                <a:ea typeface="Microsoft JhengHei" charset="-120"/>
                <a:cs typeface="Microsoft JhengHei" charset="-120"/>
              </a:rPr>
              <a:t>  劇場語言、電影語言</a:t>
            </a:r>
            <a:r>
              <a:rPr kumimoji="0" lang="en-US" altLang="zh-TW" sz="2200" b="0" i="0" u="none" strike="noStrike" kern="1200" cap="none" spc="0" normalizeH="0" baseline="0" noProof="0" dirty="0">
                <a:ln>
                  <a:noFill/>
                </a:ln>
                <a:solidFill>
                  <a:srgbClr val="000000"/>
                </a:solidFill>
                <a:effectLst/>
                <a:uLnTx/>
                <a:uFillTx/>
                <a:latin typeface="Microsoft JhengHei" charset="-120"/>
                <a:ea typeface="Microsoft JhengHei" charset="-120"/>
                <a:cs typeface="Microsoft JhengHei" charset="-120"/>
              </a:rPr>
              <a:t>)</a:t>
            </a:r>
            <a:r>
              <a:rPr kumimoji="0" lang="zh-TW" altLang="en-US" sz="2200" b="0" i="0" u="none" strike="noStrike" kern="1200" cap="none" spc="0" normalizeH="0" baseline="0" noProof="0" dirty="0">
                <a:ln>
                  <a:noFill/>
                </a:ln>
                <a:solidFill>
                  <a:srgbClr val="000000"/>
                </a:solidFill>
                <a:effectLst/>
                <a:uLnTx/>
                <a:uFillTx/>
                <a:latin typeface="Microsoft JhengHei" charset="-120"/>
                <a:ea typeface="Microsoft JhengHei" charset="-120"/>
                <a:cs typeface="Microsoft JhengHei" charset="-120"/>
              </a:rPr>
              <a:t>所</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a:ln>
                  <a:noFill/>
                </a:ln>
                <a:solidFill>
                  <a:srgbClr val="000000"/>
                </a:solidFill>
                <a:effectLst/>
                <a:uLnTx/>
                <a:uFillTx/>
                <a:latin typeface="Microsoft JhengHei" charset="-120"/>
                <a:ea typeface="Microsoft JhengHei" charset="-120"/>
                <a:cs typeface="Microsoft JhengHei" charset="-120"/>
              </a:rPr>
              <a:t>  創造出來的作品</a:t>
            </a:r>
          </a:p>
        </p:txBody>
      </p:sp>
      <p:grpSp>
        <p:nvGrpSpPr>
          <p:cNvPr id="2" name="Group 10"/>
          <p:cNvGrpSpPr>
            <a:grpSpLocks/>
          </p:cNvGrpSpPr>
          <p:nvPr/>
        </p:nvGrpSpPr>
        <p:grpSpPr bwMode="auto">
          <a:xfrm>
            <a:off x="6261099" y="2082100"/>
            <a:ext cx="1646125" cy="2951163"/>
            <a:chOff x="3728" y="1606"/>
            <a:chExt cx="1001" cy="1859"/>
          </a:xfrm>
        </p:grpSpPr>
        <p:sp>
          <p:nvSpPr>
            <p:cNvPr id="88076" name="Rectangle 11"/>
            <p:cNvSpPr>
              <a:spLocks noChangeArrowheads="1"/>
            </p:cNvSpPr>
            <p:nvPr/>
          </p:nvSpPr>
          <p:spPr bwMode="auto">
            <a:xfrm>
              <a:off x="3752" y="2115"/>
              <a:ext cx="977" cy="135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1010"/>
                  </a:solidFill>
                  <a:effectLst/>
                  <a:uLnTx/>
                  <a:uFillTx/>
                  <a:latin typeface="Microsoft JhengHei" charset="-120"/>
                  <a:ea typeface="Microsoft JhengHei" charset="-120"/>
                  <a:cs typeface="Microsoft JhengHei" charset="-120"/>
                </a:rPr>
                <a:t>肢體</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1010"/>
                  </a:solidFill>
                  <a:effectLst/>
                  <a:uLnTx/>
                  <a:uFillTx/>
                  <a:latin typeface="Microsoft JhengHei" charset="-120"/>
                  <a:ea typeface="Microsoft JhengHei" charset="-120"/>
                  <a:cs typeface="Microsoft JhengHei" charset="-120"/>
                </a:rPr>
                <a:t>口語</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0000"/>
                  </a:solidFill>
                  <a:effectLst/>
                  <a:uLnTx/>
                  <a:uFillTx/>
                  <a:latin typeface="Microsoft JhengHei" charset="-120"/>
                  <a:ea typeface="Microsoft JhengHei" charset="-120"/>
                  <a:cs typeface="Microsoft JhengHei" charset="-120"/>
                </a:rPr>
                <a:t>圖像符號</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1010"/>
                  </a:solidFill>
                  <a:effectLst/>
                  <a:uLnTx/>
                  <a:uFillTx/>
                  <a:latin typeface="Microsoft JhengHei" charset="-120"/>
                  <a:ea typeface="Microsoft JhengHei" charset="-120"/>
                  <a:cs typeface="Microsoft JhengHei" charset="-120"/>
                </a:rPr>
                <a:t>文字</a:t>
              </a:r>
            </a:p>
          </p:txBody>
        </p:sp>
        <p:sp>
          <p:nvSpPr>
            <p:cNvPr id="88077" name="Rectangle 12"/>
            <p:cNvSpPr>
              <a:spLocks noChangeArrowheads="1"/>
            </p:cNvSpPr>
            <p:nvPr/>
          </p:nvSpPr>
          <p:spPr bwMode="auto">
            <a:xfrm>
              <a:off x="3728" y="1606"/>
              <a:ext cx="977" cy="327"/>
            </a:xfrm>
            <a:prstGeom prst="rect">
              <a:avLst/>
            </a:prstGeom>
            <a:solidFill>
              <a:schemeClr val="accent3">
                <a:lumMod val="60000"/>
                <a:lumOff val="40000"/>
              </a:schemeClr>
            </a:solid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432FF"/>
                  </a:solidFill>
                  <a:effectLst/>
                  <a:uLnTx/>
                  <a:uFillTx/>
                  <a:latin typeface="Microsoft JhengHei" charset="-120"/>
                  <a:ea typeface="Microsoft JhengHei" charset="-120"/>
                  <a:cs typeface="Microsoft JhengHei" charset="-120"/>
                </a:rPr>
                <a:t>溝通媒介</a:t>
              </a:r>
              <a:endParaRPr kumimoji="0" lang="zh-TW" altLang="en-US" sz="1600" b="1" i="0" u="none" strike="noStrike" kern="1200" cap="none" spc="0" normalizeH="0" baseline="0" noProof="0" dirty="0">
                <a:ln>
                  <a:noFill/>
                </a:ln>
                <a:solidFill>
                  <a:srgbClr val="0432FF"/>
                </a:solidFill>
                <a:effectLst/>
                <a:uLnTx/>
                <a:uFillTx/>
                <a:latin typeface="Microsoft JhengHei" charset="-120"/>
                <a:ea typeface="Microsoft JhengHei" charset="-120"/>
                <a:cs typeface="Microsoft JhengHei" charset="-120"/>
              </a:endParaRPr>
            </a:p>
          </p:txBody>
        </p:sp>
      </p:grpSp>
      <p:sp>
        <p:nvSpPr>
          <p:cNvPr id="88074" name="AutoShape 13"/>
          <p:cNvSpPr>
            <a:spLocks noChangeArrowheads="1"/>
          </p:cNvSpPr>
          <p:nvPr/>
        </p:nvSpPr>
        <p:spPr bwMode="auto">
          <a:xfrm>
            <a:off x="4419600" y="3644900"/>
            <a:ext cx="1416050" cy="360363"/>
          </a:xfrm>
          <a:prstGeom prst="leftRightArrow">
            <a:avLst>
              <a:gd name="adj1" fmla="val 50000"/>
              <a:gd name="adj2" fmla="val 78590"/>
            </a:avLst>
          </a:pr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charset="-120"/>
              <a:ea typeface="Microsoft JhengHei" charset="-120"/>
              <a:cs typeface="Microsoft JhengHei" charset="-120"/>
            </a:endParaRPr>
          </a:p>
        </p:txBody>
      </p:sp>
      <p:sp>
        <p:nvSpPr>
          <p:cNvPr id="13" name="投影片編號版面配置區 4"/>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788CCB-BFA3-4BCF-AD3E-37273216C1B1}"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14" name="Footer Placeholder 4"/>
          <p:cNvSpPr txBox="1">
            <a:spLocks/>
          </p:cNvSpPr>
          <p:nvPr/>
        </p:nvSpPr>
        <p:spPr>
          <a:xfrm>
            <a:off x="2200276" y="6619651"/>
            <a:ext cx="4250530" cy="265733"/>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598804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Rot="1" noChangeArrowheads="1"/>
          </p:cNvSpPr>
          <p:nvPr>
            <p:ph type="title"/>
          </p:nvPr>
        </p:nvSpPr>
        <p:spPr/>
        <p:txBody>
          <a:bodyPr>
            <a:normAutofit/>
          </a:bodyPr>
          <a:lstStyle/>
          <a:p>
            <a:pPr eaLnBrk="1" hangingPunct="1">
              <a:defRPr/>
            </a:pPr>
            <a:r>
              <a:rPr lang="zh-TW" altLang="en-US" sz="3600" dirty="0" smtClean="0"/>
              <a:t>範疇與內容</a:t>
            </a:r>
          </a:p>
        </p:txBody>
      </p:sp>
      <p:sp>
        <p:nvSpPr>
          <p:cNvPr id="89091" name="Rectangle 3"/>
          <p:cNvSpPr>
            <a:spLocks noGrp="1" noRot="1" noChangeArrowheads="1"/>
          </p:cNvSpPr>
          <p:nvPr>
            <p:ph idx="1"/>
          </p:nvPr>
        </p:nvSpPr>
        <p:spPr>
          <a:xfrm>
            <a:off x="2200276" y="2338982"/>
            <a:ext cx="6813549" cy="3970338"/>
          </a:xfrm>
        </p:spPr>
        <p:txBody>
          <a:bodyPr>
            <a:normAutofit fontScale="92500"/>
          </a:bodyPr>
          <a:lstStyle/>
          <a:p>
            <a:pPr eaLnBrk="1" hangingPunct="1"/>
            <a:r>
              <a:rPr lang="en-US" altLang="zh-TW" sz="2800" b="1" dirty="0" smtClean="0">
                <a:solidFill>
                  <a:srgbClr val="001010"/>
                </a:solidFill>
                <a:latin typeface="Times New Roman" panose="02020603050405020304" pitchFamily="18" charset="0"/>
                <a:cs typeface="Times New Roman" panose="02020603050405020304" pitchFamily="18" charset="0"/>
              </a:rPr>
              <a:t>2-6</a:t>
            </a:r>
            <a:r>
              <a:rPr lang="zh-TW" altLang="en-US" sz="2800" b="1" dirty="0" smtClean="0">
                <a:solidFill>
                  <a:srgbClr val="001010"/>
                </a:solidFill>
                <a:latin typeface="Times New Roman" panose="02020603050405020304" pitchFamily="18" charset="0"/>
                <a:cs typeface="Times New Roman" panose="02020603050405020304" pitchFamily="18" charset="0"/>
              </a:rPr>
              <a:t>歲幼兒的語文學習與發展</a:t>
            </a:r>
          </a:p>
          <a:p>
            <a:pPr eaLnBrk="1" hangingPunct="1">
              <a:buFont typeface="Wingdings" pitchFamily="2" charset="2"/>
              <a:buNone/>
            </a:pPr>
            <a:r>
              <a:rPr lang="zh-TW" altLang="en-US" sz="2800" b="1" dirty="0" smtClean="0">
                <a:solidFill>
                  <a:srgbClr val="001010"/>
                </a:solidFill>
                <a:latin typeface="Times New Roman" panose="02020603050405020304" pitchFamily="18" charset="0"/>
                <a:cs typeface="Times New Roman" panose="02020603050405020304" pitchFamily="18" charset="0"/>
              </a:rPr>
              <a:t>  就是</a:t>
            </a:r>
            <a:r>
              <a:rPr lang="zh-TW" altLang="en-US" sz="2800" b="1" u="sng" dirty="0" smtClean="0">
                <a:solidFill>
                  <a:srgbClr val="003366"/>
                </a:solidFill>
                <a:latin typeface="Times New Roman" panose="02020603050405020304" pitchFamily="18" charset="0"/>
                <a:cs typeface="Times New Roman" panose="02020603050405020304" pitchFamily="18" charset="0"/>
              </a:rPr>
              <a:t>參與</a:t>
            </a:r>
            <a:r>
              <a:rPr lang="zh-TW" altLang="en-US" sz="2800" b="1" dirty="0" smtClean="0">
                <a:solidFill>
                  <a:srgbClr val="FF0000"/>
                </a:solidFill>
                <a:latin typeface="Times New Roman" panose="02020603050405020304" pitchFamily="18" charset="0"/>
                <a:cs typeface="Times New Roman" panose="02020603050405020304" pitchFamily="18" charset="0"/>
              </a:rPr>
              <a:t>社會溝通系統</a:t>
            </a:r>
            <a:r>
              <a:rPr lang="zh-TW" altLang="en-US" sz="2800" b="1" dirty="0" smtClean="0">
                <a:solidFill>
                  <a:srgbClr val="001010"/>
                </a:solidFill>
                <a:latin typeface="Times New Roman" panose="02020603050405020304" pitchFamily="18" charset="0"/>
                <a:cs typeface="Times New Roman" panose="02020603050405020304" pitchFamily="18" charset="0"/>
              </a:rPr>
              <a:t>的歷程</a:t>
            </a:r>
          </a:p>
          <a:p>
            <a:r>
              <a:rPr lang="zh-TW" altLang="en-US" sz="2800" b="1" dirty="0" smtClean="0">
                <a:solidFill>
                  <a:srgbClr val="001010"/>
                </a:solidFill>
                <a:latin typeface="Times New Roman" panose="02020603050405020304" pitchFamily="18" charset="0"/>
                <a:cs typeface="Times New Roman" panose="02020603050405020304" pitchFamily="18" charset="0"/>
              </a:rPr>
              <a:t>如何</a:t>
            </a:r>
            <a:r>
              <a:rPr lang="zh-TW" altLang="en-US" sz="2800" b="1" u="sng" dirty="0" smtClean="0">
                <a:solidFill>
                  <a:srgbClr val="003366"/>
                </a:solidFill>
                <a:latin typeface="Times New Roman" panose="02020603050405020304" pitchFamily="18" charset="0"/>
                <a:cs typeface="Times New Roman" panose="02020603050405020304" pitchFamily="18" charset="0"/>
              </a:rPr>
              <a:t>參與</a:t>
            </a:r>
            <a:r>
              <a:rPr lang="zh-TW" altLang="en-US" sz="2800" b="1" dirty="0" smtClean="0">
                <a:solidFill>
                  <a:srgbClr val="001010"/>
                </a:solidFill>
                <a:latin typeface="Times New Roman" panose="02020603050405020304" pitchFamily="18" charset="0"/>
                <a:cs typeface="Times New Roman" panose="02020603050405020304" pitchFamily="18" charset="0"/>
              </a:rPr>
              <a:t>？</a:t>
            </a:r>
          </a:p>
          <a:p>
            <a:pPr eaLnBrk="1" hangingPunct="1">
              <a:buFont typeface="Wingdings" pitchFamily="2" charset="2"/>
              <a:buNone/>
            </a:pPr>
            <a:r>
              <a:rPr lang="zh-TW" altLang="en-US" sz="2800" b="1" dirty="0" smtClean="0">
                <a:solidFill>
                  <a:srgbClr val="275FEB"/>
                </a:solidFill>
                <a:latin typeface="Times New Roman" panose="02020603050405020304" pitchFamily="18" charset="0"/>
                <a:cs typeface="Times New Roman" panose="02020603050405020304" pitchFamily="18" charset="0"/>
              </a:rPr>
              <a:t>理解</a:t>
            </a:r>
            <a:r>
              <a:rPr lang="zh-TW" altLang="en-US" sz="2800" b="1" dirty="0" smtClean="0">
                <a:latin typeface="Times New Roman" panose="02020603050405020304" pitchFamily="18" charset="0"/>
                <a:cs typeface="Times New Roman" panose="02020603050405020304" pitchFamily="18" charset="0"/>
              </a:rPr>
              <a:t>：</a:t>
            </a:r>
            <a:r>
              <a:rPr lang="zh-TW" altLang="en-US" sz="2800" b="1" dirty="0" smtClean="0">
                <a:solidFill>
                  <a:srgbClr val="001010"/>
                </a:solidFill>
                <a:latin typeface="Times New Roman" panose="02020603050405020304" pitchFamily="18" charset="0"/>
                <a:cs typeface="Times New Roman" panose="02020603050405020304" pitchFamily="18" charset="0"/>
              </a:rPr>
              <a:t>理解人</a:t>
            </a:r>
            <a:r>
              <a:rPr lang="en-US" altLang="zh-TW" sz="2800" b="1" dirty="0" smtClean="0">
                <a:solidFill>
                  <a:srgbClr val="001010"/>
                </a:solidFill>
                <a:latin typeface="Times New Roman" panose="02020603050405020304" pitchFamily="18" charset="0"/>
                <a:cs typeface="Times New Roman" panose="02020603050405020304" pitchFamily="18" charset="0"/>
              </a:rPr>
              <a:t>(</a:t>
            </a:r>
            <a:r>
              <a:rPr lang="zh-TW" altLang="en-US" sz="2800" b="1" dirty="0" smtClean="0">
                <a:solidFill>
                  <a:srgbClr val="003366"/>
                </a:solidFill>
                <a:latin typeface="Times New Roman" panose="02020603050405020304" pitchFamily="18" charset="0"/>
                <a:cs typeface="Times New Roman" panose="02020603050405020304" pitchFamily="18" charset="0"/>
              </a:rPr>
              <a:t>肢體、口語</a:t>
            </a:r>
            <a:r>
              <a:rPr lang="en-US" altLang="zh-TW" sz="2800" b="1" dirty="0" smtClean="0">
                <a:solidFill>
                  <a:srgbClr val="001010"/>
                </a:solidFill>
                <a:latin typeface="Times New Roman" panose="02020603050405020304" pitchFamily="18" charset="0"/>
                <a:cs typeface="Times New Roman" panose="02020603050405020304" pitchFamily="18" charset="0"/>
              </a:rPr>
              <a:t>)</a:t>
            </a:r>
          </a:p>
          <a:p>
            <a:pPr eaLnBrk="1" hangingPunct="1">
              <a:buFont typeface="Wingdings" pitchFamily="2" charset="2"/>
              <a:buNone/>
            </a:pPr>
            <a:r>
              <a:rPr lang="en-US" altLang="zh-TW" sz="2800" b="1" dirty="0" smtClean="0">
                <a:solidFill>
                  <a:srgbClr val="001010"/>
                </a:solidFill>
                <a:latin typeface="Times New Roman" panose="02020603050405020304" pitchFamily="18" charset="0"/>
                <a:cs typeface="Times New Roman" panose="02020603050405020304" pitchFamily="18" charset="0"/>
              </a:rPr>
              <a:t>      	</a:t>
            </a:r>
            <a:r>
              <a:rPr lang="zh-TW" altLang="en-US" sz="2800" b="1" dirty="0" smtClean="0">
                <a:solidFill>
                  <a:srgbClr val="001010"/>
                </a:solidFill>
                <a:latin typeface="Times New Roman" panose="02020603050405020304" pitchFamily="18" charset="0"/>
                <a:cs typeface="Times New Roman" panose="02020603050405020304" pitchFamily="18" charset="0"/>
              </a:rPr>
              <a:t>    理解文本</a:t>
            </a:r>
            <a:endParaRPr lang="en-US" altLang="zh-TW" sz="2800" b="1" dirty="0" smtClean="0">
              <a:solidFill>
                <a:srgbClr val="001010"/>
              </a:solidFill>
              <a:latin typeface="Times New Roman" panose="02020603050405020304" pitchFamily="18" charset="0"/>
              <a:cs typeface="Times New Roman" panose="02020603050405020304" pitchFamily="18" charset="0"/>
            </a:endParaRPr>
          </a:p>
          <a:p>
            <a:pPr eaLnBrk="1" hangingPunct="1">
              <a:buFont typeface="Wingdings" pitchFamily="2" charset="2"/>
              <a:buNone/>
            </a:pPr>
            <a:r>
              <a:rPr lang="en-US" altLang="zh-TW" sz="2800" b="1" dirty="0">
                <a:solidFill>
                  <a:srgbClr val="001010"/>
                </a:solidFill>
                <a:latin typeface="Times New Roman" panose="02020603050405020304" pitchFamily="18" charset="0"/>
                <a:cs typeface="Times New Roman" panose="02020603050405020304" pitchFamily="18" charset="0"/>
              </a:rPr>
              <a:t>	</a:t>
            </a:r>
            <a:r>
              <a:rPr lang="en-US" altLang="zh-TW" sz="2800" b="1" dirty="0" smtClean="0">
                <a:solidFill>
                  <a:srgbClr val="001010"/>
                </a:solidFill>
                <a:latin typeface="Times New Roman" panose="02020603050405020304" pitchFamily="18" charset="0"/>
                <a:cs typeface="Times New Roman" panose="02020603050405020304" pitchFamily="18" charset="0"/>
              </a:rPr>
              <a:t>	    </a:t>
            </a:r>
            <a:r>
              <a:rPr lang="en-US" altLang="zh-TW" sz="2800" b="1" dirty="0" smtClean="0">
                <a:solidFill>
                  <a:srgbClr val="003366"/>
                </a:solidFill>
                <a:latin typeface="Times New Roman" panose="02020603050405020304" pitchFamily="18" charset="0"/>
                <a:cs typeface="Times New Roman" panose="02020603050405020304" pitchFamily="18" charset="0"/>
              </a:rPr>
              <a:t>(</a:t>
            </a:r>
            <a:r>
              <a:rPr lang="zh-TW" altLang="en-US" sz="2800" b="1" dirty="0" smtClean="0">
                <a:solidFill>
                  <a:srgbClr val="003366"/>
                </a:solidFill>
                <a:latin typeface="Times New Roman" panose="02020603050405020304" pitchFamily="18" charset="0"/>
                <a:cs typeface="Times New Roman" panose="02020603050405020304" pitchFamily="18" charset="0"/>
              </a:rPr>
              <a:t>肢體、口語、圖像符號、文字功能</a:t>
            </a:r>
            <a:r>
              <a:rPr lang="en-US" altLang="zh-TW" sz="2800" b="1" dirty="0" smtClean="0">
                <a:solidFill>
                  <a:srgbClr val="003366"/>
                </a:solidFill>
                <a:latin typeface="Times New Roman" panose="02020603050405020304" pitchFamily="18" charset="0"/>
                <a:cs typeface="Times New Roman" panose="02020603050405020304" pitchFamily="18" charset="0"/>
              </a:rPr>
              <a:t>)</a:t>
            </a:r>
          </a:p>
          <a:p>
            <a:pPr eaLnBrk="1" hangingPunct="1">
              <a:buFont typeface="Wingdings" pitchFamily="2" charset="2"/>
              <a:buNone/>
            </a:pPr>
            <a:r>
              <a:rPr lang="zh-TW" altLang="en-US" sz="2800" b="1" dirty="0" smtClean="0">
                <a:solidFill>
                  <a:srgbClr val="275FEB"/>
                </a:solidFill>
                <a:latin typeface="Times New Roman" panose="02020603050405020304" pitchFamily="18" charset="0"/>
                <a:cs typeface="Times New Roman" panose="02020603050405020304" pitchFamily="18" charset="0"/>
              </a:rPr>
              <a:t>表達</a:t>
            </a:r>
            <a:r>
              <a:rPr lang="zh-TW" altLang="en-US" sz="2800" b="1" dirty="0" smtClean="0">
                <a:latin typeface="Times New Roman" panose="02020603050405020304" pitchFamily="18" charset="0"/>
                <a:cs typeface="Times New Roman" panose="02020603050405020304" pitchFamily="18" charset="0"/>
              </a:rPr>
              <a:t>：</a:t>
            </a:r>
            <a:r>
              <a:rPr lang="zh-TW" altLang="en-US" sz="2800" b="1" dirty="0" smtClean="0">
                <a:solidFill>
                  <a:srgbClr val="001010"/>
                </a:solidFill>
                <a:latin typeface="Times New Roman" panose="02020603050405020304" pitchFamily="18" charset="0"/>
                <a:cs typeface="Times New Roman" panose="02020603050405020304" pitchFamily="18" charset="0"/>
              </a:rPr>
              <a:t>以</a:t>
            </a:r>
            <a:r>
              <a:rPr lang="zh-TW" altLang="en-US" sz="2800" b="1" dirty="0" smtClean="0">
                <a:solidFill>
                  <a:srgbClr val="003366"/>
                </a:solidFill>
                <a:latin typeface="Times New Roman" panose="02020603050405020304" pitchFamily="18" charset="0"/>
                <a:cs typeface="Times New Roman" panose="02020603050405020304" pitchFamily="18" charset="0"/>
              </a:rPr>
              <a:t>肢體、口語、圖像、自創符號</a:t>
            </a:r>
            <a:r>
              <a:rPr lang="zh-TW" altLang="en-US" sz="2800" b="1" dirty="0" smtClean="0">
                <a:solidFill>
                  <a:srgbClr val="001010"/>
                </a:solidFill>
                <a:latin typeface="Times New Roman" panose="02020603050405020304" pitchFamily="18" charset="0"/>
                <a:cs typeface="Times New Roman" panose="02020603050405020304" pitchFamily="18" charset="0"/>
              </a:rPr>
              <a:t>來表達</a:t>
            </a:r>
          </a:p>
          <a:p>
            <a:pPr eaLnBrk="1" hangingPunct="1"/>
            <a:endParaRPr lang="en-US" altLang="zh-TW" sz="2800" dirty="0" smtClean="0"/>
          </a:p>
        </p:txBody>
      </p:sp>
      <p:sp>
        <p:nvSpPr>
          <p:cNvPr id="89093" name="投影片編號版面配置區 4"/>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87BDDAE-3A09-4020-A932-0E886D414ED7}"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12058275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normAutofit/>
          </a:bodyPr>
          <a:lstStyle/>
          <a:p>
            <a:pPr eaLnBrk="1" hangingPunct="1">
              <a:defRPr/>
            </a:pPr>
            <a:r>
              <a:rPr lang="zh-TW" altLang="en-US" sz="3600" dirty="0" smtClean="0"/>
              <a:t>領域目標</a:t>
            </a:r>
          </a:p>
        </p:txBody>
      </p:sp>
      <p:sp>
        <p:nvSpPr>
          <p:cNvPr id="2" name="內容版面配置區 1"/>
          <p:cNvSpPr>
            <a:spLocks noGrp="1"/>
          </p:cNvSpPr>
          <p:nvPr>
            <p:ph idx="1"/>
          </p:nvPr>
        </p:nvSpPr>
        <p:spPr/>
        <p:txBody>
          <a:bodyPr>
            <a:noAutofit/>
          </a:bodyPr>
          <a:lstStyle/>
          <a:p>
            <a:pPr>
              <a:lnSpc>
                <a:spcPct val="100000"/>
              </a:lnSpc>
            </a:pPr>
            <a:r>
              <a:rPr lang="zh-TW" altLang="zh-TW" sz="2800" dirty="0" smtClean="0"/>
              <a:t>體驗</a:t>
            </a:r>
            <a:r>
              <a:rPr lang="zh-TW" altLang="zh-TW" sz="2800" dirty="0"/>
              <a:t>並覺知語文的趣味與功能</a:t>
            </a:r>
            <a:endParaRPr lang="en-US" altLang="zh-TW" sz="2800" dirty="0"/>
          </a:p>
          <a:p>
            <a:pPr>
              <a:lnSpc>
                <a:spcPct val="100000"/>
              </a:lnSpc>
            </a:pPr>
            <a:r>
              <a:rPr lang="zh-TW" altLang="zh-TW" sz="2800" dirty="0" smtClean="0"/>
              <a:t>合宜</a:t>
            </a:r>
            <a:r>
              <a:rPr lang="zh-TW" altLang="zh-TW" sz="2800" dirty="0"/>
              <a:t>參與日常社會互動情境</a:t>
            </a:r>
          </a:p>
          <a:p>
            <a:pPr>
              <a:lnSpc>
                <a:spcPct val="100000"/>
              </a:lnSpc>
            </a:pPr>
            <a:r>
              <a:rPr lang="zh-TW" altLang="zh-TW" sz="2800" dirty="0" smtClean="0"/>
              <a:t>慣於</a:t>
            </a:r>
            <a:r>
              <a:rPr lang="zh-TW" altLang="zh-TW" sz="2800" dirty="0"/>
              <a:t>敘說經驗與編織故事</a:t>
            </a:r>
          </a:p>
          <a:p>
            <a:pPr>
              <a:lnSpc>
                <a:spcPct val="100000"/>
              </a:lnSpc>
            </a:pPr>
            <a:r>
              <a:rPr lang="zh-TW" altLang="zh-TW" sz="2800" dirty="0" smtClean="0"/>
              <a:t>喜歡</a:t>
            </a:r>
            <a:r>
              <a:rPr lang="zh-TW" altLang="zh-TW" sz="2800" dirty="0"/>
              <a:t>閱讀並展現個人觀點</a:t>
            </a:r>
          </a:p>
          <a:p>
            <a:pPr>
              <a:lnSpc>
                <a:spcPct val="100000"/>
              </a:lnSpc>
            </a:pPr>
            <a:r>
              <a:rPr lang="zh-TW" altLang="zh-TW" sz="2800" dirty="0" smtClean="0"/>
              <a:t>認識</a:t>
            </a:r>
            <a:r>
              <a:rPr lang="zh-TW" altLang="zh-TW" sz="2800" dirty="0"/>
              <a:t>並欣賞社會中使用多種語文的情形</a:t>
            </a:r>
            <a:endParaRPr kumimoji="1" lang="zh-TW" altLang="en-US" sz="2800" dirty="0"/>
          </a:p>
        </p:txBody>
      </p:sp>
      <p:sp>
        <p:nvSpPr>
          <p:cNvPr id="90116" name="Rectangle 24"/>
          <p:cNvSpPr>
            <a:spLocks noRot="1" noChangeArrowheads="1"/>
          </p:cNvSpPr>
          <p:nvPr/>
        </p:nvSpPr>
        <p:spPr bwMode="auto">
          <a:xfrm>
            <a:off x="352425" y="1628775"/>
            <a:ext cx="8540750" cy="4321175"/>
          </a:xfrm>
          <a:prstGeom prst="rect">
            <a:avLst/>
          </a:prstGeom>
          <a:noFill/>
          <a:ln w="9525">
            <a:noFill/>
            <a:miter lim="800000"/>
            <a:headEnd/>
            <a:tailEnd/>
          </a:ln>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TW" altLang="zh-TW"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ct val="20000"/>
              </a:spcBef>
              <a:spcAft>
                <a:spcPts val="0"/>
              </a:spcAft>
              <a:buClr>
                <a:srgbClr val="78C5CF"/>
              </a:buClr>
              <a:buSzPct val="75000"/>
              <a:buFont typeface="Wingdings" pitchFamily="2" charset="2"/>
              <a:buNone/>
              <a:tabLst/>
              <a:defRPr/>
            </a:pPr>
            <a:endParaRPr kumimoji="0" lang="zh-TW" altLang="en-US"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ct val="20000"/>
              </a:spcBef>
              <a:spcAft>
                <a:spcPts val="0"/>
              </a:spcAft>
              <a:buClr>
                <a:srgbClr val="78C5CF"/>
              </a:buClr>
              <a:buSzPct val="75000"/>
              <a:buFont typeface="Wingdings" pitchFamily="2" charset="2"/>
              <a:buNone/>
              <a:tabLst/>
              <a:defRPr/>
            </a:pPr>
            <a:endParaRPr kumimoji="0" lang="en-US" altLang="zh-TW" sz="32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p:txBody>
      </p:sp>
      <p:sp>
        <p:nvSpPr>
          <p:cNvPr id="90117" name="投影片編號版面配置區 4"/>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E8B4E18-2070-4AE8-8656-0B19D38CBB35}"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25016156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normAutofit/>
          </a:bodyPr>
          <a:lstStyle/>
          <a:p>
            <a:pPr eaLnBrk="1" fontAlgn="auto" hangingPunct="1">
              <a:spcAft>
                <a:spcPts val="0"/>
              </a:spcAft>
              <a:defRPr/>
            </a:pPr>
            <a:r>
              <a:rPr lang="zh-TW" altLang="en-US" sz="3600" dirty="0" smtClean="0">
                <a:latin typeface="標楷體" pitchFamily="65" charset="-120"/>
              </a:rPr>
              <a:t>語文領域內涵架構</a:t>
            </a:r>
          </a:p>
        </p:txBody>
      </p:sp>
      <p:sp>
        <p:nvSpPr>
          <p:cNvPr id="32773" name="投影片編號版面配置區 9"/>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2A0AF5C-EE73-4ABA-85F3-B8FD04B75682}"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7" name="Group 45"/>
          <p:cNvGraphicFramePr>
            <a:graphicFrameLocks noGrp="1"/>
          </p:cNvGraphicFramePr>
          <p:nvPr>
            <p:extLst/>
          </p:nvPr>
        </p:nvGraphicFramePr>
        <p:xfrm>
          <a:off x="323528" y="1515827"/>
          <a:ext cx="8568952" cy="4702202"/>
        </p:xfrm>
        <a:graphic>
          <a:graphicData uri="http://schemas.openxmlformats.org/drawingml/2006/table">
            <a:tbl>
              <a:tblPr/>
              <a:tblGrid>
                <a:gridCol w="1368152">
                  <a:extLst>
                    <a:ext uri="{9D8B030D-6E8A-4147-A177-3AD203B41FA5}">
                      <a16:colId xmlns:a16="http://schemas.microsoft.com/office/drawing/2014/main" val="20000"/>
                    </a:ext>
                  </a:extLst>
                </a:gridCol>
                <a:gridCol w="1012797">
                  <a:extLst>
                    <a:ext uri="{9D8B030D-6E8A-4147-A177-3AD203B41FA5}">
                      <a16:colId xmlns:a16="http://schemas.microsoft.com/office/drawing/2014/main" val="20001"/>
                    </a:ext>
                  </a:extLst>
                </a:gridCol>
                <a:gridCol w="2790716">
                  <a:extLst>
                    <a:ext uri="{9D8B030D-6E8A-4147-A177-3AD203B41FA5}">
                      <a16:colId xmlns:a16="http://schemas.microsoft.com/office/drawing/2014/main" val="20002"/>
                    </a:ext>
                  </a:extLst>
                </a:gridCol>
                <a:gridCol w="1699262">
                  <a:extLst>
                    <a:ext uri="{9D8B030D-6E8A-4147-A177-3AD203B41FA5}">
                      <a16:colId xmlns:a16="http://schemas.microsoft.com/office/drawing/2014/main" val="20003"/>
                    </a:ext>
                  </a:extLst>
                </a:gridCol>
                <a:gridCol w="1698025">
                  <a:extLst>
                    <a:ext uri="{9D8B030D-6E8A-4147-A177-3AD203B41FA5}">
                      <a16:colId xmlns:a16="http://schemas.microsoft.com/office/drawing/2014/main" val="20004"/>
                    </a:ext>
                  </a:extLst>
                </a:gridCol>
              </a:tblGrid>
              <a:tr h="9092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學習面向</a:t>
                      </a: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領域能力</a:t>
                      </a: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肢體</a:t>
                      </a: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口語</a:t>
                      </a: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圖像符號</a:t>
                      </a: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文字功能</a:t>
                      </a:r>
                      <a:endParaRPr kumimoji="0" lang="zh-TW" altLang="zh-TW" sz="24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40979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理解</a:t>
                      </a: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理解互動對象的意圖</a:t>
                      </a:r>
                      <a:endPar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zh-TW" altLang="en-US"/>
                    </a:p>
                  </a:txBody>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理解生活環境中的圖像符號</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理解圖畫書的內容與功能</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熟悉閱讀華文的方式</a:t>
                      </a:r>
                      <a:endPar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理解文字的功能</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1408769">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8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理解歌謠和口語的音韻特性</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認識社會使用多種語言的情形</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2"/>
                  </a:ext>
                </a:extLst>
              </a:tr>
              <a:tr h="127854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表達</a:t>
                      </a: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以肢體語言表達</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以口語參與互動</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敘說生活經驗</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看圖敘說</a:t>
                      </a:r>
                      <a:endPar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運用圖像符號</a:t>
                      </a:r>
                      <a:endPar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680453">
                <a:tc vMerge="1">
                  <a:txBody>
                    <a:bodyPr/>
                    <a:lstStyle/>
                    <a:p>
                      <a:endParaRPr lang="zh-TW"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回應敘事文本</a:t>
                      </a:r>
                      <a:endPar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編創與演出敘事文本</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5605" marR="75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8" name="文字方塊 7"/>
          <p:cNvSpPr txBox="1"/>
          <p:nvPr/>
        </p:nvSpPr>
        <p:spPr>
          <a:xfrm>
            <a:off x="7600682" y="4725144"/>
            <a:ext cx="100811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0" i="0" u="none" strike="noStrike" kern="1200" cap="none" spc="0" normalizeH="0" baseline="0" noProof="0" dirty="0" smtClean="0">
                <a:ln>
                  <a:noFill/>
                </a:ln>
                <a:solidFill>
                  <a:srgbClr val="C00000"/>
                </a:solidFill>
                <a:effectLst/>
                <a:uLnTx/>
                <a:uFillTx/>
                <a:latin typeface="Microsoft JhengHei" charset="-120"/>
                <a:ea typeface="Microsoft JhengHei" charset="-120"/>
                <a:cs typeface="Microsoft JhengHei" charset="-120"/>
              </a:rPr>
              <a:t>？</a:t>
            </a:r>
            <a:endParaRPr kumimoji="0" lang="zh-TW" altLang="en-US" sz="5400" b="0" i="0" u="none" strike="noStrike" kern="1200" cap="none" spc="0" normalizeH="0" baseline="0" noProof="0" dirty="0">
              <a:ln>
                <a:noFill/>
              </a:ln>
              <a:solidFill>
                <a:srgbClr val="C00000"/>
              </a:solidFill>
              <a:effectLst/>
              <a:uLnTx/>
              <a:uFillTx/>
              <a:latin typeface="Microsoft JhengHei" charset="-120"/>
              <a:ea typeface="Microsoft JhengHei" charset="-120"/>
              <a:cs typeface="Microsoft JhengHei" charset="-120"/>
            </a:endParaRPr>
          </a:p>
        </p:txBody>
      </p:sp>
      <p:sp>
        <p:nvSpPr>
          <p:cNvPr id="11"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47494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normAutofit/>
          </a:bodyPr>
          <a:lstStyle/>
          <a:p>
            <a:pPr eaLnBrk="1" hangingPunct="1">
              <a:defRPr/>
            </a:pPr>
            <a:r>
              <a:rPr lang="zh-TW" altLang="en-US" sz="3600" dirty="0" smtClean="0">
                <a:latin typeface="微軟正黑體" panose="020B0604030504040204" pitchFamily="34" charset="-120"/>
                <a:ea typeface="微軟正黑體" panose="020B0604030504040204" pitchFamily="34" charset="-120"/>
              </a:rPr>
              <a:t>課程目標與概念架構</a:t>
            </a:r>
          </a:p>
        </p:txBody>
      </p:sp>
      <p:sp>
        <p:nvSpPr>
          <p:cNvPr id="216067" name="Rectangle 3"/>
          <p:cNvSpPr>
            <a:spLocks noGrp="1" noRot="1" noChangeArrowheads="1"/>
          </p:cNvSpPr>
          <p:nvPr>
            <p:ph idx="1"/>
          </p:nvPr>
        </p:nvSpPr>
        <p:spPr>
          <a:xfrm>
            <a:off x="1689406" y="2270775"/>
            <a:ext cx="7416824" cy="4221088"/>
          </a:xfrm>
        </p:spPr>
        <p:txBody>
          <a:bodyPr>
            <a:noAutofit/>
          </a:bodyPr>
          <a:lstStyle/>
          <a:p>
            <a:pPr>
              <a:lnSpc>
                <a:spcPct val="100000"/>
              </a:lnSpc>
            </a:pPr>
            <a:r>
              <a:rPr lang="zh-TW" altLang="zh-TW" sz="2400" b="1" dirty="0" smtClean="0">
                <a:solidFill>
                  <a:srgbClr val="7030A0"/>
                </a:solidFill>
              </a:rPr>
              <a:t>語</a:t>
            </a:r>
            <a:r>
              <a:rPr lang="en-US" altLang="zh-TW" sz="2400" b="1" dirty="0" smtClean="0">
                <a:solidFill>
                  <a:srgbClr val="7030A0"/>
                </a:solidFill>
              </a:rPr>
              <a:t>-1-1 </a:t>
            </a:r>
            <a:r>
              <a:rPr lang="zh-TW" altLang="zh-TW" sz="2400" b="1" dirty="0" smtClean="0">
                <a:solidFill>
                  <a:srgbClr val="7030A0"/>
                </a:solidFill>
              </a:rPr>
              <a:t>理解互動對象的意圖（理解肢體、</a:t>
            </a:r>
            <a:r>
              <a:rPr lang="zh-TW" altLang="zh-TW" sz="2400" b="1" dirty="0" smtClean="0">
                <a:solidFill>
                  <a:srgbClr val="0066FF"/>
                </a:solidFill>
              </a:rPr>
              <a:t>理解口語</a:t>
            </a:r>
            <a:r>
              <a:rPr lang="zh-TW" altLang="zh-TW" sz="2400" b="1" dirty="0" smtClean="0">
                <a:solidFill>
                  <a:srgbClr val="7030A0"/>
                </a:solidFill>
              </a:rPr>
              <a:t>）</a:t>
            </a:r>
          </a:p>
          <a:p>
            <a:pPr>
              <a:lnSpc>
                <a:spcPct val="100000"/>
              </a:lnSpc>
            </a:pPr>
            <a:r>
              <a:rPr lang="zh-TW" altLang="zh-TW" sz="2400" b="1" dirty="0" smtClean="0">
                <a:solidFill>
                  <a:srgbClr val="0066FF"/>
                </a:solidFill>
              </a:rPr>
              <a:t>語</a:t>
            </a:r>
            <a:r>
              <a:rPr lang="en-US" altLang="zh-TW" sz="2400" b="1" dirty="0" smtClean="0">
                <a:solidFill>
                  <a:srgbClr val="0066FF"/>
                </a:solidFill>
              </a:rPr>
              <a:t>-1-2 </a:t>
            </a:r>
            <a:r>
              <a:rPr lang="zh-TW" altLang="zh-TW" sz="2400" b="1" dirty="0" smtClean="0">
                <a:solidFill>
                  <a:srgbClr val="0066FF"/>
                </a:solidFill>
              </a:rPr>
              <a:t>理解歌謠和口語的音韻特性（理解口語）</a:t>
            </a:r>
          </a:p>
          <a:p>
            <a:pPr>
              <a:lnSpc>
                <a:spcPct val="100000"/>
              </a:lnSpc>
            </a:pPr>
            <a:r>
              <a:rPr lang="zh-TW" altLang="zh-TW" sz="2400" b="1" dirty="0" smtClean="0">
                <a:solidFill>
                  <a:srgbClr val="0066FF"/>
                </a:solidFill>
              </a:rPr>
              <a:t>語</a:t>
            </a:r>
            <a:r>
              <a:rPr lang="en-US" altLang="zh-TW" sz="2400" b="1" dirty="0" smtClean="0">
                <a:solidFill>
                  <a:srgbClr val="0066FF"/>
                </a:solidFill>
              </a:rPr>
              <a:t>-1-3 </a:t>
            </a:r>
            <a:r>
              <a:rPr lang="zh-TW" altLang="zh-TW" sz="2400" b="1" dirty="0" smtClean="0">
                <a:solidFill>
                  <a:srgbClr val="0066FF"/>
                </a:solidFill>
              </a:rPr>
              <a:t>認識社會使用多種語言的情形（理解口語）</a:t>
            </a:r>
          </a:p>
          <a:p>
            <a:pPr>
              <a:lnSpc>
                <a:spcPct val="100000"/>
              </a:lnSpc>
            </a:pPr>
            <a:r>
              <a:rPr lang="zh-TW" altLang="zh-TW" sz="2400" b="1" dirty="0" smtClean="0">
                <a:solidFill>
                  <a:srgbClr val="FF0000"/>
                </a:solidFill>
              </a:rPr>
              <a:t>語</a:t>
            </a:r>
            <a:r>
              <a:rPr lang="en-US" altLang="zh-TW" sz="2400" b="1" dirty="0" smtClean="0">
                <a:solidFill>
                  <a:srgbClr val="FF0000"/>
                </a:solidFill>
              </a:rPr>
              <a:t>-1-4 </a:t>
            </a:r>
            <a:r>
              <a:rPr lang="zh-TW" altLang="zh-TW" sz="2400" b="1" dirty="0" smtClean="0">
                <a:solidFill>
                  <a:srgbClr val="FF0000"/>
                </a:solidFill>
              </a:rPr>
              <a:t>理解</a:t>
            </a:r>
            <a:r>
              <a:rPr lang="zh-TW" altLang="en-US" sz="2400" b="1" dirty="0" smtClean="0">
                <a:solidFill>
                  <a:srgbClr val="FF0000"/>
                </a:solidFill>
              </a:rPr>
              <a:t>生活</a:t>
            </a:r>
            <a:r>
              <a:rPr lang="zh-TW" altLang="zh-TW" sz="2400" b="1" dirty="0" smtClean="0">
                <a:solidFill>
                  <a:srgbClr val="FF0000"/>
                </a:solidFill>
              </a:rPr>
              <a:t>環境中的圖像符號（理解圖像符號）</a:t>
            </a:r>
          </a:p>
          <a:p>
            <a:pPr>
              <a:lnSpc>
                <a:spcPct val="100000"/>
              </a:lnSpc>
            </a:pPr>
            <a:r>
              <a:rPr lang="zh-TW" altLang="zh-TW" sz="2400" b="1" dirty="0" smtClean="0">
                <a:solidFill>
                  <a:srgbClr val="FF0000"/>
                </a:solidFill>
              </a:rPr>
              <a:t>語</a:t>
            </a:r>
            <a:r>
              <a:rPr lang="en-US" altLang="zh-TW" sz="2400" b="1" dirty="0" smtClean="0">
                <a:solidFill>
                  <a:srgbClr val="FF0000"/>
                </a:solidFill>
              </a:rPr>
              <a:t>-1-5 </a:t>
            </a:r>
            <a:r>
              <a:rPr lang="zh-TW" altLang="zh-TW" sz="2400" b="1" dirty="0" smtClean="0">
                <a:solidFill>
                  <a:srgbClr val="FF0000"/>
                </a:solidFill>
              </a:rPr>
              <a:t>理解圖畫書的內容與功能（理解圖像符號）</a:t>
            </a:r>
          </a:p>
          <a:p>
            <a:pPr>
              <a:lnSpc>
                <a:spcPct val="100000"/>
              </a:lnSpc>
            </a:pPr>
            <a:r>
              <a:rPr lang="zh-TW" altLang="zh-TW" sz="2400" b="1" dirty="0" smtClean="0"/>
              <a:t>語</a:t>
            </a:r>
            <a:r>
              <a:rPr lang="en-US" altLang="zh-TW" sz="2400" b="1" dirty="0" smtClean="0"/>
              <a:t>-1-6 </a:t>
            </a:r>
            <a:r>
              <a:rPr lang="zh-TW" altLang="zh-TW" sz="2400" b="1" dirty="0" smtClean="0"/>
              <a:t>熟悉閱讀華文的方式（理解文字功能）</a:t>
            </a:r>
          </a:p>
          <a:p>
            <a:pPr>
              <a:lnSpc>
                <a:spcPct val="100000"/>
              </a:lnSpc>
            </a:pPr>
            <a:r>
              <a:rPr lang="zh-TW" altLang="zh-TW" sz="2400" b="1" dirty="0" smtClean="0"/>
              <a:t>語</a:t>
            </a:r>
            <a:r>
              <a:rPr lang="en-US" altLang="zh-TW" sz="2400" b="1" dirty="0" smtClean="0"/>
              <a:t>-1-7 </a:t>
            </a:r>
            <a:r>
              <a:rPr lang="zh-TW" altLang="zh-TW" sz="2400" b="1" dirty="0" smtClean="0"/>
              <a:t>理解文字的功能</a:t>
            </a:r>
            <a:r>
              <a:rPr lang="en-US" altLang="zh-TW" sz="2400" b="1" dirty="0" smtClean="0"/>
              <a:t>(</a:t>
            </a:r>
            <a:r>
              <a:rPr lang="zh-TW" altLang="zh-TW" sz="2400" b="1" dirty="0" smtClean="0"/>
              <a:t>理解文字功能</a:t>
            </a:r>
            <a:r>
              <a:rPr lang="en-US" altLang="zh-TW" sz="2400" b="1" dirty="0" smtClean="0"/>
              <a:t>)</a:t>
            </a:r>
            <a:endParaRPr lang="zh-TW" altLang="zh-TW" sz="2400" b="1" dirty="0" smtClean="0"/>
          </a:p>
        </p:txBody>
      </p:sp>
      <p:sp>
        <p:nvSpPr>
          <p:cNvPr id="92165" name="投影片編號版面配置區 4"/>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95CBBBB-A7B4-4F23-BCB8-06D7075A0C24}"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704137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 calcmode="lin" valueType="num">
                                      <p:cBhvr additive="base">
                                        <p:cTn id="7" dur="500" fill="hold"/>
                                        <p:tgtEl>
                                          <p:spTgt spid="216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6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6067">
                                            <p:txEl>
                                              <p:pRg st="1" end="1"/>
                                            </p:txEl>
                                          </p:spTgt>
                                        </p:tgtEl>
                                        <p:attrNameLst>
                                          <p:attrName>style.visibility</p:attrName>
                                        </p:attrNameLst>
                                      </p:cBhvr>
                                      <p:to>
                                        <p:strVal val="visible"/>
                                      </p:to>
                                    </p:set>
                                    <p:anim calcmode="lin" valueType="num">
                                      <p:cBhvr additive="base">
                                        <p:cTn id="13" dur="500" fill="hold"/>
                                        <p:tgtEl>
                                          <p:spTgt spid="216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606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16067">
                                            <p:txEl>
                                              <p:pRg st="2" end="2"/>
                                            </p:txEl>
                                          </p:spTgt>
                                        </p:tgtEl>
                                        <p:attrNameLst>
                                          <p:attrName>style.visibility</p:attrName>
                                        </p:attrNameLst>
                                      </p:cBhvr>
                                      <p:to>
                                        <p:strVal val="visible"/>
                                      </p:to>
                                    </p:set>
                                    <p:anim calcmode="lin" valueType="num">
                                      <p:cBhvr additive="base">
                                        <p:cTn id="17" dur="500" fill="hold"/>
                                        <p:tgtEl>
                                          <p:spTgt spid="2160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16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16067">
                                            <p:txEl>
                                              <p:pRg st="3" end="3"/>
                                            </p:txEl>
                                          </p:spTgt>
                                        </p:tgtEl>
                                        <p:attrNameLst>
                                          <p:attrName>style.visibility</p:attrName>
                                        </p:attrNameLst>
                                      </p:cBhvr>
                                      <p:to>
                                        <p:strVal val="visible"/>
                                      </p:to>
                                    </p:set>
                                    <p:anim calcmode="lin" valueType="num">
                                      <p:cBhvr additive="base">
                                        <p:cTn id="23" dur="500" fill="hold"/>
                                        <p:tgtEl>
                                          <p:spTgt spid="21606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1606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16067">
                                            <p:txEl>
                                              <p:pRg st="4" end="4"/>
                                            </p:txEl>
                                          </p:spTgt>
                                        </p:tgtEl>
                                        <p:attrNameLst>
                                          <p:attrName>style.visibility</p:attrName>
                                        </p:attrNameLst>
                                      </p:cBhvr>
                                      <p:to>
                                        <p:strVal val="visible"/>
                                      </p:to>
                                    </p:set>
                                    <p:anim calcmode="lin" valueType="num">
                                      <p:cBhvr additive="base">
                                        <p:cTn id="27" dur="500" fill="hold"/>
                                        <p:tgtEl>
                                          <p:spTgt spid="21606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16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16067">
                                            <p:txEl>
                                              <p:pRg st="5" end="5"/>
                                            </p:txEl>
                                          </p:spTgt>
                                        </p:tgtEl>
                                        <p:attrNameLst>
                                          <p:attrName>style.visibility</p:attrName>
                                        </p:attrNameLst>
                                      </p:cBhvr>
                                      <p:to>
                                        <p:strVal val="visible"/>
                                      </p:to>
                                    </p:set>
                                    <p:anim calcmode="lin" valueType="num">
                                      <p:cBhvr additive="base">
                                        <p:cTn id="33" dur="500" fill="hold"/>
                                        <p:tgtEl>
                                          <p:spTgt spid="216067">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1606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16067">
                                            <p:txEl>
                                              <p:pRg st="6" end="6"/>
                                            </p:txEl>
                                          </p:spTgt>
                                        </p:tgtEl>
                                        <p:attrNameLst>
                                          <p:attrName>style.visibility</p:attrName>
                                        </p:attrNameLst>
                                      </p:cBhvr>
                                      <p:to>
                                        <p:strVal val="visible"/>
                                      </p:to>
                                    </p:set>
                                    <p:anim calcmode="lin" valueType="num">
                                      <p:cBhvr additive="base">
                                        <p:cTn id="37" dur="500" fill="hold"/>
                                        <p:tgtEl>
                                          <p:spTgt spid="21606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60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normAutofit/>
          </a:bodyPr>
          <a:lstStyle/>
          <a:p>
            <a:pPr eaLnBrk="1" hangingPunct="1">
              <a:defRPr/>
            </a:pPr>
            <a:r>
              <a:rPr lang="zh-TW" altLang="en-US" sz="3600" dirty="0" smtClean="0">
                <a:latin typeface="微軟正黑體" panose="020B0604030504040204" pitchFamily="34" charset="-120"/>
                <a:ea typeface="微軟正黑體" panose="020B0604030504040204" pitchFamily="34" charset="-120"/>
              </a:rPr>
              <a:t>課程目標與概念架構</a:t>
            </a:r>
          </a:p>
        </p:txBody>
      </p:sp>
      <p:sp>
        <p:nvSpPr>
          <p:cNvPr id="217091" name="Rectangle 3"/>
          <p:cNvSpPr>
            <a:spLocks noGrp="1" noRot="1" noChangeArrowheads="1"/>
          </p:cNvSpPr>
          <p:nvPr>
            <p:ph idx="1"/>
          </p:nvPr>
        </p:nvSpPr>
        <p:spPr>
          <a:xfrm>
            <a:off x="1691680" y="2288747"/>
            <a:ext cx="7086524" cy="4485116"/>
          </a:xfrm>
        </p:spPr>
        <p:txBody>
          <a:bodyPr>
            <a:noAutofit/>
          </a:bodyPr>
          <a:lstStyle/>
          <a:p>
            <a:pPr algn="just">
              <a:lnSpc>
                <a:spcPct val="100000"/>
              </a:lnSpc>
            </a:pPr>
            <a:r>
              <a:rPr lang="zh-TW" altLang="zh-TW" sz="2400" b="1" dirty="0" smtClean="0">
                <a:solidFill>
                  <a:srgbClr val="7030A0"/>
                </a:solidFill>
              </a:rPr>
              <a:t>語</a:t>
            </a:r>
            <a:r>
              <a:rPr lang="en-US" altLang="zh-TW" sz="2400" b="1" dirty="0" smtClean="0">
                <a:solidFill>
                  <a:srgbClr val="7030A0"/>
                </a:solidFill>
              </a:rPr>
              <a:t>-2-1 </a:t>
            </a:r>
            <a:r>
              <a:rPr lang="zh-TW" altLang="zh-TW" sz="2400" b="1" dirty="0" smtClean="0">
                <a:solidFill>
                  <a:srgbClr val="7030A0"/>
                </a:solidFill>
              </a:rPr>
              <a:t>以肢體語言表達（以肢體表達）</a:t>
            </a:r>
            <a:endParaRPr lang="zh-TW" altLang="zh-TW" sz="2400" b="1" dirty="0" smtClean="0"/>
          </a:p>
          <a:p>
            <a:pPr algn="just">
              <a:lnSpc>
                <a:spcPct val="100000"/>
              </a:lnSpc>
            </a:pPr>
            <a:r>
              <a:rPr lang="zh-TW" altLang="zh-TW" sz="2400" b="1" dirty="0" smtClean="0">
                <a:solidFill>
                  <a:srgbClr val="0066FF"/>
                </a:solidFill>
              </a:rPr>
              <a:t>語</a:t>
            </a:r>
            <a:r>
              <a:rPr lang="en-US" altLang="zh-TW" sz="2400" b="1" dirty="0" smtClean="0">
                <a:solidFill>
                  <a:srgbClr val="0066FF"/>
                </a:solidFill>
              </a:rPr>
              <a:t>-2-2 </a:t>
            </a:r>
            <a:r>
              <a:rPr lang="zh-TW" altLang="zh-TW" sz="2400" b="1" dirty="0" smtClean="0">
                <a:solidFill>
                  <a:srgbClr val="0066FF"/>
                </a:solidFill>
              </a:rPr>
              <a:t>以口語參與互動（以口語表達）</a:t>
            </a:r>
          </a:p>
          <a:p>
            <a:pPr algn="just">
              <a:lnSpc>
                <a:spcPct val="100000"/>
              </a:lnSpc>
            </a:pPr>
            <a:r>
              <a:rPr lang="zh-TW" altLang="zh-TW" sz="2400" b="1" dirty="0" smtClean="0">
                <a:solidFill>
                  <a:srgbClr val="0066FF"/>
                </a:solidFill>
              </a:rPr>
              <a:t>語</a:t>
            </a:r>
            <a:r>
              <a:rPr lang="en-US" altLang="zh-TW" sz="2400" b="1" dirty="0" smtClean="0">
                <a:solidFill>
                  <a:srgbClr val="0066FF"/>
                </a:solidFill>
              </a:rPr>
              <a:t>-2-3</a:t>
            </a:r>
            <a:r>
              <a:rPr lang="zh-TW" altLang="en-US" sz="2400" b="1" smtClean="0">
                <a:solidFill>
                  <a:srgbClr val="0066FF"/>
                </a:solidFill>
              </a:rPr>
              <a:t> </a:t>
            </a:r>
            <a:r>
              <a:rPr lang="zh-TW" altLang="zh-TW" sz="2400" b="1" smtClean="0">
                <a:solidFill>
                  <a:srgbClr val="0066FF"/>
                </a:solidFill>
              </a:rPr>
              <a:t>敘說</a:t>
            </a:r>
            <a:r>
              <a:rPr lang="zh-TW" altLang="zh-TW" sz="2400" b="1" dirty="0" smtClean="0">
                <a:solidFill>
                  <a:srgbClr val="0066FF"/>
                </a:solidFill>
              </a:rPr>
              <a:t>生活經驗（以口語表達對生活的理解）</a:t>
            </a:r>
          </a:p>
          <a:p>
            <a:pPr algn="just">
              <a:lnSpc>
                <a:spcPct val="100000"/>
              </a:lnSpc>
            </a:pPr>
            <a:r>
              <a:rPr lang="zh-TW" altLang="zh-TW" sz="2400" b="1" dirty="0" smtClean="0">
                <a:solidFill>
                  <a:srgbClr val="0066FF"/>
                </a:solidFill>
              </a:rPr>
              <a:t>語</a:t>
            </a:r>
            <a:r>
              <a:rPr lang="en-US" altLang="zh-TW" sz="2400" b="1" dirty="0" smtClean="0">
                <a:solidFill>
                  <a:srgbClr val="0066FF"/>
                </a:solidFill>
              </a:rPr>
              <a:t>-2-4 </a:t>
            </a:r>
            <a:r>
              <a:rPr lang="zh-TW" altLang="zh-TW" sz="2400" b="1" dirty="0" smtClean="0">
                <a:solidFill>
                  <a:srgbClr val="0066FF"/>
                </a:solidFill>
              </a:rPr>
              <a:t>看圖敘說（以口語表達對圖像的理解）</a:t>
            </a:r>
          </a:p>
          <a:p>
            <a:pPr algn="just">
              <a:lnSpc>
                <a:spcPct val="100000"/>
              </a:lnSpc>
            </a:pPr>
            <a:r>
              <a:rPr lang="zh-TW" altLang="zh-TW" sz="2400" b="1" dirty="0" smtClean="0">
                <a:solidFill>
                  <a:srgbClr val="FF0000"/>
                </a:solidFill>
              </a:rPr>
              <a:t>語</a:t>
            </a:r>
            <a:r>
              <a:rPr lang="en-US" altLang="zh-TW" sz="2400" b="1" dirty="0" smtClean="0">
                <a:solidFill>
                  <a:srgbClr val="FF0000"/>
                </a:solidFill>
              </a:rPr>
              <a:t>-2-5 </a:t>
            </a:r>
            <a:r>
              <a:rPr lang="zh-TW" altLang="zh-TW" sz="2400" b="1" dirty="0" smtClean="0">
                <a:solidFill>
                  <a:srgbClr val="FF0000"/>
                </a:solidFill>
              </a:rPr>
              <a:t>運用圖像符號（以圖像符號表達）</a:t>
            </a:r>
            <a:endParaRPr lang="zh-TW" altLang="zh-TW" sz="2400" b="1" dirty="0" smtClean="0"/>
          </a:p>
          <a:p>
            <a:pPr algn="just">
              <a:lnSpc>
                <a:spcPct val="100000"/>
              </a:lnSpc>
            </a:pPr>
            <a:r>
              <a:rPr lang="zh-TW" altLang="zh-TW" sz="2400" b="1" dirty="0" smtClean="0"/>
              <a:t>語</a:t>
            </a:r>
            <a:r>
              <a:rPr lang="en-US" altLang="zh-TW" sz="2400" b="1" dirty="0" smtClean="0"/>
              <a:t>-2-6 </a:t>
            </a:r>
            <a:r>
              <a:rPr lang="zh-TW" altLang="zh-TW" sz="2400" b="1" dirty="0" smtClean="0"/>
              <a:t>回應敘事文本（以肢體、口語、圖像符號表達對敘事文本的理解）</a:t>
            </a:r>
          </a:p>
          <a:p>
            <a:pPr algn="just">
              <a:lnSpc>
                <a:spcPct val="100000"/>
              </a:lnSpc>
            </a:pPr>
            <a:r>
              <a:rPr lang="zh-TW" altLang="zh-TW" sz="2400" b="1" dirty="0" smtClean="0"/>
              <a:t>語</a:t>
            </a:r>
            <a:r>
              <a:rPr lang="en-US" altLang="zh-TW" sz="2400" b="1" dirty="0" smtClean="0"/>
              <a:t>-2-7 </a:t>
            </a:r>
            <a:r>
              <a:rPr lang="zh-TW" altLang="zh-TW" sz="2400" b="1" dirty="0" smtClean="0"/>
              <a:t>編創與演出敘事文本（以肢體、口語、圖像符號編創敘事文本）</a:t>
            </a:r>
            <a:endParaRPr lang="en-US" altLang="zh-TW" sz="2400" b="1" dirty="0" smtClean="0">
              <a:latin typeface="Times New Roman" pitchFamily="18" charset="0"/>
              <a:ea typeface="標楷體" pitchFamily="65" charset="-120"/>
            </a:endParaRPr>
          </a:p>
        </p:txBody>
      </p:sp>
      <p:sp>
        <p:nvSpPr>
          <p:cNvPr id="93189" name="投影片編號版面配置區 4"/>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75FA07E-D4FF-4A03-ACD3-634DEBCF78D5}"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028399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 calcmode="lin" valueType="num">
                                      <p:cBhvr additive="base">
                                        <p:cTn id="7" dur="500" fill="hold"/>
                                        <p:tgtEl>
                                          <p:spTgt spid="217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7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7091">
                                            <p:txEl>
                                              <p:pRg st="1" end="1"/>
                                            </p:txEl>
                                          </p:spTgt>
                                        </p:tgtEl>
                                        <p:attrNameLst>
                                          <p:attrName>style.visibility</p:attrName>
                                        </p:attrNameLst>
                                      </p:cBhvr>
                                      <p:to>
                                        <p:strVal val="visible"/>
                                      </p:to>
                                    </p:set>
                                    <p:anim calcmode="lin" valueType="num">
                                      <p:cBhvr additive="base">
                                        <p:cTn id="13" dur="500" fill="hold"/>
                                        <p:tgtEl>
                                          <p:spTgt spid="217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709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17091">
                                            <p:txEl>
                                              <p:pRg st="2" end="2"/>
                                            </p:txEl>
                                          </p:spTgt>
                                        </p:tgtEl>
                                        <p:attrNameLst>
                                          <p:attrName>style.visibility</p:attrName>
                                        </p:attrNameLst>
                                      </p:cBhvr>
                                      <p:to>
                                        <p:strVal val="visible"/>
                                      </p:to>
                                    </p:set>
                                    <p:anim calcmode="lin" valueType="num">
                                      <p:cBhvr additive="base">
                                        <p:cTn id="17" dur="500" fill="hold"/>
                                        <p:tgtEl>
                                          <p:spTgt spid="21709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1709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17091">
                                            <p:txEl>
                                              <p:pRg st="3" end="3"/>
                                            </p:txEl>
                                          </p:spTgt>
                                        </p:tgtEl>
                                        <p:attrNameLst>
                                          <p:attrName>style.visibility</p:attrName>
                                        </p:attrNameLst>
                                      </p:cBhvr>
                                      <p:to>
                                        <p:strVal val="visible"/>
                                      </p:to>
                                    </p:set>
                                    <p:anim calcmode="lin" valueType="num">
                                      <p:cBhvr additive="base">
                                        <p:cTn id="21" dur="500" fill="hold"/>
                                        <p:tgtEl>
                                          <p:spTgt spid="21709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170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17091">
                                            <p:txEl>
                                              <p:pRg st="4" end="4"/>
                                            </p:txEl>
                                          </p:spTgt>
                                        </p:tgtEl>
                                        <p:attrNameLst>
                                          <p:attrName>style.visibility</p:attrName>
                                        </p:attrNameLst>
                                      </p:cBhvr>
                                      <p:to>
                                        <p:strVal val="visible"/>
                                      </p:to>
                                    </p:set>
                                    <p:anim calcmode="lin" valueType="num">
                                      <p:cBhvr additive="base">
                                        <p:cTn id="27" dur="500" fill="hold"/>
                                        <p:tgtEl>
                                          <p:spTgt spid="21709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170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17091">
                                            <p:txEl>
                                              <p:pRg st="5" end="5"/>
                                            </p:txEl>
                                          </p:spTgt>
                                        </p:tgtEl>
                                        <p:attrNameLst>
                                          <p:attrName>style.visibility</p:attrName>
                                        </p:attrNameLst>
                                      </p:cBhvr>
                                      <p:to>
                                        <p:strVal val="visible"/>
                                      </p:to>
                                    </p:set>
                                    <p:anim calcmode="lin" valueType="num">
                                      <p:cBhvr additive="base">
                                        <p:cTn id="33" dur="500" fill="hold"/>
                                        <p:tgtEl>
                                          <p:spTgt spid="21709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17091">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17091">
                                            <p:txEl>
                                              <p:pRg st="6" end="6"/>
                                            </p:txEl>
                                          </p:spTgt>
                                        </p:tgtEl>
                                        <p:attrNameLst>
                                          <p:attrName>style.visibility</p:attrName>
                                        </p:attrNameLst>
                                      </p:cBhvr>
                                      <p:to>
                                        <p:strVal val="visible"/>
                                      </p:to>
                                    </p:set>
                                    <p:anim calcmode="lin" valueType="num">
                                      <p:cBhvr additive="base">
                                        <p:cTn id="37" dur="500" fill="hold"/>
                                        <p:tgtEl>
                                          <p:spTgt spid="21709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70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404" name="Group 28"/>
          <p:cNvGraphicFramePr>
            <a:graphicFrameLocks noGrp="1"/>
          </p:cNvGraphicFramePr>
          <p:nvPr>
            <p:ph idx="4294967295"/>
            <p:extLst/>
          </p:nvPr>
        </p:nvGraphicFramePr>
        <p:xfrm>
          <a:off x="323528" y="1484784"/>
          <a:ext cx="8540750" cy="3312368"/>
        </p:xfrm>
        <a:graphic>
          <a:graphicData uri="http://schemas.openxmlformats.org/drawingml/2006/table">
            <a:tbl>
              <a:tblPr/>
              <a:tblGrid>
                <a:gridCol w="1708150">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08150">
                  <a:extLst>
                    <a:ext uri="{9D8B030D-6E8A-4147-A177-3AD203B41FA5}">
                      <a16:colId xmlns:a16="http://schemas.microsoft.com/office/drawing/2014/main" val="20002"/>
                    </a:ext>
                  </a:extLst>
                </a:gridCol>
                <a:gridCol w="1708150">
                  <a:extLst>
                    <a:ext uri="{9D8B030D-6E8A-4147-A177-3AD203B41FA5}">
                      <a16:colId xmlns:a16="http://schemas.microsoft.com/office/drawing/2014/main" val="20003"/>
                    </a:ext>
                  </a:extLst>
                </a:gridCol>
                <a:gridCol w="1708150">
                  <a:extLst>
                    <a:ext uri="{9D8B030D-6E8A-4147-A177-3AD203B41FA5}">
                      <a16:colId xmlns:a16="http://schemas.microsoft.com/office/drawing/2014/main" val="20004"/>
                    </a:ext>
                  </a:extLst>
                </a:gridCol>
              </a:tblGrid>
              <a:tr h="50405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課程目標</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3-4</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4-5</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5-6</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2808312">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-1-2</a:t>
                      </a: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理解歌謠和口語的音韻特性</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幼</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-1-2-1</a:t>
                      </a: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喜歡聆聽童謠</a:t>
                      </a: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小</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-1-2-1</a:t>
                      </a: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覺察兒歌與童詩的韻腳</a:t>
                      </a: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小</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-1-2-2</a:t>
                      </a: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覺察重複聽到的字詞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中</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-1-2-1</a:t>
                      </a: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辨認兒歌與童詩的韻腳</a:t>
                      </a: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中</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-1-2-2</a:t>
                      </a: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知道語音可以組合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大</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-1-2-1</a:t>
                      </a: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大</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-1-2-2</a:t>
                      </a: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94231" name="Line 23"/>
          <p:cNvSpPr>
            <a:spLocks noChangeShapeType="1"/>
          </p:cNvSpPr>
          <p:nvPr/>
        </p:nvSpPr>
        <p:spPr bwMode="auto">
          <a:xfrm>
            <a:off x="7333456" y="2492896"/>
            <a:ext cx="1295400" cy="0"/>
          </a:xfrm>
          <a:prstGeom prst="line">
            <a:avLst/>
          </a:prstGeom>
          <a:noFill/>
          <a:ln w="38100">
            <a:solidFill>
              <a:schemeClr val="tx1">
                <a:lumMod val="95000"/>
                <a:lumOff val="5000"/>
              </a:schemeClr>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solidFill>
                  <a:prstClr val="black">
                    <a:lumMod val="95000"/>
                    <a:lumOff val="5000"/>
                  </a:prstClr>
                </a:solidFill>
              </a:ln>
              <a:solidFill>
                <a:prstClr val="black"/>
              </a:solidFill>
              <a:effectLst/>
              <a:uLnTx/>
              <a:uFillTx/>
              <a:latin typeface="Calibri"/>
              <a:ea typeface="+mn-ea"/>
              <a:cs typeface="+mn-cs"/>
            </a:endParaRPr>
          </a:p>
        </p:txBody>
      </p:sp>
      <p:sp>
        <p:nvSpPr>
          <p:cNvPr id="94232" name="Line 27"/>
          <p:cNvSpPr>
            <a:spLocks noChangeShapeType="1"/>
          </p:cNvSpPr>
          <p:nvPr/>
        </p:nvSpPr>
        <p:spPr bwMode="auto">
          <a:xfrm>
            <a:off x="7333456" y="3933056"/>
            <a:ext cx="1295400"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33" name="投影片編號版面配置區 5"/>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36CF184-4741-46FB-8899-1C414A5427EB}"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cxnSp>
        <p:nvCxnSpPr>
          <p:cNvPr id="6" name="直線接點 5"/>
          <p:cNvCxnSpPr/>
          <p:nvPr/>
        </p:nvCxnSpPr>
        <p:spPr>
          <a:xfrm>
            <a:off x="683568" y="404664"/>
            <a:ext cx="7560320" cy="6004074"/>
          </a:xfrm>
          <a:prstGeom prst="line">
            <a:avLst/>
          </a:prstGeom>
        </p:spPr>
        <p:style>
          <a:lnRef idx="1">
            <a:schemeClr val="accent1"/>
          </a:lnRef>
          <a:fillRef idx="0">
            <a:schemeClr val="accent1"/>
          </a:fillRef>
          <a:effectRef idx="0">
            <a:schemeClr val="accent1"/>
          </a:effectRef>
          <a:fontRef idx="minor">
            <a:schemeClr val="tx1"/>
          </a:fontRef>
        </p:style>
      </p:cxnSp>
      <p:sp>
        <p:nvSpPr>
          <p:cNvPr id="8"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26867917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016D0AD-2BD3-4F36-B9D9-D4D7D888AA3E}"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pic>
        <p:nvPicPr>
          <p:cNvPr id="53252" name="Picture 5"/>
          <p:cNvPicPr>
            <a:picLocks noChangeAspect="1" noChangeArrowheads="1"/>
          </p:cNvPicPr>
          <p:nvPr/>
        </p:nvPicPr>
        <p:blipFill>
          <a:blip r:embed="rId3" cstate="print"/>
          <a:srcRect/>
          <a:stretch>
            <a:fillRect/>
          </a:stretch>
        </p:blipFill>
        <p:spPr bwMode="auto">
          <a:xfrm>
            <a:off x="1800225" y="1412875"/>
            <a:ext cx="5867400" cy="5083175"/>
          </a:xfrm>
          <a:prstGeom prst="rect">
            <a:avLst/>
          </a:prstGeom>
          <a:noFill/>
          <a:ln w="9525">
            <a:noFill/>
            <a:miter lim="800000"/>
            <a:headEnd/>
            <a:tailEnd/>
          </a:ln>
        </p:spPr>
      </p:pic>
      <p:sp>
        <p:nvSpPr>
          <p:cNvPr id="9219" name="標題 1"/>
          <p:cNvSpPr>
            <a:spLocks noGrp="1"/>
          </p:cNvSpPr>
          <p:nvPr>
            <p:ph type="title"/>
          </p:nvPr>
        </p:nvSpPr>
        <p:spPr>
          <a:xfrm>
            <a:off x="366600" y="651876"/>
            <a:ext cx="8229600" cy="1143000"/>
          </a:xfrm>
        </p:spPr>
        <p:txBody>
          <a:bodyPr rtlCol="0">
            <a:normAutofit/>
          </a:bodyPr>
          <a:lstStyle/>
          <a:p>
            <a:pPr eaLnBrk="1" hangingPunct="1">
              <a:defRPr/>
            </a:pPr>
            <a:r>
              <a:rPr lang="zh-TW" altLang="en-US" sz="3600" dirty="0" smtClean="0"/>
              <a:t>基本動作技能</a:t>
            </a:r>
            <a:r>
              <a:rPr lang="en-US" altLang="zh-TW" sz="3600" dirty="0" smtClean="0"/>
              <a:t>(1)</a:t>
            </a:r>
            <a:endParaRPr lang="zh-TW" altLang="en-US" sz="3600" dirty="0" smtClean="0"/>
          </a:p>
        </p:txBody>
      </p:sp>
      <p:sp>
        <p:nvSpPr>
          <p:cNvPr id="53254"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792F11C-505B-4FEB-A375-E522A2246286}"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4483403"/>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normAutofit/>
          </a:bodyPr>
          <a:lstStyle/>
          <a:p>
            <a:pPr eaLnBrk="1" hangingPunct="1">
              <a:defRPr/>
            </a:pPr>
            <a:r>
              <a:rPr lang="zh-TW" altLang="en-US" sz="3600" dirty="0" smtClean="0">
                <a:latin typeface="微軟正黑體" panose="020B0604030504040204" pitchFamily="34" charset="-120"/>
                <a:ea typeface="微軟正黑體" panose="020B0604030504040204" pitchFamily="34" charset="-120"/>
              </a:rPr>
              <a:t>實例</a:t>
            </a:r>
          </a:p>
        </p:txBody>
      </p:sp>
      <p:sp>
        <p:nvSpPr>
          <p:cNvPr id="120835" name="Rectangle 3"/>
          <p:cNvSpPr>
            <a:spLocks noGrp="1" noRot="1" noChangeArrowheads="1"/>
          </p:cNvSpPr>
          <p:nvPr>
            <p:ph type="body" sz="quarter" idx="4294967295"/>
          </p:nvPr>
        </p:nvSpPr>
        <p:spPr>
          <a:xfrm>
            <a:off x="2195736" y="1556792"/>
            <a:ext cx="5976664" cy="609823"/>
          </a:xfrm>
        </p:spPr>
        <p:txBody>
          <a:bodyPr>
            <a:normAutofit/>
          </a:bodyPr>
          <a:lstStyle/>
          <a:p>
            <a:pPr eaLnBrk="1" hangingPunct="1"/>
            <a:r>
              <a:rPr lang="zh-TW" altLang="en-US" sz="2900" b="1" dirty="0" smtClean="0">
                <a:solidFill>
                  <a:srgbClr val="0047B0"/>
                </a:solidFill>
                <a:latin typeface="Times New Roman" panose="02020603050405020304" pitchFamily="18" charset="0"/>
                <a:ea typeface="微軟正黑體" panose="020B0604030504040204" pitchFamily="34" charset="-120"/>
                <a:cs typeface="Times New Roman" panose="02020603050405020304" pitchFamily="18" charset="0"/>
              </a:rPr>
              <a:t>語</a:t>
            </a:r>
            <a:r>
              <a:rPr lang="en-US" altLang="zh-TW" sz="2900" b="1" dirty="0" smtClean="0">
                <a:solidFill>
                  <a:srgbClr val="0047B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900" b="1" dirty="0" smtClean="0">
                <a:solidFill>
                  <a:srgbClr val="0047B0"/>
                </a:solidFill>
                <a:latin typeface="Times New Roman" panose="02020603050405020304" pitchFamily="18" charset="0"/>
                <a:ea typeface="微軟正黑體" panose="020B0604030504040204" pitchFamily="34" charset="-120"/>
                <a:cs typeface="Times New Roman" panose="02020603050405020304" pitchFamily="18" charset="0"/>
              </a:rPr>
              <a:t>小</a:t>
            </a:r>
            <a:r>
              <a:rPr lang="en-US" altLang="zh-TW" sz="2900" b="1" dirty="0" smtClean="0">
                <a:solidFill>
                  <a:srgbClr val="0047B0"/>
                </a:solidFill>
                <a:latin typeface="Times New Roman" panose="02020603050405020304" pitchFamily="18" charset="0"/>
                <a:ea typeface="微軟正黑體" panose="020B0604030504040204" pitchFamily="34" charset="-120"/>
                <a:cs typeface="Times New Roman" panose="02020603050405020304" pitchFamily="18" charset="0"/>
              </a:rPr>
              <a:t>-1-2-1</a:t>
            </a:r>
            <a:r>
              <a:rPr lang="zh-TW" altLang="en-US" sz="2900" b="1" dirty="0" smtClean="0">
                <a:solidFill>
                  <a:srgbClr val="0047B0"/>
                </a:solidFill>
                <a:latin typeface="Times New Roman" panose="02020603050405020304" pitchFamily="18" charset="0"/>
                <a:ea typeface="微軟正黑體" panose="020B0604030504040204" pitchFamily="34" charset="-120"/>
                <a:cs typeface="Times New Roman" panose="02020603050405020304" pitchFamily="18" charset="0"/>
              </a:rPr>
              <a:t>覺察兒歌與童詩的</a:t>
            </a:r>
            <a:r>
              <a:rPr lang="zh-TW" altLang="en-US" sz="2900" b="1" u="sng" dirty="0" smtClean="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韻腳</a:t>
            </a:r>
            <a:endParaRPr lang="zh-TW" altLang="en-US" sz="2900" b="1" dirty="0" smtClean="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buFont typeface="Wingdings 3" pitchFamily="18" charset="2"/>
              <a:buNone/>
            </a:pPr>
            <a:endParaRPr lang="zh-TW" altLang="en-US" sz="1200" b="1" dirty="0" smtClean="0">
              <a:solidFill>
                <a:srgbClr val="0047B0"/>
              </a:solidFill>
              <a:ea typeface="標楷體" pitchFamily="65" charset="-120"/>
            </a:endParaRPr>
          </a:p>
          <a:p>
            <a:pPr eaLnBrk="1" hangingPunct="1">
              <a:buFont typeface="Wingdings 3" pitchFamily="18" charset="2"/>
              <a:buNone/>
            </a:pPr>
            <a:endParaRPr lang="zh-TW" altLang="en-US" sz="1200" b="1" dirty="0" smtClean="0">
              <a:solidFill>
                <a:srgbClr val="0047B0"/>
              </a:solidFill>
              <a:ea typeface="標楷體" pitchFamily="65" charset="-120"/>
            </a:endParaRPr>
          </a:p>
        </p:txBody>
      </p:sp>
      <p:sp>
        <p:nvSpPr>
          <p:cNvPr id="95236" name="AutoShape 9"/>
          <p:cNvSpPr>
            <a:spLocks noChangeArrowheads="1"/>
          </p:cNvSpPr>
          <p:nvPr/>
        </p:nvSpPr>
        <p:spPr bwMode="auto">
          <a:xfrm>
            <a:off x="4787900" y="2276475"/>
            <a:ext cx="3840956" cy="4321175"/>
          </a:xfrm>
          <a:prstGeom prst="roundRect">
            <a:avLst>
              <a:gd name="adj" fmla="val 16667"/>
            </a:avLst>
          </a:prstGeom>
          <a:solidFill>
            <a:srgbClr val="73CBCF">
              <a:alpha val="90000"/>
            </a:srgbClr>
          </a:solidFill>
          <a:ln w="9525">
            <a:noFill/>
            <a:round/>
            <a:headEnd/>
            <a:tailEnd/>
          </a:ln>
        </p:spPr>
        <p:txBody>
          <a:bodyPr wrap="none" anchor="ctr"/>
          <a:lstStyle/>
          <a:p>
            <a:pPr marL="365125" marR="0" lvl="0" indent="-255588" algn="l" defTabSz="914400" rtl="0" eaLnBrk="0" fontAlgn="auto" latinLnBrk="0" hangingPunct="0">
              <a:lnSpc>
                <a:spcPct val="90000"/>
              </a:lnSpc>
              <a:spcBef>
                <a:spcPts val="400"/>
              </a:spcBef>
              <a:spcAft>
                <a:spcPts val="0"/>
              </a:spcAft>
              <a:buClr>
                <a:srgbClr val="78475D"/>
              </a:buClr>
              <a:buSzPct val="68000"/>
              <a:buFont typeface="Wingdings 3" pitchFamily="18" charset="2"/>
              <a:buNone/>
              <a:tabLst/>
              <a:defRPr/>
            </a:pPr>
            <a:r>
              <a:rPr kumimoji="0" lang="zh-TW" altLang="en-US" sz="2400" b="1" i="0" u="none" strike="noStrike" kern="1200" cap="none" spc="0" normalizeH="0" baseline="0" noProof="0" dirty="0" smtClean="0">
                <a:ln>
                  <a:noFill/>
                </a:ln>
                <a:solidFill>
                  <a:prstClr val="black"/>
                </a:solidFill>
                <a:effectLst/>
                <a:uLnTx/>
                <a:uFillTx/>
                <a:latin typeface="Calibri"/>
                <a:ea typeface="+mn-ea"/>
                <a:cs typeface="+mn-cs"/>
              </a:rPr>
              <a:t> ◆</a:t>
            </a:r>
            <a:r>
              <a:rPr kumimoji="0" lang="zh-TW" altLang="en-US" sz="2800" b="1" i="0" u="none" strike="noStrike" kern="1200" cap="none" spc="0" normalizeH="0" baseline="0" noProof="0" dirty="0" smtClean="0">
                <a:ln>
                  <a:noFill/>
                </a:ln>
                <a:solidFill>
                  <a:prstClr val="black"/>
                </a:solidFill>
                <a:effectLst/>
                <a:uLnTx/>
                <a:uFillTx/>
                <a:latin typeface="Lucida Sans Unicode" pitchFamily="34" charset="0"/>
                <a:ea typeface="微軟正黑體" pitchFamily="34" charset="-120"/>
                <a:cs typeface="+mn-cs"/>
              </a:rPr>
              <a:t>西北</a:t>
            </a:r>
            <a:r>
              <a:rPr kumimoji="0" lang="zh-TW" altLang="en-US" sz="2800" b="1" i="0" u="none" strike="noStrike" kern="1200" cap="none" spc="0" normalizeH="0" baseline="0" noProof="0" dirty="0">
                <a:ln>
                  <a:noFill/>
                </a:ln>
                <a:solidFill>
                  <a:prstClr val="black"/>
                </a:solidFill>
                <a:effectLst/>
                <a:uLnTx/>
                <a:uFillTx/>
                <a:latin typeface="Lucida Sans Unicode" pitchFamily="34" charset="0"/>
                <a:ea typeface="微軟正黑體" pitchFamily="34" charset="-120"/>
                <a:cs typeface="+mn-cs"/>
              </a:rPr>
              <a:t>雨</a:t>
            </a:r>
          </a:p>
          <a:p>
            <a:pPr marL="365125" marR="0" lvl="0" indent="-255588" algn="l" defTabSz="914400" rtl="0" eaLnBrk="0" fontAlgn="auto" latinLnBrk="0" hangingPunct="0">
              <a:lnSpc>
                <a:spcPct val="90000"/>
              </a:lnSpc>
              <a:spcBef>
                <a:spcPts val="400"/>
              </a:spcBef>
              <a:spcAft>
                <a:spcPts val="0"/>
              </a:spcAft>
              <a:buClr>
                <a:srgbClr val="78475D"/>
              </a:buClr>
              <a:buSzPct val="68000"/>
              <a:buFont typeface="Wingdings 3" pitchFamily="18" charset="2"/>
              <a:buNone/>
              <a:tabLst/>
              <a:defRPr/>
            </a:pPr>
            <a:endParaRPr kumimoji="0" lang="zh-TW" altLang="en-US" sz="2000" b="1" i="0" u="none" strike="noStrike" kern="1200" cap="none" spc="0" normalizeH="0" baseline="0" noProof="0" dirty="0">
              <a:ln>
                <a:noFill/>
              </a:ln>
              <a:solidFill>
                <a:prstClr val="black"/>
              </a:solidFill>
              <a:effectLst/>
              <a:uLnTx/>
              <a:uFillTx/>
              <a:latin typeface="Lucida Sans Unicode" pitchFamily="34" charset="0"/>
              <a:ea typeface="微軟正黑體" pitchFamily="34" charset="-120"/>
              <a:cs typeface="+mn-cs"/>
            </a:endParaRPr>
          </a:p>
          <a:p>
            <a:pPr marL="365125" marR="0" lvl="0" indent="-255588" algn="l" defTabSz="914400" rtl="0" eaLnBrk="0" fontAlgn="auto" latinLnBrk="0" hangingPunct="0">
              <a:lnSpc>
                <a:spcPct val="90000"/>
              </a:lnSpc>
              <a:spcBef>
                <a:spcPts val="400"/>
              </a:spcBef>
              <a:spcAft>
                <a:spcPts val="0"/>
              </a:spcAft>
              <a:buClr>
                <a:srgbClr val="78475D"/>
              </a:buClr>
              <a:buSzPct val="68000"/>
              <a:buFont typeface="Wingdings 3" pitchFamily="18" charset="2"/>
              <a:buNone/>
              <a:tabLst/>
              <a:defRPr/>
            </a:pPr>
            <a:r>
              <a:rPr kumimoji="0" lang="zh-TW" altLang="en-US" sz="2400" b="0" i="0" u="none" strike="noStrike" kern="1200" cap="none" spc="0" normalizeH="0" baseline="0" noProof="0" dirty="0" smtClean="0">
                <a:ln>
                  <a:noFill/>
                </a:ln>
                <a:solidFill>
                  <a:prstClr val="black"/>
                </a:solidFill>
                <a:effectLst/>
                <a:uLnTx/>
                <a:uFillTx/>
                <a:latin typeface="Lucida Sans Unicode" pitchFamily="34" charset="0"/>
                <a:ea typeface="微軟正黑體" pitchFamily="34" charset="-120"/>
                <a:cs typeface="+mn-cs"/>
              </a:rPr>
              <a:t> 西北</a:t>
            </a:r>
            <a:r>
              <a:rPr kumimoji="0" lang="zh-TW" altLang="en-US" sz="2400" b="0" i="0" u="none" strike="noStrike" kern="1200" cap="none" spc="0" normalizeH="0" baseline="0" noProof="0" dirty="0">
                <a:ln>
                  <a:noFill/>
                </a:ln>
                <a:solidFill>
                  <a:prstClr val="black"/>
                </a:solidFill>
                <a:effectLst/>
                <a:uLnTx/>
                <a:uFillTx/>
                <a:latin typeface="Lucida Sans Unicode" pitchFamily="34" charset="0"/>
                <a:ea typeface="微軟正黑體" pitchFamily="34" charset="-120"/>
                <a:cs typeface="+mn-cs"/>
              </a:rPr>
              <a:t>雨   直直落  </a:t>
            </a:r>
          </a:p>
          <a:p>
            <a:pPr marL="365125" marR="0" lvl="0" indent="-255588" algn="l" defTabSz="914400" rtl="0" eaLnBrk="0" fontAlgn="auto" latinLnBrk="0" hangingPunct="0">
              <a:lnSpc>
                <a:spcPct val="90000"/>
              </a:lnSpc>
              <a:spcBef>
                <a:spcPts val="400"/>
              </a:spcBef>
              <a:spcAft>
                <a:spcPts val="0"/>
              </a:spcAft>
              <a:buClr>
                <a:srgbClr val="78475D"/>
              </a:buClr>
              <a:buSzPct val="68000"/>
              <a:buFont typeface="Wingdings 3" pitchFamily="18" charset="2"/>
              <a:buNone/>
              <a:tabLst/>
              <a:defRPr/>
            </a:pPr>
            <a:r>
              <a:rPr kumimoji="0" lang="zh-TW" altLang="en-US" sz="2400" b="0" i="0" u="none" strike="noStrike" kern="1200" cap="none" spc="0" normalizeH="0" baseline="0" noProof="0" dirty="0" smtClean="0">
                <a:ln>
                  <a:noFill/>
                </a:ln>
                <a:solidFill>
                  <a:prstClr val="black"/>
                </a:solidFill>
                <a:effectLst/>
                <a:uLnTx/>
                <a:uFillTx/>
                <a:latin typeface="Lucida Sans Unicode" pitchFamily="34" charset="0"/>
                <a:ea typeface="微軟正黑體" pitchFamily="34" charset="-120"/>
                <a:cs typeface="+mn-cs"/>
              </a:rPr>
              <a:t> 鯽</a:t>
            </a:r>
            <a:r>
              <a:rPr kumimoji="0" lang="zh-TW" altLang="en-US" sz="2400" b="0" i="0" u="none" strike="noStrike" kern="1200" cap="none" spc="0" normalizeH="0" baseline="0" noProof="0" dirty="0">
                <a:ln>
                  <a:noFill/>
                </a:ln>
                <a:solidFill>
                  <a:prstClr val="black"/>
                </a:solidFill>
                <a:effectLst/>
                <a:uLnTx/>
                <a:uFillTx/>
                <a:latin typeface="Lucida Sans Unicode" pitchFamily="34" charset="0"/>
                <a:ea typeface="微軟正黑體" pitchFamily="34" charset="-120"/>
                <a:cs typeface="+mn-cs"/>
              </a:rPr>
              <a:t>仔魚   欲娶某</a:t>
            </a:r>
          </a:p>
          <a:p>
            <a:pPr marL="365125" marR="0" lvl="0" indent="-255588" algn="l" defTabSz="914400" rtl="0" eaLnBrk="0" fontAlgn="auto" latinLnBrk="0" hangingPunct="0">
              <a:lnSpc>
                <a:spcPct val="90000"/>
              </a:lnSpc>
              <a:spcBef>
                <a:spcPts val="400"/>
              </a:spcBef>
              <a:spcAft>
                <a:spcPts val="0"/>
              </a:spcAft>
              <a:buClr>
                <a:srgbClr val="78475D"/>
              </a:buClr>
              <a:buSzPct val="68000"/>
              <a:buFont typeface="Wingdings 3" pitchFamily="18" charset="2"/>
              <a:buNone/>
              <a:tabLst/>
              <a:defRPr/>
            </a:pPr>
            <a:r>
              <a:rPr kumimoji="0" lang="zh-TW" altLang="en-US" sz="2400" b="0" i="0" u="none" strike="noStrike" kern="1200" cap="none" spc="0" normalizeH="0" baseline="0" noProof="0" dirty="0" smtClean="0">
                <a:ln>
                  <a:noFill/>
                </a:ln>
                <a:solidFill>
                  <a:prstClr val="black"/>
                </a:solidFill>
                <a:effectLst/>
                <a:uLnTx/>
                <a:uFillTx/>
                <a:latin typeface="Lucida Sans Unicode" pitchFamily="34" charset="0"/>
                <a:ea typeface="微軟正黑體" pitchFamily="34" charset="-120"/>
                <a:cs typeface="+mn-cs"/>
              </a:rPr>
              <a:t> 鮕</a:t>
            </a:r>
            <a:r>
              <a:rPr kumimoji="0" lang="zh-TW" altLang="en-US" sz="2400" b="0" i="0" u="none" strike="noStrike" kern="1200" cap="none" spc="0" normalizeH="0" baseline="0" noProof="0" dirty="0">
                <a:ln>
                  <a:noFill/>
                </a:ln>
                <a:solidFill>
                  <a:prstClr val="black"/>
                </a:solidFill>
                <a:effectLst/>
                <a:uLnTx/>
                <a:uFillTx/>
                <a:latin typeface="Lucida Sans Unicode" pitchFamily="34" charset="0"/>
                <a:ea typeface="微軟正黑體" pitchFamily="34" charset="-120"/>
                <a:cs typeface="+mn-cs"/>
              </a:rPr>
              <a:t>代兄   打鑼鼓</a:t>
            </a:r>
          </a:p>
          <a:p>
            <a:pPr marL="365125" marR="0" lvl="0" indent="-255588" algn="l" defTabSz="914400" rtl="0" eaLnBrk="0" fontAlgn="auto" latinLnBrk="0" hangingPunct="0">
              <a:lnSpc>
                <a:spcPct val="90000"/>
              </a:lnSpc>
              <a:spcBef>
                <a:spcPts val="400"/>
              </a:spcBef>
              <a:spcAft>
                <a:spcPts val="0"/>
              </a:spcAft>
              <a:buClr>
                <a:srgbClr val="78475D"/>
              </a:buClr>
              <a:buSzPct val="68000"/>
              <a:buFont typeface="Wingdings 3" pitchFamily="18" charset="2"/>
              <a:buNone/>
              <a:tabLst/>
              <a:defRPr/>
            </a:pPr>
            <a:r>
              <a:rPr kumimoji="0" lang="zh-TW" altLang="en-US" sz="2400" b="0" i="0" u="none" strike="noStrike" kern="1200" cap="none" spc="0" normalizeH="0" baseline="0" noProof="0" dirty="0" smtClean="0">
                <a:ln>
                  <a:noFill/>
                </a:ln>
                <a:solidFill>
                  <a:prstClr val="black"/>
                </a:solidFill>
                <a:effectLst/>
                <a:uLnTx/>
                <a:uFillTx/>
                <a:latin typeface="Lucida Sans Unicode" pitchFamily="34" charset="0"/>
                <a:ea typeface="微軟正黑體" pitchFamily="34" charset="-120"/>
                <a:cs typeface="+mn-cs"/>
              </a:rPr>
              <a:t> 媒人</a:t>
            </a:r>
            <a:r>
              <a:rPr kumimoji="0" lang="zh-TW" altLang="en-US" sz="2400" b="0" i="0" u="none" strike="noStrike" kern="1200" cap="none" spc="0" normalizeH="0" baseline="0" noProof="0" dirty="0">
                <a:ln>
                  <a:noFill/>
                </a:ln>
                <a:solidFill>
                  <a:prstClr val="black"/>
                </a:solidFill>
                <a:effectLst/>
                <a:uLnTx/>
                <a:uFillTx/>
                <a:latin typeface="Lucida Sans Unicode" pitchFamily="34" charset="0"/>
                <a:ea typeface="微軟正黑體" pitchFamily="34" charset="-120"/>
                <a:cs typeface="+mn-cs"/>
              </a:rPr>
              <a:t>婆仔   土虱嫂</a:t>
            </a:r>
          </a:p>
          <a:p>
            <a:pPr marL="365125" marR="0" lvl="0" indent="-255588" algn="l" defTabSz="914400" rtl="0" eaLnBrk="0" fontAlgn="auto" latinLnBrk="0" hangingPunct="0">
              <a:lnSpc>
                <a:spcPct val="90000"/>
              </a:lnSpc>
              <a:spcBef>
                <a:spcPts val="400"/>
              </a:spcBef>
              <a:spcAft>
                <a:spcPts val="0"/>
              </a:spcAft>
              <a:buClr>
                <a:srgbClr val="78475D"/>
              </a:buClr>
              <a:buSzPct val="68000"/>
              <a:buFont typeface="Wingdings 3" pitchFamily="18" charset="2"/>
              <a:buNone/>
              <a:tabLst/>
              <a:defRPr/>
            </a:pPr>
            <a:r>
              <a:rPr kumimoji="0" lang="zh-TW" altLang="en-US" sz="2400" b="0" i="0" u="none" strike="noStrike" kern="1200" cap="none" spc="0" normalizeH="0" baseline="0" noProof="0" dirty="0" smtClean="0">
                <a:ln>
                  <a:noFill/>
                </a:ln>
                <a:solidFill>
                  <a:prstClr val="black"/>
                </a:solidFill>
                <a:effectLst/>
                <a:uLnTx/>
                <a:uFillTx/>
                <a:latin typeface="Lucida Sans Unicode" pitchFamily="34" charset="0"/>
                <a:ea typeface="微軟正黑體" pitchFamily="34" charset="-120"/>
                <a:cs typeface="+mn-cs"/>
              </a:rPr>
              <a:t> 日頭</a:t>
            </a:r>
            <a:r>
              <a:rPr kumimoji="0" lang="zh-TW" altLang="en-US" sz="2400" b="0" i="0" u="none" strike="noStrike" kern="1200" cap="none" spc="0" normalizeH="0" baseline="0" noProof="0" dirty="0">
                <a:ln>
                  <a:noFill/>
                </a:ln>
                <a:solidFill>
                  <a:prstClr val="black"/>
                </a:solidFill>
                <a:effectLst/>
                <a:uLnTx/>
                <a:uFillTx/>
                <a:latin typeface="Lucida Sans Unicode" pitchFamily="34" charset="0"/>
                <a:ea typeface="微軟正黑體" pitchFamily="34" charset="-120"/>
                <a:cs typeface="+mn-cs"/>
              </a:rPr>
              <a:t>暗   尋無路</a:t>
            </a:r>
          </a:p>
          <a:p>
            <a:pPr marL="365125" marR="0" lvl="0" indent="-255588" algn="l" defTabSz="914400" rtl="0" eaLnBrk="0" fontAlgn="auto" latinLnBrk="0" hangingPunct="0">
              <a:lnSpc>
                <a:spcPct val="90000"/>
              </a:lnSpc>
              <a:spcBef>
                <a:spcPts val="400"/>
              </a:spcBef>
              <a:spcAft>
                <a:spcPts val="0"/>
              </a:spcAft>
              <a:buClr>
                <a:srgbClr val="78475D"/>
              </a:buClr>
              <a:buSzPct val="68000"/>
              <a:buFont typeface="Wingdings 3" pitchFamily="18" charset="2"/>
              <a:buNone/>
              <a:tabLst/>
              <a:defRPr/>
            </a:pPr>
            <a:r>
              <a:rPr kumimoji="0" lang="zh-TW" altLang="en-US" sz="2400" b="0" i="0" u="none" strike="noStrike" kern="1200" cap="none" spc="0" normalizeH="0" baseline="0" noProof="0" dirty="0" smtClean="0">
                <a:ln>
                  <a:noFill/>
                </a:ln>
                <a:solidFill>
                  <a:prstClr val="black"/>
                </a:solidFill>
                <a:effectLst/>
                <a:uLnTx/>
                <a:uFillTx/>
                <a:latin typeface="Lucida Sans Unicode" pitchFamily="34" charset="0"/>
                <a:ea typeface="微軟正黑體" pitchFamily="34" charset="-120"/>
                <a:cs typeface="+mn-cs"/>
              </a:rPr>
              <a:t> 趕緊</a:t>
            </a:r>
            <a:r>
              <a:rPr kumimoji="0" lang="zh-TW" altLang="en-US" sz="2400" b="0" i="0" u="none" strike="noStrike" kern="1200" cap="none" spc="0" normalizeH="0" baseline="0" noProof="0" dirty="0">
                <a:ln>
                  <a:noFill/>
                </a:ln>
                <a:solidFill>
                  <a:prstClr val="black"/>
                </a:solidFill>
                <a:effectLst/>
                <a:uLnTx/>
                <a:uFillTx/>
                <a:latin typeface="Lucida Sans Unicode" pitchFamily="34" charset="0"/>
                <a:ea typeface="微軟正黑體" pitchFamily="34" charset="-120"/>
                <a:cs typeface="+mn-cs"/>
              </a:rPr>
              <a:t>來   火金姑  </a:t>
            </a:r>
          </a:p>
          <a:p>
            <a:pPr marL="365125" marR="0" lvl="0" indent="-255588" algn="l" defTabSz="914400" rtl="0" eaLnBrk="0" fontAlgn="auto" latinLnBrk="0" hangingPunct="0">
              <a:lnSpc>
                <a:spcPct val="90000"/>
              </a:lnSpc>
              <a:spcBef>
                <a:spcPts val="400"/>
              </a:spcBef>
              <a:spcAft>
                <a:spcPts val="0"/>
              </a:spcAft>
              <a:buClr>
                <a:srgbClr val="78475D"/>
              </a:buClr>
              <a:buSzPct val="68000"/>
              <a:buFont typeface="Wingdings 3" pitchFamily="18" charset="2"/>
              <a:buNone/>
              <a:tabLst/>
              <a:defRPr/>
            </a:pPr>
            <a:r>
              <a:rPr kumimoji="0" lang="zh-TW" altLang="en-US" sz="2400" b="0" i="0" u="none" strike="noStrike" kern="1200" cap="none" spc="0" normalizeH="0" baseline="0" noProof="0" dirty="0" smtClean="0">
                <a:ln>
                  <a:noFill/>
                </a:ln>
                <a:solidFill>
                  <a:prstClr val="black"/>
                </a:solidFill>
                <a:effectLst/>
                <a:uLnTx/>
                <a:uFillTx/>
                <a:latin typeface="Lucida Sans Unicode" pitchFamily="34" charset="0"/>
                <a:ea typeface="微軟正黑體" pitchFamily="34" charset="-120"/>
                <a:cs typeface="+mn-cs"/>
              </a:rPr>
              <a:t> 做</a:t>
            </a:r>
            <a:r>
              <a:rPr kumimoji="0" lang="zh-TW" altLang="en-US" sz="2400" b="0" i="0" u="none" strike="noStrike" kern="1200" cap="none" spc="0" normalizeH="0" baseline="0" noProof="0" dirty="0">
                <a:ln>
                  <a:noFill/>
                </a:ln>
                <a:solidFill>
                  <a:prstClr val="black"/>
                </a:solidFill>
                <a:effectLst/>
                <a:uLnTx/>
                <a:uFillTx/>
                <a:latin typeface="Lucida Sans Unicode" pitchFamily="34" charset="0"/>
                <a:ea typeface="微軟正黑體" pitchFamily="34" charset="-120"/>
                <a:cs typeface="+mn-cs"/>
              </a:rPr>
              <a:t>好心   來照路</a:t>
            </a:r>
          </a:p>
          <a:p>
            <a:pPr marL="365125" marR="0" lvl="0" indent="-255588" algn="l" defTabSz="914400" rtl="0" eaLnBrk="0" fontAlgn="auto" latinLnBrk="0" hangingPunct="0">
              <a:lnSpc>
                <a:spcPct val="90000"/>
              </a:lnSpc>
              <a:spcBef>
                <a:spcPts val="400"/>
              </a:spcBef>
              <a:spcAft>
                <a:spcPts val="0"/>
              </a:spcAft>
              <a:buClr>
                <a:srgbClr val="78475D"/>
              </a:buClr>
              <a:buSzPct val="68000"/>
              <a:buFont typeface="Wingdings 3" pitchFamily="18" charset="2"/>
              <a:buNone/>
              <a:tabLst/>
              <a:defRPr/>
            </a:pPr>
            <a:r>
              <a:rPr kumimoji="0" lang="zh-TW" altLang="en-US" sz="2400" b="0" i="0" u="none" strike="noStrike" kern="1200" cap="none" spc="0" normalizeH="0" baseline="0" noProof="0" dirty="0" smtClean="0">
                <a:ln>
                  <a:noFill/>
                </a:ln>
                <a:solidFill>
                  <a:prstClr val="black"/>
                </a:solidFill>
                <a:effectLst/>
                <a:uLnTx/>
                <a:uFillTx/>
                <a:latin typeface="Lucida Sans Unicode" pitchFamily="34" charset="0"/>
                <a:ea typeface="微軟正黑體" pitchFamily="34" charset="-120"/>
                <a:cs typeface="+mn-cs"/>
              </a:rPr>
              <a:t> 西北</a:t>
            </a:r>
            <a:r>
              <a:rPr kumimoji="0" lang="zh-TW" altLang="en-US" sz="2400" b="0" i="0" u="none" strike="noStrike" kern="1200" cap="none" spc="0" normalizeH="0" baseline="0" noProof="0" dirty="0">
                <a:ln>
                  <a:noFill/>
                </a:ln>
                <a:solidFill>
                  <a:prstClr val="black"/>
                </a:solidFill>
                <a:effectLst/>
                <a:uLnTx/>
                <a:uFillTx/>
                <a:latin typeface="Lucida Sans Unicode" pitchFamily="34" charset="0"/>
                <a:ea typeface="微軟正黑體" pitchFamily="34" charset="-120"/>
                <a:cs typeface="+mn-cs"/>
              </a:rPr>
              <a:t>雨   直直落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5237" name="AutoShape 10"/>
          <p:cNvSpPr>
            <a:spLocks noChangeArrowheads="1"/>
          </p:cNvSpPr>
          <p:nvPr/>
        </p:nvSpPr>
        <p:spPr bwMode="auto">
          <a:xfrm>
            <a:off x="611188" y="2276475"/>
            <a:ext cx="3960812" cy="4321175"/>
          </a:xfrm>
          <a:prstGeom prst="roundRect">
            <a:avLst>
              <a:gd name="adj" fmla="val 16667"/>
            </a:avLst>
          </a:prstGeom>
          <a:solidFill>
            <a:srgbClr val="00D200">
              <a:alpha val="30196"/>
            </a:srgbClr>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5240"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0A6E940-21D9-44F5-B509-6764E3246104}"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10"/>
          <p:cNvSpPr>
            <a:spLocks noChangeArrowheads="1"/>
          </p:cNvSpPr>
          <p:nvPr/>
        </p:nvSpPr>
        <p:spPr bwMode="auto">
          <a:xfrm>
            <a:off x="574676" y="2284695"/>
            <a:ext cx="3960812" cy="4321175"/>
          </a:xfrm>
          <a:prstGeom prst="roundRect">
            <a:avLst>
              <a:gd name="adj" fmla="val 16667"/>
            </a:avLst>
          </a:prstGeom>
          <a:solidFill>
            <a:srgbClr val="00D200">
              <a:alpha val="30196"/>
            </a:srgbClr>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kumimoji="0" lang="zh-TW" altLang="en-US" sz="2800" b="1" i="0" u="none" strike="noStrike" kern="1200" cap="none" spc="0" normalizeH="0" baseline="0" noProof="0" dirty="0">
                <a:ln>
                  <a:noFill/>
                </a:ln>
                <a:solidFill>
                  <a:srgbClr val="0047B0"/>
                </a:solidFill>
                <a:effectLst/>
                <a:uLnTx/>
                <a:uFillTx/>
                <a:latin typeface="Calibri"/>
                <a:ea typeface="標楷體" pitchFamily="65" charset="-120"/>
                <a:cs typeface="+mn-cs"/>
              </a:rPr>
              <a:t> </a:t>
            </a:r>
            <a:r>
              <a:rPr kumimoji="0" lang="zh-TW" altLang="en-US" sz="2400" b="1" i="0" u="none" strike="noStrike" kern="1200" cap="none" spc="0" normalizeH="0" baseline="0" noProof="0" dirty="0" smtClean="0">
                <a:ln>
                  <a:noFill/>
                </a:ln>
                <a:solidFill>
                  <a:prstClr val="black"/>
                </a:solidFill>
                <a:effectLst/>
                <a:uLnTx/>
                <a:uFillTx/>
                <a:latin typeface="Calibri"/>
                <a:ea typeface="+mn-ea"/>
                <a:cs typeface="+mn-cs"/>
              </a:rPr>
              <a:t>◆</a:t>
            </a:r>
            <a:r>
              <a:rPr kumimoji="0" lang="zh-TW" altLang="en-US" sz="28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春風</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endParaRPr kumimoji="0" lang="en-US" altLang="zh-TW" sz="2400" b="1"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 春風   春風   吹西又吹東</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kumimoji="0" lang="zh-TW" altLang="en-US" sz="24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 吹得草兒青   吹得花兒紅</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kumimoji="0" lang="zh-TW" altLang="en-US" sz="24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 吹醒了蝴蝶   飛舞花園中</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kumimoji="0" lang="zh-TW" altLang="en-US" sz="24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rPr>
              <a:t> 吹醒了蜜蜂   到處嗡</a:t>
            </a:r>
            <a:r>
              <a:rPr kumimoji="0" lang="zh-TW" altLang="en-US" sz="2400" b="0"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rPr>
              <a:t>嗡嗡</a:t>
            </a:r>
            <a:endParaRPr kumimoji="0" lang="en-US" altLang="zh-TW" sz="2400" b="0"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endParaRPr kumimoji="0" lang="en-US" altLang="zh-TW" sz="2400" b="0"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endParaRPr kumimoji="0" lang="en-US" altLang="zh-TW" sz="2400" b="0" i="0" u="none" strike="noStrike" kern="1200" cap="none" spc="0" normalizeH="0" baseline="0" noProof="0" dirty="0" smtClean="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endParaRPr kumimoji="0" lang="en-US" altLang="zh-TW" sz="24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endParaRPr kumimoji="0" lang="zh-TW" altLang="en-US" sz="2400" b="0" i="0" u="none" strike="noStrike" kern="1200" cap="none" spc="0" normalizeH="0" baseline="0" noProof="0" dirty="0">
              <a:ln>
                <a:noFill/>
              </a:ln>
              <a:solidFill>
                <a:prstClr val="black"/>
              </a:solidFill>
              <a:effectLst/>
              <a:uLnTx/>
              <a:uFillTx/>
              <a:latin typeface="Microsoft JhengHei" charset="-120"/>
              <a:ea typeface="Microsoft JhengHei" charset="-120"/>
              <a:cs typeface="Microsoft JhengHei"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ooter Placeholder 4"/>
          <p:cNvSpPr txBox="1">
            <a:spLocks/>
          </p:cNvSpPr>
          <p:nvPr/>
        </p:nvSpPr>
        <p:spPr>
          <a:xfrm>
            <a:off x="2200276" y="6597352"/>
            <a:ext cx="4250530" cy="253604"/>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662306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404" name="Group 28"/>
          <p:cNvGraphicFramePr>
            <a:graphicFrameLocks noGrp="1"/>
          </p:cNvGraphicFramePr>
          <p:nvPr>
            <p:ph idx="4294967295"/>
            <p:extLst/>
          </p:nvPr>
        </p:nvGraphicFramePr>
        <p:xfrm>
          <a:off x="363666" y="764704"/>
          <a:ext cx="8540750" cy="5504517"/>
        </p:xfrm>
        <a:graphic>
          <a:graphicData uri="http://schemas.openxmlformats.org/drawingml/2006/table">
            <a:tbl>
              <a:tblPr/>
              <a:tblGrid>
                <a:gridCol w="1708150">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08150">
                  <a:extLst>
                    <a:ext uri="{9D8B030D-6E8A-4147-A177-3AD203B41FA5}">
                      <a16:colId xmlns:a16="http://schemas.microsoft.com/office/drawing/2014/main" val="20002"/>
                    </a:ext>
                  </a:extLst>
                </a:gridCol>
                <a:gridCol w="1708150">
                  <a:extLst>
                    <a:ext uri="{9D8B030D-6E8A-4147-A177-3AD203B41FA5}">
                      <a16:colId xmlns:a16="http://schemas.microsoft.com/office/drawing/2014/main" val="20003"/>
                    </a:ext>
                  </a:extLst>
                </a:gridCol>
                <a:gridCol w="1708150">
                  <a:extLst>
                    <a:ext uri="{9D8B030D-6E8A-4147-A177-3AD203B41FA5}">
                      <a16:colId xmlns:a16="http://schemas.microsoft.com/office/drawing/2014/main" val="20004"/>
                    </a:ext>
                  </a:extLst>
                </a:gridCol>
              </a:tblGrid>
              <a:tr h="53627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課程目標</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2-3</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3-4</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4-5</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5-6</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2097088">
                <a:tc>
                  <a:txBody>
                    <a:bodyPr/>
                    <a:lstStyle/>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-1-5</a:t>
                      </a: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理解圖畫書的內容與功能</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幼</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-1-5-1</a:t>
                      </a: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喜歡探索圖畫書</a:t>
                      </a: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小</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-1-5-1</a:t>
                      </a: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小</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-1-5-2</a:t>
                      </a: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理解故事的角色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中</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-1-5-1</a:t>
                      </a: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知道</a:t>
                      </a:r>
                      <a:r>
                        <a:rPr kumimoji="1" lang="zh-TW" altLang="en-US" sz="2000" b="1" i="0" u="none" strike="noStrike" cap="none" normalizeH="0" baseline="0" dirty="0" smtClean="0">
                          <a:ln>
                            <a:noFill/>
                          </a:ln>
                          <a:solidFill>
                            <a:srgbClr val="FF0000"/>
                          </a:solidFill>
                          <a:effectLst/>
                          <a:latin typeface="Times New Roman" panose="02020603050405020304" pitchFamily="18" charset="0"/>
                          <a:ea typeface="Microsoft JhengHei" charset="-120"/>
                          <a:cs typeface="Times New Roman" panose="02020603050405020304" pitchFamily="18" charset="0"/>
                        </a:rPr>
                        <a:t>知識類圖畫書</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的功能</a:t>
                      </a: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中</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-1-5-2</a:t>
                      </a: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理解故事的角色與情節</a:t>
                      </a: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中</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-1-5-3</a:t>
                      </a: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知道書籍封面有書名、創作者和譯者的名字</a:t>
                      </a: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大</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-1-5-1</a:t>
                      </a: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大</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-1-5-2</a:t>
                      </a: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理解故事的角色、情節與主題</a:t>
                      </a: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大</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-1-5-3</a:t>
                      </a: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rPr>
                        <a:t>辨認與欣賞創作者的圖像細節與風格</a:t>
                      </a: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Microsoft JhengHei" charset="-12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94231" name="Line 23"/>
          <p:cNvSpPr>
            <a:spLocks noChangeShapeType="1"/>
          </p:cNvSpPr>
          <p:nvPr/>
        </p:nvSpPr>
        <p:spPr bwMode="auto">
          <a:xfrm>
            <a:off x="7452320" y="1988840"/>
            <a:ext cx="1295400"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33" name="投影片編號版面配置區 5"/>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36CF184-4741-46FB-8899-1C414A5427EB}"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cxnSp>
        <p:nvCxnSpPr>
          <p:cNvPr id="6" name="直線接點 5"/>
          <p:cNvCxnSpPr/>
          <p:nvPr/>
        </p:nvCxnSpPr>
        <p:spPr>
          <a:xfrm>
            <a:off x="683568" y="404664"/>
            <a:ext cx="7560320" cy="6004074"/>
          </a:xfrm>
          <a:prstGeom prst="line">
            <a:avLst/>
          </a:prstGeom>
        </p:spPr>
        <p:style>
          <a:lnRef idx="1">
            <a:schemeClr val="accent1"/>
          </a:lnRef>
          <a:fillRef idx="0">
            <a:schemeClr val="accent1"/>
          </a:fillRef>
          <a:effectRef idx="0">
            <a:schemeClr val="accent1"/>
          </a:effectRef>
          <a:fontRef idx="minor">
            <a:schemeClr val="tx1"/>
          </a:fontRef>
        </p:style>
      </p:cxnSp>
      <p:sp>
        <p:nvSpPr>
          <p:cNvPr id="7" name="Line 23"/>
          <p:cNvSpPr>
            <a:spLocks noChangeShapeType="1"/>
          </p:cNvSpPr>
          <p:nvPr/>
        </p:nvSpPr>
        <p:spPr bwMode="auto">
          <a:xfrm>
            <a:off x="3986341" y="1988840"/>
            <a:ext cx="1295400"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50087387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404" name="Group 28"/>
          <p:cNvGraphicFramePr>
            <a:graphicFrameLocks noGrp="1"/>
          </p:cNvGraphicFramePr>
          <p:nvPr>
            <p:ph idx="4294967295"/>
            <p:extLst/>
          </p:nvPr>
        </p:nvGraphicFramePr>
        <p:xfrm>
          <a:off x="251520" y="1196752"/>
          <a:ext cx="8540750" cy="4536504"/>
        </p:xfrm>
        <a:graphic>
          <a:graphicData uri="http://schemas.openxmlformats.org/drawingml/2006/table">
            <a:tbl>
              <a:tblPr/>
              <a:tblGrid>
                <a:gridCol w="1708150">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08150">
                  <a:extLst>
                    <a:ext uri="{9D8B030D-6E8A-4147-A177-3AD203B41FA5}">
                      <a16:colId xmlns:a16="http://schemas.microsoft.com/office/drawing/2014/main" val="20002"/>
                    </a:ext>
                  </a:extLst>
                </a:gridCol>
                <a:gridCol w="1708150">
                  <a:extLst>
                    <a:ext uri="{9D8B030D-6E8A-4147-A177-3AD203B41FA5}">
                      <a16:colId xmlns:a16="http://schemas.microsoft.com/office/drawing/2014/main" val="20003"/>
                    </a:ext>
                  </a:extLst>
                </a:gridCol>
                <a:gridCol w="1708150">
                  <a:extLst>
                    <a:ext uri="{9D8B030D-6E8A-4147-A177-3AD203B41FA5}">
                      <a16:colId xmlns:a16="http://schemas.microsoft.com/office/drawing/2014/main" val="20004"/>
                    </a:ext>
                  </a:extLst>
                </a:gridCol>
              </a:tblGrid>
              <a:tr h="567711">
                <a:tc>
                  <a:txBody>
                    <a:bodyPr/>
                    <a:lstStyle/>
                    <a:p>
                      <a:pPr marL="0" marR="0" lvl="0" indent="0" algn="ctr"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課程目標</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2-3</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3-4</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4-5</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歲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5-6</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3968793">
                <a:tc>
                  <a:txBody>
                    <a:bodyPr/>
                    <a:lstStyle/>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-1-7</a:t>
                      </a: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理解文字的功能</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幼</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-1-7-1</a:t>
                      </a: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覺察代表所屬群體的文字</a:t>
                      </a: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小</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-1-7-1</a:t>
                      </a: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認出自己的姓名</a:t>
                      </a: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中</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-1-7-1</a:t>
                      </a: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認出標示所屬群體的文字</a:t>
                      </a: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中</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-1-7-2</a:t>
                      </a: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知道能使用文字記錄與說明</a:t>
                      </a: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r>
                        <a:rPr kumimoji="1"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1"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中</a:t>
                      </a:r>
                      <a:r>
                        <a:rPr kumimoji="1"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-1-7-3</a:t>
                      </a: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r>
                        <a:rPr kumimoji="1"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知道各種書面訊息的功能</a:t>
                      </a:r>
                      <a:endParaRPr kumimoji="1"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大</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-1-7-1</a:t>
                      </a: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從生活環境中認出常見的文字</a:t>
                      </a: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大</a:t>
                      </a:r>
                      <a:r>
                        <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-1-7-2</a:t>
                      </a: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r>
                        <a:rPr kumimoji="1"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1"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大</a:t>
                      </a:r>
                      <a:r>
                        <a:rPr kumimoji="1"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-1-7-3</a:t>
                      </a: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defRPr/>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hlink"/>
                        </a:buClr>
                        <a:buSzPct val="75000"/>
                        <a:buFont typeface="Wingdings" pitchFamily="2" charset="2"/>
                        <a:buNone/>
                        <a:tabLst/>
                      </a:pPr>
                      <a:endParaRPr kumimoji="1"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94231" name="Line 23"/>
          <p:cNvSpPr>
            <a:spLocks noChangeShapeType="1"/>
          </p:cNvSpPr>
          <p:nvPr/>
        </p:nvSpPr>
        <p:spPr bwMode="auto">
          <a:xfrm>
            <a:off x="7164288" y="3933056"/>
            <a:ext cx="1295400"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233" name="投影片編號版面配置區 5"/>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36CF184-4741-46FB-8899-1C414A5427EB}"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8" name="Line 23"/>
          <p:cNvSpPr>
            <a:spLocks noChangeShapeType="1"/>
          </p:cNvSpPr>
          <p:nvPr/>
        </p:nvSpPr>
        <p:spPr bwMode="auto">
          <a:xfrm>
            <a:off x="7164288" y="5229200"/>
            <a:ext cx="1295400"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45176492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名詞解釋</a:t>
            </a:r>
            <a:endParaRPr lang="zh-TW" altLang="en-US" sz="3600" dirty="0"/>
          </a:p>
        </p:txBody>
      </p:sp>
      <p:sp>
        <p:nvSpPr>
          <p:cNvPr id="3" name="內容版面配置區 2"/>
          <p:cNvSpPr>
            <a:spLocks noGrp="1"/>
          </p:cNvSpPr>
          <p:nvPr>
            <p:ph idx="1"/>
          </p:nvPr>
        </p:nvSpPr>
        <p:spPr/>
        <p:txBody>
          <a:bodyPr>
            <a:normAutofit/>
          </a:bodyPr>
          <a:lstStyle/>
          <a:p>
            <a:r>
              <a:rPr lang="zh-TW" altLang="en-US" sz="2400" b="1" dirty="0" smtClean="0">
                <a:solidFill>
                  <a:srgbClr val="FF0000"/>
                </a:solidFill>
              </a:rPr>
              <a:t>訊息類文本：介紹概念、知識或提供訊息的文本，例如動、植物圖鑑、百科全書及摺紙書等。</a:t>
            </a:r>
            <a:endParaRPr lang="en-US" altLang="zh-TW" sz="2400" b="1" dirty="0" smtClean="0">
              <a:solidFill>
                <a:srgbClr val="FF0000"/>
              </a:solidFill>
            </a:endParaRPr>
          </a:p>
          <a:p>
            <a:pPr lvl="1"/>
            <a:r>
              <a:rPr lang="zh-TW" altLang="en-US" sz="2400" b="1" u="sng" dirty="0" smtClean="0">
                <a:solidFill>
                  <a:srgbClr val="FF0000"/>
                </a:solidFill>
              </a:rPr>
              <a:t>知識類圖畫書</a:t>
            </a:r>
            <a:r>
              <a:rPr lang="zh-TW" altLang="en-US" sz="2400" b="1" dirty="0" smtClean="0">
                <a:solidFill>
                  <a:srgbClr val="FF0000"/>
                </a:solidFill>
              </a:rPr>
              <a:t>：以介紹概念或知識為主要目的的圖畫書。</a:t>
            </a:r>
            <a:endParaRPr lang="en-US" altLang="zh-TW" sz="2400" b="1" dirty="0" smtClean="0">
              <a:solidFill>
                <a:srgbClr val="FF0000"/>
              </a:solidFill>
            </a:endParaRPr>
          </a:p>
          <a:p>
            <a:pPr lvl="1"/>
            <a:r>
              <a:rPr lang="zh-TW" altLang="en-US" sz="2400" b="1" u="sng" dirty="0" smtClean="0">
                <a:solidFill>
                  <a:srgbClr val="FF0000"/>
                </a:solidFill>
              </a:rPr>
              <a:t>書面訊息</a:t>
            </a:r>
            <a:r>
              <a:rPr lang="zh-TW" altLang="en-US" sz="2400" b="1" dirty="0" smtClean="0">
                <a:solidFill>
                  <a:srgbClr val="FF0000"/>
                </a:solidFill>
              </a:rPr>
              <a:t>：以手寫或印刷文字</a:t>
            </a:r>
            <a:r>
              <a:rPr lang="en-US" altLang="zh-TW" sz="2400" b="1" dirty="0" smtClean="0">
                <a:solidFill>
                  <a:srgbClr val="FF0000"/>
                </a:solidFill>
              </a:rPr>
              <a:t>(</a:t>
            </a:r>
            <a:r>
              <a:rPr lang="zh-TW" altLang="en-US" sz="2400" b="1" dirty="0" smtClean="0">
                <a:solidFill>
                  <a:srgbClr val="FF0000"/>
                </a:solidFill>
              </a:rPr>
              <a:t>有時搭配圖像</a:t>
            </a:r>
            <a:r>
              <a:rPr lang="en-US" altLang="zh-TW" sz="2400" b="1" dirty="0" smtClean="0">
                <a:solidFill>
                  <a:srgbClr val="FF0000"/>
                </a:solidFill>
              </a:rPr>
              <a:t>)</a:t>
            </a:r>
            <a:r>
              <a:rPr lang="zh-TW" altLang="en-US" sz="2400" b="1" dirty="0" smtClean="0">
                <a:solidFill>
                  <a:srgbClr val="FF0000"/>
                </a:solidFill>
              </a:rPr>
              <a:t>提供特定訊息的文本，如海報、傳單、車廂廣告、菜單、招牌、用藥說明單、食品包裝上的成分標示等。</a:t>
            </a:r>
            <a:endParaRPr lang="zh-TW" altLang="en-US" sz="2400" b="1" dirty="0">
              <a:solidFill>
                <a:srgbClr val="FF0000"/>
              </a:solidFill>
            </a:endParaRPr>
          </a:p>
        </p:txBody>
      </p:sp>
      <p:sp>
        <p:nvSpPr>
          <p:cNvPr id="5" name="投影片編號版面配置區 5"/>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36CF184-4741-46FB-8899-1C414A5427EB}"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998820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140" name="Group 4"/>
          <p:cNvGraphicFramePr>
            <a:graphicFrameLocks noGrp="1"/>
          </p:cNvGraphicFramePr>
          <p:nvPr>
            <p:ph idx="4294967295"/>
            <p:extLst/>
          </p:nvPr>
        </p:nvGraphicFramePr>
        <p:xfrm>
          <a:off x="479141" y="188640"/>
          <a:ext cx="8343753" cy="6380144"/>
        </p:xfrm>
        <a:graphic>
          <a:graphicData uri="http://schemas.openxmlformats.org/drawingml/2006/table">
            <a:tbl>
              <a:tblPr/>
              <a:tblGrid>
                <a:gridCol w="1551682">
                  <a:extLst>
                    <a:ext uri="{9D8B030D-6E8A-4147-A177-3AD203B41FA5}">
                      <a16:colId xmlns:a16="http://schemas.microsoft.com/office/drawing/2014/main" val="20000"/>
                    </a:ext>
                  </a:extLst>
                </a:gridCol>
                <a:gridCol w="1622714">
                  <a:extLst>
                    <a:ext uri="{9D8B030D-6E8A-4147-A177-3AD203B41FA5}">
                      <a16:colId xmlns:a16="http://schemas.microsoft.com/office/drawing/2014/main" val="20001"/>
                    </a:ext>
                  </a:extLst>
                </a:gridCol>
                <a:gridCol w="1622714">
                  <a:extLst>
                    <a:ext uri="{9D8B030D-6E8A-4147-A177-3AD203B41FA5}">
                      <a16:colId xmlns:a16="http://schemas.microsoft.com/office/drawing/2014/main" val="20002"/>
                    </a:ext>
                  </a:extLst>
                </a:gridCol>
                <a:gridCol w="1622714">
                  <a:extLst>
                    <a:ext uri="{9D8B030D-6E8A-4147-A177-3AD203B41FA5}">
                      <a16:colId xmlns:a16="http://schemas.microsoft.com/office/drawing/2014/main" val="20003"/>
                    </a:ext>
                  </a:extLst>
                </a:gridCol>
                <a:gridCol w="1923929">
                  <a:extLst>
                    <a:ext uri="{9D8B030D-6E8A-4147-A177-3AD203B41FA5}">
                      <a16:colId xmlns:a16="http://schemas.microsoft.com/office/drawing/2014/main" val="20004"/>
                    </a:ext>
                  </a:extLst>
                </a:gridCol>
              </a:tblGrid>
              <a:tr h="497504">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anose="020B0604030504040204" pitchFamily="34" charset="-120"/>
                          <a:cs typeface="Times New Roman" panose="02020603050405020304" pitchFamily="18" charset="0"/>
                        </a:rPr>
                        <a:t>課程目標</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pPr>
                      <a:r>
                        <a:rPr kumimoji="0" lang="en-US" altLang="zh-TW" sz="2000" b="1" i="0" u="none" strike="noStrike" cap="none" normalizeH="0" baseline="0" dirty="0" smtClean="0">
                          <a:ln>
                            <a:noFill/>
                          </a:ln>
                          <a:solidFill>
                            <a:schemeClr val="tx2"/>
                          </a:solidFill>
                          <a:effectLst/>
                          <a:latin typeface="Times New Roman" panose="02020603050405020304" pitchFamily="18" charset="0"/>
                          <a:ea typeface="微軟正黑體" panose="020B0604030504040204" pitchFamily="34" charset="-120"/>
                          <a:cs typeface="Times New Roman" panose="02020603050405020304" pitchFamily="18" charset="0"/>
                        </a:rPr>
                        <a:t>2-3</a:t>
                      </a:r>
                      <a:r>
                        <a:rPr kumimoji="0" lang="zh-TW" altLang="en-US" sz="2000" b="1" i="0" u="none" strike="noStrike" cap="none" normalizeH="0" baseline="0" dirty="0" smtClean="0">
                          <a:ln>
                            <a:noFill/>
                          </a:ln>
                          <a:solidFill>
                            <a:schemeClr val="tx2"/>
                          </a:solidFill>
                          <a:effectLst/>
                          <a:latin typeface="Times New Roman" panose="02020603050405020304" pitchFamily="18" charset="0"/>
                          <a:ea typeface="微軟正黑體" panose="020B0604030504040204" pitchFamily="34" charset="-120"/>
                          <a:cs typeface="Times New Roman" panose="02020603050405020304" pitchFamily="18" charset="0"/>
                        </a:rPr>
                        <a:t>歲</a:t>
                      </a:r>
                      <a:endParaRPr kumimoji="0" lang="zh-TW" altLang="en-US" sz="2000" b="0" i="0" u="none" strike="noStrike" cap="none" normalizeH="0" baseline="0" dirty="0" smtClean="0">
                        <a:ln>
                          <a:noFill/>
                        </a:ln>
                        <a:solidFill>
                          <a:srgbClr val="006666"/>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pPr>
                      <a:r>
                        <a:rPr kumimoji="0" lang="en-US" altLang="zh-TW" sz="2000" b="1" i="0" u="none" strike="noStrike" cap="none" normalizeH="0" baseline="0" dirty="0" smtClean="0">
                          <a:ln>
                            <a:noFill/>
                          </a:ln>
                          <a:solidFill>
                            <a:schemeClr val="tx2"/>
                          </a:solidFill>
                          <a:effectLst/>
                          <a:latin typeface="Times New Roman" panose="02020603050405020304" pitchFamily="18" charset="0"/>
                          <a:ea typeface="微軟正黑體" panose="020B0604030504040204" pitchFamily="34" charset="-120"/>
                          <a:cs typeface="Times New Roman" panose="02020603050405020304" pitchFamily="18" charset="0"/>
                        </a:rPr>
                        <a:t>3-4</a:t>
                      </a:r>
                      <a:r>
                        <a:rPr kumimoji="0" lang="zh-TW" altLang="en-US" sz="2000" b="1" i="0" u="none" strike="noStrike" cap="none" normalizeH="0" baseline="0" dirty="0" smtClean="0">
                          <a:ln>
                            <a:noFill/>
                          </a:ln>
                          <a:solidFill>
                            <a:schemeClr val="tx2"/>
                          </a:solidFill>
                          <a:effectLst/>
                          <a:latin typeface="Times New Roman" panose="02020603050405020304" pitchFamily="18" charset="0"/>
                          <a:ea typeface="微軟正黑體" panose="020B0604030504040204" pitchFamily="34" charset="-120"/>
                          <a:cs typeface="Times New Roman" panose="02020603050405020304" pitchFamily="18" charset="0"/>
                        </a:rPr>
                        <a:t>歲</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kumimoji="0" lang="zh-TW" altLang="en-US" sz="2000" b="0" i="0" u="none" strike="noStrike" cap="none" normalizeH="0" baseline="0" dirty="0" smtClean="0">
                        <a:ln>
                          <a:noFill/>
                        </a:ln>
                        <a:solidFill>
                          <a:srgbClr val="006666"/>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pPr>
                      <a:r>
                        <a:rPr kumimoji="0" lang="en-US" altLang="zh-TW" sz="2000" b="1" i="0" u="none" strike="noStrike" cap="none" normalizeH="0" baseline="0" dirty="0" smtClean="0">
                          <a:ln>
                            <a:noFill/>
                          </a:ln>
                          <a:solidFill>
                            <a:schemeClr val="tx2"/>
                          </a:solidFill>
                          <a:effectLst/>
                          <a:latin typeface="Times New Roman" panose="02020603050405020304" pitchFamily="18" charset="0"/>
                          <a:ea typeface="微軟正黑體" panose="020B0604030504040204" pitchFamily="34" charset="-120"/>
                          <a:cs typeface="Times New Roman" panose="02020603050405020304" pitchFamily="18" charset="0"/>
                        </a:rPr>
                        <a:t>4-5</a:t>
                      </a:r>
                      <a:r>
                        <a:rPr kumimoji="0" lang="zh-TW" altLang="en-US" sz="2000" b="1" i="0" u="none" strike="noStrike" cap="none" normalizeH="0" baseline="0" dirty="0" smtClean="0">
                          <a:ln>
                            <a:noFill/>
                          </a:ln>
                          <a:solidFill>
                            <a:schemeClr val="tx2"/>
                          </a:solidFill>
                          <a:effectLst/>
                          <a:latin typeface="Times New Roman" panose="02020603050405020304" pitchFamily="18" charset="0"/>
                          <a:ea typeface="微軟正黑體" panose="020B0604030504040204" pitchFamily="34" charset="-120"/>
                          <a:cs typeface="Times New Roman" panose="02020603050405020304" pitchFamily="18" charset="0"/>
                        </a:rPr>
                        <a:t>歲</a:t>
                      </a:r>
                      <a:endParaRPr kumimoji="0" lang="zh-TW" altLang="en-US" sz="2000" b="0" i="0" u="none" strike="noStrike" cap="none" normalizeH="0" baseline="0" dirty="0" smtClean="0">
                        <a:ln>
                          <a:noFill/>
                        </a:ln>
                        <a:solidFill>
                          <a:srgbClr val="006666"/>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pPr>
                      <a:r>
                        <a:rPr kumimoji="0" lang="en-US" altLang="zh-TW" sz="2000" b="1" i="0" u="none" strike="noStrike" cap="none" normalizeH="0" baseline="0" dirty="0" smtClean="0">
                          <a:ln>
                            <a:noFill/>
                          </a:ln>
                          <a:solidFill>
                            <a:schemeClr val="tx2"/>
                          </a:solidFill>
                          <a:effectLst/>
                          <a:latin typeface="Times New Roman" panose="02020603050405020304" pitchFamily="18" charset="0"/>
                          <a:ea typeface="微軟正黑體" panose="020B0604030504040204" pitchFamily="34" charset="-120"/>
                          <a:cs typeface="Times New Roman" panose="02020603050405020304" pitchFamily="18" charset="0"/>
                        </a:rPr>
                        <a:t>5-6</a:t>
                      </a:r>
                      <a:r>
                        <a:rPr kumimoji="0" lang="zh-TW" altLang="en-US" sz="2000" b="1" i="0" u="none" strike="noStrike" cap="none" normalizeH="0" baseline="0" dirty="0" smtClean="0">
                          <a:ln>
                            <a:noFill/>
                          </a:ln>
                          <a:solidFill>
                            <a:schemeClr val="tx2"/>
                          </a:solidFill>
                          <a:effectLst/>
                          <a:latin typeface="Times New Roman" panose="02020603050405020304" pitchFamily="18" charset="0"/>
                          <a:ea typeface="微軟正黑體" panose="020B0604030504040204" pitchFamily="34" charset="-120"/>
                          <a:cs typeface="Times New Roman" panose="02020603050405020304" pitchFamily="18" charset="0"/>
                        </a:rPr>
                        <a:t>歲</a:t>
                      </a:r>
                      <a:endPar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4098925">
                <a:tc>
                  <a:txBody>
                    <a:bodyPr/>
                    <a:lstStyle/>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anose="020B0604030504040204"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anose="020B0604030504040204" pitchFamily="34" charset="-120"/>
                          <a:cs typeface="Times New Roman" panose="02020603050405020304" pitchFamily="18" charset="0"/>
                        </a:rPr>
                        <a:t>-2-3</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anose="020B0604030504040204" pitchFamily="34" charset="-120"/>
                          <a:cs typeface="Times New Roman" panose="02020603050405020304" pitchFamily="18" charset="0"/>
                        </a:rPr>
                        <a:t>敘說生活經驗</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幼</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-2-3-1</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敘說</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一個經歷過的事件 </a:t>
                      </a:r>
                      <a:endParaRPr kumimoji="0" lang="en-US" altLang="zh-TW" sz="2000" b="1" i="0" u="none" strike="noStrike" cap="none" normalizeH="0" baseline="0" dirty="0" smtClean="0">
                        <a:ln>
                          <a:noFill/>
                        </a:ln>
                        <a:solidFill>
                          <a:srgbClr val="006666"/>
                        </a:solidFill>
                        <a:effectLst/>
                        <a:latin typeface="Times New Roman"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endParaRPr kumimoji="0" lang="en-US" altLang="zh-TW" sz="2000" b="1" i="0" u="none" strike="noStrike" cap="none" normalizeH="0" baseline="0" dirty="0" smtClean="0">
                        <a:ln>
                          <a:noFill/>
                        </a:ln>
                        <a:solidFill>
                          <a:srgbClr val="006666"/>
                        </a:solidFill>
                        <a:effectLst/>
                        <a:latin typeface="Times New Roman"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endParaRPr kumimoji="0" lang="en-US" altLang="zh-TW" sz="2000" b="1" i="0" u="none" strike="noStrike" cap="none" normalizeH="0" baseline="0" dirty="0" smtClean="0">
                        <a:ln>
                          <a:noFill/>
                        </a:ln>
                        <a:solidFill>
                          <a:srgbClr val="006666"/>
                        </a:solidFill>
                        <a:effectLst/>
                        <a:latin typeface="Times New Roman"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endPar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幼</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-2-3-2</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簡單描述自己的觀察</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小</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-2-3-1</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敘說</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包含三個關聯事件的生活經驗</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endPar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endPar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小</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-2-3-2</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說出簡單的因果關係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中</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-2-3-1</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敘說</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時表達對某項經驗的觀點或感受</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endPar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中</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-2-3-2</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endPar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-2-3-1</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建構包含事件開端、過程 、結局與 個人觀點的經驗</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敘說</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endPar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-2-3-2</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endPar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endPar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-2-3-3</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依據聽眾的角度修改或補充敘說內容</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endPar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語</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-2-3-4</a:t>
                      </a:r>
                    </a:p>
                    <a:p>
                      <a:pPr marL="0" marR="0" lvl="0" indent="0" algn="just" defTabSz="914400" rtl="0" eaLnBrk="1" fontAlgn="base" latinLnBrk="0" hangingPunct="1">
                        <a:lnSpc>
                          <a:spcPct val="100000"/>
                        </a:lnSpc>
                        <a:spcBef>
                          <a:spcPts val="0"/>
                        </a:spcBef>
                        <a:spcAft>
                          <a:spcPct val="0"/>
                        </a:spcAft>
                        <a:buClr>
                          <a:schemeClr val="accent1"/>
                        </a:buClr>
                        <a:buSzPct val="68000"/>
                        <a:buFont typeface="Wingdings" pitchFamily="2" charset="2"/>
                        <a:buNone/>
                        <a:tabLst/>
                      </a:pPr>
                      <a:r>
                        <a:rPr kumimoji="0" lang="zh-TW" altLang="en-US" sz="2000" b="1" i="0" u="none" strike="noStrike" cap="none" normalizeH="0" baseline="0" dirty="0" smtClean="0">
                          <a:ln>
                            <a:noFill/>
                          </a:ln>
                          <a:solidFill>
                            <a:srgbClr val="006666"/>
                          </a:solidFill>
                          <a:effectLst/>
                          <a:latin typeface="Times New Roman" panose="02020603050405020304" pitchFamily="18" charset="0"/>
                          <a:ea typeface="微軟正黑體" pitchFamily="34" charset="-120"/>
                          <a:cs typeface="Times New Roman" panose="02020603050405020304" pitchFamily="18" charset="0"/>
                        </a:rPr>
                        <a:t>以不同的話語、語氣和聲調描述生活經驗中的對話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96280" name="投影片編號版面配置區 4"/>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788CCB-BFA3-4BCF-AD3E-37273216C1B1}"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96281" name="Line 27"/>
          <p:cNvSpPr>
            <a:spLocks noChangeShapeType="1"/>
          </p:cNvSpPr>
          <p:nvPr/>
        </p:nvSpPr>
        <p:spPr bwMode="auto">
          <a:xfrm>
            <a:off x="5606278" y="3145331"/>
            <a:ext cx="1169624" cy="0"/>
          </a:xfrm>
          <a:prstGeom prst="line">
            <a:avLst/>
          </a:prstGeom>
          <a:noFill/>
          <a:ln w="1905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282" name="Line 28"/>
          <p:cNvSpPr>
            <a:spLocks noChangeShapeType="1"/>
          </p:cNvSpPr>
          <p:nvPr/>
        </p:nvSpPr>
        <p:spPr bwMode="auto">
          <a:xfrm>
            <a:off x="7380312" y="3140968"/>
            <a:ext cx="1131815" cy="0"/>
          </a:xfrm>
          <a:prstGeom prst="line">
            <a:avLst/>
          </a:prstGeom>
          <a:noFill/>
          <a:ln w="1905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圓角矩形 8"/>
          <p:cNvSpPr/>
          <p:nvPr/>
        </p:nvSpPr>
        <p:spPr>
          <a:xfrm>
            <a:off x="3221641" y="4076700"/>
            <a:ext cx="3024188"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FF00"/>
                </a:solidFill>
                <a:effectLst/>
                <a:uLnTx/>
                <a:uFillTx/>
                <a:latin typeface="微軟正黑體" pitchFamily="34" charset="-120"/>
                <a:ea typeface="微軟正黑體" pitchFamily="34" charset="-120"/>
                <a:cs typeface="+mn-cs"/>
              </a:rPr>
              <a:t>以口語</a:t>
            </a:r>
            <a:r>
              <a:rPr kumimoji="0" lang="zh-TW" altLang="en-US" sz="28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敘述事情</a:t>
            </a:r>
          </a:p>
        </p:txBody>
      </p:sp>
      <p:sp>
        <p:nvSpPr>
          <p:cNvPr id="8" name="Footer Placeholder 4"/>
          <p:cNvSpPr txBox="1">
            <a:spLocks/>
          </p:cNvSpPr>
          <p:nvPr/>
        </p:nvSpPr>
        <p:spPr>
          <a:xfrm>
            <a:off x="2200276" y="6597352"/>
            <a:ext cx="4250530" cy="293117"/>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2987506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3600" dirty="0" smtClean="0"/>
              <a:t>名詞解釋</a:t>
            </a:r>
            <a:endParaRPr lang="zh-TW" altLang="en-US" sz="3600" dirty="0"/>
          </a:p>
        </p:txBody>
      </p:sp>
      <p:sp>
        <p:nvSpPr>
          <p:cNvPr id="5" name="內容版面配置區 4"/>
          <p:cNvSpPr>
            <a:spLocks noGrp="1"/>
          </p:cNvSpPr>
          <p:nvPr>
            <p:ph idx="1"/>
          </p:nvPr>
        </p:nvSpPr>
        <p:spPr/>
        <p:txBody>
          <a:bodyPr>
            <a:normAutofit/>
          </a:bodyPr>
          <a:lstStyle/>
          <a:p>
            <a:pPr algn="just"/>
            <a:r>
              <a:rPr lang="zh-TW" altLang="en-US" sz="2400" b="1" dirty="0" smtClean="0">
                <a:solidFill>
                  <a:srgbClr val="FF0000"/>
                </a:solidFill>
              </a:rPr>
              <a:t>敘事：敘述事情，事情是涉及至少兩個時間點的經驗。</a:t>
            </a:r>
            <a:endParaRPr lang="en-US" altLang="zh-TW" sz="2400" b="1" dirty="0" smtClean="0">
              <a:solidFill>
                <a:srgbClr val="FF0000"/>
              </a:solidFill>
            </a:endParaRPr>
          </a:p>
          <a:p>
            <a:pPr algn="just"/>
            <a:r>
              <a:rPr lang="zh-TW" altLang="en-US" sz="2400" b="1" dirty="0" smtClean="0">
                <a:solidFill>
                  <a:srgbClr val="FF0000"/>
                </a:solidFill>
              </a:rPr>
              <a:t>敘說：以口語敘述事情，事情的定義如上，是涉及至少兩個時間點的經驗。</a:t>
            </a:r>
            <a:endParaRPr lang="en-US" altLang="zh-TW" sz="2400" b="1" dirty="0" smtClean="0">
              <a:solidFill>
                <a:srgbClr val="FF0000"/>
              </a:solidFill>
            </a:endParaRPr>
          </a:p>
          <a:p>
            <a:pPr algn="just"/>
            <a:r>
              <a:rPr lang="zh-TW" altLang="en-US" sz="2400" b="1" dirty="0" smtClean="0">
                <a:solidFill>
                  <a:srgbClr val="FF0000"/>
                </a:solidFill>
              </a:rPr>
              <a:t>敘事文本：敘述事情的文本，不論使用的媒介是聲音、肢體動作、紙本或影音，都稱為敘事文本。</a:t>
            </a:r>
            <a:endParaRPr lang="en-US" altLang="zh-TW" sz="2400" b="1" dirty="0" smtClean="0">
              <a:solidFill>
                <a:srgbClr val="FF0000"/>
              </a:solidFill>
            </a:endParaRPr>
          </a:p>
          <a:p>
            <a:endParaRPr lang="zh-TW" altLang="en-US" dirty="0"/>
          </a:p>
        </p:txBody>
      </p:sp>
      <p:sp>
        <p:nvSpPr>
          <p:cNvPr id="7" name="投影片編號版面配置區 4"/>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788CCB-BFA3-4BCF-AD3E-37273216C1B1}"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6102917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000" dirty="0">
                <a:latin typeface="微軟正黑體" pitchFamily="34" charset="-120"/>
                <a:ea typeface="微軟正黑體" pitchFamily="34" charset="-120"/>
              </a:rPr>
              <a:t>兩個版本的主要</a:t>
            </a:r>
            <a:r>
              <a:rPr lang="zh-TW" altLang="en-US" sz="4000" dirty="0" smtClean="0">
                <a:latin typeface="微軟正黑體" pitchFamily="34" charset="-120"/>
                <a:ea typeface="微軟正黑體" pitchFamily="34" charset="-120"/>
              </a:rPr>
              <a:t>差異</a:t>
            </a:r>
            <a:r>
              <a:rPr lang="en-US" altLang="zh-TW" sz="4000" dirty="0" smtClean="0">
                <a:latin typeface="微軟正黑體" pitchFamily="34" charset="-120"/>
                <a:ea typeface="微軟正黑體" pitchFamily="34" charset="-120"/>
              </a:rPr>
              <a:t>—</a:t>
            </a:r>
            <a:br>
              <a:rPr lang="en-US" altLang="zh-TW" sz="4000" dirty="0" smtClean="0">
                <a:latin typeface="微軟正黑體" pitchFamily="34" charset="-120"/>
                <a:ea typeface="微軟正黑體" pitchFamily="34" charset="-120"/>
              </a:rPr>
            </a:br>
            <a:r>
              <a:rPr lang="zh-TW" altLang="en-US" sz="4000" dirty="0" smtClean="0">
                <a:latin typeface="微軟正黑體" pitchFamily="34" charset="-120"/>
                <a:ea typeface="微軟正黑體" pitchFamily="34" charset="-120"/>
              </a:rPr>
              <a:t>語文</a:t>
            </a:r>
            <a:r>
              <a:rPr lang="zh-TW" altLang="en-US" sz="4000" dirty="0">
                <a:latin typeface="微軟正黑體" pitchFamily="34" charset="-120"/>
                <a:ea typeface="微軟正黑體" pitchFamily="34" charset="-120"/>
              </a:rPr>
              <a:t>領域內涵</a:t>
            </a:r>
            <a:r>
              <a:rPr lang="en-US" altLang="zh-TW" sz="4000" dirty="0">
                <a:effectLst>
                  <a:outerShdw blurRad="38100" dist="38100" dir="2700000" algn="tl">
                    <a:srgbClr val="C0C0C0"/>
                  </a:outerShdw>
                </a:effectLst>
                <a:ea typeface="標楷體" pitchFamily="65" charset="-120"/>
              </a:rPr>
              <a:t/>
            </a:r>
            <a:br>
              <a:rPr lang="en-US" altLang="zh-TW" sz="4000" dirty="0">
                <a:effectLst>
                  <a:outerShdw blurRad="38100" dist="38100" dir="2700000" algn="tl">
                    <a:srgbClr val="C0C0C0"/>
                  </a:outerShdw>
                </a:effectLst>
                <a:ea typeface="標楷體" pitchFamily="65" charset="-120"/>
              </a:rPr>
            </a:br>
            <a:endParaRPr kumimoji="1" lang="zh-TW" altLang="en-US" dirty="0"/>
          </a:p>
        </p:txBody>
      </p:sp>
      <p:sp>
        <p:nvSpPr>
          <p:cNvPr id="120835" name="Rectangle 3"/>
          <p:cNvSpPr>
            <a:spLocks noGrp="1" noRot="1" noChangeArrowheads="1"/>
          </p:cNvSpPr>
          <p:nvPr>
            <p:ph idx="1"/>
          </p:nvPr>
        </p:nvSpPr>
        <p:spPr/>
        <p:txBody>
          <a:bodyPr>
            <a:normAutofit/>
          </a:bodyPr>
          <a:lstStyle/>
          <a:p>
            <a:pPr eaLnBrk="1" hangingPunct="1">
              <a:lnSpc>
                <a:spcPct val="90000"/>
              </a:lnSpc>
            </a:pPr>
            <a:endParaRPr lang="zh-TW" altLang="en-US" sz="2900" dirty="0" smtClean="0">
              <a:solidFill>
                <a:srgbClr val="343434"/>
              </a:solidFill>
              <a:ea typeface="標楷體" pitchFamily="65" charset="-120"/>
            </a:endParaRPr>
          </a:p>
          <a:p>
            <a:pPr eaLnBrk="1" hangingPunct="1">
              <a:lnSpc>
                <a:spcPct val="90000"/>
              </a:lnSpc>
            </a:pPr>
            <a:r>
              <a:rPr lang="zh-TW" altLang="en-US" sz="2800" dirty="0" smtClean="0">
                <a:latin typeface="微軟正黑體" pitchFamily="34" charset="-120"/>
                <a:ea typeface="微軟正黑體" pitchFamily="34" charset="-120"/>
              </a:rPr>
              <a:t>概念的更新與範疇的擴大</a:t>
            </a:r>
          </a:p>
          <a:p>
            <a:pPr eaLnBrk="1" hangingPunct="1">
              <a:lnSpc>
                <a:spcPct val="90000"/>
              </a:lnSpc>
              <a:buFont typeface="Wingdings 3" pitchFamily="18" charset="2"/>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從</a:t>
            </a:r>
            <a:r>
              <a:rPr lang="zh-TW" altLang="en-US" sz="2800" b="1" dirty="0" smtClean="0">
                <a:solidFill>
                  <a:srgbClr val="4D4D4D"/>
                </a:solidFill>
                <a:latin typeface="微軟正黑體" pitchFamily="34" charset="-120"/>
                <a:ea typeface="微軟正黑體" pitchFamily="34" charset="-120"/>
              </a:rPr>
              <a:t>故事</a:t>
            </a:r>
            <a:r>
              <a:rPr lang="zh-TW" altLang="en-US" sz="2800" dirty="0" smtClean="0">
                <a:latin typeface="微軟正黑體" pitchFamily="34" charset="-120"/>
                <a:ea typeface="微軟正黑體" pitchFamily="34" charset="-120"/>
              </a:rPr>
              <a:t>到</a:t>
            </a:r>
            <a:r>
              <a:rPr lang="zh-TW" altLang="en-US" sz="2800" b="1" u="sng" dirty="0" smtClean="0">
                <a:solidFill>
                  <a:srgbClr val="0000FF"/>
                </a:solidFill>
                <a:latin typeface="微軟正黑體" pitchFamily="34" charset="-120"/>
                <a:ea typeface="微軟正黑體" pitchFamily="34" charset="-120"/>
              </a:rPr>
              <a:t>敘事文本</a:t>
            </a:r>
          </a:p>
          <a:p>
            <a:pPr eaLnBrk="1" hangingPunct="1">
              <a:lnSpc>
                <a:spcPct val="90000"/>
              </a:lnSpc>
              <a:buFont typeface="Wingdings" pitchFamily="2" charset="2"/>
              <a:buNone/>
            </a:pP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既有的</a:t>
            </a:r>
            <a:r>
              <a:rPr lang="zh-TW" altLang="en-US" sz="2800" b="1" dirty="0" smtClean="0">
                <a:latin typeface="微軟正黑體" pitchFamily="34" charset="-120"/>
                <a:ea typeface="微軟正黑體" pitchFamily="34" charset="-120"/>
              </a:rPr>
              <a:t>與</a:t>
            </a:r>
            <a:r>
              <a:rPr lang="zh-TW" altLang="en-US" sz="2800" dirty="0" smtClean="0">
                <a:latin typeface="微軟正黑體" pitchFamily="34" charset="-120"/>
                <a:ea typeface="微軟正黑體" pitchFamily="34" charset="-120"/>
              </a:rPr>
              <a:t>在生活中生成的</a:t>
            </a:r>
            <a:r>
              <a:rPr lang="en-US" altLang="zh-TW" sz="2800" dirty="0" smtClean="0">
                <a:latin typeface="微軟正黑體" pitchFamily="34" charset="-120"/>
                <a:ea typeface="微軟正黑體" pitchFamily="34" charset="-120"/>
              </a:rPr>
              <a:t>)</a:t>
            </a:r>
          </a:p>
          <a:p>
            <a:pPr eaLnBrk="1" hangingPunct="1">
              <a:lnSpc>
                <a:spcPct val="90000"/>
              </a:lnSpc>
              <a:buFont typeface="Wingdings 3" pitchFamily="18" charset="2"/>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從</a:t>
            </a:r>
            <a:r>
              <a:rPr lang="zh-TW" altLang="en-US" sz="2800" b="1" dirty="0" smtClean="0">
                <a:solidFill>
                  <a:srgbClr val="4D4D4D"/>
                </a:solidFill>
                <a:latin typeface="微軟正黑體" pitchFamily="34" charset="-120"/>
                <a:ea typeface="微軟正黑體" pitchFamily="34" charset="-120"/>
              </a:rPr>
              <a:t>個人說話</a:t>
            </a:r>
            <a:r>
              <a:rPr lang="zh-TW" altLang="en-US" sz="2800" dirty="0" smtClean="0">
                <a:latin typeface="微軟正黑體" pitchFamily="34" charset="-120"/>
                <a:ea typeface="微軟正黑體" pitchFamily="34" charset="-120"/>
              </a:rPr>
              <a:t>到</a:t>
            </a:r>
            <a:r>
              <a:rPr lang="zh-TW" altLang="en-US" sz="2800" b="1" u="sng" dirty="0" smtClean="0">
                <a:solidFill>
                  <a:srgbClr val="0000FF"/>
                </a:solidFill>
                <a:latin typeface="微軟正黑體" pitchFamily="34" charset="-120"/>
                <a:ea typeface="微軟正黑體" pitchFamily="34" charset="-120"/>
              </a:rPr>
              <a:t>社會互動</a:t>
            </a:r>
          </a:p>
          <a:p>
            <a:pPr eaLnBrk="1" hangingPunct="1">
              <a:lnSpc>
                <a:spcPct val="90000"/>
              </a:lnSpc>
              <a:buFont typeface="Wingdings 3" pitchFamily="18" charset="2"/>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從</a:t>
            </a:r>
            <a:r>
              <a:rPr lang="zh-TW" altLang="en-US" sz="2800" b="1" dirty="0" smtClean="0">
                <a:solidFill>
                  <a:srgbClr val="4D4D4D"/>
                </a:solidFill>
                <a:latin typeface="微軟正黑體" pitchFamily="34" charset="-120"/>
                <a:ea typeface="微軟正黑體" pitchFamily="34" charset="-120"/>
              </a:rPr>
              <a:t>精熟國語</a:t>
            </a:r>
            <a:r>
              <a:rPr lang="zh-TW" altLang="en-US" sz="2800" dirty="0" smtClean="0">
                <a:latin typeface="微軟正黑體" pitchFamily="34" charset="-120"/>
                <a:ea typeface="微軟正黑體" pitchFamily="34" charset="-120"/>
              </a:rPr>
              <a:t>到</a:t>
            </a:r>
            <a:r>
              <a:rPr lang="zh-TW" altLang="en-US" sz="2800" b="1" u="sng" dirty="0" smtClean="0">
                <a:solidFill>
                  <a:srgbClr val="0000FF"/>
                </a:solidFill>
                <a:latin typeface="微軟正黑體" pitchFamily="34" charset="-120"/>
                <a:ea typeface="微軟正黑體" pitchFamily="34" charset="-120"/>
              </a:rPr>
              <a:t>多語處境的認識</a:t>
            </a:r>
          </a:p>
          <a:p>
            <a:pPr eaLnBrk="1" hangingPunct="1">
              <a:lnSpc>
                <a:spcPct val="90000"/>
              </a:lnSpc>
              <a:buFont typeface="Wingdings" pitchFamily="2" charset="2"/>
              <a:buNone/>
            </a:pPr>
            <a:r>
              <a:rPr lang="zh-TW" altLang="en-US" sz="3000" dirty="0" smtClean="0">
                <a:latin typeface="微軟正黑體" pitchFamily="34" charset="-120"/>
                <a:ea typeface="微軟正黑體" pitchFamily="34" charset="-120"/>
              </a:rPr>
              <a:t>       </a:t>
            </a:r>
          </a:p>
        </p:txBody>
      </p:sp>
      <p:sp>
        <p:nvSpPr>
          <p:cNvPr id="97285" name="投影片編號版面配置區 4"/>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A8C2ED3-3C0C-447B-A127-6F7D408E1A96}"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09514224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3600" dirty="0" smtClean="0">
                <a:latin typeface="微軟正黑體" pitchFamily="34" charset="-120"/>
                <a:ea typeface="微軟正黑體" pitchFamily="34" charset="-120"/>
              </a:rPr>
              <a:t>語文領域特色</a:t>
            </a:r>
            <a:endParaRPr kumimoji="1" lang="zh-TW" altLang="en-US" dirty="0"/>
          </a:p>
        </p:txBody>
      </p:sp>
      <p:sp>
        <p:nvSpPr>
          <p:cNvPr id="98307" name="Rectangle 3"/>
          <p:cNvSpPr>
            <a:spLocks noGrp="1" noRot="1" noChangeArrowheads="1"/>
          </p:cNvSpPr>
          <p:nvPr>
            <p:ph idx="1"/>
          </p:nvPr>
        </p:nvSpPr>
        <p:spPr/>
        <p:txBody>
          <a:bodyPr>
            <a:normAutofit/>
          </a:bodyPr>
          <a:lstStyle/>
          <a:p>
            <a:pPr eaLnBrk="1" hangingPunct="1">
              <a:lnSpc>
                <a:spcPct val="150000"/>
              </a:lnSpc>
            </a:pPr>
            <a:r>
              <a:rPr lang="zh-TW" altLang="en-US" sz="3200" dirty="0" smtClean="0">
                <a:latin typeface="微軟正黑體" pitchFamily="34" charset="-120"/>
                <a:ea typeface="微軟正黑體" pitchFamily="34" charset="-120"/>
              </a:rPr>
              <a:t>重要前提：人 </a:t>
            </a:r>
            <a:r>
              <a:rPr lang="en-US" altLang="zh-TW" sz="3200" dirty="0" smtClean="0">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rPr>
              <a:t>文本與空間</a:t>
            </a:r>
          </a:p>
          <a:p>
            <a:pPr eaLnBrk="1" hangingPunct="1"/>
            <a:r>
              <a:rPr lang="zh-TW" altLang="en-US" sz="3200" dirty="0" smtClean="0">
                <a:latin typeface="微軟正黑體" pitchFamily="34" charset="-120"/>
                <a:ea typeface="微軟正黑體" pitchFamily="34" charset="-120"/>
              </a:rPr>
              <a:t>主張</a:t>
            </a:r>
            <a:r>
              <a:rPr lang="zh-TW" altLang="en-US" sz="3200" b="1" u="sng" dirty="0" smtClean="0">
                <a:solidFill>
                  <a:srgbClr val="C00000"/>
                </a:solidFill>
                <a:latin typeface="微軟正黑體" pitchFamily="34" charset="-120"/>
                <a:ea typeface="微軟正黑體" pitchFamily="34" charset="-120"/>
              </a:rPr>
              <a:t>各類敘事文本</a:t>
            </a:r>
            <a:r>
              <a:rPr lang="zh-TW" altLang="en-US" sz="3200" dirty="0" smtClean="0">
                <a:latin typeface="微軟正黑體" pitchFamily="34" charset="-120"/>
                <a:ea typeface="微軟正黑體" pitchFamily="34" charset="-120"/>
              </a:rPr>
              <a:t>在幼兒生活中有一個</a:t>
            </a:r>
            <a:r>
              <a:rPr lang="zh-TW" altLang="en-US" sz="3200" dirty="0" smtClean="0">
                <a:solidFill>
                  <a:srgbClr val="0000FF"/>
                </a:solidFill>
                <a:latin typeface="微軟正黑體" pitchFamily="34" charset="-120"/>
                <a:ea typeface="微軟正黑體" pitchFamily="34" charset="-120"/>
              </a:rPr>
              <a:t>常設</a:t>
            </a:r>
            <a:r>
              <a:rPr lang="zh-TW" altLang="en-US" sz="3200" dirty="0" smtClean="0">
                <a:latin typeface="微軟正黑體" pitchFamily="34" charset="-120"/>
                <a:ea typeface="微軟正黑體" pitchFamily="34" charset="-120"/>
              </a:rPr>
              <a:t>而且</a:t>
            </a:r>
            <a:r>
              <a:rPr lang="zh-TW" altLang="en-US" sz="3200" dirty="0" smtClean="0">
                <a:solidFill>
                  <a:srgbClr val="0000FF"/>
                </a:solidFill>
                <a:latin typeface="微軟正黑體" pitchFamily="34" charset="-120"/>
                <a:ea typeface="微軟正黑體" pitchFamily="34" charset="-120"/>
              </a:rPr>
              <a:t>難忘</a:t>
            </a:r>
            <a:r>
              <a:rPr lang="zh-TW" altLang="en-US" sz="3200" dirty="0" smtClean="0">
                <a:latin typeface="微軟正黑體" pitchFamily="34" charset="-120"/>
                <a:ea typeface="微軟正黑體" pitchFamily="34" charset="-120"/>
              </a:rPr>
              <a:t>的位置。 </a:t>
            </a:r>
          </a:p>
        </p:txBody>
      </p:sp>
      <p:sp>
        <p:nvSpPr>
          <p:cNvPr id="98309" name="投影片編號版面配置區 4"/>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723FFB7-AD2E-4271-AF53-52E2BF8AC0B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55920608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
            </a:r>
            <a:br>
              <a:rPr kumimoji="1" lang="en-US" altLang="zh-TW" dirty="0" smtClean="0"/>
            </a:br>
            <a:r>
              <a:rPr kumimoji="1" lang="zh-TW" altLang="en-US" sz="4000" b="1" dirty="0" smtClean="0"/>
              <a:t>社會領域</a:t>
            </a:r>
            <a:endParaRPr kumimoji="1" lang="zh-TW" altLang="en-US" sz="4000" b="1" dirty="0"/>
          </a:p>
        </p:txBody>
      </p:sp>
      <p:sp>
        <p:nvSpPr>
          <p:cNvPr id="3" name="文字版面配置區 2"/>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2239470728"/>
      </p:ext>
    </p:extLst>
  </p:cSld>
  <p:clrMapOvr>
    <a:masterClrMapping/>
  </p:clrMapOvr>
  <p:transition>
    <p:comb/>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rtlCol="0">
            <a:normAutofit/>
          </a:bodyPr>
          <a:lstStyle/>
          <a:p>
            <a:pPr eaLnBrk="1" hangingPunct="1">
              <a:defRPr/>
            </a:pPr>
            <a:r>
              <a:rPr lang="zh-TW" altLang="en-US" sz="3600" dirty="0" smtClean="0"/>
              <a:t>社會領域定義</a:t>
            </a:r>
            <a:endParaRPr lang="zh-TW" altLang="en-US" sz="3600" dirty="0"/>
          </a:p>
        </p:txBody>
      </p:sp>
      <p:sp>
        <p:nvSpPr>
          <p:cNvPr id="100355" name="內容版面配置區 1"/>
          <p:cNvSpPr>
            <a:spLocks noGrp="1"/>
          </p:cNvSpPr>
          <p:nvPr>
            <p:ph idx="1"/>
          </p:nvPr>
        </p:nvSpPr>
        <p:spPr/>
        <p:txBody>
          <a:bodyPr>
            <a:normAutofit/>
          </a:bodyPr>
          <a:lstStyle/>
          <a:p>
            <a:pPr algn="just"/>
            <a:r>
              <a:rPr lang="zh-TW" altLang="en-US" sz="2400" dirty="0" smtClean="0">
                <a:latin typeface="微軟正黑體" pitchFamily="34" charset="-120"/>
                <a:ea typeface="微軟正黑體" pitchFamily="34" charset="-120"/>
              </a:rPr>
              <a:t>「社會」可看成人際互動交織而成的脈絡。個體透過實際參與的行動建構社會中的</a:t>
            </a:r>
            <a:r>
              <a:rPr lang="zh-TW" altLang="en-US" sz="2400" dirty="0" smtClean="0">
                <a:solidFill>
                  <a:srgbClr val="FF0000"/>
                </a:solidFill>
                <a:latin typeface="微軟正黑體" pitchFamily="34" charset="-120"/>
                <a:ea typeface="微軟正黑體" pitchFamily="34" charset="-120"/>
              </a:rPr>
              <a:t>規範和價值體系</a:t>
            </a:r>
            <a:r>
              <a:rPr lang="zh-TW" altLang="en-US" sz="2400" dirty="0" smtClean="0">
                <a:latin typeface="微軟正黑體" pitchFamily="34" charset="-120"/>
                <a:ea typeface="微軟正黑體" pitchFamily="34" charset="-120"/>
              </a:rPr>
              <a:t>。</a:t>
            </a:r>
          </a:p>
          <a:p>
            <a:pPr algn="just"/>
            <a:r>
              <a:rPr lang="zh-TW" altLang="en-US" sz="2400" dirty="0" smtClean="0">
                <a:latin typeface="微軟正黑體" pitchFamily="34" charset="-120"/>
                <a:ea typeface="微軟正黑體" pitchFamily="34" charset="-120"/>
              </a:rPr>
              <a:t>本領域的「社會能力」指的是幼兒在</a:t>
            </a:r>
            <a:r>
              <a:rPr lang="zh-TW" altLang="en-US" sz="2400" dirty="0" smtClean="0">
                <a:solidFill>
                  <a:srgbClr val="FF0000"/>
                </a:solidFill>
                <a:latin typeface="微軟正黑體" pitchFamily="34" charset="-120"/>
                <a:ea typeface="微軟正黑體" pitchFamily="34" charset="-120"/>
              </a:rPr>
              <a:t>參與</a:t>
            </a:r>
            <a:r>
              <a:rPr lang="zh-TW" altLang="en-US" sz="2400" dirty="0" smtClean="0">
                <a:latin typeface="微軟正黑體" pitchFamily="34" charset="-120"/>
                <a:ea typeface="微軟正黑體" pitchFamily="34" charset="-120"/>
              </a:rPr>
              <a:t>人際脈絡中，建構</a:t>
            </a:r>
            <a:r>
              <a:rPr lang="zh-TW" altLang="en-US" sz="2400" b="1" u="sng" dirty="0" smtClean="0">
                <a:solidFill>
                  <a:srgbClr val="FF0000"/>
                </a:solidFill>
                <a:latin typeface="微軟正黑體" pitchFamily="34" charset="-120"/>
                <a:ea typeface="微軟正黑體" pitchFamily="34" charset="-120"/>
              </a:rPr>
              <a:t>有意義互動</a:t>
            </a:r>
            <a:r>
              <a:rPr lang="zh-TW" altLang="en-US" sz="2400" dirty="0" smtClean="0">
                <a:latin typeface="微軟正黑體" pitchFamily="34" charset="-120"/>
                <a:ea typeface="微軟正黑體" pitchFamily="34" charset="-120"/>
              </a:rPr>
              <a:t>的能力。</a:t>
            </a:r>
            <a:endParaRPr lang="en-US" altLang="zh-TW" sz="2400" dirty="0" smtClean="0">
              <a:latin typeface="微軟正黑體" pitchFamily="34" charset="-120"/>
              <a:ea typeface="微軟正黑體" pitchFamily="34" charset="-120"/>
            </a:endParaRPr>
          </a:p>
          <a:p>
            <a:pPr algn="just"/>
            <a:r>
              <a:rPr lang="zh-TW" altLang="en-US" sz="2400" b="1" dirty="0" smtClean="0">
                <a:solidFill>
                  <a:srgbClr val="FF0000"/>
                </a:solidFill>
                <a:latin typeface="微軟正黑體" pitchFamily="34" charset="-120"/>
                <a:ea typeface="微軟正黑體" pitchFamily="34" charset="-120"/>
              </a:rPr>
              <a:t>透過積極自主的人際互動與社會參與，幼兒擁有正向的情緒感受，成為內在心靈和諧安適的健康個體。</a:t>
            </a:r>
          </a:p>
        </p:txBody>
      </p:sp>
      <p:sp>
        <p:nvSpPr>
          <p:cNvPr id="100357"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57D3560B-A9EA-4193-83C4-BE557746F361}"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4646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2C63D7A-C521-42A8-A03D-A6305ADEAFDC}"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pic>
        <p:nvPicPr>
          <p:cNvPr id="54276" name="Picture 3"/>
          <p:cNvPicPr>
            <a:picLocks noChangeAspect="1" noChangeArrowheads="1"/>
          </p:cNvPicPr>
          <p:nvPr/>
        </p:nvPicPr>
        <p:blipFill>
          <a:blip r:embed="rId2" cstate="print"/>
          <a:srcRect/>
          <a:stretch>
            <a:fillRect/>
          </a:stretch>
        </p:blipFill>
        <p:spPr bwMode="auto">
          <a:xfrm>
            <a:off x="1476375" y="1268413"/>
            <a:ext cx="5980113" cy="5203825"/>
          </a:xfrm>
          <a:prstGeom prst="rect">
            <a:avLst/>
          </a:prstGeom>
          <a:noFill/>
          <a:ln w="9525">
            <a:noFill/>
            <a:miter lim="800000"/>
            <a:headEnd/>
            <a:tailEnd/>
          </a:ln>
        </p:spPr>
      </p:pic>
      <p:sp>
        <p:nvSpPr>
          <p:cNvPr id="5" name="標題 1"/>
          <p:cNvSpPr>
            <a:spLocks noGrp="1"/>
          </p:cNvSpPr>
          <p:nvPr>
            <p:ph type="title"/>
          </p:nvPr>
        </p:nvSpPr>
        <p:spPr>
          <a:xfrm>
            <a:off x="367396" y="650182"/>
            <a:ext cx="8229600" cy="1143000"/>
          </a:xfrm>
        </p:spPr>
        <p:txBody>
          <a:bodyPr rtlCol="0">
            <a:normAutofit/>
          </a:bodyPr>
          <a:lstStyle/>
          <a:p>
            <a:pPr eaLnBrk="1" hangingPunct="1">
              <a:defRPr/>
            </a:pPr>
            <a:r>
              <a:rPr lang="zh-TW" altLang="en-US" sz="3600" dirty="0" smtClean="0"/>
              <a:t>基本動作技能</a:t>
            </a:r>
            <a:r>
              <a:rPr lang="en-US" altLang="zh-TW" sz="3600" dirty="0" smtClean="0"/>
              <a:t>(2)</a:t>
            </a:r>
            <a:endParaRPr lang="zh-TW" altLang="en-US" sz="3600" dirty="0" smtClean="0"/>
          </a:p>
        </p:txBody>
      </p:sp>
      <p:sp>
        <p:nvSpPr>
          <p:cNvPr id="54278"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333586C-29BD-43D4-BA69-648B2E8F997B}"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224259035"/>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rtlCol="0">
            <a:normAutofit/>
          </a:bodyPr>
          <a:lstStyle/>
          <a:p>
            <a:pPr eaLnBrk="1" fontAlgn="auto" hangingPunct="1">
              <a:spcAft>
                <a:spcPts val="0"/>
              </a:spcAft>
              <a:defRPr/>
            </a:pPr>
            <a:r>
              <a:rPr lang="zh-TW" altLang="en-US" sz="3600" dirty="0">
                <a:latin typeface="微軟正黑體" pitchFamily="34" charset="-120"/>
                <a:ea typeface="微軟正黑體" pitchFamily="34" charset="-120"/>
              </a:rPr>
              <a:t>領域目標</a:t>
            </a:r>
          </a:p>
        </p:txBody>
      </p:sp>
      <p:sp>
        <p:nvSpPr>
          <p:cNvPr id="101380" name="Rectangle 3"/>
          <p:cNvSpPr>
            <a:spLocks noGrp="1" noChangeArrowheads="1"/>
          </p:cNvSpPr>
          <p:nvPr>
            <p:ph idx="1"/>
          </p:nvPr>
        </p:nvSpPr>
        <p:spPr/>
        <p:txBody>
          <a:bodyPr>
            <a:noAutofit/>
          </a:bodyPr>
          <a:lstStyle/>
          <a:p>
            <a:pPr marL="241200" indent="-241200">
              <a:lnSpc>
                <a:spcPct val="100000"/>
              </a:lnSpc>
            </a:pPr>
            <a:r>
              <a:rPr lang="zh-TW" altLang="en-US" sz="2800" dirty="0" smtClean="0">
                <a:latin typeface="微軟正黑體" pitchFamily="34" charset="-120"/>
                <a:ea typeface="微軟正黑體" pitchFamily="34" charset="-120"/>
              </a:rPr>
              <a:t>肯定自己並照顧自己</a:t>
            </a:r>
          </a:p>
          <a:p>
            <a:pPr marL="241200" indent="-241200">
              <a:lnSpc>
                <a:spcPct val="100000"/>
              </a:lnSpc>
            </a:pPr>
            <a:r>
              <a:rPr lang="zh-TW" altLang="en-US" sz="2800" dirty="0" smtClean="0">
                <a:latin typeface="微軟正黑體" pitchFamily="34" charset="-120"/>
                <a:ea typeface="微軟正黑體" pitchFamily="34" charset="-120"/>
              </a:rPr>
              <a:t>關愛親人</a:t>
            </a:r>
          </a:p>
          <a:p>
            <a:pPr marL="241200" indent="-241200">
              <a:lnSpc>
                <a:spcPct val="100000"/>
              </a:lnSpc>
            </a:pPr>
            <a:r>
              <a:rPr lang="zh-TW" altLang="en-US" sz="2800" dirty="0" smtClean="0">
                <a:latin typeface="微軟正黑體" pitchFamily="34" charset="-120"/>
                <a:ea typeface="微軟正黑體" pitchFamily="34" charset="-120"/>
              </a:rPr>
              <a:t>樂於與他人相處並展現友愛情懷</a:t>
            </a:r>
          </a:p>
          <a:p>
            <a:pPr marL="241200" indent="-241200">
              <a:lnSpc>
                <a:spcPct val="100000"/>
              </a:lnSpc>
            </a:pPr>
            <a:r>
              <a:rPr lang="zh-TW" altLang="en-US" sz="2800" b="1" dirty="0" smtClean="0">
                <a:solidFill>
                  <a:srgbClr val="FF0000"/>
                </a:solidFill>
                <a:latin typeface="微軟正黑體" pitchFamily="34" charset="-120"/>
                <a:ea typeface="微軟正黑體" pitchFamily="34" charset="-120"/>
              </a:rPr>
              <a:t>樂於體驗文化的多元現象</a:t>
            </a:r>
          </a:p>
          <a:p>
            <a:pPr marL="241200" indent="-241200">
              <a:lnSpc>
                <a:spcPct val="100000"/>
              </a:lnSpc>
            </a:pPr>
            <a:r>
              <a:rPr lang="zh-TW" altLang="en-US" sz="2800" dirty="0" smtClean="0">
                <a:latin typeface="微軟正黑體" pitchFamily="34" charset="-120"/>
                <a:ea typeface="微軟正黑體" pitchFamily="34" charset="-120"/>
              </a:rPr>
              <a:t>親近自然並尊重生命</a:t>
            </a:r>
          </a:p>
        </p:txBody>
      </p:sp>
      <p:sp>
        <p:nvSpPr>
          <p:cNvPr id="101381"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0E0E51F-1C95-4A35-B734-788BD008433F}"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cxnSp>
        <p:nvCxnSpPr>
          <p:cNvPr id="5" name="直線接點 4"/>
          <p:cNvCxnSpPr/>
          <p:nvPr/>
        </p:nvCxnSpPr>
        <p:spPr>
          <a:xfrm>
            <a:off x="323528" y="378072"/>
            <a:ext cx="7560320" cy="6004074"/>
          </a:xfrm>
          <a:prstGeom prst="line">
            <a:avLst/>
          </a:prstGeom>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7393109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normAutofit/>
          </a:bodyPr>
          <a:lstStyle/>
          <a:p>
            <a:pPr eaLnBrk="1" fontAlgn="auto" hangingPunct="1">
              <a:spcAft>
                <a:spcPts val="0"/>
              </a:spcAft>
              <a:defRPr/>
            </a:pPr>
            <a:r>
              <a:rPr lang="zh-TW" altLang="en-US" sz="3600" dirty="0" smtClean="0">
                <a:latin typeface="標楷體" pitchFamily="65" charset="-120"/>
              </a:rPr>
              <a:t>社會領域內涵架構</a:t>
            </a:r>
          </a:p>
        </p:txBody>
      </p:sp>
      <p:sp>
        <p:nvSpPr>
          <p:cNvPr id="33796"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335884E-26B1-4124-A99D-F91C452771B6}"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6171" name="Group 91"/>
          <p:cNvGraphicFramePr>
            <a:graphicFrameLocks noGrp="1"/>
          </p:cNvGraphicFramePr>
          <p:nvPr>
            <p:extLst/>
          </p:nvPr>
        </p:nvGraphicFramePr>
        <p:xfrm>
          <a:off x="539552" y="1291784"/>
          <a:ext cx="8280920" cy="5133851"/>
        </p:xfrm>
        <a:graphic>
          <a:graphicData uri="http://schemas.openxmlformats.org/drawingml/2006/table">
            <a:tbl>
              <a:tblPr/>
              <a:tblGrid>
                <a:gridCol w="1857128">
                  <a:extLst>
                    <a:ext uri="{9D8B030D-6E8A-4147-A177-3AD203B41FA5}">
                      <a16:colId xmlns:a16="http://schemas.microsoft.com/office/drawing/2014/main" val="20000"/>
                    </a:ext>
                  </a:extLst>
                </a:gridCol>
                <a:gridCol w="1717862">
                  <a:extLst>
                    <a:ext uri="{9D8B030D-6E8A-4147-A177-3AD203B41FA5}">
                      <a16:colId xmlns:a16="http://schemas.microsoft.com/office/drawing/2014/main" val="20001"/>
                    </a:ext>
                  </a:extLst>
                </a:gridCol>
                <a:gridCol w="2252507">
                  <a:extLst>
                    <a:ext uri="{9D8B030D-6E8A-4147-A177-3AD203B41FA5}">
                      <a16:colId xmlns:a16="http://schemas.microsoft.com/office/drawing/2014/main" val="20002"/>
                    </a:ext>
                  </a:extLst>
                </a:gridCol>
                <a:gridCol w="2453423">
                  <a:extLst>
                    <a:ext uri="{9D8B030D-6E8A-4147-A177-3AD203B41FA5}">
                      <a16:colId xmlns:a16="http://schemas.microsoft.com/office/drawing/2014/main" val="20003"/>
                    </a:ext>
                  </a:extLst>
                </a:gridCol>
              </a:tblGrid>
              <a:tr h="792163">
                <a:tc>
                  <a:txBody>
                    <a:bodyPr/>
                    <a:lstStyle/>
                    <a:p>
                      <a:pPr marL="0" marR="0" lvl="0" indent="0" algn="l"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100" b="0"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rPr>
                        <a:t>     </a:t>
                      </a:r>
                      <a:r>
                        <a:rPr kumimoji="0" lang="zh-TW" altLang="en-US" sz="2000" b="0"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rPr>
                        <a:t>學習面向領域能力</a:t>
                      </a:r>
                      <a:endParaRPr kumimoji="0" lang="en-US" altLang="zh-TW" sz="2000" b="0"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endParaRPr>
                    </a:p>
                  </a:txBody>
                  <a:tcPr marL="36000" marR="36000" marT="0" marB="0" anchor="ctr" anchorCtr="1" horzOverflow="overflow">
                    <a:lnL w="38100" cap="flat" cmpd="sng" algn="ctr">
                      <a:solidFill>
                        <a:srgbClr val="000000"/>
                      </a:solidFill>
                      <a:prstDash val="solid"/>
                      <a:round/>
                      <a:headEnd type="none" w="sm" len="sm"/>
                      <a:tailEnd type="none" w="sm" len="sm"/>
                    </a:lnL>
                    <a:lnR w="19050" cap="flat" cmpd="sng" algn="ctr">
                      <a:solidFill>
                        <a:schemeClr val="tx1"/>
                      </a:solidFill>
                      <a:prstDash val="solid"/>
                      <a:round/>
                      <a:headEnd type="none" w="sm" len="sm"/>
                      <a:tailEnd type="none" w="sm" len="sm"/>
                    </a:lnR>
                    <a:lnT w="38100" cap="flat" cmpd="sng" algn="ctr">
                      <a:solidFill>
                        <a:srgbClr val="000000"/>
                      </a:solidFill>
                      <a:prstDash val="solid"/>
                      <a:round/>
                      <a:headEnd type="none" w="sm" len="sm"/>
                      <a:tailEnd type="none" w="sm" len="sm"/>
                    </a:lnT>
                    <a:lnB w="19050" cap="flat" cmpd="sng" algn="ctr">
                      <a:solidFill>
                        <a:schemeClr val="tx1"/>
                      </a:solidFill>
                      <a:prstDash val="solid"/>
                      <a:round/>
                      <a:headEnd type="none" w="sm" len="sm"/>
                      <a:tailEnd type="none" w="sm" len="sm"/>
                    </a:lnB>
                    <a:lnTlToBr w="19050" cap="flat" cmpd="sng" algn="ctr">
                      <a:solidFill>
                        <a:srgbClr val="000000"/>
                      </a:solidFill>
                      <a:prstDash val="solid"/>
                      <a:round/>
                      <a:headEnd type="none" w="sm" len="sm"/>
                      <a:tailEnd type="none" w="sm" len="sm"/>
                    </a:lnTlToBr>
                    <a:lnBlToTr>
                      <a:noFill/>
                    </a:lnBlToTr>
                    <a:solidFill>
                      <a:srgbClr val="CCECFF"/>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2400" b="1" i="0" u="none" strike="noStrike" cap="none" normalizeH="0" baseline="0" dirty="0" smtClean="0">
                          <a:ln>
                            <a:noFill/>
                          </a:ln>
                          <a:solidFill>
                            <a:schemeClr val="tx2"/>
                          </a:solidFill>
                          <a:effectLst/>
                          <a:latin typeface="Times New Roman" pitchFamily="18" charset="0"/>
                          <a:ea typeface="微軟正黑體" pitchFamily="34" charset="-120"/>
                        </a:rPr>
                        <a:t>自己</a:t>
                      </a:r>
                    </a:p>
                  </a:txBody>
                  <a:tcPr marL="90000" marR="90000" marT="46800" marB="46800"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38100" cap="flat" cmpd="sng" algn="ctr">
                      <a:solidFill>
                        <a:srgbClr val="000000"/>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2400" b="1" i="0" u="none" strike="noStrike" cap="none" normalizeH="0" baseline="0" dirty="0" smtClean="0">
                          <a:ln>
                            <a:noFill/>
                          </a:ln>
                          <a:solidFill>
                            <a:schemeClr val="tx2"/>
                          </a:solidFill>
                          <a:effectLst/>
                          <a:latin typeface="Times New Roman" pitchFamily="18" charset="0"/>
                          <a:ea typeface="微軟正黑體" pitchFamily="34" charset="-120"/>
                        </a:rPr>
                        <a:t>人與人</a:t>
                      </a:r>
                    </a:p>
                  </a:txBody>
                  <a:tcPr marL="90000" marR="90000" marT="46800" marB="46800"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38100" cap="flat" cmpd="sng" algn="ctr">
                      <a:solidFill>
                        <a:srgbClr val="000000"/>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2400" b="1" i="0" u="none" strike="noStrike" cap="none" normalizeH="0" baseline="0" dirty="0" smtClean="0">
                          <a:ln>
                            <a:noFill/>
                          </a:ln>
                          <a:solidFill>
                            <a:schemeClr val="tx2"/>
                          </a:solidFill>
                          <a:effectLst/>
                          <a:latin typeface="Times New Roman" pitchFamily="18" charset="0"/>
                          <a:ea typeface="微軟正黑體" pitchFamily="34" charset="-120"/>
                        </a:rPr>
                        <a:t>人與環境</a:t>
                      </a:r>
                    </a:p>
                  </a:txBody>
                  <a:tcPr marL="90000" marR="90000" marT="46800" marB="46800" anchor="ctr" anchorCtr="1" horzOverflow="overflow">
                    <a:lnL w="19050" cap="flat" cmpd="sng" algn="ctr">
                      <a:solidFill>
                        <a:schemeClr val="tx1"/>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1258888">
                <a:tc>
                  <a:txBody>
                    <a:bodyPr/>
                    <a:lstStyle/>
                    <a:p>
                      <a:pPr marL="0" marR="0" lvl="0" indent="0" algn="ctr" defTabSz="914400" rtl="0" eaLnBrk="0" fontAlgn="ctr" latinLnBrk="0" hangingPunct="0">
                        <a:lnSpc>
                          <a:spcPct val="100000"/>
                        </a:lnSpc>
                        <a:spcBef>
                          <a:spcPts val="400"/>
                        </a:spcBef>
                        <a:spcAft>
                          <a:spcPct val="0"/>
                        </a:spcAft>
                        <a:buClr>
                          <a:schemeClr val="accent1"/>
                        </a:buClr>
                        <a:buSzPct val="70000"/>
                        <a:buFont typeface="Wingdings 2" pitchFamily="18" charset="2"/>
                        <a:buNone/>
                        <a:tabLst/>
                      </a:pPr>
                      <a:r>
                        <a:rPr kumimoji="0" lang="en-US" altLang="zh-TW" sz="2400" b="1" i="0" u="none" strike="noStrike" cap="none" normalizeH="0" baseline="0" dirty="0" smtClean="0">
                          <a:ln>
                            <a:noFill/>
                          </a:ln>
                          <a:solidFill>
                            <a:srgbClr val="FF0000"/>
                          </a:solidFill>
                          <a:effectLst/>
                          <a:latin typeface="Times New Roman" pitchFamily="18" charset="0"/>
                          <a:ea typeface="微軟正黑體" pitchFamily="34" charset="-120"/>
                        </a:rPr>
                        <a:t>1</a:t>
                      </a:r>
                      <a:r>
                        <a:rPr kumimoji="0" lang="zh-TW" altLang="en-US" sz="2400" b="1" i="0" u="none" strike="noStrike" cap="none" normalizeH="0" baseline="0" dirty="0" smtClean="0">
                          <a:ln>
                            <a:noFill/>
                          </a:ln>
                          <a:solidFill>
                            <a:srgbClr val="FF0000"/>
                          </a:solidFill>
                          <a:effectLst/>
                          <a:latin typeface="Times New Roman" pitchFamily="18" charset="0"/>
                          <a:ea typeface="微軟正黑體" pitchFamily="34" charset="-120"/>
                        </a:rPr>
                        <a:t>探索</a:t>
                      </a:r>
                      <a:r>
                        <a:rPr kumimoji="0" lang="zh-TW" altLang="en-US" sz="2400" b="1" i="0" u="none" strike="noStrike" cap="none" normalizeH="0" baseline="0" dirty="0" smtClean="0">
                          <a:ln>
                            <a:noFill/>
                          </a:ln>
                          <a:solidFill>
                            <a:srgbClr val="FF0000"/>
                          </a:solidFill>
                          <a:effectLst/>
                          <a:latin typeface="標楷體" pitchFamily="65" charset="-120"/>
                          <a:ea typeface="微軟正黑體" pitchFamily="34" charset="-120"/>
                          <a:cs typeface="Times New Roman" pitchFamily="18" charset="0"/>
                        </a:rPr>
                        <a:t>與</a:t>
                      </a:r>
                      <a:r>
                        <a:rPr kumimoji="0" lang="zh-TW" altLang="en-US" sz="2400" b="1" i="0" u="none" strike="noStrike" cap="none" normalizeH="0" baseline="0" dirty="0" smtClean="0">
                          <a:ln>
                            <a:noFill/>
                          </a:ln>
                          <a:solidFill>
                            <a:srgbClr val="FF0000"/>
                          </a:solidFill>
                          <a:effectLst/>
                          <a:latin typeface="Times New Roman" pitchFamily="18" charset="0"/>
                          <a:ea typeface="微軟正黑體" pitchFamily="34" charset="-120"/>
                        </a:rPr>
                        <a:t>覺察</a:t>
                      </a:r>
                    </a:p>
                  </a:txBody>
                  <a:tcPr marL="90000" marR="90000" marT="46800" marB="46800" anchor="ctr" anchorCtr="1" horzOverflow="overflow">
                    <a:lnL w="38100" cap="flat" cmpd="sng" algn="ctr">
                      <a:solidFill>
                        <a:srgbClr val="000000"/>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1</a:t>
                      </a:r>
                      <a:r>
                        <a:rPr kumimoji="0" lang="en-US" altLang="zh-TW" sz="1800" b="1" i="0" u="none" strike="noStrike" cap="none" normalizeH="0" baseline="0" dirty="0" smtClean="0">
                          <a:ln>
                            <a:noFill/>
                          </a:ln>
                          <a:solidFill>
                            <a:schemeClr val="tx2"/>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1</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認識自己</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txBody>
                  <a:tcPr marL="90000" marR="90000" marT="46800" marB="46800"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1</a:t>
                      </a:r>
                      <a:r>
                        <a:rPr kumimoji="0" lang="en-US" altLang="zh-TW" sz="1800" b="1" i="0" u="none" strike="noStrike" cap="none" normalizeH="0" baseline="0" dirty="0" smtClean="0">
                          <a:ln>
                            <a:noFill/>
                          </a:ln>
                          <a:solidFill>
                            <a:schemeClr val="tx2"/>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2</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覺察自己和他人內在想法的不同</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p>
                      <a:pPr marL="0" marR="0" lvl="0" indent="0" algn="just"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1</a:t>
                      </a:r>
                      <a:r>
                        <a:rPr kumimoji="0" lang="en-US" altLang="zh-TW" sz="1800" b="1" i="0" u="none" strike="noStrike" cap="none" normalizeH="0" baseline="0" dirty="0" smtClean="0">
                          <a:ln>
                            <a:noFill/>
                          </a:ln>
                          <a:solidFill>
                            <a:schemeClr val="tx2"/>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3</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覺察生活規範與活動規則</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txBody>
                  <a:tcPr marL="90000" marR="90000" marT="46800" marB="46800"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1</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-4</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覺察家的重要</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p>
                      <a:pPr marL="0" marR="0" lvl="0" indent="0" algn="just"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1</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-5</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探索自己與生活環境中人事物的關係</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p>
                      <a:pPr marL="0" marR="0" lvl="0" indent="0" algn="just"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1</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-6</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認識生活環境中文化的多元現象</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txBody>
                  <a:tcPr marL="90000" marR="90000" marT="46800" marB="46800" anchor="ctr" anchorCtr="1" horzOverflow="overflow">
                    <a:lnL w="19050" cap="flat" cmpd="sng" algn="ctr">
                      <a:solidFill>
                        <a:schemeClr val="tx1"/>
                      </a:solidFill>
                      <a:prstDash val="solid"/>
                      <a:round/>
                      <a:headEnd type="none" w="sm" len="sm"/>
                      <a:tailEnd type="none" w="sm" len="sm"/>
                    </a:lnL>
                    <a:lnR w="38100" cap="flat" cmpd="sng" algn="ctr">
                      <a:solidFill>
                        <a:srgbClr val="000000"/>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r h="1258888">
                <a:tc>
                  <a:txBody>
                    <a:bodyPr/>
                    <a:lstStyle/>
                    <a:p>
                      <a:pPr marL="0" marR="0" lvl="0" indent="0" algn="ctr" defTabSz="914400" rtl="0" eaLnBrk="0" fontAlgn="ctr" latinLnBrk="0" hangingPunct="0">
                        <a:lnSpc>
                          <a:spcPct val="100000"/>
                        </a:lnSpc>
                        <a:spcBef>
                          <a:spcPts val="400"/>
                        </a:spcBef>
                        <a:spcAft>
                          <a:spcPct val="0"/>
                        </a:spcAft>
                        <a:buClr>
                          <a:schemeClr val="accent1"/>
                        </a:buClr>
                        <a:buSzPct val="70000"/>
                        <a:buFont typeface="Wingdings 2" pitchFamily="18" charset="2"/>
                        <a:buNone/>
                        <a:tabLst/>
                      </a:pPr>
                      <a:r>
                        <a:rPr kumimoji="0" lang="en-US" altLang="zh-TW" sz="2400" b="1" i="0" u="none" strike="noStrike" cap="none" normalizeH="0" baseline="0" dirty="0" smtClean="0">
                          <a:ln>
                            <a:noFill/>
                          </a:ln>
                          <a:solidFill>
                            <a:srgbClr val="FF0000"/>
                          </a:solidFill>
                          <a:effectLst/>
                          <a:latin typeface="Times New Roman" pitchFamily="18" charset="0"/>
                          <a:ea typeface="微軟正黑體" pitchFamily="34" charset="-120"/>
                        </a:rPr>
                        <a:t>2</a:t>
                      </a:r>
                      <a:r>
                        <a:rPr kumimoji="0" lang="zh-TW" altLang="en-US" sz="2400" b="1" i="0" u="none" strike="noStrike" cap="none" normalizeH="0" baseline="0" dirty="0" smtClean="0">
                          <a:ln>
                            <a:noFill/>
                          </a:ln>
                          <a:solidFill>
                            <a:srgbClr val="FF0000"/>
                          </a:solidFill>
                          <a:effectLst/>
                          <a:latin typeface="Times New Roman" pitchFamily="18" charset="0"/>
                          <a:ea typeface="微軟正黑體" pitchFamily="34" charset="-120"/>
                        </a:rPr>
                        <a:t>協商</a:t>
                      </a:r>
                      <a:r>
                        <a:rPr kumimoji="0" lang="zh-TW" altLang="en-US" sz="2400" b="1" i="0" u="none" strike="noStrike" cap="none" normalizeH="0" baseline="0" dirty="0" smtClean="0">
                          <a:ln>
                            <a:noFill/>
                          </a:ln>
                          <a:solidFill>
                            <a:srgbClr val="FF0000"/>
                          </a:solidFill>
                          <a:effectLst/>
                          <a:latin typeface="標楷體" pitchFamily="65" charset="-120"/>
                          <a:ea typeface="微軟正黑體" pitchFamily="34" charset="-120"/>
                          <a:cs typeface="Times New Roman" pitchFamily="18" charset="0"/>
                        </a:rPr>
                        <a:t>與</a:t>
                      </a:r>
                      <a:r>
                        <a:rPr kumimoji="0" lang="zh-TW" altLang="en-US" sz="2400" b="1" i="0" u="none" strike="noStrike" cap="none" normalizeH="0" baseline="0" dirty="0" smtClean="0">
                          <a:ln>
                            <a:noFill/>
                          </a:ln>
                          <a:solidFill>
                            <a:srgbClr val="FF0000"/>
                          </a:solidFill>
                          <a:effectLst/>
                          <a:latin typeface="Times New Roman" pitchFamily="18" charset="0"/>
                          <a:ea typeface="微軟正黑體" pitchFamily="34" charset="-120"/>
                        </a:rPr>
                        <a:t>調整</a:t>
                      </a:r>
                    </a:p>
                  </a:txBody>
                  <a:tcPr marL="90000" marR="90000" marT="46800" marB="46800" anchor="ctr" anchorCtr="1" horzOverflow="overflow">
                    <a:lnL w="38100" cap="flat" cmpd="sng" algn="ctr">
                      <a:solidFill>
                        <a:srgbClr val="000000"/>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2</a:t>
                      </a:r>
                      <a:r>
                        <a:rPr kumimoji="0" lang="en-US" altLang="zh-TW" sz="1800" b="1" i="0" u="none" strike="noStrike" cap="none" normalizeH="0" baseline="0" dirty="0" smtClean="0">
                          <a:ln>
                            <a:noFill/>
                          </a:ln>
                          <a:solidFill>
                            <a:schemeClr val="tx2"/>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1</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發展自我概念</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txBody>
                  <a:tcPr marL="90000" marR="90000" marT="46800" marB="46800"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2</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-2</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同理他人，並與他人互動</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p>
                      <a:pPr marL="0" marR="0" lvl="0" indent="0" algn="just"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2</a:t>
                      </a:r>
                      <a:r>
                        <a:rPr kumimoji="0" lang="en-US" altLang="zh-TW" sz="1800" b="1" i="0" u="none" strike="noStrike" cap="none" normalizeH="0" baseline="0" dirty="0" smtClean="0">
                          <a:ln>
                            <a:noFill/>
                          </a:ln>
                          <a:solidFill>
                            <a:schemeClr val="tx2"/>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3</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調整自己的行動，遵守生活規範與活動規則</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txBody>
                  <a:tcPr marL="90000" marR="90000" marT="46800" marB="46800"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txBody>
                  <a:tcPr marL="90000" marR="90000" marT="46800" marB="46800" anchor="ctr" anchorCtr="1" horzOverflow="overflow">
                    <a:lnL w="19050" cap="flat" cmpd="sng" algn="ctr">
                      <a:solidFill>
                        <a:schemeClr val="tx1"/>
                      </a:solidFill>
                      <a:prstDash val="solid"/>
                      <a:round/>
                      <a:headEnd type="none" w="sm" len="sm"/>
                      <a:tailEnd type="none" w="sm" len="sm"/>
                    </a:lnL>
                    <a:lnR w="38100" cap="flat" cmpd="sng" algn="ctr">
                      <a:solidFill>
                        <a:srgbClr val="000000"/>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2"/>
                  </a:ext>
                </a:extLst>
              </a:tr>
              <a:tr h="1258888">
                <a:tc>
                  <a:txBody>
                    <a:bodyPr/>
                    <a:lstStyle/>
                    <a:p>
                      <a:pPr marL="0" marR="0" lvl="0" indent="0" algn="ctr" defTabSz="914400" rtl="0" eaLnBrk="0" fontAlgn="ctr" latinLnBrk="0" hangingPunct="0">
                        <a:lnSpc>
                          <a:spcPct val="100000"/>
                        </a:lnSpc>
                        <a:spcBef>
                          <a:spcPts val="400"/>
                        </a:spcBef>
                        <a:spcAft>
                          <a:spcPct val="0"/>
                        </a:spcAft>
                        <a:buClr>
                          <a:schemeClr val="accent1"/>
                        </a:buClr>
                        <a:buSzPct val="70000"/>
                        <a:buFont typeface="Wingdings 2" pitchFamily="18" charset="2"/>
                        <a:buNone/>
                        <a:tabLst/>
                      </a:pPr>
                      <a:r>
                        <a:rPr kumimoji="0" lang="en-US" altLang="zh-TW" sz="2400" b="1" i="0" u="none" strike="noStrike" cap="none" normalizeH="0" baseline="0" dirty="0" smtClean="0">
                          <a:ln>
                            <a:noFill/>
                          </a:ln>
                          <a:solidFill>
                            <a:srgbClr val="FF0000"/>
                          </a:solidFill>
                          <a:effectLst/>
                          <a:latin typeface="Times New Roman" pitchFamily="18" charset="0"/>
                          <a:ea typeface="微軟正黑體" pitchFamily="34" charset="-120"/>
                        </a:rPr>
                        <a:t>3</a:t>
                      </a:r>
                      <a:r>
                        <a:rPr kumimoji="0" lang="zh-TW" altLang="en-US" sz="2400" b="1" i="0" u="none" strike="noStrike" cap="none" normalizeH="0" baseline="0" dirty="0" smtClean="0">
                          <a:ln>
                            <a:noFill/>
                          </a:ln>
                          <a:solidFill>
                            <a:srgbClr val="FF0000"/>
                          </a:solidFill>
                          <a:effectLst/>
                          <a:latin typeface="Times New Roman" pitchFamily="18" charset="0"/>
                          <a:ea typeface="微軟正黑體" pitchFamily="34" charset="-120"/>
                        </a:rPr>
                        <a:t>愛護</a:t>
                      </a:r>
                      <a:r>
                        <a:rPr kumimoji="0" lang="zh-TW" altLang="en-US" sz="2400" b="1" i="0" u="none" strike="noStrike" cap="none" normalizeH="0" baseline="0" dirty="0" smtClean="0">
                          <a:ln>
                            <a:noFill/>
                          </a:ln>
                          <a:solidFill>
                            <a:srgbClr val="FF0000"/>
                          </a:solidFill>
                          <a:effectLst/>
                          <a:latin typeface="標楷體" pitchFamily="65" charset="-120"/>
                          <a:ea typeface="微軟正黑體" pitchFamily="34" charset="-120"/>
                          <a:cs typeface="Times New Roman" pitchFamily="18" charset="0"/>
                        </a:rPr>
                        <a:t>與</a:t>
                      </a:r>
                      <a:r>
                        <a:rPr kumimoji="0" lang="zh-TW" altLang="en-US" sz="2400" b="1" i="0" u="none" strike="noStrike" cap="none" normalizeH="0" baseline="0" dirty="0" smtClean="0">
                          <a:ln>
                            <a:noFill/>
                          </a:ln>
                          <a:solidFill>
                            <a:srgbClr val="FF0000"/>
                          </a:solidFill>
                          <a:effectLst/>
                          <a:latin typeface="Times New Roman" pitchFamily="18" charset="0"/>
                          <a:ea typeface="微軟正黑體" pitchFamily="34" charset="-120"/>
                        </a:rPr>
                        <a:t>尊重</a:t>
                      </a:r>
                    </a:p>
                  </a:txBody>
                  <a:tcPr marL="90000" marR="90000" marT="46800" marB="46800" anchor="ctr" anchorCtr="1" horzOverflow="overflow">
                    <a:lnL w="38100" cap="flat" cmpd="sng" algn="ctr">
                      <a:solidFill>
                        <a:srgbClr val="000000"/>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381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3</a:t>
                      </a:r>
                      <a:r>
                        <a:rPr kumimoji="0" lang="en-US" altLang="zh-TW" sz="1800" b="1" i="0" u="none" strike="noStrike" cap="none" normalizeH="0" baseline="0" dirty="0" smtClean="0">
                          <a:ln>
                            <a:noFill/>
                          </a:ln>
                          <a:solidFill>
                            <a:schemeClr val="tx2"/>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1</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喜歡自己，肯定自己</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p>
                      <a:pPr marL="0" marR="0" lvl="0" indent="0" algn="l"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defRPr/>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3</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-2</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保護自己</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txBody>
                  <a:tcPr marL="90000" marR="90000" marT="46800" marB="46800"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381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defRPr/>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3</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-3</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關懷與尊重生活環境中的他人</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p>
                      <a:pPr marL="0" marR="0" lvl="0" indent="0" algn="just"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3</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-4</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尊重他人的身體自主權</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txBody>
                  <a:tcPr marL="90000" marR="90000" marT="46800" marB="46800" anchor="ctr" anchorCtr="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381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3</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-5</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尊重生活環境中文化的多元現象</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p>
                      <a:pPr marL="0" marR="0" lvl="0" indent="0" algn="just" defTabSz="914400" rtl="0" eaLnBrk="0" fontAlgn="base" latinLnBrk="0" hangingPunct="0">
                        <a:lnSpc>
                          <a:spcPct val="100000"/>
                        </a:lnSpc>
                        <a:spcBef>
                          <a:spcPts val="40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itchFamily="18" charset="0"/>
                          <a:ea typeface="微軟正黑體" pitchFamily="34" charset="-120"/>
                        </a:rPr>
                        <a:t>社</a:t>
                      </a:r>
                      <a:r>
                        <a:rPr kumimoji="0" lang="en-US" altLang="zh-TW" sz="1800" b="1" i="0" u="none" strike="noStrike" cap="none" normalizeH="0" baseline="0" dirty="0" smtClean="0">
                          <a:ln>
                            <a:noFill/>
                          </a:ln>
                          <a:solidFill>
                            <a:srgbClr val="0000FF"/>
                          </a:solidFill>
                          <a:effectLst/>
                          <a:latin typeface="Times New Roman" pitchFamily="18" charset="0"/>
                          <a:ea typeface="微軟正黑體" pitchFamily="34" charset="-120"/>
                        </a:rPr>
                        <a:t>-</a:t>
                      </a:r>
                      <a:r>
                        <a:rPr kumimoji="0" lang="en-US" altLang="zh-TW" sz="1800" b="1" i="0" u="none" strike="noStrike" cap="none" normalizeH="0" baseline="0" dirty="0" smtClean="0">
                          <a:ln>
                            <a:noFill/>
                          </a:ln>
                          <a:solidFill>
                            <a:srgbClr val="FF0000"/>
                          </a:solidFill>
                          <a:effectLst/>
                          <a:latin typeface="Times New Roman" pitchFamily="18" charset="0"/>
                          <a:ea typeface="微軟正黑體" pitchFamily="34" charset="-120"/>
                        </a:rPr>
                        <a:t>3</a:t>
                      </a:r>
                      <a:r>
                        <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rPr>
                        <a:t>-6</a:t>
                      </a:r>
                      <a:r>
                        <a:rPr kumimoji="0" lang="zh-TW" altLang="en-US" sz="1800" b="1" i="0" u="none" strike="noStrike" cap="none" normalizeH="0" baseline="0" dirty="0" smtClean="0">
                          <a:ln>
                            <a:noFill/>
                          </a:ln>
                          <a:solidFill>
                            <a:schemeClr val="tx1"/>
                          </a:solidFill>
                          <a:effectLst/>
                          <a:latin typeface="Times New Roman" pitchFamily="18" charset="0"/>
                          <a:ea typeface="微軟正黑體" pitchFamily="34" charset="-120"/>
                        </a:rPr>
                        <a:t>關懷生活環境，尊重生命</a:t>
                      </a:r>
                      <a:endParaRPr kumimoji="0" lang="en-US" altLang="zh-TW" sz="1800" b="1" i="0" u="none" strike="noStrike" cap="none" normalizeH="0" baseline="0" dirty="0" smtClean="0">
                        <a:ln>
                          <a:noFill/>
                        </a:ln>
                        <a:solidFill>
                          <a:schemeClr val="tx1"/>
                        </a:solidFill>
                        <a:effectLst/>
                        <a:latin typeface="Times New Roman" pitchFamily="18" charset="0"/>
                        <a:ea typeface="微軟正黑體" pitchFamily="34" charset="-120"/>
                      </a:endParaRPr>
                    </a:p>
                  </a:txBody>
                  <a:tcPr marL="90000" marR="90000" marT="46800" marB="46800" anchor="ctr" anchorCtr="1" horzOverflow="overflow">
                    <a:lnL w="19050" cap="flat" cmpd="sng" algn="ctr">
                      <a:solidFill>
                        <a:schemeClr val="tx1"/>
                      </a:solidFill>
                      <a:prstDash val="solid"/>
                      <a:round/>
                      <a:headEnd type="none" w="sm" len="sm"/>
                      <a:tailEnd type="none" w="sm" len="sm"/>
                    </a:lnL>
                    <a:lnR w="38100" cap="flat" cmpd="sng" algn="ctr">
                      <a:solidFill>
                        <a:srgbClr val="000000"/>
                      </a:solidFill>
                      <a:prstDash val="solid"/>
                      <a:round/>
                      <a:headEnd type="none" w="sm" len="sm"/>
                      <a:tailEnd type="none" w="sm" len="sm"/>
                    </a:lnR>
                    <a:lnT w="19050" cap="flat" cmpd="sng" algn="ctr">
                      <a:solidFill>
                        <a:schemeClr val="tx1"/>
                      </a:solidFill>
                      <a:prstDash val="solid"/>
                      <a:round/>
                      <a:headEnd type="none" w="sm" len="sm"/>
                      <a:tailEnd type="none" w="sm" len="sm"/>
                    </a:lnT>
                    <a:lnB w="381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3"/>
                  </a:ext>
                </a:extLst>
              </a:tr>
            </a:tbl>
          </a:graphicData>
        </a:graphic>
      </p:graphicFrame>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2398411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22"/>
          <p:cNvGrpSpPr>
            <a:grpSpLocks/>
          </p:cNvGrpSpPr>
          <p:nvPr/>
        </p:nvGrpSpPr>
        <p:grpSpPr bwMode="auto">
          <a:xfrm>
            <a:off x="1331913" y="692150"/>
            <a:ext cx="7056437" cy="5114925"/>
            <a:chOff x="1331913" y="1557338"/>
            <a:chExt cx="6193358" cy="4249737"/>
          </a:xfrm>
        </p:grpSpPr>
        <p:grpSp>
          <p:nvGrpSpPr>
            <p:cNvPr id="3" name="Group 2"/>
            <p:cNvGrpSpPr>
              <a:grpSpLocks/>
            </p:cNvGrpSpPr>
            <p:nvPr/>
          </p:nvGrpSpPr>
          <p:grpSpPr bwMode="auto">
            <a:xfrm>
              <a:off x="2484438" y="3644900"/>
              <a:ext cx="4286250" cy="962025"/>
              <a:chOff x="2793" y="1933"/>
              <a:chExt cx="1716" cy="418"/>
            </a:xfrm>
          </p:grpSpPr>
          <p:sp>
            <p:nvSpPr>
              <p:cNvPr id="49155" name="Freeform 3"/>
              <p:cNvSpPr>
                <a:spLocks/>
              </p:cNvSpPr>
              <p:nvPr/>
            </p:nvSpPr>
            <p:spPr bwMode="gray">
              <a:xfrm>
                <a:off x="4210" y="1933"/>
                <a:ext cx="296" cy="418"/>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03445" name="Freeform 4"/>
              <p:cNvSpPr>
                <a:spLocks/>
              </p:cNvSpPr>
              <p:nvPr/>
            </p:nvSpPr>
            <p:spPr bwMode="gray">
              <a:xfrm>
                <a:off x="2793" y="1933"/>
                <a:ext cx="1716" cy="268"/>
              </a:xfrm>
              <a:custGeom>
                <a:avLst/>
                <a:gdLst>
                  <a:gd name="T0" fmla="*/ 1074 w 1786"/>
                  <a:gd name="T1" fmla="*/ 179 h 284"/>
                  <a:gd name="T2" fmla="*/ 0 w 1786"/>
                  <a:gd name="T3" fmla="*/ 179 h 284"/>
                  <a:gd name="T4" fmla="*/ 324 w 1786"/>
                  <a:gd name="T5" fmla="*/ 0 h 284"/>
                  <a:gd name="T6" fmla="*/ 1297 w 1786"/>
                  <a:gd name="T7" fmla="*/ 0 h 284"/>
                  <a:gd name="T8" fmla="*/ 1074 w 1786"/>
                  <a:gd name="T9" fmla="*/ 179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chemeClr val="accent2"/>
              </a:solidFill>
              <a:ln w="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49157" name="Rectangle 5"/>
              <p:cNvSpPr>
                <a:spLocks noChangeArrowheads="1"/>
              </p:cNvSpPr>
              <p:nvPr/>
            </p:nvSpPr>
            <p:spPr bwMode="gray">
              <a:xfrm>
                <a:off x="2796" y="2201"/>
                <a:ext cx="1421" cy="150"/>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w="9525">
                <a:no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rPr>
                  <a:t>人與人</a:t>
                </a:r>
              </a:p>
            </p:txBody>
          </p:sp>
        </p:grpSp>
        <p:grpSp>
          <p:nvGrpSpPr>
            <p:cNvPr id="4" name="Group 6"/>
            <p:cNvGrpSpPr>
              <a:grpSpLocks/>
            </p:cNvGrpSpPr>
            <p:nvPr/>
          </p:nvGrpSpPr>
          <p:grpSpPr bwMode="auto">
            <a:xfrm>
              <a:off x="1558925" y="4552255"/>
              <a:ext cx="4472573" cy="1085021"/>
              <a:chOff x="1519" y="3156"/>
              <a:chExt cx="2099" cy="422"/>
            </a:xfrm>
          </p:grpSpPr>
          <p:sp>
            <p:nvSpPr>
              <p:cNvPr id="49159" name="Freeform 7"/>
              <p:cNvSpPr>
                <a:spLocks/>
              </p:cNvSpPr>
              <p:nvPr/>
            </p:nvSpPr>
            <p:spPr bwMode="gray">
              <a:xfrm>
                <a:off x="3322" y="3156"/>
                <a:ext cx="296" cy="418"/>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grpSp>
            <p:nvGrpSpPr>
              <p:cNvPr id="5" name="Group 8"/>
              <p:cNvGrpSpPr>
                <a:grpSpLocks/>
              </p:cNvGrpSpPr>
              <p:nvPr/>
            </p:nvGrpSpPr>
            <p:grpSpPr bwMode="auto">
              <a:xfrm>
                <a:off x="1519" y="3165"/>
                <a:ext cx="2094" cy="413"/>
                <a:chOff x="1519" y="3165"/>
                <a:chExt cx="2094" cy="413"/>
              </a:xfrm>
            </p:grpSpPr>
            <p:sp>
              <p:nvSpPr>
                <p:cNvPr id="103442" name="Freeform 9"/>
                <p:cNvSpPr>
                  <a:spLocks/>
                </p:cNvSpPr>
                <p:nvPr/>
              </p:nvSpPr>
              <p:spPr bwMode="gray">
                <a:xfrm>
                  <a:off x="1519" y="3165"/>
                  <a:ext cx="2094" cy="267"/>
                </a:xfrm>
                <a:custGeom>
                  <a:avLst/>
                  <a:gdLst>
                    <a:gd name="T0" fmla="*/ 1357 w 2180"/>
                    <a:gd name="T1" fmla="*/ 173 h 284"/>
                    <a:gd name="T2" fmla="*/ 0 w 2180"/>
                    <a:gd name="T3" fmla="*/ 173 h 284"/>
                    <a:gd name="T4" fmla="*/ 323 w 2180"/>
                    <a:gd name="T5" fmla="*/ 0 h 284"/>
                    <a:gd name="T6" fmla="*/ 1580 w 2180"/>
                    <a:gd name="T7" fmla="*/ 0 h 284"/>
                    <a:gd name="T8" fmla="*/ 1357 w 2180"/>
                    <a:gd name="T9" fmla="*/ 173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accent1"/>
                </a:solidFill>
                <a:ln w="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49162" name="Rectangle 10"/>
                <p:cNvSpPr>
                  <a:spLocks noChangeArrowheads="1"/>
                </p:cNvSpPr>
                <p:nvPr/>
              </p:nvSpPr>
              <p:spPr bwMode="gray">
                <a:xfrm>
                  <a:off x="1519" y="3432"/>
                  <a:ext cx="1803" cy="146"/>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w="9525">
                  <a:no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rPr>
                    <a:t>自己</a:t>
                  </a:r>
                  <a:endPar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grpSp>
        </p:grpSp>
        <p:grpSp>
          <p:nvGrpSpPr>
            <p:cNvPr id="6" name="Group 11"/>
            <p:cNvGrpSpPr>
              <a:grpSpLocks/>
            </p:cNvGrpSpPr>
            <p:nvPr/>
          </p:nvGrpSpPr>
          <p:grpSpPr bwMode="auto">
            <a:xfrm>
              <a:off x="3635896" y="2708920"/>
              <a:ext cx="3889375" cy="936625"/>
              <a:chOff x="2657" y="1298"/>
              <a:chExt cx="1716" cy="418"/>
            </a:xfrm>
          </p:grpSpPr>
          <p:sp>
            <p:nvSpPr>
              <p:cNvPr id="103437" name="Freeform 12"/>
              <p:cNvSpPr>
                <a:spLocks/>
              </p:cNvSpPr>
              <p:nvPr/>
            </p:nvSpPr>
            <p:spPr bwMode="gray">
              <a:xfrm>
                <a:off x="4074" y="1298"/>
                <a:ext cx="296" cy="418"/>
              </a:xfrm>
              <a:custGeom>
                <a:avLst/>
                <a:gdLst>
                  <a:gd name="T0" fmla="*/ 224 w 308"/>
                  <a:gd name="T1" fmla="*/ 73 h 444"/>
                  <a:gd name="T2" fmla="*/ 0 w 308"/>
                  <a:gd name="T3" fmla="*/ 275 h 444"/>
                  <a:gd name="T4" fmla="*/ 0 w 308"/>
                  <a:gd name="T5" fmla="*/ 176 h 444"/>
                  <a:gd name="T6" fmla="*/ 224 w 308"/>
                  <a:gd name="T7" fmla="*/ 0 h 444"/>
                  <a:gd name="T8" fmla="*/ 224 w 308"/>
                  <a:gd name="T9" fmla="*/ 73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0"/>
                    </a:moveTo>
                    <a:lnTo>
                      <a:pt x="0" y="444"/>
                    </a:lnTo>
                    <a:lnTo>
                      <a:pt x="0" y="286"/>
                    </a:lnTo>
                    <a:lnTo>
                      <a:pt x="308" y="0"/>
                    </a:lnTo>
                    <a:lnTo>
                      <a:pt x="308" y="120"/>
                    </a:lnTo>
                    <a:close/>
                  </a:path>
                </a:pathLst>
              </a:custGeom>
              <a:gradFill rotWithShape="1">
                <a:gsLst>
                  <a:gs pos="0">
                    <a:srgbClr val="76475E"/>
                  </a:gs>
                  <a:gs pos="50000">
                    <a:srgbClr val="FF99CC"/>
                  </a:gs>
                  <a:gs pos="100000">
                    <a:srgbClr val="76475E"/>
                  </a:gs>
                </a:gsLst>
                <a:lin ang="2700000" scaled="1"/>
              </a:gradFill>
              <a:ln w="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03438" name="Freeform 13"/>
              <p:cNvSpPr>
                <a:spLocks/>
              </p:cNvSpPr>
              <p:nvPr/>
            </p:nvSpPr>
            <p:spPr bwMode="gray">
              <a:xfrm>
                <a:off x="2657" y="1298"/>
                <a:ext cx="1716" cy="268"/>
              </a:xfrm>
              <a:custGeom>
                <a:avLst/>
                <a:gdLst>
                  <a:gd name="T0" fmla="*/ 1074 w 1786"/>
                  <a:gd name="T1" fmla="*/ 179 h 284"/>
                  <a:gd name="T2" fmla="*/ 0 w 1786"/>
                  <a:gd name="T3" fmla="*/ 179 h 284"/>
                  <a:gd name="T4" fmla="*/ 324 w 1786"/>
                  <a:gd name="T5" fmla="*/ 0 h 284"/>
                  <a:gd name="T6" fmla="*/ 1297 w 1786"/>
                  <a:gd name="T7" fmla="*/ 0 h 284"/>
                  <a:gd name="T8" fmla="*/ 1074 w 1786"/>
                  <a:gd name="T9" fmla="*/ 179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rgbClr val="FF99CC"/>
              </a:solidFill>
              <a:ln w="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03439" name="Rectangle 14"/>
              <p:cNvSpPr>
                <a:spLocks noChangeArrowheads="1"/>
              </p:cNvSpPr>
              <p:nvPr/>
            </p:nvSpPr>
            <p:spPr bwMode="gray">
              <a:xfrm>
                <a:off x="2660" y="1566"/>
                <a:ext cx="1421" cy="150"/>
              </a:xfrm>
              <a:prstGeom prst="rect">
                <a:avLst/>
              </a:prstGeom>
              <a:gradFill rotWithShape="1">
                <a:gsLst>
                  <a:gs pos="0">
                    <a:srgbClr val="B96F94"/>
                  </a:gs>
                  <a:gs pos="50000">
                    <a:srgbClr val="FF99CC"/>
                  </a:gs>
                  <a:gs pos="100000">
                    <a:srgbClr val="B96F94"/>
                  </a:gs>
                </a:gsLst>
                <a:lin ang="2700000" scaled="1"/>
              </a:gradFill>
              <a:ln w="9525">
                <a:no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rPr>
                  <a:t>人與環境</a:t>
                </a:r>
              </a:p>
            </p:txBody>
          </p:sp>
        </p:grpSp>
        <p:grpSp>
          <p:nvGrpSpPr>
            <p:cNvPr id="7" name="Group 16"/>
            <p:cNvGrpSpPr>
              <a:grpSpLocks/>
            </p:cNvGrpSpPr>
            <p:nvPr/>
          </p:nvGrpSpPr>
          <p:grpSpPr bwMode="auto">
            <a:xfrm>
              <a:off x="1331913" y="1557338"/>
              <a:ext cx="3313112" cy="4249737"/>
              <a:chOff x="1247" y="935"/>
              <a:chExt cx="2087" cy="2677"/>
            </a:xfrm>
          </p:grpSpPr>
          <p:sp>
            <p:nvSpPr>
              <p:cNvPr id="103433" name="Freeform 17"/>
              <p:cNvSpPr>
                <a:spLocks/>
              </p:cNvSpPr>
              <p:nvPr/>
            </p:nvSpPr>
            <p:spPr bwMode="gray">
              <a:xfrm>
                <a:off x="1247" y="935"/>
                <a:ext cx="2087" cy="2677"/>
              </a:xfrm>
              <a:custGeom>
                <a:avLst/>
                <a:gdLst>
                  <a:gd name="T0" fmla="*/ 35 w 1824"/>
                  <a:gd name="T1" fmla="*/ 2688 h 2648"/>
                  <a:gd name="T2" fmla="*/ 165 w 1824"/>
                  <a:gd name="T3" fmla="*/ 2313 h 2648"/>
                  <a:gd name="T4" fmla="*/ 364 w 1824"/>
                  <a:gd name="T5" fmla="*/ 1972 h 2648"/>
                  <a:gd name="T6" fmla="*/ 624 w 1824"/>
                  <a:gd name="T7" fmla="*/ 1663 h 2648"/>
                  <a:gd name="T8" fmla="*/ 928 w 1824"/>
                  <a:gd name="T9" fmla="*/ 1386 h 2648"/>
                  <a:gd name="T10" fmla="*/ 1263 w 1824"/>
                  <a:gd name="T11" fmla="*/ 1139 h 2648"/>
                  <a:gd name="T12" fmla="*/ 1617 w 1824"/>
                  <a:gd name="T13" fmla="*/ 923 h 2648"/>
                  <a:gd name="T14" fmla="*/ 1974 w 1824"/>
                  <a:gd name="T15" fmla="*/ 736 h 2648"/>
                  <a:gd name="T16" fmla="*/ 2327 w 1824"/>
                  <a:gd name="T17" fmla="*/ 576 h 2648"/>
                  <a:gd name="T18" fmla="*/ 2663 w 1824"/>
                  <a:gd name="T19" fmla="*/ 447 h 2648"/>
                  <a:gd name="T20" fmla="*/ 2969 w 1824"/>
                  <a:gd name="T21" fmla="*/ 338 h 2648"/>
                  <a:gd name="T22" fmla="*/ 3221 w 1824"/>
                  <a:gd name="T23" fmla="*/ 260 h 2648"/>
                  <a:gd name="T24" fmla="*/ 3420 w 1824"/>
                  <a:gd name="T25" fmla="*/ 200 h 2648"/>
                  <a:gd name="T26" fmla="*/ 3547 w 1824"/>
                  <a:gd name="T27" fmla="*/ 170 h 2648"/>
                  <a:gd name="T28" fmla="*/ 3594 w 1824"/>
                  <a:gd name="T29" fmla="*/ 160 h 2648"/>
                  <a:gd name="T30" fmla="*/ 5076 w 1824"/>
                  <a:gd name="T31" fmla="*/ 64 h 2648"/>
                  <a:gd name="T32" fmla="*/ 4609 w 1824"/>
                  <a:gd name="T33" fmla="*/ 360 h 2648"/>
                  <a:gd name="T34" fmla="*/ 4564 w 1824"/>
                  <a:gd name="T35" fmla="*/ 364 h 2648"/>
                  <a:gd name="T36" fmla="*/ 4447 w 1824"/>
                  <a:gd name="T37" fmla="*/ 378 h 2648"/>
                  <a:gd name="T38" fmla="*/ 4262 w 1824"/>
                  <a:gd name="T39" fmla="*/ 402 h 2648"/>
                  <a:gd name="T40" fmla="*/ 4028 w 1824"/>
                  <a:gd name="T41" fmla="*/ 449 h 2648"/>
                  <a:gd name="T42" fmla="*/ 3731 w 1824"/>
                  <a:gd name="T43" fmla="*/ 506 h 2648"/>
                  <a:gd name="T44" fmla="*/ 3402 w 1824"/>
                  <a:gd name="T45" fmla="*/ 588 h 2648"/>
                  <a:gd name="T46" fmla="*/ 3038 w 1824"/>
                  <a:gd name="T47" fmla="*/ 693 h 2648"/>
                  <a:gd name="T48" fmla="*/ 2655 w 1824"/>
                  <a:gd name="T49" fmla="*/ 825 h 2648"/>
                  <a:gd name="T50" fmla="*/ 2261 w 1824"/>
                  <a:gd name="T51" fmla="*/ 982 h 2648"/>
                  <a:gd name="T52" fmla="*/ 1855 w 1824"/>
                  <a:gd name="T53" fmla="*/ 1174 h 2648"/>
                  <a:gd name="T54" fmla="*/ 1463 w 1824"/>
                  <a:gd name="T55" fmla="*/ 1396 h 2648"/>
                  <a:gd name="T56" fmla="*/ 1087 w 1824"/>
                  <a:gd name="T57" fmla="*/ 1657 h 2648"/>
                  <a:gd name="T58" fmla="*/ 729 w 1824"/>
                  <a:gd name="T59" fmla="*/ 1956 h 2648"/>
                  <a:gd name="T60" fmla="*/ 406 w 1824"/>
                  <a:gd name="T61" fmla="*/ 2296 h 2648"/>
                  <a:gd name="T62" fmla="*/ 124 w 1824"/>
                  <a:gd name="T63" fmla="*/ 2679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rgbClr val="FFCC99"/>
              </a:solidFill>
              <a:ln w="0">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03434" name="Rectangle 18"/>
              <p:cNvSpPr>
                <a:spLocks noChangeArrowheads="1"/>
              </p:cNvSpPr>
              <p:nvPr/>
            </p:nvSpPr>
            <p:spPr bwMode="auto">
              <a:xfrm rot="1211914">
                <a:off x="1383" y="2341"/>
                <a:ext cx="182" cy="771"/>
              </a:xfrm>
              <a:prstGeom prst="rect">
                <a:avLst/>
              </a:prstGeom>
              <a:noFill/>
              <a:ln w="9525" algn="ctr">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srgbClr val="FF6699"/>
                    </a:solidFill>
                    <a:effectLst/>
                    <a:uLnTx/>
                    <a:uFillTx/>
                    <a:latin typeface="微軟正黑體" pitchFamily="34" charset="-120"/>
                    <a:ea typeface="微軟正黑體" pitchFamily="34" charset="-120"/>
                    <a:cs typeface="+mn-cs"/>
                  </a:rPr>
                  <a:t>探</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srgbClr val="FF6699"/>
                    </a:solidFill>
                    <a:effectLst/>
                    <a:uLnTx/>
                    <a:uFillTx/>
                    <a:latin typeface="微軟正黑體" pitchFamily="34" charset="-120"/>
                    <a:ea typeface="微軟正黑體" pitchFamily="34" charset="-120"/>
                    <a:cs typeface="+mn-cs"/>
                  </a:rPr>
                  <a:t>索</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srgbClr val="FF6699"/>
                    </a:solidFill>
                    <a:effectLst/>
                    <a:uLnTx/>
                    <a:uFillTx/>
                    <a:latin typeface="微軟正黑體" pitchFamily="34" charset="-120"/>
                    <a:ea typeface="微軟正黑體" pitchFamily="34" charset="-120"/>
                    <a:cs typeface="+mn-cs"/>
                  </a:rPr>
                  <a:t>與</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srgbClr val="FF6699"/>
                    </a:solidFill>
                    <a:effectLst/>
                    <a:uLnTx/>
                    <a:uFillTx/>
                    <a:latin typeface="微軟正黑體" pitchFamily="34" charset="-120"/>
                    <a:ea typeface="微軟正黑體" pitchFamily="34" charset="-120"/>
                    <a:cs typeface="+mn-cs"/>
                  </a:rPr>
                  <a:t>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srgbClr val="FF6699"/>
                    </a:solidFill>
                    <a:effectLst/>
                    <a:uLnTx/>
                    <a:uFillTx/>
                    <a:latin typeface="微軟正黑體" pitchFamily="34" charset="-120"/>
                    <a:ea typeface="微軟正黑體" pitchFamily="34" charset="-120"/>
                    <a:cs typeface="+mn-cs"/>
                  </a:rPr>
                  <a:t>察</a:t>
                </a:r>
              </a:p>
            </p:txBody>
          </p:sp>
          <p:sp>
            <p:nvSpPr>
              <p:cNvPr id="103435" name="Rectangle 19"/>
              <p:cNvSpPr>
                <a:spLocks noChangeArrowheads="1"/>
              </p:cNvSpPr>
              <p:nvPr/>
            </p:nvSpPr>
            <p:spPr bwMode="auto">
              <a:xfrm rot="2193538">
                <a:off x="1803" y="1591"/>
                <a:ext cx="182" cy="771"/>
              </a:xfrm>
              <a:prstGeom prst="rect">
                <a:avLst/>
              </a:prstGeom>
              <a:noFill/>
              <a:ln w="9525" algn="ctr">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srgbClr val="6666FF"/>
                    </a:solidFill>
                    <a:effectLst/>
                    <a:uLnTx/>
                    <a:uFillTx/>
                    <a:latin typeface="微軟正黑體" pitchFamily="34" charset="-120"/>
                    <a:ea typeface="微軟正黑體" pitchFamily="34" charset="-120"/>
                    <a:cs typeface="+mn-cs"/>
                  </a:rPr>
                  <a:t>協</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srgbClr val="6666FF"/>
                    </a:solidFill>
                    <a:effectLst/>
                    <a:uLnTx/>
                    <a:uFillTx/>
                    <a:latin typeface="微軟正黑體" pitchFamily="34" charset="-120"/>
                    <a:ea typeface="微軟正黑體" pitchFamily="34" charset="-120"/>
                    <a:cs typeface="+mn-cs"/>
                  </a:rPr>
                  <a:t>商</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srgbClr val="6666FF"/>
                    </a:solidFill>
                    <a:effectLst/>
                    <a:uLnTx/>
                    <a:uFillTx/>
                    <a:latin typeface="微軟正黑體" pitchFamily="34" charset="-120"/>
                    <a:ea typeface="微軟正黑體" pitchFamily="34" charset="-120"/>
                    <a:cs typeface="+mn-cs"/>
                  </a:rPr>
                  <a:t>與</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srgbClr val="6666FF"/>
                    </a:solidFill>
                    <a:effectLst/>
                    <a:uLnTx/>
                    <a:uFillTx/>
                    <a:latin typeface="微軟正黑體" pitchFamily="34" charset="-120"/>
                    <a:ea typeface="微軟正黑體" pitchFamily="34" charset="-120"/>
                    <a:cs typeface="+mn-cs"/>
                  </a:rPr>
                  <a:t>調</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srgbClr val="6666FF"/>
                    </a:solidFill>
                    <a:effectLst/>
                    <a:uLnTx/>
                    <a:uFillTx/>
                    <a:latin typeface="微軟正黑體" pitchFamily="34" charset="-120"/>
                    <a:ea typeface="微軟正黑體" pitchFamily="34" charset="-120"/>
                    <a:cs typeface="+mn-cs"/>
                  </a:rPr>
                  <a:t>整</a:t>
                </a:r>
              </a:p>
            </p:txBody>
          </p:sp>
          <p:sp>
            <p:nvSpPr>
              <p:cNvPr id="103436" name="Rectangle 20"/>
              <p:cNvSpPr>
                <a:spLocks noChangeArrowheads="1"/>
              </p:cNvSpPr>
              <p:nvPr/>
            </p:nvSpPr>
            <p:spPr bwMode="auto">
              <a:xfrm rot="3292083">
                <a:off x="2470" y="944"/>
                <a:ext cx="182" cy="771"/>
              </a:xfrm>
              <a:prstGeom prst="rect">
                <a:avLst/>
              </a:prstGeom>
              <a:noFill/>
              <a:ln w="9525" algn="ctr">
                <a:no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9999"/>
                    </a:solidFill>
                    <a:effectLst/>
                    <a:uLnTx/>
                    <a:uFillTx/>
                    <a:latin typeface="微軟正黑體" pitchFamily="34" charset="-120"/>
                    <a:ea typeface="微軟正黑體" pitchFamily="34" charset="-120"/>
                    <a:cs typeface="+mn-cs"/>
                  </a:rPr>
                  <a:t>愛</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9999"/>
                    </a:solidFill>
                    <a:effectLst/>
                    <a:uLnTx/>
                    <a:uFillTx/>
                    <a:latin typeface="微軟正黑體" pitchFamily="34" charset="-120"/>
                    <a:ea typeface="微軟正黑體" pitchFamily="34" charset="-120"/>
                    <a:cs typeface="+mn-cs"/>
                  </a:rPr>
                  <a:t>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9999"/>
                    </a:solidFill>
                    <a:effectLst/>
                    <a:uLnTx/>
                    <a:uFillTx/>
                    <a:latin typeface="微軟正黑體" pitchFamily="34" charset="-120"/>
                    <a:ea typeface="微軟正黑體" pitchFamily="34" charset="-120"/>
                    <a:cs typeface="+mn-cs"/>
                  </a:rPr>
                  <a:t>與</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9999"/>
                    </a:solidFill>
                    <a:effectLst/>
                    <a:uLnTx/>
                    <a:uFillTx/>
                    <a:latin typeface="微軟正黑體" pitchFamily="34" charset="-120"/>
                    <a:ea typeface="微軟正黑體" pitchFamily="34" charset="-120"/>
                    <a:cs typeface="+mn-cs"/>
                  </a:rPr>
                  <a:t>尊</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9999"/>
                    </a:solidFill>
                    <a:effectLst/>
                    <a:uLnTx/>
                    <a:uFillTx/>
                    <a:latin typeface="微軟正黑體" pitchFamily="34" charset="-120"/>
                    <a:ea typeface="微軟正黑體" pitchFamily="34" charset="-120"/>
                    <a:cs typeface="+mn-cs"/>
                  </a:rPr>
                  <a:t>重</a:t>
                </a:r>
              </a:p>
            </p:txBody>
          </p:sp>
        </p:grpSp>
      </p:grpSp>
      <p:sp>
        <p:nvSpPr>
          <p:cNvPr id="103428" name="投影片編號版面配置區 22"/>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8B2AF03-E005-4D1C-A7F0-A8A08EF6E07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23"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5944183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88" name="Rectangle 24"/>
          <p:cNvSpPr>
            <a:spLocks noGrp="1" noChangeArrowheads="1"/>
          </p:cNvSpPr>
          <p:nvPr>
            <p:ph type="title"/>
          </p:nvPr>
        </p:nvSpPr>
        <p:spPr/>
        <p:txBody>
          <a:bodyPr rtlCol="0">
            <a:normAutofit/>
          </a:bodyPr>
          <a:lstStyle/>
          <a:p>
            <a:pPr eaLnBrk="1" fontAlgn="auto" hangingPunct="1">
              <a:spcAft>
                <a:spcPts val="0"/>
              </a:spcAft>
              <a:defRPr/>
            </a:pPr>
            <a:r>
              <a:rPr lang="zh-TW" altLang="en-US" sz="3600" dirty="0">
                <a:latin typeface="微軟正黑體" pitchFamily="34" charset="-120"/>
                <a:ea typeface="微軟正黑體" pitchFamily="34" charset="-120"/>
              </a:rPr>
              <a:t>社會領域能力</a:t>
            </a:r>
            <a:r>
              <a:rPr lang="en-US" altLang="zh-TW" sz="3600" dirty="0">
                <a:latin typeface="微軟正黑體" pitchFamily="34" charset="-120"/>
                <a:ea typeface="微軟正黑體" pitchFamily="34" charset="-120"/>
              </a:rPr>
              <a:t>(1)</a:t>
            </a:r>
            <a:endParaRPr lang="zh-TW" altLang="en-US" sz="3600" dirty="0">
              <a:latin typeface="微軟正黑體" pitchFamily="34" charset="-120"/>
              <a:ea typeface="微軟正黑體" pitchFamily="34" charset="-120"/>
            </a:endParaRPr>
          </a:p>
        </p:txBody>
      </p:sp>
      <p:sp>
        <p:nvSpPr>
          <p:cNvPr id="104451" name="Rectangle 3"/>
          <p:cNvSpPr>
            <a:spLocks noGrp="1" noChangeArrowheads="1"/>
          </p:cNvSpPr>
          <p:nvPr>
            <p:ph idx="1"/>
          </p:nvPr>
        </p:nvSpPr>
        <p:spPr>
          <a:xfrm>
            <a:off x="1856962" y="2236763"/>
            <a:ext cx="6980226" cy="1286718"/>
          </a:xfrm>
        </p:spPr>
        <p:txBody>
          <a:bodyPr>
            <a:normAutofit lnSpcReduction="10000"/>
          </a:bodyPr>
          <a:lstStyle/>
          <a:p>
            <a:pPr algn="just" eaLnBrk="1" hangingPunct="1"/>
            <a:r>
              <a:rPr lang="zh-TW" altLang="en-US" sz="2400" dirty="0" smtClean="0">
                <a:latin typeface="微軟正黑體" pitchFamily="34" charset="-120"/>
                <a:ea typeface="微軟正黑體" pitchFamily="34" charset="-120"/>
              </a:rPr>
              <a:t>幼兒在與自我、與他人、與週遭環境的互動過程中，所需呈現與運用的動態的、過程性的、學習如何社會化的能力，包括：</a:t>
            </a:r>
          </a:p>
        </p:txBody>
      </p:sp>
      <p:grpSp>
        <p:nvGrpSpPr>
          <p:cNvPr id="2" name="Group 31"/>
          <p:cNvGrpSpPr>
            <a:grpSpLocks/>
          </p:cNvGrpSpPr>
          <p:nvPr/>
        </p:nvGrpSpPr>
        <p:grpSpPr bwMode="auto">
          <a:xfrm>
            <a:off x="2624551" y="3539551"/>
            <a:ext cx="5686425" cy="2952750"/>
            <a:chOff x="1156" y="1933"/>
            <a:chExt cx="3582" cy="1860"/>
          </a:xfrm>
        </p:grpSpPr>
        <p:sp>
          <p:nvSpPr>
            <p:cNvPr id="104455" name="Oval 3"/>
            <p:cNvSpPr>
              <a:spLocks noChangeArrowheads="1"/>
            </p:cNvSpPr>
            <p:nvPr/>
          </p:nvSpPr>
          <p:spPr bwMode="auto">
            <a:xfrm>
              <a:off x="1730" y="2483"/>
              <a:ext cx="771" cy="771"/>
            </a:xfrm>
            <a:prstGeom prst="ellipse">
              <a:avLst/>
            </a:prstGeom>
            <a:solidFill>
              <a:srgbClr val="993366"/>
            </a:solidFill>
            <a:ln w="9525" algn="ctr">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04456" name="Oval 4"/>
            <p:cNvSpPr>
              <a:spLocks noChangeArrowheads="1"/>
            </p:cNvSpPr>
            <p:nvPr/>
          </p:nvSpPr>
          <p:spPr bwMode="auto">
            <a:xfrm>
              <a:off x="1474" y="2250"/>
              <a:ext cx="1270" cy="1225"/>
            </a:xfrm>
            <a:prstGeom prst="ellipse">
              <a:avLst/>
            </a:prstGeom>
            <a:solidFill>
              <a:srgbClr val="FF9900">
                <a:alpha val="50980"/>
              </a:srgbClr>
            </a:solidFill>
            <a:ln w="9525" algn="ctr">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04457" name="Oval 5"/>
            <p:cNvSpPr>
              <a:spLocks noChangeArrowheads="1"/>
            </p:cNvSpPr>
            <p:nvPr/>
          </p:nvSpPr>
          <p:spPr bwMode="auto">
            <a:xfrm>
              <a:off x="1156" y="1933"/>
              <a:ext cx="1905" cy="1860"/>
            </a:xfrm>
            <a:prstGeom prst="ellipse">
              <a:avLst/>
            </a:prstGeom>
            <a:solidFill>
              <a:srgbClr val="FF99CC">
                <a:alpha val="36862"/>
              </a:srgbClr>
            </a:solidFill>
            <a:ln w="9525" algn="ctr">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04458" name="AutoShape 6"/>
            <p:cNvSpPr>
              <a:spLocks/>
            </p:cNvSpPr>
            <p:nvPr/>
          </p:nvSpPr>
          <p:spPr bwMode="auto">
            <a:xfrm>
              <a:off x="3608" y="2859"/>
              <a:ext cx="1130" cy="253"/>
            </a:xfrm>
            <a:prstGeom prst="callout2">
              <a:avLst>
                <a:gd name="adj1" fmla="val 28458"/>
                <a:gd name="adj2" fmla="val -4824"/>
                <a:gd name="adj3" fmla="val 28458"/>
                <a:gd name="adj4" fmla="val -74171"/>
                <a:gd name="adj5" fmla="val 28458"/>
                <a:gd name="adj6" fmla="val -146130"/>
              </a:avLst>
            </a:prstGeom>
            <a:solidFill>
              <a:srgbClr val="FF7C80"/>
            </a:solidFill>
            <a:ln w="9525">
              <a:solidFill>
                <a:schemeClr val="tx1"/>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rPr>
                <a:t>探索與覺察</a:t>
              </a:r>
            </a:p>
          </p:txBody>
        </p:sp>
        <p:sp>
          <p:nvSpPr>
            <p:cNvPr id="104459" name="AutoShape 7"/>
            <p:cNvSpPr>
              <a:spLocks/>
            </p:cNvSpPr>
            <p:nvPr/>
          </p:nvSpPr>
          <p:spPr bwMode="auto">
            <a:xfrm>
              <a:off x="3599" y="2478"/>
              <a:ext cx="1133" cy="254"/>
            </a:xfrm>
            <a:prstGeom prst="callout2">
              <a:avLst>
                <a:gd name="adj1" fmla="val 28347"/>
                <a:gd name="adj2" fmla="val -4236"/>
                <a:gd name="adj3" fmla="val 28347"/>
                <a:gd name="adj4" fmla="val -48102"/>
                <a:gd name="adj5" fmla="val 94486"/>
                <a:gd name="adj6" fmla="val -93556"/>
              </a:avLst>
            </a:prstGeom>
            <a:solidFill>
              <a:srgbClr val="FFCC99"/>
            </a:solidFill>
            <a:ln w="9525">
              <a:solidFill>
                <a:schemeClr val="tx1"/>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rPr>
                <a:t>協商與調整</a:t>
              </a:r>
            </a:p>
          </p:txBody>
        </p:sp>
        <p:sp>
          <p:nvSpPr>
            <p:cNvPr id="104460" name="AutoShape 8"/>
            <p:cNvSpPr>
              <a:spLocks/>
            </p:cNvSpPr>
            <p:nvPr/>
          </p:nvSpPr>
          <p:spPr bwMode="auto">
            <a:xfrm>
              <a:off x="3609" y="2114"/>
              <a:ext cx="1129" cy="260"/>
            </a:xfrm>
            <a:prstGeom prst="callout2">
              <a:avLst>
                <a:gd name="adj1" fmla="val 27694"/>
                <a:gd name="adj2" fmla="val -4898"/>
                <a:gd name="adj3" fmla="val 27694"/>
                <a:gd name="adj4" fmla="val -50306"/>
                <a:gd name="adj5" fmla="val 62694"/>
                <a:gd name="adj6" fmla="val -98060"/>
              </a:avLst>
            </a:prstGeom>
            <a:solidFill>
              <a:srgbClr val="FFCCFF"/>
            </a:solidFill>
            <a:ln w="9525">
              <a:solidFill>
                <a:schemeClr val="tx1"/>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rPr>
                <a:t>愛護與尊重</a:t>
              </a:r>
            </a:p>
          </p:txBody>
        </p:sp>
      </p:grpSp>
      <p:sp>
        <p:nvSpPr>
          <p:cNvPr id="13" name="投影片編號版面配置區 22"/>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8B2AF03-E005-4D1C-A7F0-A8A08EF6E07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14" name="Footer Placeholder 4"/>
          <p:cNvSpPr txBox="1">
            <a:spLocks/>
          </p:cNvSpPr>
          <p:nvPr/>
        </p:nvSpPr>
        <p:spPr>
          <a:xfrm>
            <a:off x="2200276" y="6520260"/>
            <a:ext cx="4250530" cy="253604"/>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3370417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8" name="Rectangle 6"/>
          <p:cNvSpPr>
            <a:spLocks noGrp="1" noChangeArrowheads="1"/>
          </p:cNvSpPr>
          <p:nvPr>
            <p:ph type="title"/>
          </p:nvPr>
        </p:nvSpPr>
        <p:spPr/>
        <p:txBody>
          <a:bodyPr rtlCol="0">
            <a:normAutofit fontScale="90000"/>
          </a:bodyPr>
          <a:lstStyle/>
          <a:p>
            <a:pPr>
              <a:defRPr/>
            </a:pPr>
            <a:r>
              <a:rPr lang="zh-TW" altLang="en-US" sz="4000" dirty="0"/>
              <a:t>社會領域</a:t>
            </a:r>
            <a:r>
              <a:rPr lang="zh-TW" altLang="en-US" sz="4000" dirty="0" smtClean="0"/>
              <a:t>能力</a:t>
            </a:r>
            <a:r>
              <a:rPr lang="en-US" altLang="zh-TW" sz="4000" dirty="0" smtClean="0"/>
              <a:t>--</a:t>
            </a:r>
            <a:r>
              <a:rPr lang="en-US" altLang="zh-TW" sz="4000" dirty="0"/>
              <a:t/>
            </a:r>
            <a:br>
              <a:rPr lang="en-US" altLang="zh-TW" sz="4000" dirty="0"/>
            </a:br>
            <a:r>
              <a:rPr lang="en-US" altLang="zh-TW" sz="4000" dirty="0" smtClean="0"/>
              <a:t>                           </a:t>
            </a:r>
            <a:r>
              <a:rPr lang="zh-TW" altLang="en-US" sz="4000" dirty="0" smtClean="0"/>
              <a:t>探索</a:t>
            </a:r>
            <a:r>
              <a:rPr lang="zh-TW" altLang="en-US" sz="4000" dirty="0"/>
              <a:t>與覺察</a:t>
            </a:r>
            <a:r>
              <a:rPr lang="zh-TW" altLang="en-US" sz="2000" dirty="0">
                <a:latin typeface="標楷體" pitchFamily="65" charset="-120"/>
                <a:ea typeface="標楷體" pitchFamily="65" charset="-120"/>
              </a:rPr>
              <a:t/>
            </a:r>
            <a:br>
              <a:rPr lang="zh-TW" altLang="en-US" sz="2000" dirty="0">
                <a:latin typeface="標楷體" pitchFamily="65" charset="-120"/>
                <a:ea typeface="標楷體" pitchFamily="65" charset="-120"/>
              </a:rPr>
            </a:br>
            <a:endParaRPr lang="zh-TW" altLang="en-US" sz="2000" dirty="0">
              <a:latin typeface="標楷體" pitchFamily="65" charset="-120"/>
              <a:ea typeface="標楷體" pitchFamily="65" charset="-120"/>
            </a:endParaRPr>
          </a:p>
        </p:txBody>
      </p:sp>
      <p:sp>
        <p:nvSpPr>
          <p:cNvPr id="105475" name="Rectangle 3"/>
          <p:cNvSpPr>
            <a:spLocks noGrp="1" noChangeArrowheads="1"/>
          </p:cNvSpPr>
          <p:nvPr>
            <p:ph idx="1"/>
          </p:nvPr>
        </p:nvSpPr>
        <p:spPr>
          <a:xfrm>
            <a:off x="1628342" y="2215497"/>
            <a:ext cx="7109489" cy="1062608"/>
          </a:xfrm>
        </p:spPr>
        <p:txBody>
          <a:bodyPr>
            <a:normAutofit/>
          </a:bodyPr>
          <a:lstStyle/>
          <a:p>
            <a:pPr lvl="1" eaLnBrk="1" hangingPunct="1"/>
            <a:r>
              <a:rPr lang="zh-TW" altLang="en-US" sz="2400" dirty="0" smtClean="0">
                <a:latin typeface="微軟正黑體" pitchFamily="34" charset="-120"/>
                <a:ea typeface="微軟正黑體" pitchFamily="34" charset="-120"/>
              </a:rPr>
              <a:t>對</a:t>
            </a:r>
            <a:r>
              <a:rPr lang="zh-TW" altLang="en-US" sz="2400" dirty="0" smtClean="0">
                <a:solidFill>
                  <a:srgbClr val="FF0000"/>
                </a:solidFill>
                <a:latin typeface="微軟正黑體" pitchFamily="34" charset="-120"/>
                <a:ea typeface="微軟正黑體" pitchFamily="34" charset="-120"/>
              </a:rPr>
              <a:t>自己、他人以及生活環境</a:t>
            </a:r>
            <a:r>
              <a:rPr lang="zh-TW" altLang="en-US" sz="2400" dirty="0" smtClean="0">
                <a:latin typeface="微軟正黑體" pitchFamily="34" charset="-120"/>
                <a:ea typeface="微軟正黑體" pitchFamily="34" charset="-120"/>
              </a:rPr>
              <a:t>感到好奇、</a:t>
            </a:r>
            <a:r>
              <a:rPr lang="zh-TW" altLang="en-US" sz="2400" dirty="0" smtClean="0">
                <a:solidFill>
                  <a:srgbClr val="FF0000"/>
                </a:solidFill>
                <a:latin typeface="微軟正黑體" pitchFamily="34" charset="-120"/>
                <a:ea typeface="微軟正黑體" pitchFamily="34" charset="-120"/>
              </a:rPr>
              <a:t>透過行動發現其中的特質和內容</a:t>
            </a:r>
            <a:r>
              <a:rPr lang="zh-TW" altLang="en-US" sz="2400" dirty="0" smtClean="0">
                <a:latin typeface="微軟正黑體" pitchFamily="34" charset="-120"/>
                <a:ea typeface="微軟正黑體" pitchFamily="34" charset="-120"/>
              </a:rPr>
              <a:t>。</a:t>
            </a:r>
          </a:p>
        </p:txBody>
      </p:sp>
      <p:pic>
        <p:nvPicPr>
          <p:cNvPr id="105477" name="Picture 8" descr="CIMG0669"/>
          <p:cNvPicPr>
            <a:picLocks noChangeAspect="1" noChangeArrowheads="1"/>
          </p:cNvPicPr>
          <p:nvPr/>
        </p:nvPicPr>
        <p:blipFill>
          <a:blip r:embed="rId2" cstate="print"/>
          <a:srcRect/>
          <a:stretch>
            <a:fillRect/>
          </a:stretch>
        </p:blipFill>
        <p:spPr bwMode="auto">
          <a:xfrm>
            <a:off x="2843808" y="3326148"/>
            <a:ext cx="3744416" cy="3082590"/>
          </a:xfrm>
          <a:prstGeom prst="rect">
            <a:avLst/>
          </a:prstGeom>
          <a:noFill/>
          <a:ln w="9525">
            <a:noFill/>
            <a:miter lim="800000"/>
            <a:headEnd/>
            <a:tailEnd/>
          </a:ln>
        </p:spPr>
      </p:pic>
      <p:sp>
        <p:nvSpPr>
          <p:cNvPr id="105478"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564372B-43D8-4CAF-8D0D-5BBB79D29E05}"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4401373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rtlCol="0">
            <a:normAutofit/>
          </a:bodyPr>
          <a:lstStyle/>
          <a:p>
            <a:pPr>
              <a:defRPr/>
            </a:pPr>
            <a:r>
              <a:rPr lang="zh-TW" altLang="en-US" sz="3600" dirty="0"/>
              <a:t>社會領域能力</a:t>
            </a:r>
            <a:r>
              <a:rPr lang="en-US" altLang="zh-TW" sz="3600" dirty="0"/>
              <a:t>--</a:t>
            </a:r>
            <a:br>
              <a:rPr lang="en-US" altLang="zh-TW" sz="3600" dirty="0"/>
            </a:br>
            <a:r>
              <a:rPr lang="en-US" altLang="zh-TW" sz="3600" dirty="0" smtClean="0"/>
              <a:t>                           </a:t>
            </a:r>
            <a:r>
              <a:rPr lang="zh-TW" altLang="en-US" sz="3600" dirty="0" smtClean="0"/>
              <a:t>協商與調整</a:t>
            </a:r>
            <a:endParaRPr lang="zh-TW" altLang="en-US" sz="3600" dirty="0">
              <a:latin typeface="標楷體" pitchFamily="65" charset="-120"/>
              <a:ea typeface="標楷體" pitchFamily="65" charset="-120"/>
            </a:endParaRPr>
          </a:p>
        </p:txBody>
      </p:sp>
      <p:grpSp>
        <p:nvGrpSpPr>
          <p:cNvPr id="2" name="Group 4"/>
          <p:cNvGrpSpPr>
            <a:grpSpLocks/>
          </p:cNvGrpSpPr>
          <p:nvPr/>
        </p:nvGrpSpPr>
        <p:grpSpPr bwMode="auto">
          <a:xfrm>
            <a:off x="2843808" y="3605213"/>
            <a:ext cx="5545137" cy="3168650"/>
            <a:chOff x="1292" y="2251"/>
            <a:chExt cx="3221" cy="1814"/>
          </a:xfrm>
        </p:grpSpPr>
        <p:sp>
          <p:nvSpPr>
            <p:cNvPr id="106503" name="AutoShape 5"/>
            <p:cNvSpPr>
              <a:spLocks noChangeArrowheads="1"/>
            </p:cNvSpPr>
            <p:nvPr/>
          </p:nvSpPr>
          <p:spPr bwMode="gray">
            <a:xfrm>
              <a:off x="1834" y="2263"/>
              <a:ext cx="2078" cy="1802"/>
            </a:xfrm>
            <a:prstGeom prst="sun">
              <a:avLst>
                <a:gd name="adj" fmla="val 24407"/>
              </a:avLst>
            </a:prstGeom>
            <a:solidFill>
              <a:schemeClr val="bg2">
                <a:alpha val="30196"/>
              </a:schemeClr>
            </a:solidFill>
            <a:ln w="9525" algn="ctr">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6"/>
            <p:cNvGrpSpPr>
              <a:grpSpLocks/>
            </p:cNvGrpSpPr>
            <p:nvPr/>
          </p:nvGrpSpPr>
          <p:grpSpPr bwMode="auto">
            <a:xfrm>
              <a:off x="1873" y="2251"/>
              <a:ext cx="1992" cy="1807"/>
              <a:chOff x="1367" y="1026"/>
              <a:chExt cx="3084" cy="2947"/>
            </a:xfrm>
          </p:grpSpPr>
          <p:sp>
            <p:nvSpPr>
              <p:cNvPr id="106518" name="Arc 7"/>
              <p:cNvSpPr>
                <a:spLocks/>
              </p:cNvSpPr>
              <p:nvPr/>
            </p:nvSpPr>
            <p:spPr bwMode="invGray">
              <a:xfrm rot="5400000" flipH="1">
                <a:off x="2326" y="2172"/>
                <a:ext cx="1477" cy="2126"/>
              </a:xfrm>
              <a:custGeom>
                <a:avLst/>
                <a:gdLst>
                  <a:gd name="T0" fmla="*/ 0 w 21600"/>
                  <a:gd name="T1" fmla="*/ 0 h 29835"/>
                  <a:gd name="T2" fmla="*/ 0 w 21600"/>
                  <a:gd name="T3" fmla="*/ 0 h 29835"/>
                  <a:gd name="T4" fmla="*/ 0 w 21600"/>
                  <a:gd name="T5" fmla="*/ 0 h 29835"/>
                  <a:gd name="T6" fmla="*/ 0 60000 65536"/>
                  <a:gd name="T7" fmla="*/ 0 60000 65536"/>
                  <a:gd name="T8" fmla="*/ 0 60000 65536"/>
                  <a:gd name="T9" fmla="*/ 0 w 21600"/>
                  <a:gd name="T10" fmla="*/ 0 h 29835"/>
                  <a:gd name="T11" fmla="*/ 21600 w 21600"/>
                  <a:gd name="T12" fmla="*/ 29835 h 29835"/>
                </a:gdLst>
                <a:ahLst/>
                <a:cxnLst>
                  <a:cxn ang="T6">
                    <a:pos x="T0" y="T1"/>
                  </a:cxn>
                  <a:cxn ang="T7">
                    <a:pos x="T2" y="T3"/>
                  </a:cxn>
                  <a:cxn ang="T8">
                    <a:pos x="T4" y="T5"/>
                  </a:cxn>
                </a:cxnLst>
                <a:rect l="T9" t="T10" r="T11" b="T12"/>
                <a:pathLst>
                  <a:path w="21600" h="29835" fill="none" extrusionOk="0">
                    <a:moveTo>
                      <a:pt x="4176" y="29835"/>
                    </a:moveTo>
                    <a:cubicBezTo>
                      <a:pt x="1463" y="26131"/>
                      <a:pt x="0" y="21659"/>
                      <a:pt x="0" y="17068"/>
                    </a:cubicBezTo>
                    <a:cubicBezTo>
                      <a:pt x="-1" y="10392"/>
                      <a:pt x="3086" y="4091"/>
                      <a:pt x="8362" y="0"/>
                    </a:cubicBezTo>
                  </a:path>
                  <a:path w="21600" h="29835" stroke="0" extrusionOk="0">
                    <a:moveTo>
                      <a:pt x="4176" y="29835"/>
                    </a:moveTo>
                    <a:cubicBezTo>
                      <a:pt x="1463" y="26131"/>
                      <a:pt x="0" y="21659"/>
                      <a:pt x="0" y="17068"/>
                    </a:cubicBezTo>
                    <a:cubicBezTo>
                      <a:pt x="-1" y="10392"/>
                      <a:pt x="3086" y="4091"/>
                      <a:pt x="8362" y="0"/>
                    </a:cubicBezTo>
                    <a:lnTo>
                      <a:pt x="21600" y="17068"/>
                    </a:lnTo>
                    <a:lnTo>
                      <a:pt x="4176" y="29835"/>
                    </a:lnTo>
                    <a:close/>
                  </a:path>
                </a:pathLst>
              </a:custGeom>
              <a:noFill/>
              <a:ln w="38100" cap="rnd">
                <a:solidFill>
                  <a:schemeClr val="tx1"/>
                </a:solidFill>
                <a:prstDash val="sysDot"/>
                <a:round/>
                <a:headEnd/>
                <a:tailEnd type="arrow"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519" name="Arc 8"/>
              <p:cNvSpPr>
                <a:spLocks/>
              </p:cNvSpPr>
              <p:nvPr/>
            </p:nvSpPr>
            <p:spPr bwMode="invGray">
              <a:xfrm rot="5400000" flipH="1">
                <a:off x="893" y="1751"/>
                <a:ext cx="2487" cy="1539"/>
              </a:xfrm>
              <a:custGeom>
                <a:avLst/>
                <a:gdLst>
                  <a:gd name="T0" fmla="*/ 0 w 36369"/>
                  <a:gd name="T1" fmla="*/ 0 h 21600"/>
                  <a:gd name="T2" fmla="*/ 0 w 36369"/>
                  <a:gd name="T3" fmla="*/ 0 h 21600"/>
                  <a:gd name="T4" fmla="*/ 0 w 36369"/>
                  <a:gd name="T5" fmla="*/ 0 h 21600"/>
                  <a:gd name="T6" fmla="*/ 0 60000 65536"/>
                  <a:gd name="T7" fmla="*/ 0 60000 65536"/>
                  <a:gd name="T8" fmla="*/ 0 60000 65536"/>
                  <a:gd name="T9" fmla="*/ 0 w 36369"/>
                  <a:gd name="T10" fmla="*/ 0 h 21600"/>
                  <a:gd name="T11" fmla="*/ 36369 w 36369"/>
                  <a:gd name="T12" fmla="*/ 21600 h 21600"/>
                </a:gdLst>
                <a:ahLst/>
                <a:cxnLst>
                  <a:cxn ang="T6">
                    <a:pos x="T0" y="T1"/>
                  </a:cxn>
                  <a:cxn ang="T7">
                    <a:pos x="T2" y="T3"/>
                  </a:cxn>
                  <a:cxn ang="T8">
                    <a:pos x="T4" y="T5"/>
                  </a:cxn>
                </a:cxnLst>
                <a:rect l="T9" t="T10" r="T11" b="T12"/>
                <a:pathLst>
                  <a:path w="36369" h="21600" fill="none" extrusionOk="0">
                    <a:moveTo>
                      <a:pt x="36368" y="11956"/>
                    </a:moveTo>
                    <a:cubicBezTo>
                      <a:pt x="32365" y="17980"/>
                      <a:pt x="25612" y="21599"/>
                      <a:pt x="18380" y="21600"/>
                    </a:cubicBezTo>
                    <a:cubicBezTo>
                      <a:pt x="10889" y="21600"/>
                      <a:pt x="3933" y="17719"/>
                      <a:pt x="-1" y="11345"/>
                    </a:cubicBezTo>
                  </a:path>
                  <a:path w="36369" h="21600" stroke="0" extrusionOk="0">
                    <a:moveTo>
                      <a:pt x="36368" y="11956"/>
                    </a:moveTo>
                    <a:cubicBezTo>
                      <a:pt x="32365" y="17980"/>
                      <a:pt x="25612" y="21599"/>
                      <a:pt x="18380" y="21600"/>
                    </a:cubicBezTo>
                    <a:cubicBezTo>
                      <a:pt x="10889" y="21600"/>
                      <a:pt x="3933" y="17719"/>
                      <a:pt x="-1" y="11345"/>
                    </a:cubicBezTo>
                    <a:lnTo>
                      <a:pt x="18380" y="0"/>
                    </a:lnTo>
                    <a:lnTo>
                      <a:pt x="36368" y="11956"/>
                    </a:lnTo>
                    <a:close/>
                  </a:path>
                </a:pathLst>
              </a:custGeom>
              <a:noFill/>
              <a:ln w="38100" cap="rnd">
                <a:solidFill>
                  <a:schemeClr val="tx1"/>
                </a:solidFill>
                <a:prstDash val="sysDot"/>
                <a:round/>
                <a:headEnd/>
                <a:tailEnd type="arrow"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520" name="Arc 9"/>
              <p:cNvSpPr>
                <a:spLocks/>
              </p:cNvSpPr>
              <p:nvPr/>
            </p:nvSpPr>
            <p:spPr bwMode="invGray">
              <a:xfrm rot="5400000" flipH="1">
                <a:off x="2152" y="871"/>
                <a:ext cx="1477" cy="1788"/>
              </a:xfrm>
              <a:custGeom>
                <a:avLst/>
                <a:gdLst>
                  <a:gd name="T0" fmla="*/ 0 w 21600"/>
                  <a:gd name="T1" fmla="*/ 0 h 25100"/>
                  <a:gd name="T2" fmla="*/ 0 w 21600"/>
                  <a:gd name="T3" fmla="*/ 0 h 25100"/>
                  <a:gd name="T4" fmla="*/ 0 w 21600"/>
                  <a:gd name="T5" fmla="*/ 0 h 25100"/>
                  <a:gd name="T6" fmla="*/ 0 60000 65536"/>
                  <a:gd name="T7" fmla="*/ 0 60000 65536"/>
                  <a:gd name="T8" fmla="*/ 0 60000 65536"/>
                  <a:gd name="T9" fmla="*/ 0 w 21600"/>
                  <a:gd name="T10" fmla="*/ 0 h 25100"/>
                  <a:gd name="T11" fmla="*/ 21600 w 21600"/>
                  <a:gd name="T12" fmla="*/ 25100 h 25100"/>
                </a:gdLst>
                <a:ahLst/>
                <a:cxnLst>
                  <a:cxn ang="T6">
                    <a:pos x="T0" y="T1"/>
                  </a:cxn>
                  <a:cxn ang="T7">
                    <a:pos x="T2" y="T3"/>
                  </a:cxn>
                  <a:cxn ang="T8">
                    <a:pos x="T4" y="T5"/>
                  </a:cxn>
                </a:cxnLst>
                <a:rect l="T9" t="T10" r="T11" b="T12"/>
                <a:pathLst>
                  <a:path w="21600" h="25100" fill="none" extrusionOk="0">
                    <a:moveTo>
                      <a:pt x="17687" y="0"/>
                    </a:moveTo>
                    <a:cubicBezTo>
                      <a:pt x="20234" y="3632"/>
                      <a:pt x="21600" y="7961"/>
                      <a:pt x="21600" y="12398"/>
                    </a:cubicBezTo>
                    <a:cubicBezTo>
                      <a:pt x="21600" y="16962"/>
                      <a:pt x="20154" y="21408"/>
                      <a:pt x="17470" y="25100"/>
                    </a:cubicBezTo>
                  </a:path>
                  <a:path w="21600" h="25100" stroke="0" extrusionOk="0">
                    <a:moveTo>
                      <a:pt x="17687" y="0"/>
                    </a:moveTo>
                    <a:cubicBezTo>
                      <a:pt x="20234" y="3632"/>
                      <a:pt x="21600" y="7961"/>
                      <a:pt x="21600" y="12398"/>
                    </a:cubicBezTo>
                    <a:cubicBezTo>
                      <a:pt x="21600" y="16962"/>
                      <a:pt x="20154" y="21408"/>
                      <a:pt x="17470" y="25100"/>
                    </a:cubicBezTo>
                    <a:lnTo>
                      <a:pt x="0" y="12398"/>
                    </a:lnTo>
                    <a:lnTo>
                      <a:pt x="17687" y="0"/>
                    </a:lnTo>
                    <a:close/>
                  </a:path>
                </a:pathLst>
              </a:custGeom>
              <a:noFill/>
              <a:ln w="38100" cap="rnd">
                <a:solidFill>
                  <a:schemeClr val="tx1"/>
                </a:solidFill>
                <a:prstDash val="sysDot"/>
                <a:round/>
                <a:headEnd/>
                <a:tailEnd type="arrow"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521" name="Arc 10"/>
              <p:cNvSpPr>
                <a:spLocks/>
              </p:cNvSpPr>
              <p:nvPr/>
            </p:nvSpPr>
            <p:spPr bwMode="invGray">
              <a:xfrm rot="5400000" flipH="1">
                <a:off x="2557" y="1628"/>
                <a:ext cx="2250" cy="1539"/>
              </a:xfrm>
              <a:custGeom>
                <a:avLst/>
                <a:gdLst>
                  <a:gd name="T0" fmla="*/ 0 w 32922"/>
                  <a:gd name="T1" fmla="*/ 0 h 21600"/>
                  <a:gd name="T2" fmla="*/ 0 w 32922"/>
                  <a:gd name="T3" fmla="*/ 0 h 21600"/>
                  <a:gd name="T4" fmla="*/ 0 w 32922"/>
                  <a:gd name="T5" fmla="*/ 0 h 21600"/>
                  <a:gd name="T6" fmla="*/ 0 60000 65536"/>
                  <a:gd name="T7" fmla="*/ 0 60000 65536"/>
                  <a:gd name="T8" fmla="*/ 0 60000 65536"/>
                  <a:gd name="T9" fmla="*/ 0 w 32922"/>
                  <a:gd name="T10" fmla="*/ 0 h 21600"/>
                  <a:gd name="T11" fmla="*/ 32922 w 32922"/>
                  <a:gd name="T12" fmla="*/ 21600 h 21600"/>
                </a:gdLst>
                <a:ahLst/>
                <a:cxnLst>
                  <a:cxn ang="T6">
                    <a:pos x="T0" y="T1"/>
                  </a:cxn>
                  <a:cxn ang="T7">
                    <a:pos x="T2" y="T3"/>
                  </a:cxn>
                  <a:cxn ang="T8">
                    <a:pos x="T4" y="T5"/>
                  </a:cxn>
                </a:cxnLst>
                <a:rect l="T9" t="T10" r="T11" b="T12"/>
                <a:pathLst>
                  <a:path w="32922" h="21600" fill="none" extrusionOk="0">
                    <a:moveTo>
                      <a:pt x="-1" y="5871"/>
                    </a:moveTo>
                    <a:cubicBezTo>
                      <a:pt x="4006" y="2100"/>
                      <a:pt x="9302" y="-1"/>
                      <a:pt x="14805" y="0"/>
                    </a:cubicBezTo>
                    <a:cubicBezTo>
                      <a:pt x="22120" y="0"/>
                      <a:pt x="28938" y="3702"/>
                      <a:pt x="32922" y="9838"/>
                    </a:cubicBezTo>
                  </a:path>
                  <a:path w="32922" h="21600" stroke="0" extrusionOk="0">
                    <a:moveTo>
                      <a:pt x="-1" y="5871"/>
                    </a:moveTo>
                    <a:cubicBezTo>
                      <a:pt x="4006" y="2100"/>
                      <a:pt x="9302" y="-1"/>
                      <a:pt x="14805" y="0"/>
                    </a:cubicBezTo>
                    <a:cubicBezTo>
                      <a:pt x="22120" y="0"/>
                      <a:pt x="28938" y="3702"/>
                      <a:pt x="32922" y="9838"/>
                    </a:cubicBezTo>
                    <a:lnTo>
                      <a:pt x="14805" y="21600"/>
                    </a:lnTo>
                    <a:lnTo>
                      <a:pt x="-1" y="5871"/>
                    </a:lnTo>
                    <a:close/>
                  </a:path>
                </a:pathLst>
              </a:custGeom>
              <a:noFill/>
              <a:ln w="38100" cap="rnd">
                <a:solidFill>
                  <a:schemeClr val="tx1"/>
                </a:solidFill>
                <a:prstDash val="sysDot"/>
                <a:round/>
                <a:headEnd/>
                <a:tailEnd type="arrow"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 name="Group 11"/>
            <p:cNvGrpSpPr>
              <a:grpSpLocks/>
            </p:cNvGrpSpPr>
            <p:nvPr/>
          </p:nvGrpSpPr>
          <p:grpSpPr bwMode="auto">
            <a:xfrm>
              <a:off x="1292" y="2564"/>
              <a:ext cx="3221" cy="1177"/>
              <a:chOff x="1292" y="2564"/>
              <a:chExt cx="3221" cy="1177"/>
            </a:xfrm>
          </p:grpSpPr>
          <p:sp>
            <p:nvSpPr>
              <p:cNvPr id="446476" name="AutoShape 12"/>
              <p:cNvSpPr>
                <a:spLocks noChangeArrowheads="1"/>
              </p:cNvSpPr>
              <p:nvPr/>
            </p:nvSpPr>
            <p:spPr bwMode="gray">
              <a:xfrm>
                <a:off x="1292" y="2849"/>
                <a:ext cx="815" cy="643"/>
              </a:xfrm>
              <a:prstGeom prst="rightArrow">
                <a:avLst>
                  <a:gd name="adj1" fmla="val 65176"/>
                  <a:gd name="adj2" fmla="val 42354"/>
                </a:avLst>
              </a:prstGeom>
              <a:gradFill rotWithShape="1">
                <a:gsLst>
                  <a:gs pos="0">
                    <a:schemeClr val="hlink"/>
                  </a:gs>
                  <a:gs pos="100000">
                    <a:schemeClr val="hlink">
                      <a:gamma/>
                      <a:tint val="33333"/>
                      <a:invGamma/>
                    </a:schemeClr>
                  </a:gs>
                </a:gsLst>
                <a:lin ang="0" scaled="1"/>
              </a:gradFill>
              <a:ln>
                <a:noFill/>
              </a:ln>
              <a:effectLst/>
              <a:scene3d>
                <a:camera prst="legacyObliqueTopRight"/>
                <a:lightRig rig="legacyFlat2" dir="t"/>
              </a:scene3d>
              <a:sp3d extrusionH="163500" prstMaterial="legacyMetal">
                <a:bevelT w="13500" h="13500" prst="angle"/>
                <a:bevelB w="13500" h="13500" prst="angle"/>
                <a:extrusionClr>
                  <a:schemeClr val="hlink"/>
                </a:extrusionClr>
              </a:sp3d>
              <a:extLst/>
            </p:spPr>
            <p:txBody>
              <a:bodyPr wrap="none" anchor="ctr">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Calibri"/>
                    <a:ea typeface="標楷體" pitchFamily="65" charset="-120"/>
                    <a:cs typeface="+mn-cs"/>
                  </a:rPr>
                  <a:t>外在訊息</a:t>
                </a:r>
              </a:p>
            </p:txBody>
          </p:sp>
          <p:pic>
            <p:nvPicPr>
              <p:cNvPr id="106507" name="Picture 13" descr="box_1"/>
              <p:cNvPicPr>
                <a:picLocks noChangeAspect="1" noChangeArrowheads="1"/>
              </p:cNvPicPr>
              <p:nvPr/>
            </p:nvPicPr>
            <p:blipFill>
              <a:blip r:embed="rId2" cstate="print"/>
              <a:srcRect/>
              <a:stretch>
                <a:fillRect/>
              </a:stretch>
            </p:blipFill>
            <p:spPr bwMode="gray">
              <a:xfrm>
                <a:off x="2244" y="3162"/>
                <a:ext cx="1176" cy="579"/>
              </a:xfrm>
              <a:prstGeom prst="rect">
                <a:avLst/>
              </a:prstGeom>
              <a:noFill/>
              <a:ln w="9525">
                <a:noFill/>
                <a:miter lim="800000"/>
                <a:headEnd/>
                <a:tailEnd/>
              </a:ln>
            </p:spPr>
          </p:pic>
          <p:sp>
            <p:nvSpPr>
              <p:cNvPr id="106508" name="AutoShape 14"/>
              <p:cNvSpPr>
                <a:spLocks noChangeArrowheads="1"/>
              </p:cNvSpPr>
              <p:nvPr/>
            </p:nvSpPr>
            <p:spPr bwMode="gray">
              <a:xfrm>
                <a:off x="2247" y="3160"/>
                <a:ext cx="1172" cy="579"/>
              </a:xfrm>
              <a:prstGeom prst="roundRect">
                <a:avLst>
                  <a:gd name="adj" fmla="val 9991"/>
                </a:avLst>
              </a:prstGeom>
              <a:solidFill>
                <a:schemeClr val="accent2">
                  <a:alpha val="50195"/>
                </a:schemeClr>
              </a:solidFill>
              <a:ln w="19050" algn="ctr">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改變和調整</a:t>
                </a:r>
                <a:endPar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pic>
            <p:nvPicPr>
              <p:cNvPr id="106509" name="Picture 15" descr="box_1"/>
              <p:cNvPicPr>
                <a:picLocks noChangeAspect="1" noChangeArrowheads="1"/>
              </p:cNvPicPr>
              <p:nvPr/>
            </p:nvPicPr>
            <p:blipFill>
              <a:blip r:embed="rId3" cstate="print"/>
              <a:srcRect/>
              <a:stretch>
                <a:fillRect/>
              </a:stretch>
            </p:blipFill>
            <p:spPr bwMode="gray">
              <a:xfrm>
                <a:off x="2244" y="2564"/>
                <a:ext cx="593" cy="579"/>
              </a:xfrm>
              <a:prstGeom prst="rect">
                <a:avLst/>
              </a:prstGeom>
              <a:noFill/>
              <a:ln w="9525">
                <a:noFill/>
                <a:miter lim="800000"/>
                <a:headEnd/>
                <a:tailEnd/>
              </a:ln>
            </p:spPr>
          </p:pic>
          <p:sp>
            <p:nvSpPr>
              <p:cNvPr id="106510" name="AutoShape 16"/>
              <p:cNvSpPr>
                <a:spLocks noChangeArrowheads="1"/>
              </p:cNvSpPr>
              <p:nvPr/>
            </p:nvSpPr>
            <p:spPr bwMode="gray">
              <a:xfrm>
                <a:off x="2240" y="2564"/>
                <a:ext cx="592" cy="579"/>
              </a:xfrm>
              <a:prstGeom prst="roundRect">
                <a:avLst>
                  <a:gd name="adj" fmla="val 9991"/>
                </a:avLst>
              </a:prstGeom>
              <a:solidFill>
                <a:schemeClr val="folHlink">
                  <a:alpha val="50195"/>
                </a:schemeClr>
              </a:solidFill>
              <a:ln w="19050" algn="ctr">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6511" name="Picture 17" descr="box_1"/>
              <p:cNvPicPr>
                <a:picLocks noChangeAspect="1" noChangeArrowheads="1"/>
              </p:cNvPicPr>
              <p:nvPr/>
            </p:nvPicPr>
            <p:blipFill>
              <a:blip r:embed="rId4" cstate="print"/>
              <a:srcRect/>
              <a:stretch>
                <a:fillRect/>
              </a:stretch>
            </p:blipFill>
            <p:spPr bwMode="gray">
              <a:xfrm>
                <a:off x="2860" y="2564"/>
                <a:ext cx="575" cy="579"/>
              </a:xfrm>
              <a:prstGeom prst="rect">
                <a:avLst/>
              </a:prstGeom>
              <a:noFill/>
              <a:ln w="9525">
                <a:noFill/>
                <a:miter lim="800000"/>
                <a:headEnd/>
                <a:tailEnd/>
              </a:ln>
            </p:spPr>
          </p:pic>
          <p:sp>
            <p:nvSpPr>
              <p:cNvPr id="106512" name="AutoShape 18"/>
              <p:cNvSpPr>
                <a:spLocks noChangeArrowheads="1"/>
              </p:cNvSpPr>
              <p:nvPr/>
            </p:nvSpPr>
            <p:spPr bwMode="gray">
              <a:xfrm>
                <a:off x="2856" y="2564"/>
                <a:ext cx="571" cy="579"/>
              </a:xfrm>
              <a:prstGeom prst="roundRect">
                <a:avLst>
                  <a:gd name="adj" fmla="val 9991"/>
                </a:avLst>
              </a:prstGeom>
              <a:solidFill>
                <a:schemeClr val="hlink">
                  <a:alpha val="50195"/>
                </a:schemeClr>
              </a:solidFill>
              <a:ln w="19050" algn="ctr">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513" name="AutoShape 19"/>
              <p:cNvSpPr>
                <a:spLocks noChangeArrowheads="1"/>
              </p:cNvSpPr>
              <p:nvPr/>
            </p:nvSpPr>
            <p:spPr bwMode="gray">
              <a:xfrm rot="10800000" flipH="1">
                <a:off x="3614" y="2827"/>
                <a:ext cx="899" cy="682"/>
              </a:xfrm>
              <a:prstGeom prst="rightArrow">
                <a:avLst>
                  <a:gd name="adj1" fmla="val 65176"/>
                  <a:gd name="adj2" fmla="val 44116"/>
                </a:avLst>
              </a:prstGeom>
              <a:gradFill rotWithShape="1">
                <a:gsLst>
                  <a:gs pos="0">
                    <a:schemeClr val="accent2"/>
                  </a:gs>
                  <a:gs pos="100000">
                    <a:srgbClr val="DCC2BA"/>
                  </a:gs>
                </a:gsLst>
                <a:lin ang="0" scaled="1"/>
              </a:gradFill>
              <a:ln w="9525">
                <a:miter lim="800000"/>
                <a:headEnd/>
                <a:tailEnd/>
              </a:ln>
              <a:scene3d>
                <a:camera prst="legacyObliqueTopRight"/>
                <a:lightRig rig="legacyFlat2" dir="t"/>
              </a:scene3d>
              <a:sp3d extrusionH="163500" prstMaterial="legacyMetal">
                <a:bevelT w="13500" h="13500" prst="angle"/>
                <a:bevelB w="13500" h="13500" prst="angle"/>
                <a:extrusionClr>
                  <a:schemeClr val="accent2"/>
                </a:extrusionClr>
              </a:sp3d>
            </p:spPr>
            <p:txBody>
              <a:bodyPr rot="10800000" wrap="none" anchor="ctr">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合宜行為</a:t>
                </a:r>
                <a:endParaRPr kumimoji="0" lang="zh-TW" altLang="en-US" sz="2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06515" name="Rectangle 21"/>
              <p:cNvSpPr>
                <a:spLocks noChangeArrowheads="1"/>
              </p:cNvSpPr>
              <p:nvPr/>
            </p:nvSpPr>
            <p:spPr bwMode="auto">
              <a:xfrm>
                <a:off x="2220" y="2706"/>
                <a:ext cx="676" cy="326"/>
              </a:xfrm>
              <a:prstGeom prst="rect">
                <a:avLst/>
              </a:prstGeom>
              <a:noFill/>
              <a:ln w="9525" algn="ctr">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black"/>
                    </a:solidFill>
                    <a:effectLst/>
                    <a:uLnTx/>
                    <a:uFillTx/>
                    <a:latin typeface="Calibri"/>
                    <a:ea typeface="標楷體" pitchFamily="65" charset="-120"/>
                    <a:cs typeface="+mn-cs"/>
                  </a:rPr>
                  <a:t>環境回饋</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black"/>
                    </a:solidFill>
                    <a:effectLst/>
                    <a:uLnTx/>
                    <a:uFillTx/>
                    <a:latin typeface="Calibri"/>
                    <a:ea typeface="標楷體" pitchFamily="65" charset="-120"/>
                    <a:cs typeface="+mn-cs"/>
                  </a:rPr>
                  <a:t>及他人回應</a:t>
                </a:r>
              </a:p>
            </p:txBody>
          </p:sp>
          <p:sp>
            <p:nvSpPr>
              <p:cNvPr id="106516" name="Rectangle 22"/>
              <p:cNvSpPr>
                <a:spLocks noChangeArrowheads="1"/>
              </p:cNvSpPr>
              <p:nvPr/>
            </p:nvSpPr>
            <p:spPr bwMode="auto">
              <a:xfrm>
                <a:off x="2871" y="2579"/>
                <a:ext cx="564" cy="594"/>
              </a:xfrm>
              <a:prstGeom prst="rect">
                <a:avLst/>
              </a:prstGeom>
              <a:noFill/>
              <a:ln w="9525" algn="ctr">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black"/>
                    </a:solidFill>
                    <a:effectLst/>
                    <a:uLnTx/>
                    <a:uFillTx/>
                    <a:latin typeface="Calibri"/>
                    <a:ea typeface="標楷體" pitchFamily="65" charset="-120"/>
                    <a:cs typeface="+mn-cs"/>
                  </a:rPr>
                  <a:t>理解自己</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black"/>
                    </a:solidFill>
                    <a:effectLst/>
                    <a:uLnTx/>
                    <a:uFillTx/>
                    <a:latin typeface="Calibri"/>
                    <a:ea typeface="標楷體" pitchFamily="65" charset="-120"/>
                    <a:cs typeface="+mn-cs"/>
                  </a:rPr>
                  <a:t>行為的意</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black"/>
                    </a:solidFill>
                    <a:effectLst/>
                    <a:uLnTx/>
                    <a:uFillTx/>
                    <a:latin typeface="Calibri"/>
                    <a:ea typeface="標楷體" pitchFamily="65" charset="-120"/>
                    <a:cs typeface="+mn-cs"/>
                  </a:rPr>
                  <a:t>義及對週</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black"/>
                    </a:solidFill>
                    <a:effectLst/>
                    <a:uLnTx/>
                    <a:uFillTx/>
                    <a:latin typeface="Calibri"/>
                    <a:ea typeface="標楷體" pitchFamily="65" charset="-120"/>
                    <a:cs typeface="+mn-cs"/>
                  </a:rPr>
                  <a:t>遭的影響</a:t>
                </a:r>
              </a:p>
            </p:txBody>
          </p:sp>
        </p:grpSp>
      </p:grpSp>
      <p:sp>
        <p:nvSpPr>
          <p:cNvPr id="106502" name="投影片編號版面配置區 2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65CD802-EECF-4C9C-B00B-9A8B885F6893}"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3"/>
          <p:cNvSpPr txBox="1">
            <a:spLocks noChangeArrowheads="1"/>
          </p:cNvSpPr>
          <p:nvPr/>
        </p:nvSpPr>
        <p:spPr>
          <a:xfrm>
            <a:off x="1547664" y="2208788"/>
            <a:ext cx="7218119" cy="1669186"/>
          </a:xfrm>
          <a:prstGeom prst="rect">
            <a:avLst/>
          </a:prstGeom>
        </p:spPr>
        <p:txBody>
          <a:bodyPr vert="horz" lIns="91440" tIns="45720" rIns="91440" bIns="45720" rtlCol="0">
            <a:no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icrosoft JhengHei" charset="-120"/>
                <a:ea typeface="Microsoft JhengHei" charset="-120"/>
                <a:cs typeface="Microsoft JhengHei" charset="-120"/>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icrosoft JhengHei" charset="-120"/>
                <a:ea typeface="Microsoft JhengHei" charset="-120"/>
                <a:cs typeface="Microsoft JhengHei" charset="-120"/>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240030" marR="0" lvl="1" indent="-240030" algn="l" defTabSz="685800" rtl="0" eaLnBrk="1" fontAlgn="auto" latinLnBrk="0" hangingPunct="1">
              <a:lnSpc>
                <a:spcPct val="111000"/>
              </a:lnSpc>
              <a:spcBef>
                <a:spcPts val="930"/>
              </a:spcBef>
              <a:spcAft>
                <a:spcPts val="0"/>
              </a:spcAft>
              <a:buClrTx/>
              <a:buSzTx/>
              <a:buFont typeface="Corbel" panose="020B0503020204020204" pitchFamily="34" charset="0"/>
              <a:buChar char="–"/>
              <a:tabLst/>
              <a:defRPr/>
            </a:pPr>
            <a:r>
              <a:rPr kumimoji="0" lang="zh-TW" altLang="en-US" sz="24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rPr>
              <a:t>在</a:t>
            </a:r>
            <a:r>
              <a:rPr kumimoji="0" lang="zh-TW" altLang="en-US" sz="2400" b="0" i="0" u="none" strike="noStrike" kern="1200" cap="none" spc="0" normalizeH="0" baseline="0" noProof="0" dirty="0">
                <a:ln>
                  <a:noFill/>
                </a:ln>
                <a:solidFill>
                  <a:srgbClr val="1E1217">
                    <a:lumMod val="75000"/>
                    <a:lumOff val="25000"/>
                  </a:srgbClr>
                </a:solidFill>
                <a:effectLst/>
                <a:uLnTx/>
                <a:uFillTx/>
                <a:latin typeface="微軟正黑體" pitchFamily="34" charset="-120"/>
                <a:ea typeface="微軟正黑體" pitchFamily="34" charset="-120"/>
              </a:rPr>
              <a:t>人際互動的過程中，學習表達和聆聽，以及與他人溝通和</a:t>
            </a:r>
            <a:r>
              <a:rPr kumimoji="0" lang="zh-TW" altLang="en-US" sz="2400" b="0" i="0" u="none" strike="noStrike" kern="1200" cap="none" spc="0" normalizeH="0" baseline="0" noProof="0" dirty="0">
                <a:ln>
                  <a:noFill/>
                </a:ln>
                <a:solidFill>
                  <a:srgbClr val="FF0000"/>
                </a:solidFill>
                <a:effectLst/>
                <a:uLnTx/>
                <a:uFillTx/>
                <a:latin typeface="微軟正黑體" pitchFamily="34" charset="-120"/>
                <a:ea typeface="微軟正黑體" pitchFamily="34" charset="-120"/>
              </a:rPr>
              <a:t>商量</a:t>
            </a:r>
            <a:r>
              <a:rPr kumimoji="0" lang="zh-TW" altLang="en-US" sz="2400" b="0" i="0" u="none" strike="noStrike" kern="1200" cap="none" spc="0" normalizeH="0" baseline="0" noProof="0" dirty="0">
                <a:ln>
                  <a:noFill/>
                </a:ln>
                <a:solidFill>
                  <a:srgbClr val="1E1217">
                    <a:lumMod val="75000"/>
                    <a:lumOff val="25000"/>
                  </a:srgbClr>
                </a:solidFill>
                <a:effectLst/>
                <a:uLnTx/>
                <a:uFillTx/>
                <a:latin typeface="微軟正黑體" pitchFamily="34" charset="-120"/>
                <a:ea typeface="微軟正黑體" pitchFamily="34" charset="-120"/>
              </a:rPr>
              <a:t>，同理他人想法與感受，並能以顧及自己和他人需求的方式，</a:t>
            </a:r>
            <a:r>
              <a:rPr kumimoji="0" lang="zh-TW" altLang="en-US" sz="2400" b="0" i="0" u="none" strike="noStrike" kern="1200" cap="none" spc="0" normalizeH="0" baseline="0" noProof="0" dirty="0">
                <a:ln>
                  <a:noFill/>
                </a:ln>
                <a:solidFill>
                  <a:srgbClr val="FF0000"/>
                </a:solidFill>
                <a:effectLst/>
                <a:uLnTx/>
                <a:uFillTx/>
                <a:latin typeface="微軟正黑體" pitchFamily="34" charset="-120"/>
                <a:ea typeface="微軟正黑體" pitchFamily="34" charset="-120"/>
              </a:rPr>
              <a:t>學習改變自己想法或行為</a:t>
            </a:r>
            <a:r>
              <a:rPr kumimoji="0" lang="zh-TW" altLang="en-US" sz="2400" b="0" i="0" u="none" strike="noStrike" kern="1200" cap="none" spc="0" normalizeH="0" baseline="0" noProof="0" dirty="0">
                <a:ln>
                  <a:noFill/>
                </a:ln>
                <a:solidFill>
                  <a:srgbClr val="1E1217">
                    <a:lumMod val="75000"/>
                    <a:lumOff val="25000"/>
                  </a:srgbClr>
                </a:solidFill>
                <a:effectLst/>
                <a:uLnTx/>
                <a:uFillTx/>
                <a:latin typeface="微軟正黑體" pitchFamily="34" charset="-120"/>
                <a:ea typeface="微軟正黑體" pitchFamily="34" charset="-120"/>
              </a:rPr>
              <a:t>，與他人和諧相處。</a:t>
            </a:r>
          </a:p>
          <a:p>
            <a:pPr marL="240030" marR="0" lvl="0" indent="-240030" algn="l" defTabSz="685800" rtl="0" eaLnBrk="1" fontAlgn="auto" latinLnBrk="0" hangingPunct="1">
              <a:lnSpc>
                <a:spcPct val="111000"/>
              </a:lnSpc>
              <a:spcBef>
                <a:spcPts val="930"/>
              </a:spcBef>
              <a:spcAft>
                <a:spcPts val="0"/>
              </a:spcAft>
              <a:buClrTx/>
              <a:buSzTx/>
              <a:buFont typeface="Corbel" panose="020B0503020204020204" pitchFamily="34" charset="0"/>
              <a:buChar char="–"/>
              <a:tabLst/>
              <a:defRPr/>
            </a:pPr>
            <a:endParaRPr kumimoji="0" lang="zh-TW" altLang="en-US" sz="1800" b="0" i="0" u="none" strike="noStrike" kern="1200" cap="none" spc="0" normalizeH="0" baseline="0" noProof="0" dirty="0" smtClean="0">
              <a:ln>
                <a:noFill/>
              </a:ln>
              <a:solidFill>
                <a:srgbClr val="1E1217">
                  <a:lumMod val="75000"/>
                  <a:lumOff val="25000"/>
                </a:srgbClr>
              </a:solidFill>
              <a:effectLst/>
              <a:uLnTx/>
              <a:uFillTx/>
              <a:latin typeface="微軟正黑體" pitchFamily="34" charset="-120"/>
              <a:ea typeface="微軟正黑體" pitchFamily="34" charset="-120"/>
            </a:endParaRPr>
          </a:p>
        </p:txBody>
      </p:sp>
      <p:sp>
        <p:nvSpPr>
          <p:cNvPr id="24" name="Footer Placeholder 4"/>
          <p:cNvSpPr txBox="1">
            <a:spLocks/>
          </p:cNvSpPr>
          <p:nvPr/>
        </p:nvSpPr>
        <p:spPr>
          <a:xfrm>
            <a:off x="467544" y="6492552"/>
            <a:ext cx="3376489"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359746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3600" dirty="0"/>
              <a:t>社會領域能力</a:t>
            </a:r>
            <a:r>
              <a:rPr lang="en-US" altLang="zh-TW" sz="3600" dirty="0"/>
              <a:t>--</a:t>
            </a:r>
            <a:br>
              <a:rPr lang="en-US" altLang="zh-TW" sz="3600" dirty="0"/>
            </a:br>
            <a:r>
              <a:rPr lang="zh-TW" altLang="en-US" sz="3600" dirty="0" smtClean="0"/>
              <a:t>                           愛護與尊重</a:t>
            </a:r>
            <a:endParaRPr lang="zh-TW" altLang="en-US" sz="3200" dirty="0"/>
          </a:p>
        </p:txBody>
      </p:sp>
      <p:sp>
        <p:nvSpPr>
          <p:cNvPr id="107523" name="Rectangle 2"/>
          <p:cNvSpPr>
            <a:spLocks noGrp="1"/>
          </p:cNvSpPr>
          <p:nvPr>
            <p:ph idx="1"/>
          </p:nvPr>
        </p:nvSpPr>
        <p:spPr/>
        <p:txBody>
          <a:bodyPr>
            <a:normAutofit/>
          </a:bodyPr>
          <a:lstStyle/>
          <a:p>
            <a:pPr algn="just"/>
            <a:r>
              <a:rPr lang="zh-TW" altLang="en-US" sz="2400" dirty="0" smtClean="0"/>
              <a:t>主動關注自己、他人和自然生命的態度</a:t>
            </a:r>
            <a:endParaRPr lang="en-US" altLang="zh-TW" sz="2400" dirty="0" smtClean="0"/>
          </a:p>
          <a:p>
            <a:pPr algn="just"/>
            <a:r>
              <a:rPr lang="zh-TW" altLang="en-US" sz="2400" dirty="0" smtClean="0"/>
              <a:t>學習照顧自己</a:t>
            </a:r>
            <a:endParaRPr lang="en-US" altLang="zh-TW" sz="2400" dirty="0" smtClean="0"/>
          </a:p>
          <a:p>
            <a:pPr algn="just"/>
            <a:r>
              <a:rPr lang="zh-TW" altLang="en-US" sz="2400" dirty="0" smtClean="0"/>
              <a:t>願意跟他人分享及提供協助</a:t>
            </a:r>
            <a:endParaRPr lang="en-US" altLang="zh-TW" sz="2400" dirty="0" smtClean="0"/>
          </a:p>
          <a:p>
            <a:pPr algn="just"/>
            <a:r>
              <a:rPr lang="zh-TW" altLang="en-US" sz="2400" dirty="0" smtClean="0"/>
              <a:t>發展和諧的人際關係及與自然共處的情懷</a:t>
            </a:r>
          </a:p>
        </p:txBody>
      </p:sp>
      <p:sp>
        <p:nvSpPr>
          <p:cNvPr id="6" name="投影片編號版面配置區 22"/>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8B2AF03-E005-4D1C-A7F0-A8A08EF6E07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9801083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p:txBody>
          <a:bodyPr wrap="square" lIns="91440" tIns="45720" rIns="91440" bIns="45720" numCol="1" anchorCtr="0" compatLnSpc="1">
            <a:prstTxWarp prst="textNoShape">
              <a:avLst/>
            </a:prstTxWarp>
            <a:normAutofit/>
          </a:bodyPr>
          <a:lstStyle/>
          <a:p>
            <a:pPr>
              <a:defRPr/>
            </a:pPr>
            <a:r>
              <a:rPr lang="zh-TW" altLang="en-US" sz="3600" dirty="0"/>
              <a:t>社會</a:t>
            </a:r>
            <a:r>
              <a:rPr lang="zh-TW" altLang="en-US" sz="3600" dirty="0" smtClean="0"/>
              <a:t>領域學習面向</a:t>
            </a:r>
            <a:r>
              <a:rPr lang="en-US" altLang="zh-TW" sz="3600" dirty="0" smtClean="0"/>
              <a:t>--</a:t>
            </a:r>
            <a:r>
              <a:rPr lang="en-US" altLang="zh-TW" sz="3600" dirty="0"/>
              <a:t/>
            </a:r>
            <a:br>
              <a:rPr lang="en-US" altLang="zh-TW" sz="3600" dirty="0"/>
            </a:br>
            <a:r>
              <a:rPr lang="zh-TW" altLang="en-US" sz="3600" dirty="0" smtClean="0"/>
              <a:t>                                   自己</a:t>
            </a:r>
            <a:endParaRPr lang="en-US" altLang="zh-TW" sz="1600" dirty="0" smtClean="0">
              <a:effectLst/>
              <a:ea typeface="標楷體" pitchFamily="65" charset="-120"/>
            </a:endParaRPr>
          </a:p>
        </p:txBody>
      </p:sp>
      <p:sp>
        <p:nvSpPr>
          <p:cNvPr id="108548" name="Rectangle 3"/>
          <p:cNvSpPr>
            <a:spLocks noGrp="1"/>
          </p:cNvSpPr>
          <p:nvPr>
            <p:ph idx="1"/>
          </p:nvPr>
        </p:nvSpPr>
        <p:spPr/>
        <p:txBody>
          <a:bodyPr>
            <a:normAutofit/>
          </a:bodyPr>
          <a:lstStyle/>
          <a:p>
            <a:pPr algn="just">
              <a:lnSpc>
                <a:spcPct val="90000"/>
              </a:lnSpc>
            </a:pPr>
            <a:r>
              <a:rPr lang="zh-TW" altLang="en-US" sz="2600" dirty="0" smtClean="0">
                <a:solidFill>
                  <a:srgbClr val="FF0000"/>
                </a:solidFill>
              </a:rPr>
              <a:t>自我認識、自我保護與自我肯定</a:t>
            </a:r>
            <a:endParaRPr lang="en-US" altLang="zh-TW" sz="3200" dirty="0">
              <a:solidFill>
                <a:srgbClr val="FF0000"/>
              </a:solidFill>
            </a:endParaRPr>
          </a:p>
          <a:p>
            <a:pPr lvl="1" algn="just">
              <a:lnSpc>
                <a:spcPct val="90000"/>
              </a:lnSpc>
            </a:pPr>
            <a:r>
              <a:rPr lang="zh-TW" altLang="en-US" sz="2400" dirty="0" smtClean="0">
                <a:solidFill>
                  <a:srgbClr val="FF0000"/>
                </a:solidFill>
              </a:rPr>
              <a:t>對自己外在特徵的覺察</a:t>
            </a:r>
            <a:endParaRPr lang="en-US" altLang="zh-TW" sz="2400" dirty="0" smtClean="0">
              <a:solidFill>
                <a:srgbClr val="FF0000"/>
              </a:solidFill>
            </a:endParaRPr>
          </a:p>
          <a:p>
            <a:pPr lvl="1" algn="just">
              <a:lnSpc>
                <a:spcPct val="90000"/>
              </a:lnSpc>
            </a:pPr>
            <a:r>
              <a:rPr lang="zh-TW" altLang="en-US" sz="2400" dirty="0" smtClean="0">
                <a:solidFill>
                  <a:srgbClr val="FF0000"/>
                </a:solidFill>
              </a:rPr>
              <a:t>認識自己的專長、興趣與性別</a:t>
            </a:r>
            <a:endParaRPr lang="en-US" altLang="zh-TW" sz="2400" dirty="0" smtClean="0">
              <a:solidFill>
                <a:srgbClr val="FF0000"/>
              </a:solidFill>
            </a:endParaRPr>
          </a:p>
          <a:p>
            <a:pPr lvl="1" algn="just">
              <a:lnSpc>
                <a:spcPct val="90000"/>
              </a:lnSpc>
            </a:pPr>
            <a:r>
              <a:rPr lang="zh-TW" altLang="en-US" sz="2400" dirty="0" smtClean="0">
                <a:solidFill>
                  <a:srgbClr val="FF0000"/>
                </a:solidFill>
              </a:rPr>
              <a:t>經由認識自己的身心需要，發展對自己身體自主權的意識與覺察，並學習照顧和保護自己的身體</a:t>
            </a:r>
            <a:endParaRPr lang="en-US" altLang="zh-TW" sz="2400" dirty="0" smtClean="0">
              <a:solidFill>
                <a:srgbClr val="FF0000"/>
              </a:solidFill>
            </a:endParaRPr>
          </a:p>
          <a:p>
            <a:pPr lvl="1" algn="just">
              <a:lnSpc>
                <a:spcPct val="90000"/>
              </a:lnSpc>
            </a:pPr>
            <a:r>
              <a:rPr lang="zh-TW" altLang="en-US" sz="2400" dirty="0" smtClean="0">
                <a:solidFill>
                  <a:srgbClr val="FF0000"/>
                </a:solidFill>
              </a:rPr>
              <a:t>依自己的想法與目標行動，建立自信心和喜歡自己</a:t>
            </a:r>
          </a:p>
        </p:txBody>
      </p:sp>
      <p:sp>
        <p:nvSpPr>
          <p:cNvPr id="108549"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BC85BCC-F67E-4AA6-97C7-5DBC701C0588}"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2819103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00276" y="2438400"/>
            <a:ext cx="6577928" cy="4086944"/>
          </a:xfrm>
        </p:spPr>
        <p:txBody>
          <a:bodyPr>
            <a:normAutofit/>
          </a:bodyPr>
          <a:lstStyle/>
          <a:p>
            <a:pPr algn="just"/>
            <a:r>
              <a:rPr lang="zh-TW" altLang="en-US" sz="2600" b="1" dirty="0" smtClean="0">
                <a:solidFill>
                  <a:srgbClr val="FF0000"/>
                </a:solidFill>
              </a:rPr>
              <a:t>指人際互動與團體規範</a:t>
            </a:r>
            <a:endParaRPr lang="en-US" altLang="zh-TW" sz="2600" b="1" dirty="0" smtClean="0">
              <a:solidFill>
                <a:srgbClr val="FF0000"/>
              </a:solidFill>
            </a:endParaRPr>
          </a:p>
          <a:p>
            <a:pPr lvl="1" algn="just">
              <a:lnSpc>
                <a:spcPct val="90000"/>
              </a:lnSpc>
            </a:pPr>
            <a:r>
              <a:rPr lang="zh-TW" altLang="en-US" sz="2400" dirty="0"/>
              <a:t>覺察人我異同</a:t>
            </a:r>
          </a:p>
          <a:p>
            <a:pPr lvl="1" algn="just">
              <a:lnSpc>
                <a:spcPct val="90000"/>
              </a:lnSpc>
            </a:pPr>
            <a:r>
              <a:rPr lang="zh-TW" altLang="en-US" sz="2400" dirty="0"/>
              <a:t>願意聆聽和溝通去理解他人需求，以關懷同理方式去回應他人，並和他人合作</a:t>
            </a:r>
          </a:p>
          <a:p>
            <a:pPr lvl="1" algn="just">
              <a:lnSpc>
                <a:spcPct val="90000"/>
              </a:lnSpc>
            </a:pPr>
            <a:r>
              <a:rPr lang="zh-TW" altLang="en-US" sz="2400" b="1" dirty="0">
                <a:solidFill>
                  <a:srgbClr val="FF0000"/>
                </a:solidFill>
              </a:rPr>
              <a:t>在面對衝突時</a:t>
            </a:r>
            <a:r>
              <a:rPr lang="zh-TW" altLang="en-US" sz="2400" b="1" dirty="0" smtClean="0">
                <a:solidFill>
                  <a:srgbClr val="FF0000"/>
                </a:solidFill>
              </a:rPr>
              <a:t>，學習兼顧</a:t>
            </a:r>
            <a:r>
              <a:rPr lang="zh-TW" altLang="en-US" sz="2400" b="1" dirty="0">
                <a:solidFill>
                  <a:srgbClr val="FF0000"/>
                </a:solidFill>
              </a:rPr>
              <a:t>自己</a:t>
            </a:r>
            <a:r>
              <a:rPr lang="zh-TW" altLang="en-US" sz="2400" b="1" dirty="0" smtClean="0">
                <a:solidFill>
                  <a:srgbClr val="FF0000"/>
                </a:solidFill>
              </a:rPr>
              <a:t>和同理他人，共同合作解決</a:t>
            </a:r>
            <a:endParaRPr lang="zh-TW" altLang="en-US" sz="2400" b="1" dirty="0">
              <a:solidFill>
                <a:srgbClr val="FF0000"/>
              </a:solidFill>
            </a:endParaRPr>
          </a:p>
          <a:p>
            <a:pPr lvl="1" algn="just">
              <a:lnSpc>
                <a:spcPct val="90000"/>
              </a:lnSpc>
            </a:pPr>
            <a:r>
              <a:rPr lang="zh-TW" altLang="en-US" sz="2400" b="1" dirty="0" smtClean="0">
                <a:solidFill>
                  <a:srgbClr val="FF0000"/>
                </a:solidFill>
              </a:rPr>
              <a:t>體會生活禮儀和規範的意義，進而願意主動遵守</a:t>
            </a:r>
            <a:endParaRPr lang="en-US" altLang="zh-TW" sz="2400" b="1" dirty="0" smtClean="0">
              <a:solidFill>
                <a:srgbClr val="FF0000"/>
              </a:solidFill>
            </a:endParaRPr>
          </a:p>
          <a:p>
            <a:pPr lvl="1" algn="just">
              <a:lnSpc>
                <a:spcPct val="90000"/>
              </a:lnSpc>
            </a:pPr>
            <a:r>
              <a:rPr lang="zh-TW" altLang="en-US" sz="2400" b="1" dirty="0" smtClean="0">
                <a:solidFill>
                  <a:srgbClr val="FF0000"/>
                </a:solidFill>
              </a:rPr>
              <a:t>享有平等地位可參與活動、做決定和使用資源，從中獲得團體的歸屬感與認同</a:t>
            </a:r>
            <a:endParaRPr lang="zh-TW" altLang="en-US" sz="2400" b="1" dirty="0">
              <a:solidFill>
                <a:srgbClr val="FF0000"/>
              </a:solidFill>
            </a:endParaRPr>
          </a:p>
          <a:p>
            <a:endParaRPr kumimoji="1" lang="zh-TW" altLang="en-US" dirty="0"/>
          </a:p>
        </p:txBody>
      </p:sp>
      <p:sp>
        <p:nvSpPr>
          <p:cNvPr id="4" name="Rectangle 2"/>
          <p:cNvSpPr txBox="1">
            <a:spLocks/>
          </p:cNvSpPr>
          <p:nvPr/>
        </p:nvSpPr>
        <p:spPr bwMode="auto">
          <a:xfrm>
            <a:off x="2119201" y="571883"/>
            <a:ext cx="6673174" cy="1560716"/>
          </a:xfrm>
          <a:prstGeom prst="rect">
            <a:avLst/>
          </a:prstGeom>
        </p:spPr>
        <p:txBody>
          <a:bodyPr vert="horz" wrap="square" lIns="91440" tIns="45720" rIns="91440" bIns="45720" numCol="1" rtlCol="0" anchor="t" anchorCtr="0" compatLnSpc="1">
            <a:prstTxWarp prst="textNoShape">
              <a:avLst/>
            </a:prstTxWarp>
            <a:norm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icrosoft JhengHei" charset="-120"/>
                <a:ea typeface="Microsoft JhengHei" charset="-120"/>
                <a:cs typeface="Microsoft JhengHei" charset="-120"/>
              </a:defRPr>
            </a:lvl1pPr>
          </a:lstStyle>
          <a:p>
            <a:pPr marL="0" marR="0" lvl="0" indent="0" algn="l" defTabSz="685800" rtl="0" eaLnBrk="1" fontAlgn="auto" latinLnBrk="0" hangingPunct="1">
              <a:lnSpc>
                <a:spcPct val="99000"/>
              </a:lnSpc>
              <a:spcBef>
                <a:spcPct val="0"/>
              </a:spcBef>
              <a:spcAft>
                <a:spcPts val="0"/>
              </a:spcAft>
              <a:buClrTx/>
              <a:buSzTx/>
              <a:buFontTx/>
              <a:buNone/>
              <a:tabLst/>
              <a:defRPr/>
            </a:pPr>
            <a:r>
              <a:rPr kumimoji="0" lang="zh-TW" altLang="en-US" sz="3600" b="0" i="0" u="none" strike="noStrike" kern="1200" cap="none" spc="0" normalizeH="0" baseline="0" noProof="0" dirty="0" smtClean="0">
                <a:ln>
                  <a:noFill/>
                </a:ln>
                <a:solidFill>
                  <a:srgbClr val="1E1217">
                    <a:lumMod val="75000"/>
                    <a:lumOff val="25000"/>
                  </a:srgbClr>
                </a:solidFill>
                <a:effectLst/>
                <a:uLnTx/>
                <a:uFillTx/>
                <a:latin typeface="Microsoft JhengHei" charset="-120"/>
                <a:ea typeface="Microsoft JhengHei" charset="-120"/>
              </a:rPr>
              <a:t>社會領域學習面向</a:t>
            </a:r>
            <a:r>
              <a:rPr kumimoji="0" lang="en-US" altLang="zh-TW" sz="3600" b="0" i="0" u="none" strike="noStrike" kern="1200" cap="none" spc="0" normalizeH="0" baseline="0" noProof="0" dirty="0" smtClean="0">
                <a:ln>
                  <a:noFill/>
                </a:ln>
                <a:solidFill>
                  <a:srgbClr val="1E1217">
                    <a:lumMod val="75000"/>
                    <a:lumOff val="25000"/>
                  </a:srgbClr>
                </a:solidFill>
                <a:effectLst/>
                <a:uLnTx/>
                <a:uFillTx/>
                <a:latin typeface="Microsoft JhengHei" charset="-120"/>
                <a:ea typeface="Microsoft JhengHei" charset="-120"/>
              </a:rPr>
              <a:t>--</a:t>
            </a:r>
            <a:br>
              <a:rPr kumimoji="0" lang="en-US" altLang="zh-TW" sz="3600" b="0" i="0" u="none" strike="noStrike" kern="1200" cap="none" spc="0" normalizeH="0" baseline="0" noProof="0" dirty="0" smtClean="0">
                <a:ln>
                  <a:noFill/>
                </a:ln>
                <a:solidFill>
                  <a:srgbClr val="1E1217">
                    <a:lumMod val="75000"/>
                    <a:lumOff val="25000"/>
                  </a:srgbClr>
                </a:solidFill>
                <a:effectLst/>
                <a:uLnTx/>
                <a:uFillTx/>
                <a:latin typeface="Microsoft JhengHei" charset="-120"/>
                <a:ea typeface="Microsoft JhengHei" charset="-120"/>
              </a:rPr>
            </a:br>
            <a:r>
              <a:rPr kumimoji="0" lang="zh-TW" altLang="en-US" sz="3600" b="0" i="0" u="none" strike="noStrike" kern="1200" cap="none" spc="0" normalizeH="0" baseline="0" noProof="0" dirty="0" smtClean="0">
                <a:ln>
                  <a:noFill/>
                </a:ln>
                <a:solidFill>
                  <a:srgbClr val="1E1217">
                    <a:lumMod val="75000"/>
                    <a:lumOff val="25000"/>
                  </a:srgbClr>
                </a:solidFill>
                <a:effectLst/>
                <a:uLnTx/>
                <a:uFillTx/>
                <a:latin typeface="Microsoft JhengHei" charset="-120"/>
                <a:ea typeface="Microsoft JhengHei" charset="-120"/>
              </a:rPr>
              <a:t>                                   人與人</a:t>
            </a:r>
            <a:endParaRPr kumimoji="0" lang="en-US" altLang="zh-TW" sz="1600" b="0" i="0" u="none" strike="noStrike" kern="1200" cap="none" spc="0" normalizeH="0" baseline="0" noProof="0" dirty="0" smtClean="0">
              <a:ln>
                <a:noFill/>
              </a:ln>
              <a:solidFill>
                <a:srgbClr val="1E1217">
                  <a:lumMod val="75000"/>
                  <a:lumOff val="25000"/>
                </a:srgbClr>
              </a:solidFill>
              <a:effectLst/>
              <a:uLnTx/>
              <a:uFillTx/>
              <a:latin typeface="Microsoft JhengHei" charset="-120"/>
              <a:ea typeface="標楷體" pitchFamily="65" charset="-120"/>
            </a:endParaRPr>
          </a:p>
        </p:txBody>
      </p:sp>
      <p:sp>
        <p:nvSpPr>
          <p:cNvPr id="6" name="投影片編號版面配置區 22"/>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8B2AF03-E005-4D1C-A7F0-A8A08EF6E07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4703788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00276" y="2438400"/>
            <a:ext cx="6577928" cy="4086944"/>
          </a:xfrm>
        </p:spPr>
        <p:txBody>
          <a:bodyPr>
            <a:normAutofit fontScale="85000" lnSpcReduction="10000"/>
          </a:bodyPr>
          <a:lstStyle/>
          <a:p>
            <a:pPr algn="just"/>
            <a:r>
              <a:rPr lang="zh-TW" altLang="en-US" sz="31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在家庭、幼兒園和社區中，與幼兒有關的人文與自然現象</a:t>
            </a:r>
          </a:p>
          <a:p>
            <a:pPr lvl="1" algn="just"/>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透過積極參與領會家庭的重要</a:t>
            </a:r>
          </a:p>
          <a:p>
            <a:pPr lvl="1" algn="just"/>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了解社區中各種各樣的人物角色和活動、文化習俗節慶及多樣的生活方式</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lvl="1" algn="just"/>
            <a:r>
              <a:rPr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知道不同的人事物都具有獨特的文化意義，體會生活中人事物與自己生活的關係</a:t>
            </a:r>
          </a:p>
          <a:p>
            <a:pPr lvl="1" algn="just"/>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a:t>
            </a:r>
            <a:r>
              <a:rPr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關懷生命、適當使用資源，與環境保持和諧共存的關係 </a:t>
            </a:r>
          </a:p>
          <a:p>
            <a:endParaRPr kumimoji="1" lang="zh-TW" altLang="en-US" dirty="0"/>
          </a:p>
        </p:txBody>
      </p:sp>
      <p:sp>
        <p:nvSpPr>
          <p:cNvPr id="4" name="Rectangle 2"/>
          <p:cNvSpPr txBox="1">
            <a:spLocks/>
          </p:cNvSpPr>
          <p:nvPr/>
        </p:nvSpPr>
        <p:spPr bwMode="auto">
          <a:xfrm>
            <a:off x="2119201" y="571883"/>
            <a:ext cx="6673174" cy="1560716"/>
          </a:xfrm>
          <a:prstGeom prst="rect">
            <a:avLst/>
          </a:prstGeom>
        </p:spPr>
        <p:txBody>
          <a:bodyPr vert="horz" wrap="square" lIns="91440" tIns="45720" rIns="91440" bIns="45720" numCol="1" rtlCol="0" anchor="t" anchorCtr="0" compatLnSpc="1">
            <a:prstTxWarp prst="textNoShape">
              <a:avLst/>
            </a:prstTxWarp>
            <a:norm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icrosoft JhengHei" charset="-120"/>
                <a:ea typeface="Microsoft JhengHei" charset="-120"/>
                <a:cs typeface="Microsoft JhengHei" charset="-120"/>
              </a:defRPr>
            </a:lvl1pPr>
          </a:lstStyle>
          <a:p>
            <a:pPr marL="0" marR="0" lvl="0" indent="0" algn="l" defTabSz="685800" rtl="0" eaLnBrk="1" fontAlgn="auto" latinLnBrk="0" hangingPunct="1">
              <a:lnSpc>
                <a:spcPct val="99000"/>
              </a:lnSpc>
              <a:spcBef>
                <a:spcPct val="0"/>
              </a:spcBef>
              <a:spcAft>
                <a:spcPts val="0"/>
              </a:spcAft>
              <a:buClrTx/>
              <a:buSzTx/>
              <a:buFontTx/>
              <a:buNone/>
              <a:tabLst/>
              <a:defRPr/>
            </a:pPr>
            <a:r>
              <a:rPr kumimoji="0" lang="zh-TW" altLang="en-US" sz="3600" b="0" i="0" u="none" strike="noStrike" kern="1200" cap="none" spc="0" normalizeH="0" baseline="0" noProof="0" dirty="0" smtClean="0">
                <a:ln>
                  <a:noFill/>
                </a:ln>
                <a:solidFill>
                  <a:srgbClr val="1E1217">
                    <a:lumMod val="75000"/>
                    <a:lumOff val="25000"/>
                  </a:srgbClr>
                </a:solidFill>
                <a:effectLst/>
                <a:uLnTx/>
                <a:uFillTx/>
                <a:latin typeface="Microsoft JhengHei" charset="-120"/>
                <a:ea typeface="Microsoft JhengHei" charset="-120"/>
              </a:rPr>
              <a:t>社會領域學習面向</a:t>
            </a:r>
            <a:r>
              <a:rPr kumimoji="0" lang="en-US" altLang="zh-TW" sz="3600" b="0" i="0" u="none" strike="noStrike" kern="1200" cap="none" spc="0" normalizeH="0" baseline="0" noProof="0" dirty="0" smtClean="0">
                <a:ln>
                  <a:noFill/>
                </a:ln>
                <a:solidFill>
                  <a:srgbClr val="1E1217">
                    <a:lumMod val="75000"/>
                    <a:lumOff val="25000"/>
                  </a:srgbClr>
                </a:solidFill>
                <a:effectLst/>
                <a:uLnTx/>
                <a:uFillTx/>
                <a:latin typeface="Microsoft JhengHei" charset="-120"/>
                <a:ea typeface="Microsoft JhengHei" charset="-120"/>
              </a:rPr>
              <a:t>--</a:t>
            </a:r>
            <a:br>
              <a:rPr kumimoji="0" lang="en-US" altLang="zh-TW" sz="3600" b="0" i="0" u="none" strike="noStrike" kern="1200" cap="none" spc="0" normalizeH="0" baseline="0" noProof="0" dirty="0" smtClean="0">
                <a:ln>
                  <a:noFill/>
                </a:ln>
                <a:solidFill>
                  <a:srgbClr val="1E1217">
                    <a:lumMod val="75000"/>
                    <a:lumOff val="25000"/>
                  </a:srgbClr>
                </a:solidFill>
                <a:effectLst/>
                <a:uLnTx/>
                <a:uFillTx/>
                <a:latin typeface="Microsoft JhengHei" charset="-120"/>
                <a:ea typeface="Microsoft JhengHei" charset="-120"/>
              </a:rPr>
            </a:br>
            <a:r>
              <a:rPr kumimoji="0" lang="zh-TW" altLang="en-US" sz="3600" b="0" i="0" u="none" strike="noStrike" kern="1200" cap="none" spc="0" normalizeH="0" baseline="0" noProof="0" dirty="0" smtClean="0">
                <a:ln>
                  <a:noFill/>
                </a:ln>
                <a:solidFill>
                  <a:srgbClr val="1E1217">
                    <a:lumMod val="75000"/>
                    <a:lumOff val="25000"/>
                  </a:srgbClr>
                </a:solidFill>
                <a:effectLst/>
                <a:uLnTx/>
                <a:uFillTx/>
                <a:latin typeface="Microsoft JhengHei" charset="-120"/>
                <a:ea typeface="Microsoft JhengHei" charset="-120"/>
              </a:rPr>
              <a:t>                                   人與環境</a:t>
            </a:r>
            <a:endParaRPr kumimoji="0" lang="en-US" altLang="zh-TW" sz="1600" b="0" i="0" u="none" strike="noStrike" kern="1200" cap="none" spc="0" normalizeH="0" baseline="0" noProof="0" dirty="0" smtClean="0">
              <a:ln>
                <a:noFill/>
              </a:ln>
              <a:solidFill>
                <a:srgbClr val="1E1217">
                  <a:lumMod val="75000"/>
                  <a:lumOff val="25000"/>
                </a:srgbClr>
              </a:solidFill>
              <a:effectLst/>
              <a:uLnTx/>
              <a:uFillTx/>
              <a:latin typeface="Microsoft JhengHei" charset="-120"/>
              <a:ea typeface="標楷體" pitchFamily="65" charset="-120"/>
            </a:endParaRPr>
          </a:p>
        </p:txBody>
      </p:sp>
      <p:sp>
        <p:nvSpPr>
          <p:cNvPr id="6" name="投影片編號版面配置區 22"/>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8B2AF03-E005-4D1C-A7F0-A8A08EF6E07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81630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ED1210F-674E-4258-A908-FB43E1F794A1}"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pic>
        <p:nvPicPr>
          <p:cNvPr id="55300" name="Picture 2"/>
          <p:cNvPicPr>
            <a:picLocks noChangeAspect="1" noChangeArrowheads="1"/>
          </p:cNvPicPr>
          <p:nvPr/>
        </p:nvPicPr>
        <p:blipFill>
          <a:blip r:embed="rId2" cstate="print"/>
          <a:srcRect/>
          <a:stretch>
            <a:fillRect/>
          </a:stretch>
        </p:blipFill>
        <p:spPr bwMode="auto">
          <a:xfrm>
            <a:off x="2143125" y="1196975"/>
            <a:ext cx="4978400" cy="5283200"/>
          </a:xfrm>
          <a:prstGeom prst="rect">
            <a:avLst/>
          </a:prstGeom>
          <a:noFill/>
          <a:ln w="9525">
            <a:noFill/>
            <a:miter lim="800000"/>
            <a:headEnd/>
            <a:tailEnd/>
          </a:ln>
        </p:spPr>
      </p:pic>
      <p:sp>
        <p:nvSpPr>
          <p:cNvPr id="5" name="標題 1"/>
          <p:cNvSpPr>
            <a:spLocks noGrp="1"/>
          </p:cNvSpPr>
          <p:nvPr>
            <p:ph type="title"/>
          </p:nvPr>
        </p:nvSpPr>
        <p:spPr>
          <a:xfrm>
            <a:off x="367396" y="650182"/>
            <a:ext cx="8229600" cy="1143000"/>
          </a:xfrm>
        </p:spPr>
        <p:txBody>
          <a:bodyPr rtlCol="0">
            <a:normAutofit/>
          </a:bodyPr>
          <a:lstStyle/>
          <a:p>
            <a:pPr eaLnBrk="1" hangingPunct="1">
              <a:defRPr/>
            </a:pPr>
            <a:r>
              <a:rPr lang="zh-TW" altLang="en-US" sz="3600" dirty="0" smtClean="0"/>
              <a:t>基本動作技能</a:t>
            </a:r>
            <a:r>
              <a:rPr lang="en-US" altLang="zh-TW" sz="3600" dirty="0" smtClean="0"/>
              <a:t>(3)</a:t>
            </a:r>
            <a:endParaRPr lang="zh-TW" altLang="en-US" sz="3600" dirty="0" smtClean="0"/>
          </a:p>
        </p:txBody>
      </p:sp>
      <p:sp>
        <p:nvSpPr>
          <p:cNvPr id="55302"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8299A93-E86D-47EA-B069-3F9166B118B5}"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55903023"/>
      </p:ext>
    </p:extLst>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a:bodyPr>
          <a:lstStyle/>
          <a:p>
            <a:pPr>
              <a:defRPr/>
            </a:pPr>
            <a:r>
              <a:rPr lang="zh-TW" altLang="en-US" sz="3600" dirty="0" smtClean="0">
                <a:latin typeface="微軟正黑體" pitchFamily="34" charset="-120"/>
                <a:ea typeface="微軟正黑體" pitchFamily="34" charset="-120"/>
              </a:rPr>
              <a:t>社會領域學習指標</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示例</a:t>
            </a:r>
            <a:r>
              <a:rPr lang="en-US" altLang="zh-TW" sz="3600" dirty="0" smtClean="0">
                <a:latin typeface="微軟正黑體" pitchFamily="34" charset="-120"/>
                <a:ea typeface="微軟正黑體" pitchFamily="34" charset="-120"/>
              </a:rPr>
              <a:t>)</a:t>
            </a:r>
            <a:endParaRPr lang="en-US" altLang="zh-TW" sz="1800" dirty="0">
              <a:latin typeface="微軟正黑體" pitchFamily="34" charset="-120"/>
              <a:ea typeface="微軟正黑體" pitchFamily="34" charset="-120"/>
            </a:endParaRPr>
          </a:p>
        </p:txBody>
      </p:sp>
      <p:graphicFrame>
        <p:nvGraphicFramePr>
          <p:cNvPr id="29760" name="Group 64"/>
          <p:cNvGraphicFramePr>
            <a:graphicFrameLocks noGrp="1"/>
          </p:cNvGraphicFramePr>
          <p:nvPr>
            <p:extLst/>
          </p:nvPr>
        </p:nvGraphicFramePr>
        <p:xfrm>
          <a:off x="776842" y="1469326"/>
          <a:ext cx="8001000" cy="5056823"/>
        </p:xfrm>
        <a:graphic>
          <a:graphicData uri="http://schemas.openxmlformats.org/drawingml/2006/table">
            <a:tb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5762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課程目標</a:t>
                      </a:r>
                    </a:p>
                  </a:txBody>
                  <a:tcPr anchor="ct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2-3</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3-4</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4-5</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5-6</a:t>
                      </a:r>
                      <a:r>
                        <a:rPr kumimoji="0" lang="zh-TW" altLang="en-US"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3749675">
                <a:tc>
                  <a:txBody>
                    <a:bodyPr/>
                    <a:lstStyle/>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zh-TW" sz="1800" b="1"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1800" b="1"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-2-3</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調整</a:t>
                      </a:r>
                      <a:r>
                        <a:rPr kumimoji="0" lang="zh-TW" altLang="en-US" sz="18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自己的行動</a:t>
                      </a:r>
                      <a:r>
                        <a:rPr kumimoji="0" lang="zh-TW" altLang="en-US" sz="1800" b="1"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，遵守生活規範與活動規則</a:t>
                      </a:r>
                    </a:p>
                  </a:txBody>
                  <a:tcP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幼</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-2-3-1</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在生活情境中</a:t>
                      </a:r>
                      <a:r>
                        <a:rPr kumimoji="0" lang="zh-TW" altLang="en-US" sz="1800" b="0"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學習合宜的</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人際禮儀</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小</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-2-3-1</a:t>
                      </a: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小</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-2-3-2</a:t>
                      </a:r>
                    </a:p>
                    <a:p>
                      <a:pPr marL="0" marR="0" lvl="0" indent="0" algn="just"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聽從成人指示，遵守生活規範 </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中</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-2-3-1</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理解自己和互動對象的關係，</a:t>
                      </a:r>
                      <a:r>
                        <a:rPr kumimoji="0" lang="zh-TW" altLang="en-US" sz="1800" b="0"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表現合宜的生活禮儀</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中</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-2-3-2</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理解生活規範訂定的理由，並調整自己的行動</a:t>
                      </a:r>
                      <a:endPar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-2-3-1</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因應情境，</a:t>
                      </a:r>
                      <a:r>
                        <a:rPr kumimoji="0" lang="zh-TW" altLang="en-US" sz="1800" b="0"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表現合宜的生活禮儀</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-2-3-2</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-2-3-3</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與他人共同訂定活動規則，遵守共同協議</a:t>
                      </a:r>
                    </a:p>
                  </a:txBody>
                  <a:tcP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110616" name="Line 34"/>
          <p:cNvSpPr>
            <a:spLocks noChangeShapeType="1"/>
          </p:cNvSpPr>
          <p:nvPr/>
        </p:nvSpPr>
        <p:spPr bwMode="auto">
          <a:xfrm>
            <a:off x="7423225" y="4221088"/>
            <a:ext cx="1223962"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617" name="Line 59"/>
          <p:cNvSpPr>
            <a:spLocks noChangeShapeType="1"/>
          </p:cNvSpPr>
          <p:nvPr/>
        </p:nvSpPr>
        <p:spPr bwMode="auto">
          <a:xfrm>
            <a:off x="4211960" y="2638425"/>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618" name="投影片編號版面配置區 8"/>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9C037B2-A100-42C4-9B47-1C89464FEAA7}"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4"/>
          <p:cNvSpPr txBox="1">
            <a:spLocks/>
          </p:cNvSpPr>
          <p:nvPr/>
        </p:nvSpPr>
        <p:spPr>
          <a:xfrm>
            <a:off x="2200276" y="6592267"/>
            <a:ext cx="4250530" cy="265733"/>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59147180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a:bodyPr>
          <a:lstStyle/>
          <a:p>
            <a:pPr>
              <a:defRPr/>
            </a:pPr>
            <a:r>
              <a:rPr lang="zh-TW" altLang="en-US" sz="3600" dirty="0" smtClean="0">
                <a:latin typeface="微軟正黑體" pitchFamily="34" charset="-120"/>
                <a:ea typeface="微軟正黑體" pitchFamily="34" charset="-120"/>
              </a:rPr>
              <a:t>社會領域學習指標</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示例</a:t>
            </a:r>
            <a:r>
              <a:rPr lang="en-US" altLang="zh-TW" sz="3600" dirty="0" smtClean="0">
                <a:latin typeface="微軟正黑體" pitchFamily="34" charset="-120"/>
                <a:ea typeface="微軟正黑體" pitchFamily="34" charset="-120"/>
              </a:rPr>
              <a:t>)</a:t>
            </a:r>
            <a:endParaRPr lang="en-US" altLang="zh-TW" sz="1800" dirty="0">
              <a:latin typeface="微軟正黑體" pitchFamily="34" charset="-120"/>
              <a:ea typeface="微軟正黑體" pitchFamily="34" charset="-120"/>
            </a:endParaRPr>
          </a:p>
        </p:txBody>
      </p:sp>
      <p:sp>
        <p:nvSpPr>
          <p:cNvPr id="110618" name="投影片編號版面配置區 8"/>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9C037B2-A100-42C4-9B47-1C89464FEAA7}"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直線接點 6"/>
          <p:cNvCxnSpPr/>
          <p:nvPr/>
        </p:nvCxnSpPr>
        <p:spPr>
          <a:xfrm>
            <a:off x="683568" y="404664"/>
            <a:ext cx="7560320" cy="6004074"/>
          </a:xfrm>
          <a:prstGeom prst="line">
            <a:avLst/>
          </a:prstGeom>
        </p:spPr>
        <p:style>
          <a:lnRef idx="1">
            <a:schemeClr val="accent1"/>
          </a:lnRef>
          <a:fillRef idx="0">
            <a:schemeClr val="accent1"/>
          </a:fillRef>
          <a:effectRef idx="0">
            <a:schemeClr val="accent1"/>
          </a:effectRef>
          <a:fontRef idx="minor">
            <a:schemeClr val="tx1"/>
          </a:fontRef>
        </p:style>
      </p:cxnSp>
      <p:sp>
        <p:nvSpPr>
          <p:cNvPr id="8" name="Line 34"/>
          <p:cNvSpPr>
            <a:spLocks noChangeShapeType="1"/>
          </p:cNvSpPr>
          <p:nvPr/>
        </p:nvSpPr>
        <p:spPr bwMode="auto">
          <a:xfrm>
            <a:off x="7308304" y="3212976"/>
            <a:ext cx="1223962"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9760" name="Group 64"/>
          <p:cNvGraphicFramePr>
            <a:graphicFrameLocks noGrp="1"/>
          </p:cNvGraphicFramePr>
          <p:nvPr>
            <p:extLst/>
          </p:nvPr>
        </p:nvGraphicFramePr>
        <p:xfrm>
          <a:off x="827584" y="2006149"/>
          <a:ext cx="8001000" cy="2801104"/>
        </p:xfrm>
        <a:graphic>
          <a:graphicData uri="http://schemas.openxmlformats.org/drawingml/2006/table">
            <a:tb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57606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課程目標</a:t>
                      </a:r>
                    </a:p>
                  </a:txBody>
                  <a:tcPr anchor="ct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2-3</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3-4</a:t>
                      </a:r>
                      <a:r>
                        <a:rPr kumimoji="0" lang="zh-TW" altLang="en-US"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4-5</a:t>
                      </a:r>
                      <a:r>
                        <a:rPr kumimoji="0" lang="zh-TW" altLang="en-US"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5-6</a:t>
                      </a:r>
                      <a:r>
                        <a:rPr kumimoji="0" lang="zh-TW" altLang="en-US"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2106912">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-3-2</a:t>
                      </a: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保護自己</a:t>
                      </a:r>
                      <a:endParaRPr kumimoji="0" lang="zh-TW" altLang="en-US" sz="2000" b="1"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小</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-3-2-1</a:t>
                      </a: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愛護自己的身體</a:t>
                      </a:r>
                    </a:p>
                  </a:txBody>
                  <a:tcP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中</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-3-2-1</a:t>
                      </a: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保護自己身體的隱私部位，並適時尋求協助</a:t>
                      </a:r>
                      <a:endPar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-3-2-1</a:t>
                      </a: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9" name="Line 34"/>
          <p:cNvSpPr>
            <a:spLocks noChangeShapeType="1"/>
          </p:cNvSpPr>
          <p:nvPr/>
        </p:nvSpPr>
        <p:spPr bwMode="auto">
          <a:xfrm>
            <a:off x="7511146" y="3200914"/>
            <a:ext cx="1223962"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72011931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a:bodyPr>
          <a:lstStyle/>
          <a:p>
            <a:pPr>
              <a:defRPr/>
            </a:pPr>
            <a:r>
              <a:rPr lang="zh-TW" altLang="en-US" sz="3600" dirty="0" smtClean="0">
                <a:latin typeface="微軟正黑體" pitchFamily="34" charset="-120"/>
                <a:ea typeface="微軟正黑體" pitchFamily="34" charset="-120"/>
              </a:rPr>
              <a:t>社會領域學習指標</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示例</a:t>
            </a:r>
            <a:r>
              <a:rPr lang="en-US" altLang="zh-TW" sz="3600" dirty="0" smtClean="0">
                <a:latin typeface="微軟正黑體" pitchFamily="34" charset="-120"/>
                <a:ea typeface="微軟正黑體" pitchFamily="34" charset="-120"/>
              </a:rPr>
              <a:t>)</a:t>
            </a:r>
            <a:endParaRPr lang="en-US" altLang="zh-TW" sz="1800" dirty="0">
              <a:latin typeface="微軟正黑體" pitchFamily="34" charset="-120"/>
              <a:ea typeface="微軟正黑體" pitchFamily="34" charset="-120"/>
            </a:endParaRPr>
          </a:p>
        </p:txBody>
      </p:sp>
      <p:graphicFrame>
        <p:nvGraphicFramePr>
          <p:cNvPr id="29760" name="Group 64"/>
          <p:cNvGraphicFramePr>
            <a:graphicFrameLocks noGrp="1"/>
          </p:cNvGraphicFramePr>
          <p:nvPr>
            <p:extLst/>
          </p:nvPr>
        </p:nvGraphicFramePr>
        <p:xfrm>
          <a:off x="827584" y="1897989"/>
          <a:ext cx="8001000" cy="2682976"/>
        </p:xfrm>
        <a:graphic>
          <a:graphicData uri="http://schemas.openxmlformats.org/drawingml/2006/table">
            <a:tb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57606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課程目標</a:t>
                      </a:r>
                    </a:p>
                  </a:txBody>
                  <a:tcPr anchor="ct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2-3</a:t>
                      </a:r>
                      <a:r>
                        <a:rPr kumimoji="0" lang="zh-TW" altLang="en-US"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3-4</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4-5</a:t>
                      </a:r>
                      <a:r>
                        <a:rPr kumimoji="0" lang="zh-TW" altLang="en-US"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5-6</a:t>
                      </a:r>
                      <a:r>
                        <a:rPr kumimoji="0" lang="zh-TW" altLang="en-US"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2106912">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-3-4</a:t>
                      </a: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尊重他人的身體自主權</a:t>
                      </a:r>
                      <a:endParaRPr kumimoji="0" lang="zh-TW" altLang="en-US" sz="2000" b="1"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中</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-3-4-1</a:t>
                      </a: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尊重他人身體的隱私部位</a:t>
                      </a:r>
                    </a:p>
                  </a:txBody>
                  <a:tcP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-3-4-1</a:t>
                      </a: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110618" name="投影片編號版面配置區 8"/>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9C037B2-A100-42C4-9B47-1C89464FEAA7}"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直線接點 6"/>
          <p:cNvCxnSpPr/>
          <p:nvPr/>
        </p:nvCxnSpPr>
        <p:spPr>
          <a:xfrm>
            <a:off x="683568" y="404664"/>
            <a:ext cx="7560320" cy="6004074"/>
          </a:xfrm>
          <a:prstGeom prst="line">
            <a:avLst/>
          </a:prstGeom>
        </p:spPr>
        <p:style>
          <a:lnRef idx="1">
            <a:schemeClr val="accent1"/>
          </a:lnRef>
          <a:fillRef idx="0">
            <a:schemeClr val="accent1"/>
          </a:fillRef>
          <a:effectRef idx="0">
            <a:schemeClr val="accent1"/>
          </a:effectRef>
          <a:fontRef idx="minor">
            <a:schemeClr val="tx1"/>
          </a:fontRef>
        </p:style>
      </p:cxnSp>
      <p:sp>
        <p:nvSpPr>
          <p:cNvPr id="6" name="Line 34"/>
          <p:cNvSpPr>
            <a:spLocks noChangeShapeType="1"/>
          </p:cNvSpPr>
          <p:nvPr/>
        </p:nvSpPr>
        <p:spPr bwMode="auto">
          <a:xfrm>
            <a:off x="7468616" y="3068960"/>
            <a:ext cx="1223962"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12913593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a:bodyPr>
          <a:lstStyle/>
          <a:p>
            <a:pPr>
              <a:defRPr/>
            </a:pPr>
            <a:r>
              <a:rPr lang="zh-TW" altLang="en-US" sz="3600" dirty="0" smtClean="0">
                <a:latin typeface="微軟正黑體" pitchFamily="34" charset="-120"/>
                <a:ea typeface="微軟正黑體" pitchFamily="34" charset="-120"/>
              </a:rPr>
              <a:t>社會領域學習指標</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示例</a:t>
            </a:r>
            <a:r>
              <a:rPr lang="en-US" altLang="zh-TW" sz="3600" dirty="0" smtClean="0">
                <a:latin typeface="微軟正黑體" pitchFamily="34" charset="-120"/>
                <a:ea typeface="微軟正黑體" pitchFamily="34" charset="-120"/>
              </a:rPr>
              <a:t>)</a:t>
            </a:r>
            <a:endParaRPr lang="en-US" altLang="zh-TW" sz="1800" dirty="0">
              <a:latin typeface="微軟正黑體" pitchFamily="34" charset="-120"/>
              <a:ea typeface="微軟正黑體" pitchFamily="34" charset="-120"/>
            </a:endParaRPr>
          </a:p>
        </p:txBody>
      </p:sp>
      <p:graphicFrame>
        <p:nvGraphicFramePr>
          <p:cNvPr id="29760" name="Group 64"/>
          <p:cNvGraphicFramePr>
            <a:graphicFrameLocks noGrp="1"/>
          </p:cNvGraphicFramePr>
          <p:nvPr>
            <p:extLst/>
          </p:nvPr>
        </p:nvGraphicFramePr>
        <p:xfrm>
          <a:off x="827584" y="1844824"/>
          <a:ext cx="8001000" cy="3715504"/>
        </p:xfrm>
        <a:graphic>
          <a:graphicData uri="http://schemas.openxmlformats.org/drawingml/2006/table">
            <a:tb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57606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課程目標</a:t>
                      </a:r>
                    </a:p>
                  </a:txBody>
                  <a:tcPr anchor="ct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2-3</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3-4</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4-5</a:t>
                      </a:r>
                      <a:r>
                        <a:rPr kumimoji="0" lang="zh-TW" altLang="en-US"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5-6</a:t>
                      </a:r>
                      <a:r>
                        <a:rPr kumimoji="0" lang="zh-TW" altLang="en-US"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2106912">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-3-5</a:t>
                      </a: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尊重生活環境中文化的多元現象</a:t>
                      </a:r>
                      <a:endParaRPr kumimoji="0" lang="zh-TW" altLang="en-US" sz="2000" b="1"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中</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-3-5-1</a:t>
                      </a: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尊重他人所進行的各種活動</a:t>
                      </a:r>
                      <a:r>
                        <a:rPr kumimoji="0" lang="zh-TW" altLang="en-US" sz="2000" b="1" i="0" u="none" strike="noStrike" cap="none" normalizeH="0" baseline="3000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sym typeface="Wingdings"/>
                        </a:rPr>
                        <a:t></a:t>
                      </a:r>
                      <a:r>
                        <a:rPr kumimoji="0" lang="en-US" altLang="zh-TW" sz="2000" b="1" i="0" u="none" strike="noStrike" cap="none" normalizeH="0" baseline="3000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sym typeface="Wingdings"/>
                        </a:rPr>
                        <a:t>21</a:t>
                      </a: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-3-5-1</a:t>
                      </a: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endParaRPr kumimoji="0" lang="en-US" altLang="zh-TW" sz="20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endPar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社</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-3-5-2</a:t>
                      </a:r>
                    </a:p>
                    <a:p>
                      <a:pPr marL="0" marR="0" lvl="0" indent="0" algn="just"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kumimoji="0" lang="zh-TW" altLang="en-US"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尊重與欣賞他人的語言與生活習俗</a:t>
                      </a:r>
                      <a:r>
                        <a:rPr kumimoji="0" lang="zh-TW" altLang="en-US" sz="2000" b="1" i="0" u="none" strike="noStrike" cap="none" normalizeH="0" baseline="3000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sym typeface="Wingdings"/>
                        </a:rPr>
                        <a:t></a:t>
                      </a:r>
                      <a:r>
                        <a:rPr kumimoji="0" lang="en-US" altLang="zh-TW" sz="2000" b="1" i="0" u="none" strike="noStrike" cap="none" normalizeH="0" baseline="3000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sym typeface="Wingdings"/>
                        </a:rPr>
                        <a:t>22</a:t>
                      </a:r>
                      <a:endPar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110618" name="投影片編號版面配置區 8"/>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9C037B2-A100-42C4-9B47-1C89464FEAA7}"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直線接點 6"/>
          <p:cNvCxnSpPr/>
          <p:nvPr/>
        </p:nvCxnSpPr>
        <p:spPr>
          <a:xfrm>
            <a:off x="683568" y="404664"/>
            <a:ext cx="7560320" cy="6004074"/>
          </a:xfrm>
          <a:prstGeom prst="line">
            <a:avLst/>
          </a:prstGeom>
        </p:spPr>
        <p:style>
          <a:lnRef idx="1">
            <a:schemeClr val="accent1"/>
          </a:lnRef>
          <a:fillRef idx="0">
            <a:schemeClr val="accent1"/>
          </a:fillRef>
          <a:effectRef idx="0">
            <a:schemeClr val="accent1"/>
          </a:effectRef>
          <a:fontRef idx="minor">
            <a:schemeClr val="tx1"/>
          </a:fontRef>
        </p:style>
      </p:cxnSp>
      <p:sp>
        <p:nvSpPr>
          <p:cNvPr id="6" name="Line 34"/>
          <p:cNvSpPr>
            <a:spLocks noChangeShapeType="1"/>
          </p:cNvSpPr>
          <p:nvPr/>
        </p:nvSpPr>
        <p:spPr bwMode="auto">
          <a:xfrm>
            <a:off x="7524328" y="2996952"/>
            <a:ext cx="1223962"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32946589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latin typeface="Times New Roman" panose="02020603050405020304" pitchFamily="18" charset="0"/>
                <a:cs typeface="Times New Roman" panose="02020603050405020304" pitchFamily="18" charset="0"/>
              </a:rPr>
              <a:t>學習指標說明</a:t>
            </a:r>
            <a:r>
              <a:rPr lang="zh-TW" altLang="en-US" sz="3600" baseline="30000" dirty="0" smtClean="0">
                <a:latin typeface="Times New Roman" panose="02020603050405020304" pitchFamily="18" charset="0"/>
                <a:cs typeface="Times New Roman" panose="02020603050405020304" pitchFamily="18" charset="0"/>
                <a:sym typeface="Wingdings"/>
              </a:rPr>
              <a:t></a:t>
            </a:r>
            <a:r>
              <a:rPr lang="en-US" altLang="zh-TW" sz="3600" baseline="30000" dirty="0" smtClean="0">
                <a:latin typeface="Times New Roman" panose="02020603050405020304" pitchFamily="18" charset="0"/>
                <a:cs typeface="Times New Roman" panose="02020603050405020304" pitchFamily="18" charset="0"/>
                <a:sym typeface="Wingdings"/>
              </a:rPr>
              <a:t>1-23</a:t>
            </a:r>
            <a:r>
              <a:rPr lang="zh-TW" altLang="en-US" sz="3600" dirty="0" smtClean="0">
                <a:latin typeface="Times New Roman" panose="02020603050405020304" pitchFamily="18" charset="0"/>
                <a:cs typeface="Times New Roman" panose="02020603050405020304" pitchFamily="18" charset="0"/>
                <a:sym typeface="Wingdings"/>
              </a:rPr>
              <a:t>舉例</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395536" y="2353726"/>
            <a:ext cx="5794006" cy="3888432"/>
          </a:xfrm>
        </p:spPr>
        <p:txBody>
          <a:bodyPr>
            <a:noAutofit/>
          </a:bodyPr>
          <a:lstStyle/>
          <a:p>
            <a:pPr>
              <a:lnSpc>
                <a:spcPct val="100000"/>
              </a:lnSpc>
              <a:spcBef>
                <a:spcPts val="0"/>
              </a:spcBef>
            </a:pPr>
            <a:r>
              <a:rPr lang="zh-TW" altLang="en-US" sz="2200" b="1" baseline="30000" dirty="0" smtClean="0">
                <a:solidFill>
                  <a:srgbClr val="FF0000"/>
                </a:solidFill>
                <a:latin typeface="Times New Roman" panose="02020603050405020304" pitchFamily="18" charset="0"/>
                <a:cs typeface="Times New Roman" panose="02020603050405020304" pitchFamily="18" charset="0"/>
                <a:sym typeface="Wingdings"/>
              </a:rPr>
              <a:t></a:t>
            </a:r>
            <a:r>
              <a:rPr lang="en-US" altLang="zh-TW" sz="2200" b="1" baseline="30000" dirty="0" smtClean="0">
                <a:solidFill>
                  <a:srgbClr val="FF0000"/>
                </a:solidFill>
                <a:latin typeface="Times New Roman" panose="02020603050405020304" pitchFamily="18" charset="0"/>
                <a:cs typeface="Times New Roman" panose="02020603050405020304" pitchFamily="18" charset="0"/>
                <a:sym typeface="Wingdings"/>
              </a:rPr>
              <a:t>1</a:t>
            </a:r>
            <a:r>
              <a:rPr lang="zh-TW" altLang="en-US" sz="2200" b="1" dirty="0" smtClean="0">
                <a:solidFill>
                  <a:srgbClr val="FF0000"/>
                </a:solidFill>
                <a:latin typeface="Times New Roman" panose="02020603050405020304" pitchFamily="18" charset="0"/>
                <a:cs typeface="Times New Roman" panose="02020603050405020304" pitchFamily="18" charset="0"/>
              </a:rPr>
              <a:t>幼兒喜歡做的事情包含多元的活動。幼兒根據自己的想法探索、選擇、嘗試及參與多元的活動，</a:t>
            </a:r>
            <a:endParaRPr lang="en-US" altLang="zh-TW" sz="2200" b="1" dirty="0" smtClean="0">
              <a:solidFill>
                <a:srgbClr val="FF0000"/>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altLang="zh-TW" sz="1600" b="1" dirty="0" smtClean="0">
              <a:solidFill>
                <a:srgbClr val="FF0000"/>
              </a:solidFill>
              <a:latin typeface="Times New Roman" panose="02020603050405020304" pitchFamily="18" charset="0"/>
              <a:cs typeface="Times New Roman" panose="02020603050405020304" pitchFamily="18" charset="0"/>
            </a:endParaRPr>
          </a:p>
          <a:p>
            <a:pPr>
              <a:lnSpc>
                <a:spcPct val="100000"/>
              </a:lnSpc>
              <a:spcBef>
                <a:spcPts val="0"/>
              </a:spcBef>
            </a:pPr>
            <a:r>
              <a:rPr lang="zh-TW" altLang="en-US" sz="2200" b="1" baseline="30000" dirty="0" smtClean="0">
                <a:solidFill>
                  <a:srgbClr val="FF0000"/>
                </a:solidFill>
                <a:latin typeface="Times New Roman" panose="02020603050405020304" pitchFamily="18" charset="0"/>
                <a:cs typeface="Times New Roman" panose="02020603050405020304" pitchFamily="18" charset="0"/>
                <a:sym typeface="Wingdings"/>
              </a:rPr>
              <a:t></a:t>
            </a:r>
            <a:r>
              <a:rPr lang="en-US" altLang="zh-TW" sz="2200" b="1" baseline="30000" dirty="0" smtClean="0">
                <a:solidFill>
                  <a:srgbClr val="FF0000"/>
                </a:solidFill>
                <a:latin typeface="Times New Roman" panose="02020603050405020304" pitchFamily="18" charset="0"/>
                <a:cs typeface="Times New Roman" panose="02020603050405020304" pitchFamily="18" charset="0"/>
                <a:sym typeface="Wingdings"/>
              </a:rPr>
              <a:t>2</a:t>
            </a:r>
            <a:r>
              <a:rPr lang="zh-TW" altLang="en-US" sz="2200" b="1" dirty="0" smtClean="0">
                <a:solidFill>
                  <a:srgbClr val="FF0000"/>
                </a:solidFill>
                <a:latin typeface="Times New Roman" panose="02020603050405020304" pitchFamily="18" charset="0"/>
                <a:cs typeface="Times New Roman" panose="02020603050405020304" pitchFamily="18" charset="0"/>
              </a:rPr>
              <a:t>幼兒根據自己的想法探索、選擇、嘗試及參與多元的活動，以發展自己的興趣和長處，</a:t>
            </a:r>
            <a:endParaRPr lang="en-US" altLang="zh-TW" sz="2200" b="1" dirty="0" smtClean="0">
              <a:solidFill>
                <a:srgbClr val="FF0000"/>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altLang="zh-TW" sz="1600" b="1" dirty="0" smtClean="0">
              <a:solidFill>
                <a:srgbClr val="FF0000"/>
              </a:solidFill>
              <a:latin typeface="Times New Roman" panose="02020603050405020304" pitchFamily="18" charset="0"/>
              <a:cs typeface="Times New Roman" panose="02020603050405020304" pitchFamily="18" charset="0"/>
            </a:endParaRPr>
          </a:p>
          <a:p>
            <a:pPr>
              <a:lnSpc>
                <a:spcPct val="100000"/>
              </a:lnSpc>
              <a:spcBef>
                <a:spcPts val="0"/>
              </a:spcBef>
            </a:pPr>
            <a:r>
              <a:rPr lang="zh-TW" altLang="en-US" sz="2200" b="1" baseline="30000" dirty="0" smtClean="0">
                <a:solidFill>
                  <a:srgbClr val="FF0000"/>
                </a:solidFill>
                <a:latin typeface="Times New Roman" panose="02020603050405020304" pitchFamily="18" charset="0"/>
                <a:cs typeface="Times New Roman" panose="02020603050405020304" pitchFamily="18" charset="0"/>
                <a:sym typeface="Wingdings"/>
              </a:rPr>
              <a:t></a:t>
            </a:r>
            <a:r>
              <a:rPr lang="en-US" altLang="zh-TW" sz="2200" b="1" baseline="30000" dirty="0" smtClean="0">
                <a:solidFill>
                  <a:srgbClr val="FF0000"/>
                </a:solidFill>
                <a:latin typeface="Times New Roman" panose="02020603050405020304" pitchFamily="18" charset="0"/>
                <a:cs typeface="Times New Roman" panose="02020603050405020304" pitchFamily="18" charset="0"/>
                <a:sym typeface="Wingdings"/>
              </a:rPr>
              <a:t>3-4</a:t>
            </a:r>
            <a:r>
              <a:rPr lang="zh-TW" altLang="en-US" sz="2200" b="1" dirty="0" smtClean="0">
                <a:solidFill>
                  <a:srgbClr val="FF0000"/>
                </a:solidFill>
                <a:latin typeface="Times New Roman" panose="02020603050405020304" pitchFamily="18" charset="0"/>
                <a:cs typeface="Times New Roman" panose="02020603050405020304" pitchFamily="18" charset="0"/>
              </a:rPr>
              <a:t>幼兒根據自己的想法嘗試參與各種活動，</a:t>
            </a:r>
            <a:endParaRPr lang="en-US" altLang="zh-TW" sz="2200" b="1" dirty="0">
              <a:solidFill>
                <a:srgbClr val="FF0000"/>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altLang="zh-TW" sz="1600" b="1" dirty="0" smtClean="0">
              <a:solidFill>
                <a:srgbClr val="FF0000"/>
              </a:solidFill>
              <a:latin typeface="Times New Roman" panose="02020603050405020304" pitchFamily="18" charset="0"/>
              <a:cs typeface="Times New Roman" panose="02020603050405020304" pitchFamily="18" charset="0"/>
            </a:endParaRPr>
          </a:p>
          <a:p>
            <a:pPr>
              <a:lnSpc>
                <a:spcPct val="100000"/>
              </a:lnSpc>
              <a:spcBef>
                <a:spcPts val="0"/>
              </a:spcBef>
            </a:pPr>
            <a:r>
              <a:rPr lang="zh-TW" altLang="en-US" sz="2200" b="1" baseline="30000" dirty="0" smtClean="0">
                <a:solidFill>
                  <a:srgbClr val="FF0000"/>
                </a:solidFill>
                <a:latin typeface="Times New Roman" panose="02020603050405020304" pitchFamily="18" charset="0"/>
                <a:cs typeface="Times New Roman" panose="02020603050405020304" pitchFamily="18" charset="0"/>
                <a:sym typeface="Wingdings"/>
              </a:rPr>
              <a:t></a:t>
            </a:r>
            <a:r>
              <a:rPr lang="en-US" altLang="zh-TW" sz="2200" b="1" baseline="30000" dirty="0" smtClean="0">
                <a:solidFill>
                  <a:srgbClr val="FF0000"/>
                </a:solidFill>
                <a:latin typeface="Times New Roman" panose="02020603050405020304" pitchFamily="18" charset="0"/>
                <a:cs typeface="Times New Roman" panose="02020603050405020304" pitchFamily="18" charset="0"/>
                <a:sym typeface="Wingdings"/>
              </a:rPr>
              <a:t>7-9</a:t>
            </a:r>
            <a:r>
              <a:rPr lang="zh-TW" altLang="en-US" sz="2200" b="1" dirty="0" smtClean="0">
                <a:solidFill>
                  <a:srgbClr val="FF0000"/>
                </a:solidFill>
                <a:latin typeface="Times New Roman" panose="02020603050405020304" pitchFamily="18" charset="0"/>
                <a:cs typeface="Times New Roman" panose="02020603050405020304" pitchFamily="18" charset="0"/>
              </a:rPr>
              <a:t>幼兒根據自己的想法做選擇、去行動，</a:t>
            </a:r>
            <a:endParaRPr lang="en-US" altLang="zh-TW" sz="2200" b="1" dirty="0">
              <a:solidFill>
                <a:srgbClr val="FF0000"/>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altLang="zh-TW" sz="1600" b="1" dirty="0" smtClean="0">
              <a:solidFill>
                <a:srgbClr val="FF0000"/>
              </a:solidFill>
              <a:latin typeface="Times New Roman" panose="02020603050405020304" pitchFamily="18" charset="0"/>
              <a:cs typeface="Times New Roman" panose="02020603050405020304" pitchFamily="18" charset="0"/>
            </a:endParaRPr>
          </a:p>
          <a:p>
            <a:pPr>
              <a:lnSpc>
                <a:spcPct val="100000"/>
              </a:lnSpc>
              <a:spcBef>
                <a:spcPts val="0"/>
              </a:spcBef>
            </a:pPr>
            <a:r>
              <a:rPr lang="zh-TW" altLang="en-US" sz="2200" b="1" baseline="30000" dirty="0" smtClean="0">
                <a:solidFill>
                  <a:srgbClr val="FF0000"/>
                </a:solidFill>
                <a:latin typeface="Times New Roman" panose="02020603050405020304" pitchFamily="18" charset="0"/>
                <a:cs typeface="Times New Roman" panose="02020603050405020304" pitchFamily="18" charset="0"/>
                <a:sym typeface="Wingdings"/>
              </a:rPr>
              <a:t></a:t>
            </a:r>
            <a:r>
              <a:rPr lang="en-US" altLang="zh-TW" sz="2200" b="1" baseline="30000" dirty="0" smtClean="0">
                <a:solidFill>
                  <a:srgbClr val="FF0000"/>
                </a:solidFill>
                <a:latin typeface="Times New Roman" panose="02020603050405020304" pitchFamily="18" charset="0"/>
                <a:cs typeface="Times New Roman" panose="02020603050405020304" pitchFamily="18" charset="0"/>
                <a:sym typeface="Wingdings"/>
              </a:rPr>
              <a:t>10-16</a:t>
            </a:r>
            <a:r>
              <a:rPr lang="zh-TW" altLang="en-US" sz="2200" b="1" baseline="30000" dirty="0" smtClean="0">
                <a:solidFill>
                  <a:srgbClr val="FF0000"/>
                </a:solidFill>
                <a:latin typeface="Times New Roman" panose="02020603050405020304" pitchFamily="18" charset="0"/>
                <a:cs typeface="Times New Roman" panose="02020603050405020304" pitchFamily="18" charset="0"/>
                <a:sym typeface="Wingdings"/>
              </a:rPr>
              <a:t>、</a:t>
            </a:r>
            <a:r>
              <a:rPr lang="en-US" altLang="zh-TW" sz="2200" b="1" baseline="30000" dirty="0" smtClean="0">
                <a:solidFill>
                  <a:srgbClr val="FF0000"/>
                </a:solidFill>
                <a:latin typeface="Times New Roman" panose="02020603050405020304" pitchFamily="18" charset="0"/>
                <a:cs typeface="Times New Roman" panose="02020603050405020304" pitchFamily="18" charset="0"/>
                <a:sym typeface="Wingdings"/>
              </a:rPr>
              <a:t>18-19</a:t>
            </a:r>
            <a:r>
              <a:rPr lang="zh-TW" altLang="en-US" sz="2200" b="1" dirty="0" smtClean="0">
                <a:solidFill>
                  <a:srgbClr val="FF0000"/>
                </a:solidFill>
                <a:latin typeface="Times New Roman" panose="02020603050405020304" pitchFamily="18" charset="0"/>
                <a:cs typeface="Times New Roman" panose="02020603050405020304" pitchFamily="18" charset="0"/>
              </a:rPr>
              <a:t>幼兒表達自己的想法及互動對象，</a:t>
            </a:r>
            <a:endParaRPr lang="en-US" altLang="zh-TW" sz="2200" b="1" dirty="0" smtClean="0">
              <a:solidFill>
                <a:srgbClr val="FF0000"/>
              </a:solidFill>
              <a:latin typeface="Times New Roman" panose="02020603050405020304" pitchFamily="18" charset="0"/>
              <a:cs typeface="Times New Roman" panose="02020603050405020304" pitchFamily="18" charset="0"/>
            </a:endParaRPr>
          </a:p>
          <a:p>
            <a:pPr>
              <a:lnSpc>
                <a:spcPct val="100000"/>
              </a:lnSpc>
              <a:spcBef>
                <a:spcPts val="0"/>
              </a:spcBef>
            </a:pPr>
            <a:endParaRPr lang="en-US" altLang="zh-TW" sz="2200" dirty="0" smtClean="0"/>
          </a:p>
          <a:p>
            <a:pPr>
              <a:lnSpc>
                <a:spcPct val="100000"/>
              </a:lnSpc>
              <a:spcBef>
                <a:spcPts val="0"/>
              </a:spcBef>
            </a:pPr>
            <a:endParaRPr lang="en-US" altLang="zh-TW" sz="2200" dirty="0" smtClean="0"/>
          </a:p>
          <a:p>
            <a:pPr>
              <a:lnSpc>
                <a:spcPct val="100000"/>
              </a:lnSpc>
              <a:spcBef>
                <a:spcPts val="0"/>
              </a:spcBef>
            </a:pPr>
            <a:endParaRPr lang="en-US" altLang="zh-TW" sz="2200" dirty="0" smtClean="0"/>
          </a:p>
          <a:p>
            <a:pPr>
              <a:lnSpc>
                <a:spcPct val="100000"/>
              </a:lnSpc>
              <a:spcBef>
                <a:spcPts val="0"/>
              </a:spcBef>
            </a:pPr>
            <a:endParaRPr lang="zh-TW" altLang="en-US" sz="2200" dirty="0"/>
          </a:p>
        </p:txBody>
      </p:sp>
      <p:sp>
        <p:nvSpPr>
          <p:cNvPr id="6" name="文字方塊 5"/>
          <p:cNvSpPr txBox="1"/>
          <p:nvPr/>
        </p:nvSpPr>
        <p:spPr>
          <a:xfrm>
            <a:off x="6667037" y="3406313"/>
            <a:ext cx="20882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n-cs"/>
              </a:rPr>
              <a:t>應不受其性別、年齡、社經背景、種族、身心狀態等限制。</a:t>
            </a:r>
            <a:endParaRPr kumimoji="0" lang="zh-TW" altLang="en-US" sz="24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endParaRPr>
          </a:p>
        </p:txBody>
      </p:sp>
      <p:sp>
        <p:nvSpPr>
          <p:cNvPr id="8" name="右大括弧 7"/>
          <p:cNvSpPr/>
          <p:nvPr/>
        </p:nvSpPr>
        <p:spPr>
          <a:xfrm>
            <a:off x="6300192" y="2706508"/>
            <a:ext cx="382182" cy="3024336"/>
          </a:xfrm>
          <a:prstGeom prst="rightBrace">
            <a:avLst>
              <a:gd name="adj1" fmla="val 37478"/>
              <a:gd name="adj2" fmla="val 48335"/>
            </a:avLst>
          </a:prstGeom>
          <a:noFill/>
          <a:ln w="25400">
            <a:solidFill>
              <a:srgbClr val="FF0000">
                <a:alpha val="9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solidFill>
                  <a:srgbClr val="FF0000"/>
                </a:solidFill>
              </a:ln>
              <a:solidFill>
                <a:prstClr val="black"/>
              </a:solidFill>
              <a:effectLst/>
              <a:uLnTx/>
              <a:uFillTx/>
              <a:latin typeface="Calibri"/>
              <a:ea typeface="+mn-ea"/>
              <a:cs typeface="+mn-cs"/>
            </a:endParaRPr>
          </a:p>
        </p:txBody>
      </p:sp>
      <p:sp>
        <p:nvSpPr>
          <p:cNvPr id="9" name="投影片編號版面配置區 22"/>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8B2AF03-E005-4D1C-A7F0-A8A08EF6E07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10"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7664525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名詞解釋</a:t>
            </a:r>
            <a:endParaRPr lang="zh-TW" altLang="en-US" sz="3600" dirty="0"/>
          </a:p>
        </p:txBody>
      </p:sp>
      <p:sp>
        <p:nvSpPr>
          <p:cNvPr id="3" name="內容版面配置區 2"/>
          <p:cNvSpPr>
            <a:spLocks noGrp="1"/>
          </p:cNvSpPr>
          <p:nvPr>
            <p:ph idx="1"/>
          </p:nvPr>
        </p:nvSpPr>
        <p:spPr>
          <a:xfrm>
            <a:off x="2123728" y="2276872"/>
            <a:ext cx="6577928" cy="4176464"/>
          </a:xfrm>
        </p:spPr>
        <p:txBody>
          <a:bodyPr>
            <a:normAutofit fontScale="77500" lnSpcReduction="20000"/>
          </a:bodyPr>
          <a:lstStyle/>
          <a:p>
            <a:r>
              <a:rPr lang="zh-TW" altLang="en-US" sz="3700" b="1" dirty="0" smtClean="0">
                <a:solidFill>
                  <a:srgbClr val="FF0000"/>
                </a:solidFill>
              </a:rPr>
              <a:t>生活環境中文化的多元現象</a:t>
            </a:r>
            <a:endParaRPr lang="en-US" altLang="zh-TW" sz="3700" b="1" dirty="0" smtClean="0">
              <a:solidFill>
                <a:srgbClr val="FF0000"/>
              </a:solidFill>
            </a:endParaRPr>
          </a:p>
          <a:p>
            <a:pPr lvl="1" algn="just"/>
            <a:r>
              <a:rPr lang="zh-TW" altLang="en-US" sz="2900" b="1" dirty="0" smtClean="0">
                <a:solidFill>
                  <a:srgbClr val="FF0000"/>
                </a:solidFill>
              </a:rPr>
              <a:t>文化是人類為了適應生活環境達到與他者和諧共存的目的，而產生精神、制度與物質活動的共同規範。</a:t>
            </a:r>
            <a:endParaRPr lang="en-US" altLang="zh-TW" sz="2900" b="1" dirty="0" smtClean="0">
              <a:solidFill>
                <a:srgbClr val="FF0000"/>
              </a:solidFill>
            </a:endParaRPr>
          </a:p>
          <a:p>
            <a:pPr lvl="1" algn="just"/>
            <a:r>
              <a:rPr lang="zh-TW" altLang="en-US" sz="2900" b="1" dirty="0" smtClean="0">
                <a:solidFill>
                  <a:srgbClr val="FF0000"/>
                </a:solidFill>
              </a:rPr>
              <a:t>個體因著不同性別、年齡、社經背景、種族和身心狀態而有不同的族群文化。文化中的多元現象需要透過覺察、探索、互動、溝通與理解，才能彼此尊重與包容。</a:t>
            </a:r>
            <a:endParaRPr lang="en-US" altLang="zh-TW" sz="2900" b="1" dirty="0" smtClean="0">
              <a:solidFill>
                <a:srgbClr val="FF0000"/>
              </a:solidFill>
            </a:endParaRPr>
          </a:p>
          <a:p>
            <a:pPr lvl="1" algn="just"/>
            <a:r>
              <a:rPr lang="zh-TW" altLang="en-US" sz="2900" b="1" dirty="0" smtClean="0">
                <a:solidFill>
                  <a:srgbClr val="FF0000"/>
                </a:solidFill>
              </a:rPr>
              <a:t>幼兒在日常生活中體驗多元文化的價值與功能，知道不同文化可以共存相容，並獲得相互的理解。</a:t>
            </a:r>
            <a:endParaRPr lang="en-US" altLang="zh-TW" sz="2900" b="1" dirty="0" smtClean="0">
              <a:solidFill>
                <a:srgbClr val="FF0000"/>
              </a:solidFill>
            </a:endParaRPr>
          </a:p>
        </p:txBody>
      </p:sp>
      <p:sp>
        <p:nvSpPr>
          <p:cNvPr id="5" name="投影片編號版面配置區 22"/>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8B2AF03-E005-4D1C-A7F0-A8A08EF6E07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7570861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t>名詞解釋</a:t>
            </a:r>
          </a:p>
        </p:txBody>
      </p:sp>
      <p:sp>
        <p:nvSpPr>
          <p:cNvPr id="3" name="內容版面配置區 2"/>
          <p:cNvSpPr>
            <a:spLocks noGrp="1"/>
          </p:cNvSpPr>
          <p:nvPr>
            <p:ph idx="1"/>
          </p:nvPr>
        </p:nvSpPr>
        <p:spPr>
          <a:xfrm>
            <a:off x="2136784" y="2215497"/>
            <a:ext cx="6577928" cy="4014936"/>
          </a:xfrm>
        </p:spPr>
        <p:txBody>
          <a:bodyPr>
            <a:normAutofit/>
          </a:bodyPr>
          <a:lstStyle/>
          <a:p>
            <a:r>
              <a:rPr lang="zh-TW" altLang="en-US" sz="2800" b="1" dirty="0" smtClean="0">
                <a:solidFill>
                  <a:srgbClr val="FF0000"/>
                </a:solidFill>
              </a:rPr>
              <a:t>身體自主權</a:t>
            </a:r>
            <a:endParaRPr lang="en-US" altLang="zh-TW" sz="2800" b="1" dirty="0" smtClean="0">
              <a:solidFill>
                <a:srgbClr val="FF0000"/>
              </a:solidFill>
            </a:endParaRPr>
          </a:p>
          <a:p>
            <a:pPr lvl="1" algn="just"/>
            <a:r>
              <a:rPr lang="zh-TW" altLang="en-US" sz="2200" b="1" dirty="0" smtClean="0">
                <a:solidFill>
                  <a:srgbClr val="FF0000"/>
                </a:solidFill>
              </a:rPr>
              <a:t>身體自主權指的是每個人對於自己身體的思考和感受，不但擁有自己做決定的權利，也負有保護和管理自己身體的義務。</a:t>
            </a:r>
            <a:endParaRPr lang="en-US" altLang="zh-TW" sz="2200" b="1" dirty="0" smtClean="0">
              <a:solidFill>
                <a:srgbClr val="FF0000"/>
              </a:solidFill>
            </a:endParaRPr>
          </a:p>
          <a:p>
            <a:pPr lvl="1" algn="just"/>
            <a:r>
              <a:rPr lang="zh-TW" altLang="en-US" sz="2200" b="1" dirty="0" smtClean="0">
                <a:solidFill>
                  <a:srgbClr val="FF0000"/>
                </a:solidFill>
              </a:rPr>
              <a:t>身體自主權的維護可以從保護自己和尊重他人的身體自主權兩方面思考。</a:t>
            </a:r>
          </a:p>
          <a:p>
            <a:pPr lvl="1" algn="just"/>
            <a:r>
              <a:rPr lang="zh-TW" altLang="en-US" sz="2200" b="1" dirty="0" smtClean="0">
                <a:solidFill>
                  <a:srgbClr val="FF0000"/>
                </a:solidFill>
              </a:rPr>
              <a:t>在保護自己和尊重他人的「身體自主權」的環境中，幼兒可培養出尊重與愛護自己及他人的能力，成為一個肯定自己與尊重他人的人。</a:t>
            </a:r>
            <a:endParaRPr lang="zh-TW" altLang="en-US" sz="2200" b="1" dirty="0">
              <a:solidFill>
                <a:srgbClr val="FF0000"/>
              </a:solidFill>
            </a:endParaRPr>
          </a:p>
        </p:txBody>
      </p:sp>
      <p:sp>
        <p:nvSpPr>
          <p:cNvPr id="5" name="投影片編號版面配置區 22"/>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8B2AF03-E005-4D1C-A7F0-A8A08EF6E07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9951798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rtlCol="0">
            <a:normAutofit/>
          </a:bodyPr>
          <a:lstStyle/>
          <a:p>
            <a:pPr eaLnBrk="1" hangingPunct="1">
              <a:defRPr/>
            </a:pPr>
            <a:r>
              <a:rPr lang="zh-TW" altLang="en-US" sz="3600" dirty="0" smtClean="0">
                <a:latin typeface="微軟正黑體" pitchFamily="34" charset="-120"/>
                <a:ea typeface="微軟正黑體" pitchFamily="34" charset="-120"/>
              </a:rPr>
              <a:t>社會領域特色</a:t>
            </a:r>
          </a:p>
        </p:txBody>
      </p:sp>
      <p:sp>
        <p:nvSpPr>
          <p:cNvPr id="111620" name="Rectangle 3"/>
          <p:cNvSpPr>
            <a:spLocks noGrp="1" noChangeArrowheads="1"/>
          </p:cNvSpPr>
          <p:nvPr>
            <p:ph idx="1"/>
          </p:nvPr>
        </p:nvSpPr>
        <p:spPr>
          <a:xfrm>
            <a:off x="2163837" y="2236763"/>
            <a:ext cx="6692204" cy="3870920"/>
          </a:xfrm>
        </p:spPr>
        <p:txBody>
          <a:bodyPr>
            <a:noAutofit/>
          </a:bodyPr>
          <a:lstStyle/>
          <a:p>
            <a:pPr algn="just" eaLnBrk="1" hangingPunct="1">
              <a:spcBef>
                <a:spcPts val="1200"/>
              </a:spcBef>
            </a:pPr>
            <a:r>
              <a:rPr lang="zh-TW" altLang="en-US" sz="2400" dirty="0" smtClean="0">
                <a:latin typeface="微軟正黑體" pitchFamily="34" charset="-120"/>
                <a:ea typeface="微軟正黑體" pitchFamily="34" charset="-120"/>
              </a:rPr>
              <a:t>以幼兒為主，強調幼兒習得的</a:t>
            </a:r>
            <a:r>
              <a:rPr lang="zh-TW" altLang="en-US" sz="2400" b="1" dirty="0" smtClean="0">
                <a:solidFill>
                  <a:srgbClr val="FF0000"/>
                </a:solidFill>
                <a:latin typeface="微軟正黑體" pitchFamily="34" charset="-120"/>
                <a:ea typeface="微軟正黑體" pitchFamily="34" charset="-120"/>
              </a:rPr>
              <a:t>過程能力</a:t>
            </a:r>
            <a:r>
              <a:rPr lang="zh-TW" altLang="en-US" sz="2400" dirty="0" smtClean="0">
                <a:latin typeface="微軟正黑體" pitchFamily="34" charset="-120"/>
                <a:ea typeface="微軟正黑體" pitchFamily="34" charset="-120"/>
              </a:rPr>
              <a:t>。</a:t>
            </a:r>
          </a:p>
          <a:p>
            <a:pPr algn="just" eaLnBrk="1" hangingPunct="1">
              <a:spcBef>
                <a:spcPts val="1200"/>
              </a:spcBef>
            </a:pPr>
            <a:r>
              <a:rPr lang="zh-TW" altLang="en-US" sz="2400" dirty="0" smtClean="0">
                <a:latin typeface="微軟正黑體" pitchFamily="34" charset="-120"/>
                <a:ea typeface="微軟正黑體" pitchFamily="34" charset="-120"/>
              </a:rPr>
              <a:t>強調</a:t>
            </a:r>
            <a:r>
              <a:rPr lang="zh-TW" altLang="en-US" sz="2400" b="1" dirty="0" smtClean="0">
                <a:solidFill>
                  <a:srgbClr val="FF0000"/>
                </a:solidFill>
                <a:latin typeface="微軟正黑體" pitchFamily="34" charset="-120"/>
                <a:ea typeface="微軟正黑體" pitchFamily="34" charset="-120"/>
              </a:rPr>
              <a:t>社會互動過程中</a:t>
            </a:r>
            <a:r>
              <a:rPr lang="zh-TW" altLang="en-US" sz="2400" dirty="0" smtClean="0">
                <a:latin typeface="微軟正黑體" pitchFamily="34" charset="-120"/>
                <a:ea typeface="微軟正黑體" pitchFamily="34" charset="-120"/>
              </a:rPr>
              <a:t>幼兒對自我的了解和尊重，進而尊重他人的</a:t>
            </a:r>
            <a:r>
              <a:rPr lang="zh-TW" altLang="en-US" sz="2400" b="1" dirty="0" smtClean="0">
                <a:solidFill>
                  <a:srgbClr val="FF0000"/>
                </a:solidFill>
                <a:latin typeface="微軟正黑體" pitchFamily="34" charset="-120"/>
                <a:ea typeface="微軟正黑體" pitchFamily="34" charset="-120"/>
              </a:rPr>
              <a:t>歷程</a:t>
            </a:r>
            <a:r>
              <a:rPr lang="zh-TW" altLang="en-US" sz="2400" dirty="0" smtClean="0">
                <a:latin typeface="微軟正黑體" pitchFamily="34" charset="-120"/>
                <a:ea typeface="微軟正黑體" pitchFamily="34" charset="-120"/>
              </a:rPr>
              <a:t>。</a:t>
            </a:r>
          </a:p>
          <a:p>
            <a:pPr algn="just" eaLnBrk="1" hangingPunct="1">
              <a:spcBef>
                <a:spcPts val="1200"/>
              </a:spcBef>
            </a:pPr>
            <a:r>
              <a:rPr lang="zh-TW" altLang="en-US" sz="2400" dirty="0" smtClean="0">
                <a:latin typeface="微軟正黑體" pitchFamily="34" charset="-120"/>
                <a:ea typeface="微軟正黑體" pitchFamily="34" charset="-120"/>
              </a:rPr>
              <a:t>強調建立健康及安全知能習得的</a:t>
            </a:r>
            <a:r>
              <a:rPr lang="zh-TW" altLang="en-US" sz="2400" b="1" dirty="0" smtClean="0">
                <a:solidFill>
                  <a:srgbClr val="FF0000"/>
                </a:solidFill>
                <a:latin typeface="微軟正黑體" pitchFamily="34" charset="-120"/>
                <a:ea typeface="微軟正黑體" pitchFamily="34" charset="-120"/>
              </a:rPr>
              <a:t>歷程</a:t>
            </a:r>
            <a:r>
              <a:rPr lang="zh-TW" altLang="en-US" sz="2400" dirty="0" smtClean="0">
                <a:latin typeface="微軟正黑體" pitchFamily="34" charset="-120"/>
                <a:ea typeface="微軟正黑體" pitchFamily="34" charset="-120"/>
              </a:rPr>
              <a:t>。</a:t>
            </a:r>
          </a:p>
          <a:p>
            <a:pPr algn="just" eaLnBrk="1" hangingPunct="1">
              <a:spcBef>
                <a:spcPts val="1200"/>
              </a:spcBef>
            </a:pPr>
            <a:r>
              <a:rPr lang="zh-TW" altLang="en-US" sz="2400" dirty="0" smtClean="0">
                <a:latin typeface="微軟正黑體" pitchFamily="34" charset="-120"/>
                <a:ea typeface="微軟正黑體" pitchFamily="34" charset="-120"/>
              </a:rPr>
              <a:t>強調幼兒覺察社會活動的</a:t>
            </a:r>
            <a:r>
              <a:rPr lang="zh-TW" altLang="en-US" sz="2400" b="1" dirty="0" smtClean="0">
                <a:solidFill>
                  <a:srgbClr val="FF0000"/>
                </a:solidFill>
                <a:latin typeface="微軟正黑體" pitchFamily="34" charset="-120"/>
                <a:ea typeface="微軟正黑體" pitchFamily="34" charset="-120"/>
              </a:rPr>
              <a:t>意義</a:t>
            </a:r>
            <a:r>
              <a:rPr lang="zh-TW" altLang="en-US" sz="2400" dirty="0" smtClean="0">
                <a:latin typeface="微軟正黑體" pitchFamily="34" charset="-120"/>
                <a:ea typeface="微軟正黑體" pitchFamily="34" charset="-120"/>
              </a:rPr>
              <a:t>，且與自己生活的</a:t>
            </a:r>
            <a:r>
              <a:rPr lang="zh-TW" altLang="en-US" sz="2400" b="1" dirty="0" smtClean="0">
                <a:solidFill>
                  <a:srgbClr val="FF0000"/>
                </a:solidFill>
                <a:latin typeface="微軟正黑體" pitchFamily="34" charset="-120"/>
                <a:ea typeface="微軟正黑體" pitchFamily="34" charset="-120"/>
              </a:rPr>
              <a:t>關連</a:t>
            </a:r>
            <a:r>
              <a:rPr lang="zh-TW" altLang="en-US" sz="2400" dirty="0" smtClean="0">
                <a:latin typeface="微軟正黑體" pitchFamily="34" charset="-120"/>
                <a:ea typeface="微軟正黑體" pitchFamily="34" charset="-120"/>
              </a:rPr>
              <a:t>。</a:t>
            </a:r>
          </a:p>
          <a:p>
            <a:pPr algn="just" eaLnBrk="1" hangingPunct="1">
              <a:spcBef>
                <a:spcPts val="1200"/>
              </a:spcBef>
            </a:pPr>
            <a:r>
              <a:rPr lang="zh-TW" altLang="en-US" sz="2400" dirty="0" smtClean="0">
                <a:latin typeface="微軟正黑體" pitchFamily="34" charset="-120"/>
                <a:ea typeface="微軟正黑體" pitchFamily="34" charset="-120"/>
              </a:rPr>
              <a:t>同樣地，對自然現象的觀察，進而發現自然生物的需要，和人類生命之共通處。</a:t>
            </a:r>
          </a:p>
        </p:txBody>
      </p:sp>
      <p:sp>
        <p:nvSpPr>
          <p:cNvPr id="111621"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5456D7-CB5D-4192-8B9D-9083F3E8AC7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6312936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
            </a:r>
            <a:br>
              <a:rPr kumimoji="1" lang="en-US" altLang="zh-TW" dirty="0" smtClean="0"/>
            </a:br>
            <a:r>
              <a:rPr kumimoji="1" lang="zh-TW" altLang="en-US" sz="4000" b="1" dirty="0" smtClean="0"/>
              <a:t>情緒領域</a:t>
            </a:r>
            <a:endParaRPr kumimoji="1" lang="zh-TW" altLang="en-US" sz="4000" b="1" dirty="0"/>
          </a:p>
        </p:txBody>
      </p:sp>
      <p:sp>
        <p:nvSpPr>
          <p:cNvPr id="3" name="文字版面配置區 2"/>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1209596755"/>
      </p:ext>
    </p:extLst>
  </p:cSld>
  <p:clrMapOvr>
    <a:masterClrMapping/>
  </p:clrMapOvr>
  <p:transition>
    <p:comb/>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smtClean="0">
                <a:solidFill>
                  <a:srgbClr val="FF0000"/>
                </a:solidFill>
              </a:rPr>
              <a:t>情緒領域</a:t>
            </a:r>
            <a:r>
              <a:rPr lang="zh-TW" altLang="en-US" sz="3600" b="1" dirty="0">
                <a:solidFill>
                  <a:srgbClr val="FF0000"/>
                </a:solidFill>
              </a:rPr>
              <a:t>定義</a:t>
            </a:r>
          </a:p>
        </p:txBody>
      </p:sp>
      <p:sp>
        <p:nvSpPr>
          <p:cNvPr id="3" name="內容版面配置區 2"/>
          <p:cNvSpPr>
            <a:spLocks noGrp="1"/>
          </p:cNvSpPr>
          <p:nvPr>
            <p:ph idx="1"/>
          </p:nvPr>
        </p:nvSpPr>
        <p:spPr>
          <a:xfrm>
            <a:off x="2200276" y="2438400"/>
            <a:ext cx="6577928" cy="4086944"/>
          </a:xfrm>
        </p:spPr>
        <p:txBody>
          <a:bodyPr>
            <a:normAutofit fontScale="85000" lnSpcReduction="20000"/>
          </a:bodyPr>
          <a:lstStyle/>
          <a:p>
            <a:pPr algn="just"/>
            <a:r>
              <a:rPr lang="zh-TW" altLang="en-US" sz="3100" b="1" dirty="0">
                <a:solidFill>
                  <a:srgbClr val="FF0000"/>
                </a:solidFill>
                <a:ea typeface="微軟正黑體" pitchFamily="34" charset="-120"/>
              </a:rPr>
              <a:t>「情緒」指的是個體解讀內外刺激而產生生理與心理的整體</a:t>
            </a:r>
            <a:r>
              <a:rPr lang="zh-TW" altLang="en-US" sz="3100" b="1" dirty="0" smtClean="0">
                <a:solidFill>
                  <a:srgbClr val="FF0000"/>
                </a:solidFill>
                <a:ea typeface="微軟正黑體" pitchFamily="34" charset="-120"/>
              </a:rPr>
              <a:t>反應。</a:t>
            </a:r>
            <a:endParaRPr lang="en-US" altLang="zh-TW" sz="3100" b="1" dirty="0" smtClean="0">
              <a:solidFill>
                <a:srgbClr val="FF0000"/>
              </a:solidFill>
              <a:ea typeface="微軟正黑體" pitchFamily="34" charset="-120"/>
            </a:endParaRPr>
          </a:p>
          <a:p>
            <a:pPr marL="0" indent="0" algn="just">
              <a:buNone/>
            </a:pPr>
            <a:endParaRPr lang="en-US" altLang="zh-TW" sz="300" b="1" dirty="0" smtClean="0">
              <a:solidFill>
                <a:srgbClr val="FF0000"/>
              </a:solidFill>
              <a:ea typeface="微軟正黑體" pitchFamily="34" charset="-120"/>
            </a:endParaRPr>
          </a:p>
          <a:p>
            <a:pPr lvl="1" algn="just"/>
            <a:r>
              <a:rPr lang="zh-TW" altLang="en-US" sz="2600" b="1" dirty="0" smtClean="0">
                <a:solidFill>
                  <a:srgbClr val="FF0000"/>
                </a:solidFill>
                <a:ea typeface="微軟正黑體" pitchFamily="34" charset="-120"/>
              </a:rPr>
              <a:t>情緒的出現須有內外在刺激</a:t>
            </a:r>
            <a:endParaRPr lang="en-US" altLang="zh-TW" sz="2600" b="1" dirty="0" smtClean="0">
              <a:solidFill>
                <a:srgbClr val="FF0000"/>
              </a:solidFill>
              <a:ea typeface="微軟正黑體" pitchFamily="34" charset="-120"/>
            </a:endParaRPr>
          </a:p>
          <a:p>
            <a:pPr lvl="1" algn="just"/>
            <a:r>
              <a:rPr lang="zh-TW" altLang="en-US" sz="2600" b="1" dirty="0" smtClean="0">
                <a:solidFill>
                  <a:srgbClr val="FF0000"/>
                </a:solidFill>
                <a:ea typeface="微軟正黑體" pitchFamily="34" charset="-120"/>
              </a:rPr>
              <a:t>個人與事件互動才有情緒出現</a:t>
            </a:r>
            <a:endParaRPr lang="en-US" altLang="zh-TW" sz="2600" b="1" dirty="0" smtClean="0">
              <a:solidFill>
                <a:srgbClr val="FF0000"/>
              </a:solidFill>
              <a:ea typeface="微軟正黑體" pitchFamily="34" charset="-120"/>
            </a:endParaRPr>
          </a:p>
          <a:p>
            <a:pPr lvl="1" algn="just"/>
            <a:r>
              <a:rPr lang="zh-TW" altLang="en-US" sz="2600" b="1" dirty="0" smtClean="0">
                <a:solidFill>
                  <a:srgbClr val="FF0000"/>
                </a:solidFill>
                <a:ea typeface="微軟正黑體" pitchFamily="34" charset="-120"/>
              </a:rPr>
              <a:t>在此過程中，幼兒不</a:t>
            </a:r>
            <a:r>
              <a:rPr lang="zh-TW" altLang="en-US" sz="2600" b="1" dirty="0">
                <a:solidFill>
                  <a:srgbClr val="FF0000"/>
                </a:solidFill>
                <a:ea typeface="微軟正黑體" pitchFamily="34" charset="-120"/>
              </a:rPr>
              <a:t>斷</a:t>
            </a:r>
            <a:r>
              <a:rPr lang="zh-TW" altLang="en-US" sz="2600" b="1" dirty="0" smtClean="0">
                <a:solidFill>
                  <a:srgbClr val="FF0000"/>
                </a:solidFill>
                <a:ea typeface="微軟正黑體" pitchFamily="34" charset="-120"/>
              </a:rPr>
              <a:t>的經由內外在的事件與自身情緒能力的互動中發展及學習處理情緒的能力</a:t>
            </a:r>
            <a:endParaRPr lang="en-US" altLang="zh-TW" sz="2600" b="1" dirty="0" smtClean="0">
              <a:solidFill>
                <a:srgbClr val="FF0000"/>
              </a:solidFill>
              <a:ea typeface="微軟正黑體" pitchFamily="34" charset="-120"/>
            </a:endParaRPr>
          </a:p>
          <a:p>
            <a:pPr marL="240030" lvl="1" indent="0" algn="just">
              <a:buNone/>
            </a:pPr>
            <a:endParaRPr lang="en-US" altLang="zh-TW" sz="700" b="1" dirty="0" smtClean="0">
              <a:solidFill>
                <a:srgbClr val="FF0000"/>
              </a:solidFill>
              <a:ea typeface="微軟正黑體" pitchFamily="34" charset="-120"/>
            </a:endParaRPr>
          </a:p>
          <a:p>
            <a:pPr algn="just"/>
            <a:r>
              <a:rPr lang="zh-TW" altLang="en-US" sz="3100" b="1" dirty="0" smtClean="0">
                <a:solidFill>
                  <a:srgbClr val="FF0000"/>
                </a:solidFill>
                <a:ea typeface="微軟正黑體" pitchFamily="34" charset="-120"/>
              </a:rPr>
              <a:t>幼兒如能處理自己的情緒，不僅能面對自己，也願意面對挫折，與他人互動，獲得健康的身心。</a:t>
            </a:r>
            <a:endParaRPr lang="zh-TW" altLang="en-US" sz="3100" b="1" dirty="0">
              <a:solidFill>
                <a:srgbClr val="FF0000"/>
              </a:solidFill>
              <a:ea typeface="微軟正黑體" pitchFamily="34" charset="-120"/>
            </a:endParaRPr>
          </a:p>
          <a:p>
            <a:endParaRPr lang="zh-TW" altLang="en-US" dirty="0"/>
          </a:p>
        </p:txBody>
      </p:sp>
      <p:sp>
        <p:nvSpPr>
          <p:cNvPr id="5"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5456D7-CB5D-4192-8B9D-9083F3E8AC7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731265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DAA12E7-9873-4C04-81F2-76BCAD072BAC}"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2"/>
          <p:cNvSpPr>
            <a:spLocks noGrp="1" noChangeArrowheads="1"/>
          </p:cNvSpPr>
          <p:nvPr>
            <p:ph type="title"/>
          </p:nvPr>
        </p:nvSpPr>
        <p:spPr/>
        <p:txBody>
          <a:bodyPr>
            <a:normAutofit/>
          </a:bodyPr>
          <a:lstStyle/>
          <a:p>
            <a:pPr eaLnBrk="1" fontAlgn="auto" hangingPunct="1">
              <a:spcAft>
                <a:spcPts val="0"/>
              </a:spcAft>
              <a:defRPr/>
            </a:pPr>
            <a:r>
              <a:rPr lang="zh-TW" altLang="en-US" sz="3600" dirty="0">
                <a:latin typeface="Microsoft JhengHei" charset="-120"/>
                <a:ea typeface="Microsoft JhengHei" charset="-120"/>
                <a:cs typeface="Microsoft JhengHei" charset="-120"/>
              </a:rPr>
              <a:t>領域目標</a:t>
            </a:r>
          </a:p>
        </p:txBody>
      </p:sp>
      <p:sp>
        <p:nvSpPr>
          <p:cNvPr id="2" name="內容版面配置區 1"/>
          <p:cNvSpPr>
            <a:spLocks noGrp="1"/>
          </p:cNvSpPr>
          <p:nvPr>
            <p:ph idx="1"/>
          </p:nvPr>
        </p:nvSpPr>
        <p:spPr>
          <a:xfrm>
            <a:off x="2133600" y="2438400"/>
            <a:ext cx="6943725" cy="3651504"/>
          </a:xfrm>
        </p:spPr>
        <p:txBody>
          <a:bodyPr/>
          <a:lstStyle/>
          <a:p>
            <a:r>
              <a:rPr kumimoji="1" lang="zh-TW" altLang="en-US" sz="2800" dirty="0" smtClean="0">
                <a:latin typeface="Microsoft JhengHei" charset="-120"/>
                <a:ea typeface="Microsoft JhengHei" charset="-120"/>
                <a:cs typeface="Microsoft JhengHei" charset="-120"/>
              </a:rPr>
              <a:t>靈活展現基本動作技能並能維護自身安全</a:t>
            </a:r>
            <a:endParaRPr kumimoji="1" lang="en-US" altLang="zh-TW" sz="2800" dirty="0" smtClean="0">
              <a:latin typeface="Microsoft JhengHei" charset="-120"/>
              <a:ea typeface="Microsoft JhengHei" charset="-120"/>
              <a:cs typeface="Microsoft JhengHei" charset="-120"/>
            </a:endParaRPr>
          </a:p>
          <a:p>
            <a:r>
              <a:rPr lang="zh-TW" altLang="en-US" sz="2800" dirty="0">
                <a:latin typeface="Microsoft JhengHei" charset="-120"/>
                <a:ea typeface="Microsoft JhengHei" charset="-120"/>
                <a:cs typeface="Microsoft JhengHei" charset="-120"/>
              </a:rPr>
              <a:t>擁有健康的身體及良好的生活</a:t>
            </a:r>
            <a:r>
              <a:rPr lang="zh-TW" altLang="en-US" sz="2800" dirty="0" smtClean="0">
                <a:latin typeface="Microsoft JhengHei" charset="-120"/>
                <a:ea typeface="Microsoft JhengHei" charset="-120"/>
                <a:cs typeface="Microsoft JhengHei" charset="-120"/>
              </a:rPr>
              <a:t>習慣</a:t>
            </a:r>
            <a:endParaRPr lang="en-US" altLang="zh-TW" sz="2800" dirty="0">
              <a:latin typeface="Microsoft JhengHei" charset="-120"/>
              <a:ea typeface="Microsoft JhengHei" charset="-120"/>
              <a:cs typeface="Microsoft JhengHei" charset="-120"/>
            </a:endParaRPr>
          </a:p>
          <a:p>
            <a:r>
              <a:rPr kumimoji="1" lang="zh-TW" altLang="en-US" sz="2800" dirty="0" smtClean="0">
                <a:latin typeface="Microsoft JhengHei" charset="-120"/>
                <a:ea typeface="Microsoft JhengHei" charset="-120"/>
                <a:cs typeface="Microsoft JhengHei" charset="-120"/>
              </a:rPr>
              <a:t>喜歡運動與樂於展現動作創意</a:t>
            </a:r>
            <a:endParaRPr kumimoji="1" lang="en-US" altLang="zh-TW" sz="2800" dirty="0" smtClean="0">
              <a:latin typeface="Microsoft JhengHei" charset="-120"/>
              <a:ea typeface="Microsoft JhengHei" charset="-120"/>
              <a:cs typeface="Microsoft JhengHei" charset="-120"/>
            </a:endParaRPr>
          </a:p>
          <a:p>
            <a:endParaRPr kumimoji="1" lang="zh-TW" altLang="en-US" dirty="0"/>
          </a:p>
        </p:txBody>
      </p:sp>
      <p:sp>
        <p:nvSpPr>
          <p:cNvPr id="56326" name="投影片編號版面配置區 8"/>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B3687BB-4CC7-4C53-8F6B-1468B46A8C91}"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7576697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文字版面配置區 20"/>
          <p:cNvSpPr>
            <a:spLocks noGrp="1"/>
          </p:cNvSpPr>
          <p:nvPr>
            <p:ph type="body" sz="quarter" idx="4294967295"/>
          </p:nvPr>
        </p:nvSpPr>
        <p:spPr>
          <a:xfrm>
            <a:off x="936625" y="2420938"/>
            <a:ext cx="8207375" cy="4248150"/>
          </a:xfrm>
        </p:spPr>
        <p:txBody>
          <a:bodyPr/>
          <a:lstStyle/>
          <a:p>
            <a:pPr eaLnBrk="1" hangingPunct="1">
              <a:spcBef>
                <a:spcPts val="575"/>
              </a:spcBef>
              <a:buFont typeface="Wingdings 2" pitchFamily="18" charset="2"/>
              <a:buNone/>
            </a:pPr>
            <a:r>
              <a:rPr lang="zh-TW" altLang="en-US" sz="3200" b="1" dirty="0" smtClean="0">
                <a:solidFill>
                  <a:srgbClr val="002060"/>
                </a:solidFill>
              </a:rPr>
              <a:t>情緒能力：</a:t>
            </a:r>
            <a:r>
              <a:rPr lang="zh-TW" altLang="en-US" sz="2800" b="1" dirty="0" smtClean="0">
                <a:solidFill>
                  <a:schemeClr val="accent2"/>
                </a:solidFill>
              </a:rPr>
              <a:t>一個人處理情緒的能力</a:t>
            </a:r>
            <a:endParaRPr lang="zh-TW" altLang="en-US" sz="2800" dirty="0" smtClean="0"/>
          </a:p>
        </p:txBody>
      </p:sp>
      <p:sp>
        <p:nvSpPr>
          <p:cNvPr id="113668" name="AutoShape 5"/>
          <p:cNvSpPr>
            <a:spLocks noChangeAspect="1" noChangeArrowheads="1"/>
          </p:cNvSpPr>
          <p:nvPr/>
        </p:nvSpPr>
        <p:spPr bwMode="auto">
          <a:xfrm>
            <a:off x="304800" y="2514600"/>
            <a:ext cx="8229600" cy="17526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zh-TW"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群組 19"/>
          <p:cNvGrpSpPr>
            <a:grpSpLocks/>
          </p:cNvGrpSpPr>
          <p:nvPr/>
        </p:nvGrpSpPr>
        <p:grpSpPr bwMode="auto">
          <a:xfrm>
            <a:off x="639763" y="3284985"/>
            <a:ext cx="7558087" cy="3096765"/>
            <a:chOff x="639763" y="3976525"/>
            <a:chExt cx="7558087" cy="2500475"/>
          </a:xfrm>
        </p:grpSpPr>
        <p:sp>
          <p:nvSpPr>
            <p:cNvPr id="77829" name="Text Box 6"/>
            <p:cNvSpPr txBox="1">
              <a:spLocks noChangeArrowheads="1"/>
            </p:cNvSpPr>
            <p:nvPr/>
          </p:nvSpPr>
          <p:spPr bwMode="auto">
            <a:xfrm>
              <a:off x="639763" y="4419675"/>
              <a:ext cx="2133600" cy="1447178"/>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發生在自己或外在的事件</a:t>
              </a:r>
            </a:p>
          </p:txBody>
        </p:sp>
        <p:sp>
          <p:nvSpPr>
            <p:cNvPr id="77831" name="Text Box 8"/>
            <p:cNvSpPr txBox="1">
              <a:spLocks noChangeArrowheads="1"/>
            </p:cNvSpPr>
            <p:nvPr/>
          </p:nvSpPr>
          <p:spPr bwMode="auto">
            <a:xfrm>
              <a:off x="3048000" y="4647839"/>
              <a:ext cx="1736725" cy="99084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情緒覺察與辨識</a:t>
              </a:r>
            </a:p>
          </p:txBody>
        </p:sp>
        <p:sp>
          <p:nvSpPr>
            <p:cNvPr id="77832" name="Text Box 9"/>
            <p:cNvSpPr txBox="1">
              <a:spLocks noChangeArrowheads="1"/>
            </p:cNvSpPr>
            <p:nvPr/>
          </p:nvSpPr>
          <p:spPr bwMode="auto">
            <a:xfrm>
              <a:off x="5364088" y="3976525"/>
              <a:ext cx="1489868" cy="64567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white"/>
                  </a:solidFill>
                  <a:effectLst/>
                  <a:uLnTx/>
                  <a:uFillTx/>
                  <a:latin typeface="微軟正黑體" pitchFamily="34" charset="-120"/>
                  <a:ea typeface="微軟正黑體" pitchFamily="34" charset="-120"/>
                  <a:cs typeface="+mn-cs"/>
                </a:rPr>
                <a:t>情緒表達</a:t>
              </a:r>
              <a:endParaRPr kumimoji="0" lang="zh-TW" altLang="en-US" sz="24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77833" name="Text Box 10"/>
            <p:cNvSpPr txBox="1">
              <a:spLocks noChangeArrowheads="1"/>
            </p:cNvSpPr>
            <p:nvPr/>
          </p:nvSpPr>
          <p:spPr bwMode="auto">
            <a:xfrm>
              <a:off x="5257800" y="4952913"/>
              <a:ext cx="1463675" cy="6857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a:ln>
                    <a:noFill/>
                  </a:ln>
                  <a:solidFill>
                    <a:srgbClr val="FFFFFF"/>
                  </a:solidFill>
                  <a:effectLst/>
                  <a:uLnTx/>
                  <a:uFillTx/>
                  <a:latin typeface="微軟正黑體" pitchFamily="34" charset="-120"/>
                  <a:ea typeface="微軟正黑體" pitchFamily="34" charset="-120"/>
                  <a:cs typeface="+mn-cs"/>
                </a:rPr>
                <a:t>情緒理解</a:t>
              </a:r>
            </a:p>
          </p:txBody>
        </p:sp>
        <p:sp>
          <p:nvSpPr>
            <p:cNvPr id="77834" name="Text Box 11"/>
            <p:cNvSpPr txBox="1">
              <a:spLocks noChangeArrowheads="1"/>
            </p:cNvSpPr>
            <p:nvPr/>
          </p:nvSpPr>
          <p:spPr bwMode="auto">
            <a:xfrm>
              <a:off x="6553200" y="5715597"/>
              <a:ext cx="1644650" cy="76140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情緒調節</a:t>
              </a:r>
            </a:p>
          </p:txBody>
        </p:sp>
        <p:sp>
          <p:nvSpPr>
            <p:cNvPr id="113679" name="Line 12"/>
            <p:cNvSpPr>
              <a:spLocks noChangeShapeType="1"/>
            </p:cNvSpPr>
            <p:nvPr/>
          </p:nvSpPr>
          <p:spPr bwMode="auto">
            <a:xfrm>
              <a:off x="4758068" y="5164429"/>
              <a:ext cx="288925" cy="0"/>
            </a:xfrm>
            <a:prstGeom prst="line">
              <a:avLst/>
            </a:prstGeom>
            <a:noFill/>
            <a:ln w="254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cxnSp>
          <p:nvCxnSpPr>
            <p:cNvPr id="113680" name="AutoShape 14"/>
            <p:cNvCxnSpPr>
              <a:cxnSpLocks noChangeShapeType="1"/>
              <a:stCxn id="77834" idx="3"/>
              <a:endCxn id="77832" idx="3"/>
            </p:cNvCxnSpPr>
            <p:nvPr/>
          </p:nvCxnSpPr>
          <p:spPr bwMode="auto">
            <a:xfrm flipH="1" flipV="1">
              <a:off x="6853956" y="4299363"/>
              <a:ext cx="1343894" cy="1796936"/>
            </a:xfrm>
            <a:prstGeom prst="bentConnector3">
              <a:avLst>
                <a:gd name="adj1" fmla="val -17010"/>
              </a:avLst>
            </a:prstGeom>
            <a:noFill/>
            <a:ln w="25400">
              <a:solidFill>
                <a:schemeClr val="tx1"/>
              </a:solidFill>
              <a:miter lim="800000"/>
              <a:headEnd/>
              <a:tailEnd type="triangle" w="med" len="med"/>
            </a:ln>
          </p:spPr>
        </p:cxnSp>
        <p:cxnSp>
          <p:nvCxnSpPr>
            <p:cNvPr id="113681" name="AutoShape 15"/>
            <p:cNvCxnSpPr>
              <a:cxnSpLocks noChangeShapeType="1"/>
            </p:cNvCxnSpPr>
            <p:nvPr/>
          </p:nvCxnSpPr>
          <p:spPr bwMode="auto">
            <a:xfrm rot="16200000" flipH="1">
              <a:off x="6020593" y="5790407"/>
              <a:ext cx="411163" cy="412750"/>
            </a:xfrm>
            <a:prstGeom prst="bentConnector2">
              <a:avLst/>
            </a:prstGeom>
            <a:noFill/>
            <a:ln w="25400">
              <a:solidFill>
                <a:schemeClr val="tx1"/>
              </a:solidFill>
              <a:miter lim="800000"/>
              <a:headEnd/>
              <a:tailEnd type="triangle" w="med" len="med"/>
            </a:ln>
          </p:spPr>
        </p:cxnSp>
        <p:cxnSp>
          <p:nvCxnSpPr>
            <p:cNvPr id="113682" name="AutoShape 18"/>
            <p:cNvCxnSpPr>
              <a:cxnSpLocks noChangeShapeType="1"/>
            </p:cNvCxnSpPr>
            <p:nvPr/>
          </p:nvCxnSpPr>
          <p:spPr bwMode="auto">
            <a:xfrm rot="10800000" flipV="1">
              <a:off x="5257800" y="4648200"/>
              <a:ext cx="31750" cy="914400"/>
            </a:xfrm>
            <a:prstGeom prst="bentConnector3">
              <a:avLst>
                <a:gd name="adj1" fmla="val 820000"/>
              </a:avLst>
            </a:prstGeom>
            <a:noFill/>
            <a:ln w="25400">
              <a:solidFill>
                <a:schemeClr val="tx1"/>
              </a:solidFill>
              <a:miter lim="800000"/>
              <a:headEnd type="triangle" w="med" len="med"/>
              <a:tailEnd type="triangle" w="med" len="med"/>
            </a:ln>
          </p:spPr>
        </p:cxnSp>
        <p:cxnSp>
          <p:nvCxnSpPr>
            <p:cNvPr id="113683" name="AutoShape 19"/>
            <p:cNvCxnSpPr>
              <a:cxnSpLocks noChangeShapeType="1"/>
              <a:stCxn id="77833" idx="0"/>
              <a:endCxn id="77832" idx="2"/>
            </p:cNvCxnSpPr>
            <p:nvPr/>
          </p:nvCxnSpPr>
          <p:spPr bwMode="auto">
            <a:xfrm rot="5400000" flipH="1" flipV="1">
              <a:off x="5883975" y="4727866"/>
              <a:ext cx="330710" cy="119384"/>
            </a:xfrm>
            <a:prstGeom prst="bentConnector3">
              <a:avLst>
                <a:gd name="adj1" fmla="val 50000"/>
              </a:avLst>
            </a:prstGeom>
            <a:noFill/>
            <a:ln w="25400">
              <a:solidFill>
                <a:schemeClr val="tx1"/>
              </a:solidFill>
              <a:miter lim="800000"/>
              <a:headEnd/>
              <a:tailEnd type="triangle" w="med" len="med"/>
            </a:ln>
          </p:spPr>
        </p:cxnSp>
        <p:sp>
          <p:nvSpPr>
            <p:cNvPr id="113674" name="Line 7"/>
            <p:cNvSpPr>
              <a:spLocks noChangeShapeType="1"/>
            </p:cNvSpPr>
            <p:nvPr/>
          </p:nvSpPr>
          <p:spPr bwMode="auto">
            <a:xfrm>
              <a:off x="2764466" y="5181600"/>
              <a:ext cx="304800" cy="0"/>
            </a:xfrm>
            <a:prstGeom prst="line">
              <a:avLst/>
            </a:prstGeom>
            <a:noFill/>
            <a:ln w="254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grpSp>
      <p:sp>
        <p:nvSpPr>
          <p:cNvPr id="113670" name="文字方塊 22"/>
          <p:cNvSpPr txBox="1">
            <a:spLocks noChangeArrowheads="1"/>
          </p:cNvSpPr>
          <p:nvPr/>
        </p:nvSpPr>
        <p:spPr bwMode="auto">
          <a:xfrm>
            <a:off x="187325" y="188913"/>
            <a:ext cx="185738" cy="3683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672" name="投影片編號版面配置區 19"/>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38B0E23-C617-4FF3-BEF4-C518C0A96700}"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altLang="zh-TW"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12534994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a:bodyPr>
          <a:lstStyle/>
          <a:p>
            <a:pPr eaLnBrk="1" hangingPunct="1">
              <a:defRPr/>
            </a:pPr>
            <a:r>
              <a:rPr lang="zh-TW" altLang="en-US" sz="3600" dirty="0" smtClean="0"/>
              <a:t>領域目標</a:t>
            </a:r>
          </a:p>
        </p:txBody>
      </p:sp>
      <p:sp>
        <p:nvSpPr>
          <p:cNvPr id="114692" name="內容版面配置區 2"/>
          <p:cNvSpPr>
            <a:spLocks noGrp="1"/>
          </p:cNvSpPr>
          <p:nvPr>
            <p:ph idx="1"/>
          </p:nvPr>
        </p:nvSpPr>
        <p:spPr/>
        <p:txBody>
          <a:bodyPr>
            <a:normAutofit/>
          </a:bodyPr>
          <a:lstStyle/>
          <a:p>
            <a:pPr>
              <a:lnSpc>
                <a:spcPct val="100000"/>
              </a:lnSpc>
            </a:pPr>
            <a:r>
              <a:rPr lang="zh-TW" altLang="en-US" sz="2800" dirty="0" smtClean="0">
                <a:latin typeface="微軟正黑體" pitchFamily="34" charset="-120"/>
                <a:ea typeface="微軟正黑體" pitchFamily="34" charset="-120"/>
              </a:rPr>
              <a:t>接納自己的情緒</a:t>
            </a:r>
          </a:p>
          <a:p>
            <a:pPr>
              <a:lnSpc>
                <a:spcPct val="100000"/>
              </a:lnSpc>
            </a:pPr>
            <a:r>
              <a:rPr lang="zh-TW" altLang="en-US" sz="2800" dirty="0" smtClean="0">
                <a:latin typeface="微軟正黑體" pitchFamily="34" charset="-120"/>
                <a:ea typeface="微軟正黑體" pitchFamily="34" charset="-120"/>
              </a:rPr>
              <a:t>以正向態度面對困境</a:t>
            </a:r>
          </a:p>
          <a:p>
            <a:pPr>
              <a:lnSpc>
                <a:spcPct val="100000"/>
              </a:lnSpc>
            </a:pPr>
            <a:r>
              <a:rPr lang="zh-TW" altLang="en-US" sz="2800" dirty="0" smtClean="0">
                <a:latin typeface="微軟正黑體" pitchFamily="34" charset="-120"/>
                <a:ea typeface="微軟正黑體" pitchFamily="34" charset="-120"/>
              </a:rPr>
              <a:t>擁有安定的情緒並自在地表達感受</a:t>
            </a:r>
          </a:p>
          <a:p>
            <a:pPr>
              <a:lnSpc>
                <a:spcPct val="100000"/>
              </a:lnSpc>
            </a:pPr>
            <a:r>
              <a:rPr lang="zh-TW" altLang="en-US" sz="2800" dirty="0" smtClean="0">
                <a:latin typeface="微軟正黑體" pitchFamily="34" charset="-120"/>
                <a:ea typeface="微軟正黑體" pitchFamily="34" charset="-120"/>
              </a:rPr>
              <a:t>關懷及理解他人的情緒 </a:t>
            </a:r>
          </a:p>
        </p:txBody>
      </p:sp>
      <p:sp>
        <p:nvSpPr>
          <p:cNvPr id="114693"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D61BCB4-C8E6-49CE-9ED5-5C0D2A2D609F}"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54815580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52EB66BC-E280-43DA-BC5C-90A93AD7CC2B}"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27650" name="標題 1"/>
          <p:cNvSpPr>
            <a:spLocks noGrp="1"/>
          </p:cNvSpPr>
          <p:nvPr>
            <p:ph type="title"/>
          </p:nvPr>
        </p:nvSpPr>
        <p:spPr/>
        <p:txBody>
          <a:bodyPr>
            <a:normAutofit/>
          </a:bodyPr>
          <a:lstStyle/>
          <a:p>
            <a:pPr eaLnBrk="1" fontAlgn="auto" hangingPunct="1">
              <a:spcAft>
                <a:spcPts val="0"/>
              </a:spcAft>
              <a:defRPr/>
            </a:pPr>
            <a:r>
              <a:rPr lang="zh-TW" altLang="en-US" sz="3600" dirty="0" smtClean="0">
                <a:latin typeface="標楷體" pitchFamily="65" charset="-120"/>
              </a:rPr>
              <a:t>情緒領域內涵架構</a:t>
            </a:r>
          </a:p>
        </p:txBody>
      </p:sp>
      <p:sp>
        <p:nvSpPr>
          <p:cNvPr id="115716" name="投影片編號版面配置區 8"/>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E08BB934-8879-4C99-84D7-FF61AAE954B8}"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7" name="Group 59"/>
          <p:cNvGraphicFramePr>
            <a:graphicFrameLocks noGrp="1"/>
          </p:cNvGraphicFramePr>
          <p:nvPr>
            <p:extLst/>
          </p:nvPr>
        </p:nvGraphicFramePr>
        <p:xfrm>
          <a:off x="755576" y="1412776"/>
          <a:ext cx="8017296" cy="4536975"/>
        </p:xfrm>
        <a:graphic>
          <a:graphicData uri="http://schemas.openxmlformats.org/drawingml/2006/table">
            <a:tbl>
              <a:tblPr/>
              <a:tblGrid>
                <a:gridCol w="1923847">
                  <a:extLst>
                    <a:ext uri="{9D8B030D-6E8A-4147-A177-3AD203B41FA5}">
                      <a16:colId xmlns:a16="http://schemas.microsoft.com/office/drawing/2014/main" val="20000"/>
                    </a:ext>
                  </a:extLst>
                </a:gridCol>
                <a:gridCol w="2886531">
                  <a:extLst>
                    <a:ext uri="{9D8B030D-6E8A-4147-A177-3AD203B41FA5}">
                      <a16:colId xmlns:a16="http://schemas.microsoft.com/office/drawing/2014/main" val="20001"/>
                    </a:ext>
                  </a:extLst>
                </a:gridCol>
                <a:gridCol w="3206918">
                  <a:extLst>
                    <a:ext uri="{9D8B030D-6E8A-4147-A177-3AD203B41FA5}">
                      <a16:colId xmlns:a16="http://schemas.microsoft.com/office/drawing/2014/main" val="20002"/>
                    </a:ext>
                  </a:extLst>
                </a:gridCol>
              </a:tblGrid>
              <a:tr h="784828">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0"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rPr>
                        <a:t>學習面向</a:t>
                      </a:r>
                      <a:endParaRPr kumimoji="0" lang="en-US" altLang="zh-TW" sz="2000" b="0"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endParaRPr kumimoji="0" lang="en-US" altLang="zh-TW" sz="1000" b="0"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0"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rPr>
                        <a:t>領域能力</a:t>
                      </a:r>
                      <a:endParaRPr kumimoji="0" lang="en-US" altLang="zh-TW" sz="2400" b="0"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400" b="1"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rPr>
                        <a:t>自己</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400" b="1" i="0" u="none" strike="noStrike" cap="none" normalizeH="0" baseline="0" dirty="0" smtClean="0">
                          <a:ln>
                            <a:noFill/>
                          </a:ln>
                          <a:solidFill>
                            <a:schemeClr val="tx1"/>
                          </a:solidFill>
                          <a:effectLst/>
                          <a:latin typeface="標楷體" pitchFamily="65" charset="-120"/>
                          <a:ea typeface="微軟正黑體" pitchFamily="34" charset="-120"/>
                          <a:cs typeface="Times New Roman" pitchFamily="18" charset="0"/>
                        </a:rPr>
                        <a:t>他人與環境</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1056500">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覺察與辨識</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情</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覺察與辨識自己的情緒</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情</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覺察與辨識生活環境中他人和擬人化物件的情緒</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950850">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表達</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情</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合宜地表達自己的情緒</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情</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適當地表達生活環境中他人和擬人化物件的情緒</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950850">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理解</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情</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理解自己情緒出現的原因</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情</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理解生活環境中他人和擬人化物件情緒產生的原因</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793947">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調節</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情</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運用策略調節自己的情緒</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bl>
          </a:graphicData>
        </a:graphic>
      </p:graphicFrame>
      <p:sp>
        <p:nvSpPr>
          <p:cNvPr id="6" name="文字方塊 5"/>
          <p:cNvSpPr txBox="1"/>
          <p:nvPr/>
        </p:nvSpPr>
        <p:spPr>
          <a:xfrm>
            <a:off x="6660232" y="5157192"/>
            <a:ext cx="100811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0" i="0" u="none" strike="noStrike" kern="1200" cap="none" spc="0" normalizeH="0" baseline="0" noProof="0" dirty="0" smtClean="0">
                <a:ln>
                  <a:noFill/>
                </a:ln>
                <a:solidFill>
                  <a:srgbClr val="C00000"/>
                </a:solidFill>
                <a:effectLst/>
                <a:uLnTx/>
                <a:uFillTx/>
                <a:latin typeface="Calibri"/>
                <a:ea typeface="+mn-ea"/>
                <a:cs typeface="+mn-cs"/>
              </a:rPr>
              <a:t>？</a:t>
            </a:r>
            <a:endParaRPr kumimoji="0" lang="zh-TW" altLang="en-US" sz="4400" b="0" i="0" u="none" strike="noStrike" kern="1200" cap="none" spc="0" normalizeH="0" baseline="0" noProof="0" dirty="0">
              <a:ln>
                <a:noFill/>
              </a:ln>
              <a:solidFill>
                <a:srgbClr val="C00000"/>
              </a:solidFill>
              <a:effectLst/>
              <a:uLnTx/>
              <a:uFillTx/>
              <a:latin typeface="Calibri"/>
              <a:ea typeface="+mn-ea"/>
              <a:cs typeface="+mn-cs"/>
            </a:endParaRPr>
          </a:p>
        </p:txBody>
      </p:sp>
      <p:sp>
        <p:nvSpPr>
          <p:cNvPr id="9"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75925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bwMode="auto">
          <a:xfrm>
            <a:off x="2030991" y="578156"/>
            <a:ext cx="6673174" cy="1560716"/>
          </a:xfrm>
        </p:spPr>
        <p:txBody>
          <a:bodyPr wrap="square" lIns="91440" tIns="45720" rIns="91440" bIns="45720" numCol="1" anchorCtr="0" compatLnSpc="1">
            <a:prstTxWarp prst="textNoShape">
              <a:avLst/>
            </a:prstTxWarp>
            <a:normAutofit/>
          </a:bodyPr>
          <a:lstStyle/>
          <a:p>
            <a:pPr>
              <a:defRPr/>
            </a:pPr>
            <a:r>
              <a:rPr lang="zh-TW" altLang="en-US" sz="3600" dirty="0" smtClean="0">
                <a:effectLst/>
                <a:latin typeface="微軟正黑體" pitchFamily="34" charset="-120"/>
                <a:ea typeface="微軟正黑體" pitchFamily="34" charset="-120"/>
              </a:rPr>
              <a:t>情緒領域能力</a:t>
            </a:r>
            <a:r>
              <a:rPr lang="en-US" altLang="zh-TW" sz="3600" dirty="0" smtClean="0">
                <a:effectLst/>
                <a:latin typeface="微軟正黑體" pitchFamily="34" charset="-120"/>
                <a:ea typeface="微軟正黑體" pitchFamily="34" charset="-120"/>
              </a:rPr>
              <a:t>(1)</a:t>
            </a:r>
          </a:p>
        </p:txBody>
      </p:sp>
      <p:sp>
        <p:nvSpPr>
          <p:cNvPr id="116740" name="Rectangle 3"/>
          <p:cNvSpPr>
            <a:spLocks noGrp="1"/>
          </p:cNvSpPr>
          <p:nvPr>
            <p:ph idx="1"/>
          </p:nvPr>
        </p:nvSpPr>
        <p:spPr/>
        <p:txBody>
          <a:bodyPr/>
          <a:lstStyle/>
          <a:p>
            <a:pPr eaLnBrk="1" hangingPunct="1">
              <a:lnSpc>
                <a:spcPct val="100000"/>
              </a:lnSpc>
            </a:pPr>
            <a:r>
              <a:rPr lang="zh-TW" altLang="en-US" sz="3200" dirty="0" smtClean="0">
                <a:latin typeface="微軟正黑體" pitchFamily="34" charset="-120"/>
                <a:ea typeface="微軟正黑體" pitchFamily="34" charset="-120"/>
              </a:rPr>
              <a:t>情</a:t>
            </a:r>
            <a:r>
              <a:rPr lang="zh-TW" altLang="en-US" sz="3200" dirty="0">
                <a:latin typeface="微軟正黑體" pitchFamily="34" charset="-120"/>
                <a:ea typeface="微軟正黑體" pitchFamily="34" charset="-120"/>
              </a:rPr>
              <a:t>緒</a:t>
            </a:r>
            <a:r>
              <a:rPr lang="zh-TW" altLang="en-US" sz="3200" b="1" dirty="0" smtClean="0">
                <a:solidFill>
                  <a:srgbClr val="FF0000"/>
                </a:solidFill>
                <a:latin typeface="微軟正黑體" pitchFamily="34" charset="-120"/>
                <a:ea typeface="微軟正黑體" pitchFamily="34" charset="-120"/>
              </a:rPr>
              <a:t>覺察與辨識</a:t>
            </a:r>
            <a:endParaRPr lang="zh-TW" altLang="en-US" sz="3200" b="1" dirty="0" smtClean="0">
              <a:latin typeface="微軟正黑體" pitchFamily="34" charset="-120"/>
              <a:ea typeface="微軟正黑體" pitchFamily="34" charset="-120"/>
            </a:endParaRPr>
          </a:p>
          <a:p>
            <a:pPr>
              <a:buFont typeface="Wingdings 2" pitchFamily="18" charset="2"/>
              <a:buNone/>
            </a:pPr>
            <a:endParaRPr lang="en-US" altLang="zh-TW" dirty="0" smtClean="0">
              <a:latin typeface="微軟正黑體" pitchFamily="34" charset="-120"/>
              <a:ea typeface="微軟正黑體" pitchFamily="34" charset="-120"/>
            </a:endParaRPr>
          </a:p>
          <a:p>
            <a:pPr>
              <a:lnSpc>
                <a:spcPct val="100000"/>
              </a:lnSpc>
              <a:buFont typeface="Wingdings 2" pitchFamily="18" charset="2"/>
              <a:buNone/>
            </a:pPr>
            <a:r>
              <a:rPr lang="zh-TW" altLang="zh-TW" sz="2800" dirty="0" smtClean="0">
                <a:latin typeface="微軟正黑體" pitchFamily="34" charset="-120"/>
                <a:ea typeface="微軟正黑體" pitchFamily="34" charset="-120"/>
              </a:rPr>
              <a:t>個體覺察到內外在刺激，且有情緒出現</a:t>
            </a:r>
            <a:endParaRPr lang="en-US" altLang="zh-TW" sz="2800" dirty="0" smtClean="0">
              <a:latin typeface="微軟正黑體" pitchFamily="34" charset="-120"/>
              <a:ea typeface="微軟正黑體" pitchFamily="34" charset="-120"/>
            </a:endParaRPr>
          </a:p>
          <a:p>
            <a:pPr>
              <a:lnSpc>
                <a:spcPct val="100000"/>
              </a:lnSpc>
              <a:buFont typeface="Wingdings 2" pitchFamily="18" charset="2"/>
              <a:buNone/>
            </a:pPr>
            <a:r>
              <a:rPr lang="zh-TW" altLang="zh-TW" sz="2800" dirty="0" smtClean="0">
                <a:latin typeface="微軟正黑體" pitchFamily="34" charset="-120"/>
                <a:ea typeface="微軟正黑體" pitchFamily="34" charset="-120"/>
              </a:rPr>
              <a:t>時，能辨識當時是什麼情緒狀態和種類</a:t>
            </a:r>
            <a:r>
              <a:rPr lang="zh-TW" altLang="en-US" sz="2800" dirty="0" smtClean="0">
                <a:latin typeface="微軟正黑體" pitchFamily="34" charset="-120"/>
                <a:ea typeface="微軟正黑體" pitchFamily="34" charset="-120"/>
              </a:rPr>
              <a:t>。</a:t>
            </a:r>
            <a:endParaRPr lang="zh-TW" altLang="en-US" dirty="0" smtClean="0">
              <a:latin typeface="微軟正黑體" pitchFamily="34" charset="-120"/>
              <a:ea typeface="微軟正黑體" pitchFamily="34" charset="-120"/>
            </a:endParaRPr>
          </a:p>
        </p:txBody>
      </p:sp>
      <p:sp>
        <p:nvSpPr>
          <p:cNvPr id="116741"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B5F7CCE-EFF9-4BAA-B7D1-9A85A81926FB}"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3391419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p:txBody>
          <a:bodyPr wrap="square" lIns="91440" tIns="45720" rIns="91440" bIns="45720" numCol="1" anchorCtr="0" compatLnSpc="1">
            <a:prstTxWarp prst="textNoShape">
              <a:avLst/>
            </a:prstTxWarp>
            <a:normAutofit/>
          </a:bodyPr>
          <a:lstStyle/>
          <a:p>
            <a:pPr>
              <a:defRPr/>
            </a:pPr>
            <a:r>
              <a:rPr lang="zh-TW" altLang="en-US" sz="3600" dirty="0" smtClean="0">
                <a:effectLst/>
                <a:latin typeface="微軟正黑體" pitchFamily="34" charset="-120"/>
                <a:ea typeface="微軟正黑體" pitchFamily="34" charset="-120"/>
              </a:rPr>
              <a:t>情緒領域能力</a:t>
            </a:r>
            <a:r>
              <a:rPr lang="en-US" altLang="zh-TW" sz="3600" dirty="0" smtClean="0">
                <a:effectLst/>
                <a:latin typeface="微軟正黑體" pitchFamily="34" charset="-120"/>
                <a:ea typeface="微軟正黑體" pitchFamily="34" charset="-120"/>
              </a:rPr>
              <a:t>(2)</a:t>
            </a:r>
          </a:p>
        </p:txBody>
      </p:sp>
      <p:sp>
        <p:nvSpPr>
          <p:cNvPr id="7" name="文字版面配置區 6"/>
          <p:cNvSpPr>
            <a:spLocks noGrp="1"/>
          </p:cNvSpPr>
          <p:nvPr>
            <p:ph idx="1"/>
          </p:nvPr>
        </p:nvSpPr>
        <p:spPr>
          <a:xfrm>
            <a:off x="2200276" y="2438400"/>
            <a:ext cx="6577928" cy="4230960"/>
          </a:xfrm>
          <a:noFill/>
        </p:spPr>
        <p:txBody>
          <a:bodyPr>
            <a:normAutofit fontScale="92500" lnSpcReduction="20000"/>
          </a:bodyPr>
          <a:lstStyle/>
          <a:p>
            <a:pPr marL="358775" lvl="0">
              <a:lnSpc>
                <a:spcPct val="120000"/>
              </a:lnSpc>
              <a:defRPr/>
            </a:pPr>
            <a:r>
              <a:rPr lang="zh-TW" altLang="en-US" sz="3500" dirty="0" smtClean="0">
                <a:latin typeface="微軟正黑體" pitchFamily="34" charset="-120"/>
                <a:ea typeface="微軟正黑體" pitchFamily="34" charset="-120"/>
              </a:rPr>
              <a:t>情緒</a:t>
            </a:r>
            <a:r>
              <a:rPr lang="zh-TW" altLang="en-US" sz="3500" b="1" dirty="0" smtClean="0">
                <a:solidFill>
                  <a:srgbClr val="FF0000"/>
                </a:solidFill>
                <a:latin typeface="微軟正黑體" pitchFamily="34" charset="-120"/>
                <a:ea typeface="微軟正黑體" pitchFamily="34" charset="-120"/>
              </a:rPr>
              <a:t>表達</a:t>
            </a:r>
            <a:endParaRPr lang="zh-TW" altLang="en-US" sz="3500" b="1" dirty="0" smtClean="0">
              <a:latin typeface="微軟正黑體" pitchFamily="34" charset="-120"/>
              <a:ea typeface="微軟正黑體" pitchFamily="34" charset="-120"/>
            </a:endParaRPr>
          </a:p>
          <a:p>
            <a:pPr marL="358775" lvl="0" algn="just">
              <a:buFontTx/>
              <a:buChar char="•"/>
              <a:defRPr/>
            </a:pPr>
            <a:r>
              <a:rPr lang="zh-TW" altLang="en-US" sz="2600" b="1" dirty="0" smtClean="0">
                <a:latin typeface="微軟正黑體" pitchFamily="34" charset="-120"/>
                <a:ea typeface="微軟正黑體" pitchFamily="34" charset="-120"/>
              </a:rPr>
              <a:t>是指個體在情緒狀態時，在生理上、心理上及外顯行為上的表現</a:t>
            </a:r>
            <a:r>
              <a:rPr lang="zh-TW" altLang="en-US" sz="2600" dirty="0" smtClean="0">
                <a:latin typeface="微軟正黑體" pitchFamily="34" charset="-120"/>
                <a:ea typeface="微軟正黑體" pitchFamily="34" charset="-120"/>
              </a:rPr>
              <a:t>，包含：</a:t>
            </a:r>
            <a:r>
              <a:rPr lang="zh-TW" altLang="en-US" sz="2600" dirty="0" smtClean="0">
                <a:solidFill>
                  <a:srgbClr val="009900"/>
                </a:solidFill>
                <a:latin typeface="微軟正黑體" pitchFamily="34" charset="-120"/>
                <a:ea typeface="微軟正黑體" pitchFamily="34" charset="-120"/>
              </a:rPr>
              <a:t>表達自我的情緒，與表達環境中他人與擬人化物件的情緒</a:t>
            </a:r>
            <a:r>
              <a:rPr lang="zh-TW" altLang="en-US" sz="2600" dirty="0" smtClean="0">
                <a:latin typeface="微軟正黑體" pitchFamily="34" charset="-120"/>
                <a:ea typeface="微軟正黑體" pitchFamily="34" charset="-120"/>
              </a:rPr>
              <a:t>。</a:t>
            </a:r>
            <a:endParaRPr lang="en-US" altLang="zh-TW" sz="2600" dirty="0" smtClean="0">
              <a:latin typeface="微軟正黑體" pitchFamily="34" charset="-120"/>
              <a:ea typeface="微軟正黑體" pitchFamily="34" charset="-120"/>
            </a:endParaRPr>
          </a:p>
          <a:p>
            <a:pPr marL="358775" lvl="0" algn="just">
              <a:buFontTx/>
              <a:buChar char="•"/>
              <a:defRPr/>
            </a:pPr>
            <a:r>
              <a:rPr lang="zh-TW" altLang="en-US" sz="2600" dirty="0" smtClean="0">
                <a:solidFill>
                  <a:schemeClr val="accent2"/>
                </a:solidFill>
                <a:latin typeface="微軟正黑體" pitchFamily="34" charset="-120"/>
                <a:ea typeface="微軟正黑體" pitchFamily="34" charset="-120"/>
              </a:rPr>
              <a:t>最後是學習運用符合</a:t>
            </a:r>
            <a:r>
              <a:rPr lang="zh-TW" altLang="zh-TW" sz="2600" dirty="0" smtClean="0">
                <a:solidFill>
                  <a:schemeClr val="accent2"/>
                </a:solidFill>
                <a:latin typeface="微軟正黑體" pitchFamily="34" charset="-120"/>
                <a:ea typeface="微軟正黑體" pitchFamily="34" charset="-120"/>
              </a:rPr>
              <a:t>所處文化的規則，適時、適情境、適角色來表達情緒</a:t>
            </a:r>
            <a:r>
              <a:rPr lang="zh-TW" altLang="en-US" sz="2600" dirty="0" smtClean="0">
                <a:latin typeface="微軟正黑體" pitchFamily="34" charset="-120"/>
                <a:ea typeface="微軟正黑體" pitchFamily="34" charset="-120"/>
              </a:rPr>
              <a:t>。</a:t>
            </a:r>
          </a:p>
          <a:p>
            <a:pPr marL="358775" lvl="0" algn="just">
              <a:buFontTx/>
              <a:buChar char="•"/>
              <a:defRPr/>
            </a:pPr>
            <a:r>
              <a:rPr lang="zh-TW" altLang="en-US" sz="2600" dirty="0" smtClean="0">
                <a:latin typeface="微軟正黑體" pitchFamily="34" charset="-120"/>
                <a:ea typeface="微軟正黑體" pitchFamily="34" charset="-120"/>
              </a:rPr>
              <a:t>在情緒表達能力上，能從較個人化，進展到符合文化、社會的規則；在表達時間上，會從「立刻」逐漸發展到「稍待」甚至到「需表達才表達」。</a:t>
            </a:r>
          </a:p>
          <a:p>
            <a:endParaRPr lang="zh-TW" altLang="en-US" dirty="0">
              <a:latin typeface="微軟正黑體" pitchFamily="34" charset="-120"/>
              <a:ea typeface="微軟正黑體" pitchFamily="34" charset="-120"/>
            </a:endParaRPr>
          </a:p>
        </p:txBody>
      </p:sp>
      <p:sp>
        <p:nvSpPr>
          <p:cNvPr id="117765"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5B0D7E2C-752D-48A5-9AEC-7766934C9E1C}"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569180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bwMode="auto"/>
        <p:txBody>
          <a:bodyPr wrap="square" lIns="91440" tIns="45720" rIns="91440" bIns="45720" numCol="1" anchorCtr="0" compatLnSpc="1">
            <a:prstTxWarp prst="textNoShape">
              <a:avLst/>
            </a:prstTxWarp>
            <a:normAutofit/>
          </a:bodyPr>
          <a:lstStyle/>
          <a:p>
            <a:pPr>
              <a:defRPr/>
            </a:pPr>
            <a:r>
              <a:rPr lang="zh-TW" altLang="en-US" sz="3600" dirty="0" smtClean="0">
                <a:effectLst/>
                <a:latin typeface="微軟正黑體" pitchFamily="34" charset="-120"/>
                <a:ea typeface="微軟正黑體" pitchFamily="34" charset="-120"/>
              </a:rPr>
              <a:t>情緒領域能力</a:t>
            </a:r>
            <a:r>
              <a:rPr lang="en-US" altLang="zh-TW" sz="3600" dirty="0" smtClean="0">
                <a:effectLst/>
                <a:latin typeface="微軟正黑體" pitchFamily="34" charset="-120"/>
                <a:ea typeface="微軟正黑體" pitchFamily="34" charset="-120"/>
              </a:rPr>
              <a:t>(3)</a:t>
            </a:r>
          </a:p>
        </p:txBody>
      </p:sp>
      <p:sp>
        <p:nvSpPr>
          <p:cNvPr id="118788" name="Rectangle 3"/>
          <p:cNvSpPr>
            <a:spLocks noGrp="1"/>
          </p:cNvSpPr>
          <p:nvPr>
            <p:ph idx="1"/>
          </p:nvPr>
        </p:nvSpPr>
        <p:spPr>
          <a:xfrm>
            <a:off x="2200276" y="2438399"/>
            <a:ext cx="6577928" cy="3726905"/>
          </a:xfrm>
          <a:noFill/>
        </p:spPr>
        <p:txBody>
          <a:bodyPr>
            <a:normAutofit fontScale="40000" lnSpcReduction="20000"/>
          </a:bodyPr>
          <a:lstStyle/>
          <a:p>
            <a:pPr>
              <a:lnSpc>
                <a:spcPct val="120000"/>
              </a:lnSpc>
            </a:pPr>
            <a:r>
              <a:rPr lang="zh-TW" altLang="en-US" sz="8000" dirty="0" smtClean="0">
                <a:latin typeface="微軟正黑體" pitchFamily="34" charset="-120"/>
                <a:ea typeface="微軟正黑體" pitchFamily="34" charset="-120"/>
              </a:rPr>
              <a:t>情緒</a:t>
            </a:r>
            <a:r>
              <a:rPr lang="zh-TW" altLang="en-US" sz="8000" dirty="0" smtClean="0">
                <a:solidFill>
                  <a:srgbClr val="FF0000"/>
                </a:solidFill>
                <a:latin typeface="微軟正黑體" pitchFamily="34" charset="-120"/>
                <a:ea typeface="微軟正黑體" pitchFamily="34" charset="-120"/>
              </a:rPr>
              <a:t>理解</a:t>
            </a:r>
          </a:p>
          <a:p>
            <a:pPr algn="just" eaLnBrk="1" hangingPunct="1">
              <a:lnSpc>
                <a:spcPct val="120000"/>
              </a:lnSpc>
              <a:spcBef>
                <a:spcPts val="600"/>
              </a:spcBef>
              <a:buFontTx/>
              <a:buChar char="•"/>
            </a:pPr>
            <a:r>
              <a:rPr lang="zh-TW" altLang="en-US" sz="5500" dirty="0" smtClean="0">
                <a:latin typeface="微軟正黑體" pitchFamily="34" charset="-120"/>
                <a:ea typeface="微軟正黑體" pitchFamily="34" charset="-120"/>
              </a:rPr>
              <a:t>是指</a:t>
            </a:r>
            <a:r>
              <a:rPr lang="zh-TW" altLang="en-US" sz="5500" b="1" dirty="0" smtClean="0">
                <a:latin typeface="微軟正黑體" pitchFamily="34" charset="-120"/>
                <a:ea typeface="微軟正黑體" pitchFamily="34" charset="-120"/>
              </a:rPr>
              <a:t>幼兒瞭解產生情緒的原因</a:t>
            </a:r>
            <a:r>
              <a:rPr lang="en-US" altLang="zh-TW" sz="5500" dirty="0" smtClean="0">
                <a:latin typeface="微軟正黑體" pitchFamily="34" charset="-120"/>
                <a:ea typeface="微軟正黑體" pitchFamily="34" charset="-120"/>
              </a:rPr>
              <a:t>(</a:t>
            </a:r>
            <a:r>
              <a:rPr lang="zh-TW" altLang="en-US" sz="5500" dirty="0" smtClean="0">
                <a:latin typeface="微軟正黑體" pitchFamily="34" charset="-120"/>
                <a:ea typeface="微軟正黑體" pitchFamily="34" charset="-120"/>
              </a:rPr>
              <a:t>包括事件及想法</a:t>
            </a:r>
            <a:r>
              <a:rPr lang="en-US" altLang="zh-TW" sz="5500" dirty="0" smtClean="0">
                <a:latin typeface="微軟正黑體" pitchFamily="34" charset="-120"/>
                <a:ea typeface="微軟正黑體" pitchFamily="34" charset="-120"/>
              </a:rPr>
              <a:t>)</a:t>
            </a:r>
            <a:r>
              <a:rPr lang="zh-TW" altLang="en-US" sz="5500" dirty="0" smtClean="0">
                <a:latin typeface="微軟正黑體" pitchFamily="34" charset="-120"/>
                <a:ea typeface="微軟正黑體" pitchFamily="34" charset="-120"/>
              </a:rPr>
              <a:t>，包含：</a:t>
            </a:r>
            <a:r>
              <a:rPr lang="zh-TW" altLang="en-US" sz="5500" dirty="0" smtClean="0">
                <a:solidFill>
                  <a:srgbClr val="00B050"/>
                </a:solidFill>
                <a:latin typeface="微軟正黑體" pitchFamily="34" charset="-120"/>
                <a:ea typeface="微軟正黑體" pitchFamily="34" charset="-120"/>
                <a:cs typeface="華康隸書體"/>
              </a:rPr>
              <a:t>瞭解自己情緒出現的可能原因</a:t>
            </a:r>
            <a:r>
              <a:rPr lang="zh-TW" altLang="en-US" sz="5500" dirty="0" smtClean="0">
                <a:solidFill>
                  <a:srgbClr val="00B050"/>
                </a:solidFill>
                <a:latin typeface="微軟正黑體" pitchFamily="34" charset="-120"/>
                <a:ea typeface="微軟正黑體" pitchFamily="34" charset="-120"/>
              </a:rPr>
              <a:t>。</a:t>
            </a:r>
            <a:r>
              <a:rPr lang="zh-TW" altLang="en-US" sz="5500" dirty="0" smtClean="0">
                <a:solidFill>
                  <a:srgbClr val="00B050"/>
                </a:solidFill>
                <a:latin typeface="微軟正黑體" pitchFamily="34" charset="-120"/>
                <a:ea typeface="微軟正黑體" pitchFamily="34" charset="-120"/>
                <a:cs typeface="華康隸書體"/>
              </a:rPr>
              <a:t>理解環境中他人或擬人化物件產生情緒的可能原因</a:t>
            </a:r>
            <a:r>
              <a:rPr lang="zh-TW" altLang="en-US" sz="5500" dirty="0" smtClean="0">
                <a:latin typeface="微軟正黑體" pitchFamily="34" charset="-120"/>
                <a:ea typeface="微軟正黑體" pitchFamily="34" charset="-120"/>
              </a:rPr>
              <a:t>。</a:t>
            </a:r>
            <a:r>
              <a:rPr lang="zh-TW" altLang="zh-TW" sz="5500" dirty="0" smtClean="0">
                <a:solidFill>
                  <a:srgbClr val="C00000"/>
                </a:solidFill>
                <a:latin typeface="微軟正黑體" pitchFamily="34" charset="-120"/>
                <a:ea typeface="微軟正黑體" pitchFamily="34" charset="-120"/>
              </a:rPr>
              <a:t>也就是去釐清發生甚麼事及</a:t>
            </a:r>
            <a:r>
              <a:rPr lang="zh-TW" altLang="en-US" sz="5500" dirty="0" smtClean="0">
                <a:solidFill>
                  <a:srgbClr val="C00000"/>
                </a:solidFill>
                <a:latin typeface="微軟正黑體" pitchFamily="34" charset="-120"/>
                <a:ea typeface="微軟正黑體" pitchFamily="34" charset="-120"/>
              </a:rPr>
              <a:t>自己與他</a:t>
            </a:r>
            <a:r>
              <a:rPr lang="zh-TW" altLang="zh-TW" sz="5500" dirty="0" smtClean="0">
                <a:solidFill>
                  <a:srgbClr val="C00000"/>
                </a:solidFill>
                <a:latin typeface="微軟正黑體" pitchFamily="34" charset="-120"/>
                <a:ea typeface="微軟正黑體" pitchFamily="34" charset="-120"/>
              </a:rPr>
              <a:t>人對這事的想法</a:t>
            </a:r>
            <a:r>
              <a:rPr lang="zh-TW" altLang="en-US" sz="5500" dirty="0" smtClean="0">
                <a:solidFill>
                  <a:srgbClr val="C00000"/>
                </a:solidFill>
                <a:latin typeface="微軟正黑體" pitchFamily="34" charset="-120"/>
                <a:ea typeface="微軟正黑體" pitchFamily="34" charset="-120"/>
              </a:rPr>
              <a:t>。</a:t>
            </a:r>
          </a:p>
          <a:p>
            <a:pPr marL="0" indent="0" eaLnBrk="1" hangingPunct="1">
              <a:lnSpc>
                <a:spcPct val="120000"/>
              </a:lnSpc>
              <a:spcBef>
                <a:spcPts val="600"/>
              </a:spcBef>
              <a:buNone/>
            </a:pPr>
            <a:endParaRPr lang="zh-TW" altLang="en-US" sz="2800" dirty="0" smtClean="0">
              <a:solidFill>
                <a:srgbClr val="C00000"/>
              </a:solidFill>
              <a:latin typeface="微軟正黑體" pitchFamily="34" charset="-120"/>
              <a:ea typeface="微軟正黑體" pitchFamily="34" charset="-120"/>
            </a:endParaRPr>
          </a:p>
          <a:p>
            <a:pPr eaLnBrk="1" hangingPunct="1">
              <a:lnSpc>
                <a:spcPct val="120000"/>
              </a:lnSpc>
              <a:spcBef>
                <a:spcPts val="600"/>
              </a:spcBef>
              <a:buFontTx/>
              <a:buChar char="•"/>
            </a:pPr>
            <a:r>
              <a:rPr lang="zh-TW" altLang="en-US" sz="5500" dirty="0" smtClean="0">
                <a:latin typeface="微軟正黑體" pitchFamily="34" charset="-120"/>
                <a:ea typeface="微軟正黑體" pitchFamily="34" charset="-120"/>
              </a:rPr>
              <a:t>在</a:t>
            </a:r>
            <a:r>
              <a:rPr lang="zh-TW" altLang="en-US" sz="5500" dirty="0" smtClean="0">
                <a:solidFill>
                  <a:schemeClr val="accent2"/>
                </a:solidFill>
                <a:latin typeface="微軟正黑體" pitchFamily="34" charset="-120"/>
                <a:ea typeface="微軟正黑體" pitchFamily="34" charset="-120"/>
              </a:rPr>
              <a:t>情緒理解</a:t>
            </a:r>
            <a:r>
              <a:rPr lang="zh-TW" altLang="en-US" sz="5500" dirty="0" smtClean="0">
                <a:latin typeface="微軟正黑體" pitchFamily="34" charset="-120"/>
                <a:ea typeface="微軟正黑體" pitchFamily="34" charset="-120"/>
              </a:rPr>
              <a:t>上，會隨著認知能力及同理心的成長，而能從了解常見情緒的產生原因，到對複雜情緒的產生原因，甚而能理解會因各種人事時地及自己想法上微妙變化造成情緒多元的變化。</a:t>
            </a:r>
          </a:p>
        </p:txBody>
      </p:sp>
      <p:sp>
        <p:nvSpPr>
          <p:cNvPr id="118789"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5DCD59FC-A478-4FE6-8452-55FEE7C9F6B9}"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42382357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p:txBody>
          <a:bodyPr wrap="square" lIns="91440" tIns="45720" rIns="91440" bIns="45720" numCol="1" anchorCtr="0" compatLnSpc="1">
            <a:prstTxWarp prst="textNoShape">
              <a:avLst/>
            </a:prstTxWarp>
            <a:normAutofit/>
          </a:bodyPr>
          <a:lstStyle/>
          <a:p>
            <a:pPr>
              <a:defRPr/>
            </a:pPr>
            <a:r>
              <a:rPr lang="zh-TW" altLang="en-US" sz="3600" dirty="0" smtClean="0">
                <a:effectLst/>
                <a:latin typeface="微軟正黑體" pitchFamily="34" charset="-120"/>
                <a:ea typeface="微軟正黑體" pitchFamily="34" charset="-120"/>
              </a:rPr>
              <a:t>情緒領域能力</a:t>
            </a:r>
            <a:r>
              <a:rPr lang="en-US" altLang="zh-TW" sz="3600" dirty="0" smtClean="0">
                <a:effectLst/>
                <a:latin typeface="微軟正黑體" pitchFamily="34" charset="-120"/>
                <a:ea typeface="微軟正黑體" pitchFamily="34" charset="-120"/>
              </a:rPr>
              <a:t>(4)</a:t>
            </a:r>
          </a:p>
        </p:txBody>
      </p:sp>
      <p:sp>
        <p:nvSpPr>
          <p:cNvPr id="119812" name="Rectangle 3"/>
          <p:cNvSpPr>
            <a:spLocks noGrp="1"/>
          </p:cNvSpPr>
          <p:nvPr>
            <p:ph idx="1"/>
          </p:nvPr>
        </p:nvSpPr>
        <p:spPr>
          <a:xfrm>
            <a:off x="2200276" y="2438400"/>
            <a:ext cx="6577928" cy="4152900"/>
          </a:xfrm>
          <a:noFill/>
        </p:spPr>
        <p:txBody>
          <a:bodyPr>
            <a:normAutofit fontScale="77500" lnSpcReduction="20000"/>
          </a:bodyPr>
          <a:lstStyle/>
          <a:p>
            <a:pPr eaLnBrk="1" hangingPunct="1">
              <a:lnSpc>
                <a:spcPct val="120000"/>
              </a:lnSpc>
            </a:pPr>
            <a:r>
              <a:rPr lang="zh-TW" altLang="en-US" sz="4100" dirty="0" smtClean="0">
                <a:latin typeface="微軟正黑體" pitchFamily="34" charset="-120"/>
                <a:ea typeface="微軟正黑體" pitchFamily="34" charset="-120"/>
              </a:rPr>
              <a:t>情緒</a:t>
            </a:r>
            <a:r>
              <a:rPr lang="zh-TW" altLang="en-US" sz="4100" dirty="0" smtClean="0">
                <a:solidFill>
                  <a:srgbClr val="FF0000"/>
                </a:solidFill>
                <a:latin typeface="微軟正黑體" pitchFamily="34" charset="-120"/>
                <a:ea typeface="微軟正黑體" pitchFamily="34" charset="-120"/>
              </a:rPr>
              <a:t>調節</a:t>
            </a:r>
            <a:endParaRPr lang="en-US" altLang="zh-TW" sz="4100" dirty="0" smtClean="0">
              <a:latin typeface="微軟正黑體" pitchFamily="34" charset="-120"/>
              <a:ea typeface="微軟正黑體" pitchFamily="34" charset="-120"/>
            </a:endParaRPr>
          </a:p>
          <a:p>
            <a:pPr eaLnBrk="1" hangingPunct="1">
              <a:lnSpc>
                <a:spcPct val="120000"/>
              </a:lnSpc>
              <a:spcBef>
                <a:spcPts val="600"/>
              </a:spcBef>
              <a:buFontTx/>
              <a:buChar char="•"/>
            </a:pPr>
            <a:r>
              <a:rPr lang="zh-TW" altLang="en-US" sz="3100" dirty="0" smtClean="0">
                <a:latin typeface="微軟正黑體" pitchFamily="34" charset="-120"/>
                <a:ea typeface="微軟正黑體" pitchFamily="34" charset="-120"/>
              </a:rPr>
              <a:t>是指</a:t>
            </a:r>
            <a:r>
              <a:rPr lang="zh-TW" altLang="en-US" sz="3100" b="1" dirty="0" smtClean="0">
                <a:latin typeface="微軟正黑體" pitchFamily="34" charset="-120"/>
                <a:ea typeface="微軟正黑體" pitchFamily="34" charset="-120"/>
              </a:rPr>
              <a:t>個體能藉著內外各種策略，以試圖轉變自己情緒的一種能力 </a:t>
            </a:r>
            <a:r>
              <a:rPr lang="zh-TW" altLang="en-US" sz="3100" dirty="0" smtClean="0">
                <a:latin typeface="微軟正黑體" pitchFamily="34" charset="-120"/>
                <a:ea typeface="微軟正黑體" pitchFamily="34" charset="-120"/>
              </a:rPr>
              <a:t>。</a:t>
            </a:r>
            <a:r>
              <a:rPr lang="zh-TW" altLang="en-US" sz="3100" dirty="0" smtClean="0">
                <a:solidFill>
                  <a:srgbClr val="C00000"/>
                </a:solidFill>
                <a:latin typeface="微軟正黑體" pitchFamily="34" charset="-120"/>
                <a:ea typeface="微軟正黑體" pitchFamily="34" charset="-120"/>
              </a:rPr>
              <a:t>也就是</a:t>
            </a:r>
            <a:r>
              <a:rPr lang="zh-TW" altLang="zh-TW" sz="3100" dirty="0" smtClean="0">
                <a:solidFill>
                  <a:srgbClr val="C00000"/>
                </a:solidFill>
                <a:latin typeface="微軟正黑體" pitchFamily="34" charset="-120"/>
                <a:ea typeface="微軟正黑體" pitchFamily="34" charset="-120"/>
              </a:rPr>
              <a:t>學習運用各種策略來改變負向情緒或過度激動的情緒</a:t>
            </a:r>
            <a:r>
              <a:rPr lang="zh-TW" altLang="en-US" sz="3100" dirty="0" smtClean="0">
                <a:solidFill>
                  <a:srgbClr val="C00000"/>
                </a:solidFill>
                <a:latin typeface="微軟正黑體" pitchFamily="34" charset="-120"/>
                <a:ea typeface="微軟正黑體" pitchFamily="34" charset="-120"/>
              </a:rPr>
              <a:t>。</a:t>
            </a:r>
          </a:p>
          <a:p>
            <a:pPr marL="0" indent="0" eaLnBrk="1" hangingPunct="1">
              <a:lnSpc>
                <a:spcPct val="120000"/>
              </a:lnSpc>
              <a:spcBef>
                <a:spcPts val="600"/>
              </a:spcBef>
              <a:buNone/>
            </a:pPr>
            <a:endParaRPr lang="zh-TW" altLang="en-US" sz="1300" dirty="0" smtClean="0">
              <a:solidFill>
                <a:srgbClr val="C00000"/>
              </a:solidFill>
              <a:latin typeface="微軟正黑體" pitchFamily="34" charset="-120"/>
              <a:ea typeface="微軟正黑體" pitchFamily="34" charset="-120"/>
            </a:endParaRPr>
          </a:p>
          <a:p>
            <a:pPr eaLnBrk="1" hangingPunct="1">
              <a:lnSpc>
                <a:spcPct val="120000"/>
              </a:lnSpc>
              <a:spcBef>
                <a:spcPts val="600"/>
              </a:spcBef>
              <a:buFontTx/>
              <a:buChar char="•"/>
            </a:pPr>
            <a:r>
              <a:rPr lang="zh-TW" altLang="en-US" sz="3100" dirty="0" smtClean="0">
                <a:latin typeface="微軟正黑體" pitchFamily="34" charset="-120"/>
                <a:ea typeface="微軟正黑體" pitchFamily="34" charset="-120"/>
              </a:rPr>
              <a:t>在</a:t>
            </a:r>
            <a:r>
              <a:rPr lang="zh-TW" altLang="en-US" sz="3100" dirty="0" smtClean="0">
                <a:solidFill>
                  <a:schemeClr val="accent2"/>
                </a:solidFill>
                <a:latin typeface="微軟正黑體" pitchFamily="34" charset="-120"/>
                <a:ea typeface="微軟正黑體" pitchFamily="34" charset="-120"/>
              </a:rPr>
              <a:t>情緒調節</a:t>
            </a:r>
            <a:r>
              <a:rPr lang="zh-TW" altLang="en-US" sz="3100" dirty="0" smtClean="0">
                <a:latin typeface="微軟正黑體" pitchFamily="34" charset="-120"/>
                <a:ea typeface="微軟正黑體" pitchFamily="34" charset="-120"/>
              </a:rPr>
              <a:t>能力上，會從「較依賴他人或外在環境」到「嘗試自己改變自己的想法」、「自己想辦法解決問題」。而情緒調節所需時間，則會從「花很長的時間才願意改變」，發展到「能盡快改變」。</a:t>
            </a:r>
          </a:p>
        </p:txBody>
      </p:sp>
      <p:sp>
        <p:nvSpPr>
          <p:cNvPr id="119813"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3340DE8-D3FF-4BFC-8E1A-6ADC4F350DEA}"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0946278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defRPr/>
            </a:pPr>
            <a:r>
              <a:rPr lang="zh-TW" altLang="en-US" sz="3600" dirty="0" smtClean="0">
                <a:effectLst/>
                <a:latin typeface="微軟正黑體" pitchFamily="34" charset="-120"/>
                <a:ea typeface="微軟正黑體" pitchFamily="34" charset="-120"/>
              </a:rPr>
              <a:t>情緒領域學習面向</a:t>
            </a:r>
            <a:endParaRPr lang="zh-TW" altLang="en-US" sz="3600" dirty="0">
              <a:latin typeface="微軟正黑體" pitchFamily="34" charset="-120"/>
              <a:ea typeface="微軟正黑體" pitchFamily="34" charset="-120"/>
            </a:endParaRPr>
          </a:p>
        </p:txBody>
      </p:sp>
      <p:sp>
        <p:nvSpPr>
          <p:cNvPr id="2" name="內容版面配置區 1"/>
          <p:cNvSpPr>
            <a:spLocks noGrp="1"/>
          </p:cNvSpPr>
          <p:nvPr>
            <p:ph idx="1"/>
          </p:nvPr>
        </p:nvSpPr>
        <p:spPr>
          <a:xfrm>
            <a:off x="2200276" y="2204864"/>
            <a:ext cx="6577928" cy="4464496"/>
          </a:xfrm>
          <a:noFill/>
        </p:spPr>
        <p:txBody>
          <a:bodyPr>
            <a:normAutofit lnSpcReduction="10000"/>
          </a:bodyPr>
          <a:lstStyle/>
          <a:p>
            <a:pPr>
              <a:defRPr/>
            </a:pPr>
            <a:r>
              <a:rPr lang="zh-TW" altLang="en-US" sz="2400" b="1" dirty="0" smtClean="0">
                <a:latin typeface="微軟正黑體" pitchFamily="34" charset="-120"/>
                <a:ea typeface="微軟正黑體" pitchFamily="34" charset="-120"/>
              </a:rPr>
              <a:t>自己</a:t>
            </a:r>
            <a:endParaRPr lang="en-US" altLang="zh-TW" sz="2400" b="1" dirty="0" smtClean="0">
              <a:latin typeface="微軟正黑體" pitchFamily="34" charset="-120"/>
              <a:ea typeface="微軟正黑體" pitchFamily="34" charset="-120"/>
            </a:endParaRPr>
          </a:p>
          <a:p>
            <a:pPr lvl="1">
              <a:buFont typeface="Verdana" pitchFamily="34" charset="0"/>
              <a:buNone/>
              <a:defRPr/>
            </a:pPr>
            <a:r>
              <a:rPr lang="zh-TW" altLang="en-US" sz="2400" dirty="0" smtClean="0">
                <a:latin typeface="微軟正黑體" pitchFamily="34" charset="-120"/>
                <a:ea typeface="微軟正黑體" pitchFamily="34" charset="-120"/>
              </a:rPr>
              <a:t>指自身因受到環境的刺激而產生情緒反應</a:t>
            </a:r>
            <a:endParaRPr lang="en-US" altLang="zh-TW" sz="2400" dirty="0" smtClean="0">
              <a:latin typeface="微軟正黑體" pitchFamily="34" charset="-120"/>
              <a:ea typeface="微軟正黑體" pitchFamily="34" charset="-120"/>
            </a:endParaRPr>
          </a:p>
          <a:p>
            <a:pPr>
              <a:defRPr/>
            </a:pPr>
            <a:r>
              <a:rPr lang="zh-TW" altLang="en-US" sz="2400" b="1" dirty="0" smtClean="0">
                <a:latin typeface="微軟正黑體" pitchFamily="34" charset="-120"/>
                <a:ea typeface="微軟正黑體" pitchFamily="34" charset="-120"/>
              </a:rPr>
              <a:t>他人與環境</a:t>
            </a:r>
            <a:endParaRPr lang="en-US" altLang="zh-TW" sz="2400" b="1" dirty="0" smtClean="0">
              <a:latin typeface="微軟正黑體" pitchFamily="34" charset="-120"/>
              <a:ea typeface="微軟正黑體" pitchFamily="34" charset="-120"/>
            </a:endParaRPr>
          </a:p>
          <a:p>
            <a:pPr lvl="1">
              <a:defRPr/>
            </a:pPr>
            <a:r>
              <a:rPr lang="zh-TW" altLang="en-US" sz="2400" dirty="0" smtClean="0">
                <a:solidFill>
                  <a:srgbClr val="0000FF"/>
                </a:solidFill>
                <a:latin typeface="微軟正黑體" pitchFamily="34" charset="-120"/>
                <a:ea typeface="微軟正黑體" pitchFamily="34" charset="-120"/>
              </a:rPr>
              <a:t>他人的部份</a:t>
            </a:r>
            <a:r>
              <a:rPr lang="zh-TW" altLang="en-US" sz="2400" dirty="0" smtClean="0">
                <a:latin typeface="微軟正黑體" pitchFamily="34" charset="-120"/>
                <a:ea typeface="微軟正黑體" pitchFamily="34" charset="-120"/>
              </a:rPr>
              <a:t>是指幼兒可以感受到他人受環境的刺激而產生的情緒反應</a:t>
            </a:r>
            <a:endParaRPr lang="en-US" altLang="zh-TW" sz="2400" dirty="0" smtClean="0">
              <a:latin typeface="微軟正黑體" pitchFamily="34" charset="-120"/>
              <a:ea typeface="微軟正黑體" pitchFamily="34" charset="-120"/>
            </a:endParaRPr>
          </a:p>
          <a:p>
            <a:pPr lvl="1">
              <a:defRPr/>
            </a:pPr>
            <a:r>
              <a:rPr lang="zh-TW" altLang="en-US" sz="2400" dirty="0" smtClean="0">
                <a:solidFill>
                  <a:srgbClr val="0000FF"/>
                </a:solidFill>
                <a:latin typeface="微軟正黑體" pitchFamily="34" charset="-120"/>
                <a:ea typeface="微軟正黑體" pitchFamily="34" charset="-120"/>
              </a:rPr>
              <a:t>環境的部份</a:t>
            </a:r>
            <a:r>
              <a:rPr lang="zh-TW" altLang="en-US" sz="2400" dirty="0" smtClean="0">
                <a:latin typeface="微軟正黑體" pitchFamily="34" charset="-120"/>
                <a:ea typeface="微軟正黑體" pitchFamily="34" charset="-120"/>
              </a:rPr>
              <a:t>是指幼兒以</a:t>
            </a:r>
            <a:r>
              <a:rPr lang="zh-TW" altLang="en-US" sz="2400" b="1" u="sng" dirty="0" smtClean="0">
                <a:latin typeface="微軟正黑體" pitchFamily="34" charset="-120"/>
                <a:ea typeface="微軟正黑體" pitchFamily="34" charset="-120"/>
              </a:rPr>
              <a:t>擬人化的形式</a:t>
            </a:r>
            <a:r>
              <a:rPr lang="zh-TW" altLang="en-US" sz="2400" dirty="0" smtClean="0">
                <a:latin typeface="微軟正黑體" pitchFamily="34" charset="-120"/>
                <a:ea typeface="微軟正黑體" pitchFamily="34" charset="-120"/>
              </a:rPr>
              <a:t>，投射自身對環境中事物刺激的情緒反應</a:t>
            </a:r>
            <a:endParaRPr lang="en-US" altLang="zh-TW" sz="2100" dirty="0" smtClean="0">
              <a:latin typeface="微軟正黑體" pitchFamily="34" charset="-120"/>
              <a:ea typeface="微軟正黑體" pitchFamily="34" charset="-120"/>
            </a:endParaRPr>
          </a:p>
          <a:p>
            <a:pPr marL="0" lvl="1">
              <a:lnSpc>
                <a:spcPct val="110000"/>
              </a:lnSpc>
              <a:spcBef>
                <a:spcPts val="3000"/>
              </a:spcBef>
              <a:buFont typeface="Verdana" pitchFamily="34" charset="0"/>
              <a:buNone/>
              <a:defRPr/>
            </a:pPr>
            <a:r>
              <a:rPr lang="zh-TW" altLang="en-US" sz="2400" dirty="0" smtClean="0">
                <a:latin typeface="微軟正黑體" pitchFamily="34" charset="-120"/>
                <a:ea typeface="微軟正黑體" pitchFamily="34" charset="-120"/>
              </a:rPr>
              <a:t>幼兒在情緒面向的學習，多從自己的面向開始，再逐漸擴展到他人及環境中的事物</a:t>
            </a:r>
            <a:endParaRPr lang="zh-TW" altLang="en-US" sz="2400" dirty="0">
              <a:latin typeface="微軟正黑體" pitchFamily="34" charset="-120"/>
              <a:ea typeface="微軟正黑體" pitchFamily="34" charset="-120"/>
            </a:endParaRPr>
          </a:p>
        </p:txBody>
      </p:sp>
      <p:sp>
        <p:nvSpPr>
          <p:cNvPr id="120837"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A5568E8-469E-41DA-AF9E-66ED5807E7E2}"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8568919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defRPr/>
            </a:pPr>
            <a:r>
              <a:rPr lang="zh-TW" altLang="en-US" sz="3600" dirty="0" smtClean="0">
                <a:effectLst/>
                <a:latin typeface="微軟正黑體" pitchFamily="34" charset="-120"/>
                <a:ea typeface="微軟正黑體" pitchFamily="34" charset="-120"/>
              </a:rPr>
              <a:t>情緒領域</a:t>
            </a:r>
            <a:r>
              <a:rPr lang="zh-TW" altLang="en-US" sz="3600" dirty="0">
                <a:latin typeface="微軟正黑體" pitchFamily="34" charset="-120"/>
                <a:ea typeface="微軟正黑體" pitchFamily="34" charset="-120"/>
              </a:rPr>
              <a:t>學習指標</a:t>
            </a:r>
            <a:r>
              <a:rPr lang="en-US" altLang="zh-TW" sz="3600" dirty="0">
                <a:latin typeface="微軟正黑體" pitchFamily="34" charset="-120"/>
                <a:ea typeface="微軟正黑體" pitchFamily="34" charset="-120"/>
              </a:rPr>
              <a:t>(</a:t>
            </a:r>
            <a:r>
              <a:rPr lang="zh-TW" altLang="en-US" sz="3600" dirty="0">
                <a:latin typeface="微軟正黑體" pitchFamily="34" charset="-120"/>
                <a:ea typeface="微軟正黑體" pitchFamily="34" charset="-120"/>
              </a:rPr>
              <a:t>示例</a:t>
            </a:r>
            <a:r>
              <a:rPr lang="en-US" altLang="zh-TW" sz="3600" dirty="0">
                <a:latin typeface="微軟正黑體" pitchFamily="34" charset="-120"/>
                <a:ea typeface="微軟正黑體" pitchFamily="34" charset="-120"/>
              </a:rPr>
              <a:t>)</a:t>
            </a:r>
            <a:endParaRPr lang="zh-TW" altLang="en-US" sz="3600" dirty="0">
              <a:latin typeface="微軟正黑體" pitchFamily="34" charset="-120"/>
              <a:ea typeface="微軟正黑體" pitchFamily="34" charset="-120"/>
            </a:endParaRPr>
          </a:p>
        </p:txBody>
      </p:sp>
      <p:sp>
        <p:nvSpPr>
          <p:cNvPr id="120837"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A5568E8-469E-41DA-AF9E-66ED5807E7E2}"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6" name="Group 38"/>
          <p:cNvGraphicFramePr>
            <a:graphicFrameLocks noGrp="1"/>
          </p:cNvGraphicFramePr>
          <p:nvPr>
            <p:extLst/>
          </p:nvPr>
        </p:nvGraphicFramePr>
        <p:xfrm>
          <a:off x="827584" y="1408981"/>
          <a:ext cx="8001000" cy="4999757"/>
        </p:xfrm>
        <a:graphic>
          <a:graphicData uri="http://schemas.openxmlformats.org/drawingml/2006/table">
            <a:tb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486494">
                <a:tc>
                  <a:txBody>
                    <a:bodyPr/>
                    <a:lstStyle/>
                    <a:p>
                      <a:pPr marL="0" marR="0" lvl="0" indent="0" algn="ctr"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課程目標</a:t>
                      </a:r>
                    </a:p>
                  </a:txBody>
                  <a:tcPr anchor="ct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2-3</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3-4</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4-5</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5-6</a:t>
                      </a:r>
                      <a:r>
                        <a:rPr kumimoji="0" lang="zh-TW" altLang="en-US" sz="20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4513263">
                <a:tc>
                  <a:txBody>
                    <a:bodyPr/>
                    <a:lstStyle/>
                    <a:p>
                      <a:pPr marL="0" marR="0" lvl="0" indent="0" algn="just"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zh-TW" altLang="zh-TW" sz="1800" b="1"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1"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-1-1 </a:t>
                      </a:r>
                    </a:p>
                    <a:p>
                      <a:pPr marL="0" marR="0" lvl="0" indent="0" algn="just"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覺察與辨識</a:t>
                      </a:r>
                      <a:r>
                        <a:rPr kumimoji="0" lang="zh-TW" altLang="en-US" sz="1800" b="1"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自己的情緒 </a:t>
                      </a:r>
                    </a:p>
                  </a:txBody>
                  <a:tcP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幼</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1-1-1</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知道</a:t>
                      </a: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自己常出現的正負向情緒 </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幼</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-1-1-2</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知道自己的同一情緒存在著兩種程度上的差異</a:t>
                      </a:r>
                    </a:p>
                    <a:p>
                      <a:pPr marL="0" marR="0" lvl="0" indent="0" algn="just"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endPar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endPar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小</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1-1-1</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小</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-1-1-2</a:t>
                      </a: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中</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1-1-1</a:t>
                      </a:r>
                      <a:b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br>
                      <a:r>
                        <a:rPr kumimoji="0" lang="zh-TW" altLang="en-US" sz="1800" b="0"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辨認</a:t>
                      </a: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自己常出現的複雜情緒 </a:t>
                      </a: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中</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1-1-2</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辨別自己的同一種情緒有程度上的差異</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中</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-1-1-3</a:t>
                      </a: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辨識自己在同一事件中存在著多種情緒</a:t>
                      </a: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1-1-1</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-1-1-2</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辨識自己的同一種情緒在不同情境中會出現程度上的差異 </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-1-1-3</a:t>
                      </a: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7" name="Line 59"/>
          <p:cNvSpPr>
            <a:spLocks noChangeShapeType="1"/>
          </p:cNvSpPr>
          <p:nvPr/>
        </p:nvSpPr>
        <p:spPr bwMode="auto">
          <a:xfrm>
            <a:off x="4283968" y="2486099"/>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8" name="Line 59"/>
          <p:cNvSpPr>
            <a:spLocks noChangeShapeType="1"/>
          </p:cNvSpPr>
          <p:nvPr/>
        </p:nvSpPr>
        <p:spPr bwMode="auto">
          <a:xfrm>
            <a:off x="4283968" y="3830580"/>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9" name="Line 59"/>
          <p:cNvSpPr>
            <a:spLocks noChangeShapeType="1"/>
          </p:cNvSpPr>
          <p:nvPr/>
        </p:nvSpPr>
        <p:spPr bwMode="auto">
          <a:xfrm>
            <a:off x="7523956" y="2479823"/>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0" name="Line 59"/>
          <p:cNvSpPr>
            <a:spLocks noChangeShapeType="1"/>
          </p:cNvSpPr>
          <p:nvPr/>
        </p:nvSpPr>
        <p:spPr bwMode="auto">
          <a:xfrm>
            <a:off x="7523956" y="5661248"/>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2"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3251146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defRPr/>
            </a:pPr>
            <a:r>
              <a:rPr lang="zh-TW" altLang="en-US" sz="3600" dirty="0" smtClean="0">
                <a:effectLst/>
                <a:latin typeface="微軟正黑體" pitchFamily="34" charset="-120"/>
                <a:ea typeface="微軟正黑體" pitchFamily="34" charset="-120"/>
              </a:rPr>
              <a:t>情緒領域</a:t>
            </a:r>
            <a:r>
              <a:rPr lang="zh-TW" altLang="en-US" sz="3600" dirty="0">
                <a:latin typeface="微軟正黑體" pitchFamily="34" charset="-120"/>
                <a:ea typeface="微軟正黑體" pitchFamily="34" charset="-120"/>
              </a:rPr>
              <a:t>學習指標</a:t>
            </a:r>
            <a:r>
              <a:rPr lang="en-US" altLang="zh-TW" sz="3600" dirty="0">
                <a:latin typeface="微軟正黑體" pitchFamily="34" charset="-120"/>
                <a:ea typeface="微軟正黑體" pitchFamily="34" charset="-120"/>
              </a:rPr>
              <a:t>(</a:t>
            </a:r>
            <a:r>
              <a:rPr lang="zh-TW" altLang="en-US" sz="3600" dirty="0">
                <a:latin typeface="微軟正黑體" pitchFamily="34" charset="-120"/>
                <a:ea typeface="微軟正黑體" pitchFamily="34" charset="-120"/>
              </a:rPr>
              <a:t>示例</a:t>
            </a:r>
            <a:r>
              <a:rPr lang="en-US" altLang="zh-TW" sz="3600" dirty="0">
                <a:latin typeface="微軟正黑體" pitchFamily="34" charset="-120"/>
                <a:ea typeface="微軟正黑體" pitchFamily="34" charset="-120"/>
              </a:rPr>
              <a:t>)</a:t>
            </a:r>
            <a:endParaRPr lang="zh-TW" altLang="en-US" sz="3600" dirty="0">
              <a:latin typeface="微軟正黑體" pitchFamily="34" charset="-120"/>
              <a:ea typeface="微軟正黑體" pitchFamily="34" charset="-120"/>
            </a:endParaRPr>
          </a:p>
        </p:txBody>
      </p:sp>
      <p:sp>
        <p:nvSpPr>
          <p:cNvPr id="120837"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A5568E8-469E-41DA-AF9E-66ED5807E7E2}"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Group 38"/>
          <p:cNvGraphicFramePr>
            <a:graphicFrameLocks noGrp="1"/>
          </p:cNvGraphicFramePr>
          <p:nvPr>
            <p:extLst/>
          </p:nvPr>
        </p:nvGraphicFramePr>
        <p:xfrm>
          <a:off x="457203" y="1412777"/>
          <a:ext cx="8363270" cy="4183602"/>
        </p:xfrm>
        <a:graphic>
          <a:graphicData uri="http://schemas.openxmlformats.org/drawingml/2006/table">
            <a:tbl>
              <a:tblPr/>
              <a:tblGrid>
                <a:gridCol w="1738533">
                  <a:extLst>
                    <a:ext uri="{9D8B030D-6E8A-4147-A177-3AD203B41FA5}">
                      <a16:colId xmlns:a16="http://schemas.microsoft.com/office/drawing/2014/main" val="20000"/>
                    </a:ext>
                  </a:extLst>
                </a:gridCol>
                <a:gridCol w="1606775">
                  <a:extLst>
                    <a:ext uri="{9D8B030D-6E8A-4147-A177-3AD203B41FA5}">
                      <a16:colId xmlns:a16="http://schemas.microsoft.com/office/drawing/2014/main" val="20001"/>
                    </a:ext>
                  </a:extLst>
                </a:gridCol>
                <a:gridCol w="1672654">
                  <a:extLst>
                    <a:ext uri="{9D8B030D-6E8A-4147-A177-3AD203B41FA5}">
                      <a16:colId xmlns:a16="http://schemas.microsoft.com/office/drawing/2014/main" val="20002"/>
                    </a:ext>
                  </a:extLst>
                </a:gridCol>
                <a:gridCol w="1672654">
                  <a:extLst>
                    <a:ext uri="{9D8B030D-6E8A-4147-A177-3AD203B41FA5}">
                      <a16:colId xmlns:a16="http://schemas.microsoft.com/office/drawing/2014/main" val="20003"/>
                    </a:ext>
                  </a:extLst>
                </a:gridCol>
                <a:gridCol w="1672654">
                  <a:extLst>
                    <a:ext uri="{9D8B030D-6E8A-4147-A177-3AD203B41FA5}">
                      <a16:colId xmlns:a16="http://schemas.microsoft.com/office/drawing/2014/main" val="20004"/>
                    </a:ext>
                  </a:extLst>
                </a:gridCol>
              </a:tblGrid>
              <a:tr h="41958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課程目標</a:t>
                      </a:r>
                    </a:p>
                  </a:txBody>
                  <a:tcPr anchor="ct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2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2-3</a:t>
                      </a:r>
                      <a:r>
                        <a:rPr kumimoji="0" lang="zh-TW" altLang="en-US" sz="22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2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3-4</a:t>
                      </a:r>
                      <a:r>
                        <a:rPr kumimoji="0" lang="zh-TW" altLang="en-US" sz="22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2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4-5</a:t>
                      </a:r>
                      <a:r>
                        <a:rPr kumimoji="0" lang="zh-TW" altLang="en-US" sz="22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zh-TW" sz="22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5-6</a:t>
                      </a:r>
                      <a:r>
                        <a:rPr kumimoji="0" lang="zh-TW" altLang="en-US" sz="2200" b="1" i="0" u="none" strike="noStrike" cap="none" normalizeH="0" baseline="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歲</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0"/>
                  </a:ext>
                </a:extLst>
              </a:tr>
              <a:tr h="3756882">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zh-TW" altLang="zh-TW" sz="2000" b="1"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2000" b="1"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-2-1 </a:t>
                      </a:r>
                    </a:p>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zh-TW" altLang="en-US" sz="2000" b="1"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rPr>
                        <a:t>合宜地表達自己的情緒</a:t>
                      </a:r>
                      <a:r>
                        <a:rPr kumimoji="0" lang="zh-TW" altLang="en-US" sz="2000" b="1" i="0" u="none" strike="noStrike" cap="none" normalizeH="0" baseline="3000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sym typeface="Wingdings"/>
                        </a:rPr>
                        <a:t></a:t>
                      </a:r>
                      <a:r>
                        <a:rPr kumimoji="0" lang="en-US" altLang="zh-TW" sz="2000" b="1" i="0" u="none" strike="noStrike" cap="none" normalizeH="0" baseline="3000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sym typeface="Wingdings"/>
                        </a:rPr>
                        <a:t>1</a:t>
                      </a:r>
                      <a:r>
                        <a:rPr kumimoji="0" lang="zh-TW" altLang="en-US" sz="2000" b="1" i="0" u="none" strike="noStrike" cap="none" normalizeH="0" baseline="3000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 </a:t>
                      </a:r>
                    </a:p>
                  </a:txBody>
                  <a:tcPr horzOverflow="overflow">
                    <a:lnL w="28575" cap="flat" cmpd="sng" algn="ctr">
                      <a:solidFill>
                        <a:srgbClr val="000000"/>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幼</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-2-1-2</a:t>
                      </a: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運用動作或表情表達自己的情緒</a:t>
                      </a: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2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endPar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endPar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小</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-2-1-1</a:t>
                      </a: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嘗試表達自己的情緒</a:t>
                      </a:r>
                      <a:r>
                        <a:rPr kumimoji="0" lang="zh-TW" altLang="en-US" sz="1800" b="1" i="0" u="none" strike="noStrike" cap="none" normalizeH="0" baseline="3000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sym typeface="Wingdings"/>
                        </a:rPr>
                        <a:t></a:t>
                      </a:r>
                      <a:r>
                        <a:rPr kumimoji="0" lang="en-US" altLang="zh-TW" sz="1800" b="1" i="0" u="none" strike="noStrike" cap="none" normalizeH="0" baseline="3000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sym typeface="Wingdings"/>
                        </a:rPr>
                        <a:t>2</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 </a:t>
                      </a:r>
                      <a:endPar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小</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-2-1-2</a:t>
                      </a: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運用動作、表情、語言表達自己的情緒</a:t>
                      </a:r>
                      <a:endPar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12700" cap="flat" cmpd="sng" algn="ctr">
                      <a:solidFill>
                        <a:schemeClr val="tx1"/>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中</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-2-1-1</a:t>
                      </a:r>
                      <a:b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br>
                      <a:endPar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中</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-2-1-2</a:t>
                      </a: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中</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-2-1-3</a:t>
                      </a:r>
                      <a:endPar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以符合社會文化的方式來表達自己的情緒</a:t>
                      </a:r>
                      <a:r>
                        <a:rPr kumimoji="0" lang="zh-TW" altLang="en-US" sz="1800" b="1" i="0" u="none" strike="noStrike" cap="none" normalizeH="0" baseline="3000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sym typeface="Wingdings"/>
                        </a:rPr>
                        <a:t></a:t>
                      </a:r>
                      <a:r>
                        <a:rPr kumimoji="0" lang="en-US" altLang="zh-TW" sz="1800" b="1" i="0" u="none" strike="noStrike" cap="none" normalizeH="0" baseline="3000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sym typeface="Wingdings"/>
                        </a:rPr>
                        <a:t>3</a:t>
                      </a:r>
                      <a:endPar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635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-2-1-1</a:t>
                      </a: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-2-1-2</a:t>
                      </a: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2"/>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情</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a:t>
                      </a:r>
                      <a:r>
                        <a:rPr kumimoji="0" lang="zh-TW" altLang="en-US"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大</a:t>
                      </a:r>
                      <a:r>
                        <a:rPr kumimoji="0" lang="en-US" altLang="zh-TW" sz="18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-2-1-3</a:t>
                      </a: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chemeClr val="tx2"/>
                        </a:buClr>
                        <a:buSzTx/>
                        <a:buFont typeface="Wingdings" pitchFamily="2" charset="2"/>
                        <a:buNone/>
                        <a:tabLst/>
                      </a:pPr>
                      <a:endParaRPr kumimoji="0" lang="zh-TW" altLang="en-US" sz="18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CCECFF"/>
                    </a:solidFill>
                  </a:tcPr>
                </a:tc>
                <a:extLst>
                  <a:ext uri="{0D108BD9-81ED-4DB2-BD59-A6C34878D82A}">
                    <a16:rowId xmlns:a16="http://schemas.microsoft.com/office/drawing/2014/main" val="10001"/>
                  </a:ext>
                </a:extLst>
              </a:tr>
            </a:tbl>
          </a:graphicData>
        </a:graphic>
      </p:graphicFrame>
      <p:sp>
        <p:nvSpPr>
          <p:cNvPr id="12" name="Line 59"/>
          <p:cNvSpPr>
            <a:spLocks noChangeShapeType="1"/>
          </p:cNvSpPr>
          <p:nvPr/>
        </p:nvSpPr>
        <p:spPr bwMode="auto">
          <a:xfrm>
            <a:off x="5796309" y="2420888"/>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3" name="Line 59"/>
          <p:cNvSpPr>
            <a:spLocks noChangeShapeType="1"/>
          </p:cNvSpPr>
          <p:nvPr/>
        </p:nvSpPr>
        <p:spPr bwMode="auto">
          <a:xfrm>
            <a:off x="5796308" y="3573016"/>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4" name="Line 59"/>
          <p:cNvSpPr>
            <a:spLocks noChangeShapeType="1"/>
          </p:cNvSpPr>
          <p:nvPr/>
        </p:nvSpPr>
        <p:spPr bwMode="auto">
          <a:xfrm>
            <a:off x="7452320" y="2420888"/>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5" name="Line 59"/>
          <p:cNvSpPr>
            <a:spLocks noChangeShapeType="1"/>
          </p:cNvSpPr>
          <p:nvPr/>
        </p:nvSpPr>
        <p:spPr bwMode="auto">
          <a:xfrm>
            <a:off x="7452319" y="3551960"/>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6" name="Line 59"/>
          <p:cNvSpPr>
            <a:spLocks noChangeShapeType="1"/>
          </p:cNvSpPr>
          <p:nvPr/>
        </p:nvSpPr>
        <p:spPr bwMode="auto">
          <a:xfrm>
            <a:off x="7452320" y="4653136"/>
            <a:ext cx="1223963" cy="0"/>
          </a:xfrm>
          <a:prstGeom prst="line">
            <a:avLst/>
          </a:prstGeom>
          <a:noFill/>
          <a:ln w="952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7"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961532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pPr eaLnBrk="1" fontAlgn="auto" hangingPunct="1">
              <a:spcAft>
                <a:spcPts val="0"/>
              </a:spcAft>
              <a:defRPr/>
            </a:pPr>
            <a:r>
              <a:rPr lang="zh-TW" altLang="en-US" sz="3600" dirty="0" smtClean="0">
                <a:latin typeface="標楷體" pitchFamily="65" charset="-120"/>
              </a:rPr>
              <a:t>身體動作與健康領域內涵架構</a:t>
            </a:r>
          </a:p>
        </p:txBody>
      </p:sp>
      <p:sp>
        <p:nvSpPr>
          <p:cNvPr id="30725" name="投影片編號版面配置區 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C988839-9359-4C9C-8A7D-8DD7C288BA63}"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3062" name="Group 54"/>
          <p:cNvGraphicFramePr>
            <a:graphicFrameLocks noGrp="1"/>
          </p:cNvGraphicFramePr>
          <p:nvPr>
            <p:extLst/>
          </p:nvPr>
        </p:nvGraphicFramePr>
        <p:xfrm>
          <a:off x="467544" y="1440204"/>
          <a:ext cx="8315868" cy="4608512"/>
        </p:xfrm>
        <a:graphic>
          <a:graphicData uri="http://schemas.openxmlformats.org/drawingml/2006/table">
            <a:tbl>
              <a:tblPr/>
              <a:tblGrid>
                <a:gridCol w="2009201">
                  <a:extLst>
                    <a:ext uri="{9D8B030D-6E8A-4147-A177-3AD203B41FA5}">
                      <a16:colId xmlns:a16="http://schemas.microsoft.com/office/drawing/2014/main" val="20000"/>
                    </a:ext>
                  </a:extLst>
                </a:gridCol>
                <a:gridCol w="2192161">
                  <a:extLst>
                    <a:ext uri="{9D8B030D-6E8A-4147-A177-3AD203B41FA5}">
                      <a16:colId xmlns:a16="http://schemas.microsoft.com/office/drawing/2014/main" val="20001"/>
                    </a:ext>
                  </a:extLst>
                </a:gridCol>
                <a:gridCol w="2119089">
                  <a:extLst>
                    <a:ext uri="{9D8B030D-6E8A-4147-A177-3AD203B41FA5}">
                      <a16:colId xmlns:a16="http://schemas.microsoft.com/office/drawing/2014/main" val="20002"/>
                    </a:ext>
                  </a:extLst>
                </a:gridCol>
                <a:gridCol w="1995417">
                  <a:extLst>
                    <a:ext uri="{9D8B030D-6E8A-4147-A177-3AD203B41FA5}">
                      <a16:colId xmlns:a16="http://schemas.microsoft.com/office/drawing/2014/main" val="20003"/>
                    </a:ext>
                  </a:extLst>
                </a:gridCol>
              </a:tblGrid>
              <a:tr h="990303">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1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       </a:t>
                      </a: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學習面向</a:t>
                      </a: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 領域能力</a:t>
                      </a: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CCECFF"/>
                    </a:solidFill>
                  </a:tcPr>
                </a:tc>
                <a:tc>
                  <a:txBody>
                    <a:bodyPr/>
                    <a:lstStyle/>
                    <a:p>
                      <a:pPr marL="346075" marR="0" lvl="0" indent="-346075" algn="ct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4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身體動作</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6075" marR="0" lvl="0" indent="-346075" algn="ct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4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用具操作</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6075" marR="0" lvl="0" indent="-346075" algn="ctr" defTabSz="914400" rtl="0" eaLnBrk="1" fontAlgn="base" latinLnBrk="0" hangingPunct="1">
                        <a:lnSpc>
                          <a:spcPct val="100000"/>
                        </a:lnSpc>
                        <a:spcBef>
                          <a:spcPct val="0"/>
                        </a:spcBef>
                        <a:spcAft>
                          <a:spcPct val="0"/>
                        </a:spcAft>
                        <a:buClr>
                          <a:schemeClr val="accent1"/>
                        </a:buClr>
                        <a:buSzPct val="68000"/>
                        <a:buFontTx/>
                        <a:buNone/>
                        <a:tabLst/>
                        <a:defRPr/>
                      </a:pPr>
                      <a:r>
                        <a:rPr kumimoji="0" lang="zh-TW" altLang="zh-TW" sz="2400" b="1" i="0" u="none" strike="noStrike" kern="1200"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健康行動</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1025921">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1</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覺察與模仿</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身</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模仿身體操控活動</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defRPr/>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身</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a:t>
                      </a:r>
                      <a:r>
                        <a:rPr lang="zh-TW" altLang="zh-TW" sz="2000" b="1" kern="0" dirty="0" smtClean="0">
                          <a:effectLst/>
                          <a:latin typeface="Times New Roman" panose="02020603050405020304" pitchFamily="18" charset="0"/>
                          <a:ea typeface="微軟正黑體" pitchFamily="34" charset="-120"/>
                          <a:cs typeface="Times New Roman" panose="02020603050405020304" pitchFamily="18" charset="0"/>
                        </a:rPr>
                        <a:t>模仿各種用具的操作</a:t>
                      </a:r>
                      <a:endParaRPr lang="zh-TW" altLang="zh-TW" sz="2000" b="1" kern="100" dirty="0" smtClean="0">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defRPr/>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身</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3</a:t>
                      </a:r>
                      <a:r>
                        <a:rPr lang="zh-TW" altLang="zh-TW" sz="2000" b="1" kern="0" dirty="0" smtClean="0">
                          <a:effectLst/>
                          <a:latin typeface="Times New Roman" panose="02020603050405020304" pitchFamily="18" charset="0"/>
                          <a:ea typeface="微軟正黑體" pitchFamily="34" charset="-120"/>
                          <a:cs typeface="Times New Roman" panose="02020603050405020304" pitchFamily="18" charset="0"/>
                        </a:rPr>
                        <a:t>覺察與模仿健康行為及安全的動作</a:t>
                      </a:r>
                      <a:endParaRPr lang="zh-TW" altLang="zh-TW" sz="2000" b="1" kern="100" dirty="0" smtClean="0">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1440160">
                <a:tc>
                  <a:txBody>
                    <a:bodyPr/>
                    <a:lstStyle/>
                    <a:p>
                      <a:pPr marL="346075" marR="0" lvl="0" indent="-346075" algn="ctr" defTabSz="914400" rtl="0" eaLnBrk="1" fontAlgn="base" latinLnBrk="0" hangingPunct="1">
                        <a:lnSpc>
                          <a:spcPct val="100000"/>
                        </a:lnSpc>
                        <a:spcBef>
                          <a:spcPct val="0"/>
                        </a:spcBef>
                        <a:spcAft>
                          <a:spcPct val="0"/>
                        </a:spcAft>
                        <a:buClr>
                          <a:schemeClr val="accent1"/>
                        </a:buClr>
                        <a:buSzPct val="68000"/>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協調與控制</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身</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安全應用身體操控動作，滿足自由活動及與他人合作的需求</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defRPr/>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身</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a:t>
                      </a:r>
                      <a:r>
                        <a:rPr lang="zh-TW" altLang="zh-TW" sz="2000" b="1" kern="0" dirty="0" smtClean="0">
                          <a:effectLst/>
                          <a:latin typeface="Times New Roman" panose="02020603050405020304" pitchFamily="18" charset="0"/>
                          <a:ea typeface="微軟正黑體" pitchFamily="34" charset="-120"/>
                          <a:cs typeface="Times New Roman" panose="02020603050405020304" pitchFamily="18" charset="0"/>
                        </a:rPr>
                        <a:t>熟練各種用具的操作</a:t>
                      </a:r>
                      <a:endParaRPr lang="zh-TW" altLang="zh-TW" sz="2000" b="1" kern="100" dirty="0" smtClean="0">
                        <a:effectLst/>
                        <a:latin typeface="Times New Roman" panose="02020603050405020304" pitchFamily="18" charset="0"/>
                        <a:ea typeface="微軟正黑體" pitchFamily="34"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defRPr/>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身</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3</a:t>
                      </a:r>
                      <a:r>
                        <a:rPr lang="zh-TW" altLang="zh-TW" sz="2000" b="1" kern="0" dirty="0" smtClean="0">
                          <a:effectLst/>
                          <a:latin typeface="Times New Roman" panose="02020603050405020304" pitchFamily="18" charset="0"/>
                          <a:ea typeface="微軟正黑體" pitchFamily="34" charset="-120"/>
                          <a:cs typeface="Times New Roman" panose="02020603050405020304" pitchFamily="18" charset="0"/>
                        </a:rPr>
                        <a:t>熟練並養成健康生活習慣</a:t>
                      </a:r>
                      <a:endParaRPr lang="zh-TW" altLang="zh-TW" sz="2000" b="1" kern="100" dirty="0" smtClean="0">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1152128">
                <a:tc>
                  <a:txBody>
                    <a:bodyPr/>
                    <a:lstStyle/>
                    <a:p>
                      <a:pPr marL="346075" marR="0" lvl="0" indent="-346075" algn="ctr" defTabSz="914400" rtl="0" eaLnBrk="1" fontAlgn="base" latinLnBrk="0" hangingPunct="1">
                        <a:lnSpc>
                          <a:spcPct val="100000"/>
                        </a:lnSpc>
                        <a:spcBef>
                          <a:spcPct val="0"/>
                        </a:spcBef>
                        <a:spcAft>
                          <a:spcPct val="0"/>
                        </a:spcAft>
                        <a:buClr>
                          <a:schemeClr val="accent1"/>
                        </a:buClr>
                        <a:buSzPct val="68000"/>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組合與創造</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身</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應用組合及變化各種動作，享受肢體遊戲的樂趣</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defRPr/>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身</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itchFamily="34" charset="-120"/>
                          <a:cs typeface="Times New Roman" panose="02020603050405020304" pitchFamily="18" charset="0"/>
                        </a:rPr>
                        <a:t>3</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itchFamily="34" charset="-120"/>
                          <a:cs typeface="Times New Roman" panose="02020603050405020304" pitchFamily="18" charset="0"/>
                        </a:rPr>
                        <a:t>2</a:t>
                      </a:r>
                      <a:r>
                        <a:rPr lang="zh-TW" altLang="zh-TW" sz="2000" b="1" kern="0" dirty="0" smtClean="0">
                          <a:effectLst/>
                          <a:latin typeface="Times New Roman" panose="02020603050405020304" pitchFamily="18" charset="0"/>
                          <a:ea typeface="微軟正黑體" pitchFamily="34" charset="-120"/>
                          <a:cs typeface="Times New Roman" panose="02020603050405020304" pitchFamily="18" charset="0"/>
                        </a:rPr>
                        <a:t>樂於善用各種素材及器材進行創造性活動</a:t>
                      </a:r>
                      <a:endParaRPr lang="zh-TW" altLang="zh-TW" sz="2000" b="1" kern="100" dirty="0" smtClean="0">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defRPr/>
                      </a:pPr>
                      <a:endParaRPr lang="zh-TW" altLang="zh-TW" sz="2000" b="1" kern="100" dirty="0" smtClean="0">
                        <a:effectLst/>
                        <a:latin typeface="Times New Roman" panose="02020603050405020304" pitchFamily="18" charset="0"/>
                        <a:ea typeface="微軟正黑體"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bl>
          </a:graphicData>
        </a:graphic>
      </p:graphicFrame>
      <p:sp>
        <p:nvSpPr>
          <p:cNvPr id="7" name="橢圓 6"/>
          <p:cNvSpPr/>
          <p:nvPr/>
        </p:nvSpPr>
        <p:spPr>
          <a:xfrm>
            <a:off x="6624767" y="1378652"/>
            <a:ext cx="2339280" cy="41764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42091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zh-TW" altLang="en-US" dirty="0" smtClean="0">
                <a:effectLst/>
                <a:latin typeface="微軟正黑體" pitchFamily="34" charset="-120"/>
                <a:ea typeface="微軟正黑體" pitchFamily="34" charset="-120"/>
              </a:rPr>
              <a:t>情緒領域特色</a:t>
            </a:r>
            <a:endParaRPr lang="en-US" altLang="zh-TW" sz="1600" dirty="0" smtClean="0">
              <a:effectLst/>
              <a:latin typeface="微軟正黑體" pitchFamily="34" charset="-120"/>
              <a:ea typeface="微軟正黑體" pitchFamily="34" charset="-120"/>
            </a:endParaRPr>
          </a:p>
        </p:txBody>
      </p:sp>
      <p:sp>
        <p:nvSpPr>
          <p:cNvPr id="122884" name="Rectangle 3"/>
          <p:cNvSpPr>
            <a:spLocks noGrp="1"/>
          </p:cNvSpPr>
          <p:nvPr>
            <p:ph idx="1"/>
          </p:nvPr>
        </p:nvSpPr>
        <p:spPr/>
        <p:txBody>
          <a:bodyPr/>
          <a:lstStyle/>
          <a:p>
            <a:pPr eaLnBrk="1" hangingPunct="1">
              <a:lnSpc>
                <a:spcPct val="100000"/>
              </a:lnSpc>
            </a:pPr>
            <a:r>
              <a:rPr lang="zh-TW" altLang="en-US" sz="2800" dirty="0" smtClean="0">
                <a:latin typeface="微軟正黑體" pitchFamily="34" charset="-120"/>
                <a:ea typeface="微軟正黑體" pitchFamily="34" charset="-120"/>
              </a:rPr>
              <a:t>可以</a:t>
            </a:r>
            <a:r>
              <a:rPr lang="zh-TW" altLang="en-US" sz="2800" dirty="0" smtClean="0">
                <a:solidFill>
                  <a:srgbClr val="0000FF"/>
                </a:solidFill>
                <a:latin typeface="微軟正黑體" pitchFamily="34" charset="-120"/>
                <a:ea typeface="微軟正黑體" pitchFamily="34" charset="-120"/>
              </a:rPr>
              <a:t>透過教學，協助</a:t>
            </a:r>
            <a:r>
              <a:rPr lang="zh-TW" altLang="en-US" sz="2800" dirty="0" smtClean="0">
                <a:latin typeface="微軟正黑體" pitchFamily="34" charset="-120"/>
                <a:ea typeface="微軟正黑體" pitchFamily="34" charset="-120"/>
              </a:rPr>
              <a:t>幼兒建立情緒能力</a:t>
            </a:r>
          </a:p>
          <a:p>
            <a:pPr eaLnBrk="1" hangingPunct="1">
              <a:lnSpc>
                <a:spcPct val="100000"/>
              </a:lnSpc>
            </a:pPr>
            <a:r>
              <a:rPr lang="zh-TW" altLang="en-US" sz="2800" dirty="0" smtClean="0">
                <a:latin typeface="微軟正黑體" pitchFamily="34" charset="-120"/>
                <a:ea typeface="微軟正黑體" pitchFamily="34" charset="-120"/>
              </a:rPr>
              <a:t>強調</a:t>
            </a:r>
            <a:r>
              <a:rPr lang="zh-TW" altLang="en-US" sz="2800" dirty="0" smtClean="0">
                <a:solidFill>
                  <a:srgbClr val="0000FF"/>
                </a:solidFill>
                <a:latin typeface="微軟正黑體" pitchFamily="34" charset="-120"/>
                <a:ea typeface="微軟正黑體" pitchFamily="34" charset="-120"/>
              </a:rPr>
              <a:t>正向思考，</a:t>
            </a:r>
            <a:r>
              <a:rPr lang="zh-TW" altLang="en-US" sz="2800" dirty="0" smtClean="0">
                <a:latin typeface="微軟正黑體" pitchFamily="34" charset="-120"/>
                <a:ea typeface="微軟正黑體" pitchFamily="34" charset="-120"/>
              </a:rPr>
              <a:t>增進挫折忍受力</a:t>
            </a:r>
          </a:p>
          <a:p>
            <a:pPr eaLnBrk="1" hangingPunct="1">
              <a:lnSpc>
                <a:spcPct val="100000"/>
              </a:lnSpc>
            </a:pPr>
            <a:r>
              <a:rPr lang="zh-TW" altLang="en-US" sz="2800" dirty="0" smtClean="0">
                <a:latin typeface="微軟正黑體" pitchFamily="34" charset="-120"/>
                <a:ea typeface="微軟正黑體" pitchFamily="34" charset="-120"/>
              </a:rPr>
              <a:t>從</a:t>
            </a:r>
            <a:r>
              <a:rPr lang="zh-TW" altLang="en-US" sz="2800" dirty="0" smtClean="0">
                <a:solidFill>
                  <a:srgbClr val="0000FF"/>
                </a:solidFill>
                <a:latin typeface="微軟正黑體" pitchFamily="34" charset="-120"/>
                <a:ea typeface="微軟正黑體" pitchFamily="34" charset="-120"/>
              </a:rPr>
              <a:t>教保服務人員開始，帶動</a:t>
            </a:r>
            <a:r>
              <a:rPr lang="zh-TW" altLang="en-US" sz="2800" dirty="0" smtClean="0">
                <a:latin typeface="微軟正黑體" pitchFamily="34" charset="-120"/>
                <a:ea typeface="微軟正黑體" pitchFamily="34" charset="-120"/>
              </a:rPr>
              <a:t>幼兒共同擁有良好的情緒能力，營造祥和教室</a:t>
            </a:r>
          </a:p>
          <a:p>
            <a:pPr eaLnBrk="1" hangingPunct="1">
              <a:buFontTx/>
              <a:buNone/>
            </a:pPr>
            <a:endParaRPr lang="zh-TW" altLang="en-US" dirty="0" smtClean="0">
              <a:latin typeface="微軟正黑體" pitchFamily="34" charset="-120"/>
              <a:ea typeface="微軟正黑體" pitchFamily="34" charset="-120"/>
            </a:endParaRPr>
          </a:p>
          <a:p>
            <a:pPr eaLnBrk="1" hangingPunct="1">
              <a:buFont typeface="Arial" pitchFamily="34" charset="0"/>
              <a:buNone/>
            </a:pPr>
            <a:endParaRPr lang="zh-TW" altLang="en-US" dirty="0" smtClean="0">
              <a:latin typeface="微軟正黑體" pitchFamily="34" charset="-120"/>
              <a:ea typeface="微軟正黑體" pitchFamily="34" charset="-120"/>
            </a:endParaRPr>
          </a:p>
        </p:txBody>
      </p:sp>
      <p:sp>
        <p:nvSpPr>
          <p:cNvPr id="122885"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50BDC546-4636-4EF7-B5E0-4BCCB2693FEC}"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4428779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
            </a:r>
            <a:br>
              <a:rPr kumimoji="1" lang="en-US" altLang="zh-TW" dirty="0" smtClean="0"/>
            </a:br>
            <a:r>
              <a:rPr kumimoji="1" lang="zh-TW" altLang="en-US" sz="4000" b="1" dirty="0" smtClean="0"/>
              <a:t>美感領域</a:t>
            </a:r>
            <a:endParaRPr kumimoji="1" lang="zh-TW" altLang="en-US" sz="4000" b="1" dirty="0"/>
          </a:p>
        </p:txBody>
      </p:sp>
      <p:sp>
        <p:nvSpPr>
          <p:cNvPr id="3" name="文字版面配置區 2"/>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1958971562"/>
      </p:ext>
    </p:extLst>
  </p:cSld>
  <p:clrMapOvr>
    <a:masterClrMapping/>
  </p:clrMapOvr>
  <p:transition>
    <p:comb/>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zh-TW" altLang="en-US" sz="3600" dirty="0" smtClean="0"/>
              <a:t>「美感」是什麼</a:t>
            </a:r>
            <a:r>
              <a:rPr kumimoji="1" lang="is-IS" altLang="zh-TW" sz="3600" dirty="0" smtClean="0"/>
              <a:t>…</a:t>
            </a:r>
            <a:endParaRPr kumimoji="1" lang="zh-TW" altLang="en-US" sz="3600" dirty="0"/>
          </a:p>
        </p:txBody>
      </p:sp>
      <p:sp>
        <p:nvSpPr>
          <p:cNvPr id="115714" name="Rectangle 3"/>
          <p:cNvSpPr>
            <a:spLocks noGrp="1" noChangeArrowheads="1"/>
          </p:cNvSpPr>
          <p:nvPr>
            <p:ph idx="1"/>
          </p:nvPr>
        </p:nvSpPr>
        <p:spPr/>
        <p:txBody>
          <a:bodyPr>
            <a:normAutofit/>
          </a:bodyPr>
          <a:lstStyle/>
          <a:p>
            <a:pPr algn="ctr" eaLnBrk="1" hangingPunct="1">
              <a:lnSpc>
                <a:spcPct val="90000"/>
              </a:lnSpc>
              <a:buFont typeface="Arial" pitchFamily="34" charset="0"/>
              <a:buNone/>
              <a:defRPr/>
            </a:pPr>
            <a:endParaRPr lang="en-US" altLang="zh-TW" sz="1900" dirty="0" smtClean="0">
              <a:effectLst>
                <a:outerShdw blurRad="38100" dist="38100" dir="2700000" algn="tl">
                  <a:srgbClr val="C0C0C0"/>
                </a:outerShdw>
              </a:effectLst>
              <a:latin typeface="微軟正黑體" pitchFamily="34" charset="-120"/>
              <a:ea typeface="微軟正黑體" pitchFamily="34" charset="-120"/>
            </a:endParaRPr>
          </a:p>
          <a:p>
            <a:pPr algn="ctr" eaLnBrk="1" hangingPunct="1">
              <a:lnSpc>
                <a:spcPct val="90000"/>
              </a:lnSpc>
              <a:buFont typeface="Arial" pitchFamily="34" charset="0"/>
              <a:buNone/>
              <a:defRPr/>
            </a:pPr>
            <a:r>
              <a:rPr lang="zh-TW" altLang="en-US" sz="3600" b="1" dirty="0" smtClean="0">
                <a:solidFill>
                  <a:srgbClr val="FB3B49"/>
                </a:solidFill>
                <a:effectLst>
                  <a:outerShdw blurRad="38100" dist="38100" dir="2700000" algn="tl">
                    <a:srgbClr val="C0C0C0"/>
                  </a:outerShdw>
                </a:effectLst>
                <a:latin typeface="微軟正黑體" pitchFamily="34" charset="-120"/>
                <a:ea typeface="微軟正黑體" pitchFamily="34" charset="-120"/>
              </a:rPr>
              <a:t>「美感」</a:t>
            </a:r>
            <a:r>
              <a:rPr lang="zh-TW" altLang="en-US" sz="3600" dirty="0" smtClean="0">
                <a:latin typeface="微軟正黑體" pitchFamily="34" charset="-120"/>
                <a:ea typeface="微軟正黑體" pitchFamily="34" charset="-120"/>
              </a:rPr>
              <a:t>是</a:t>
            </a:r>
            <a:r>
              <a:rPr lang="en-US" altLang="zh-TW" sz="3600" dirty="0" smtClean="0">
                <a:latin typeface="微軟正黑體" pitchFamily="34" charset="-120"/>
                <a:ea typeface="微軟正黑體" pitchFamily="34" charset="-120"/>
              </a:rPr>
              <a:t>……</a:t>
            </a:r>
          </a:p>
          <a:p>
            <a:pPr algn="ctr" eaLnBrk="1" hangingPunct="1">
              <a:lnSpc>
                <a:spcPct val="90000"/>
              </a:lnSpc>
              <a:buFont typeface="Arial" pitchFamily="34" charset="0"/>
              <a:buNone/>
              <a:defRPr/>
            </a:pPr>
            <a:r>
              <a:rPr lang="zh-TW" altLang="en-US" sz="3600" dirty="0" smtClean="0">
                <a:latin typeface="微軟正黑體" pitchFamily="34" charset="-120"/>
                <a:ea typeface="微軟正黑體" pitchFamily="34" charset="-120"/>
              </a:rPr>
              <a:t>由個體內心深處</a:t>
            </a:r>
          </a:p>
          <a:p>
            <a:pPr algn="ctr" eaLnBrk="1" hangingPunct="1">
              <a:lnSpc>
                <a:spcPct val="90000"/>
              </a:lnSpc>
              <a:buFont typeface="Arial" pitchFamily="34" charset="0"/>
              <a:buNone/>
              <a:defRPr/>
            </a:pPr>
            <a:r>
              <a:rPr lang="zh-TW" altLang="en-US" sz="3600" dirty="0" smtClean="0">
                <a:latin typeface="微軟正黑體" pitchFamily="34" charset="-120"/>
                <a:ea typeface="微軟正黑體" pitchFamily="34" charset="-120"/>
              </a:rPr>
              <a:t>主動建構的一種</a:t>
            </a:r>
          </a:p>
          <a:p>
            <a:pPr algn="ctr" eaLnBrk="1" hangingPunct="1">
              <a:lnSpc>
                <a:spcPct val="90000"/>
              </a:lnSpc>
              <a:buFont typeface="Arial" pitchFamily="34" charset="0"/>
              <a:buNone/>
              <a:defRPr/>
            </a:pPr>
            <a:r>
              <a:rPr lang="zh-TW" altLang="en-US" sz="3600" dirty="0" smtClean="0">
                <a:latin typeface="微軟正黑體" pitchFamily="34" charset="-120"/>
                <a:ea typeface="微軟正黑體" pitchFamily="34" charset="-120"/>
              </a:rPr>
              <a:t>感知外在美好事物存在的</a:t>
            </a:r>
          </a:p>
          <a:p>
            <a:pPr algn="ctr" eaLnBrk="1" hangingPunct="1">
              <a:lnSpc>
                <a:spcPct val="90000"/>
              </a:lnSpc>
              <a:buFont typeface="Arial" pitchFamily="34" charset="0"/>
              <a:buNone/>
              <a:defRPr/>
            </a:pPr>
            <a:r>
              <a:rPr lang="zh-TW" altLang="en-US" sz="3600" dirty="0" smtClean="0">
                <a:latin typeface="微軟正黑體" pitchFamily="34" charset="-120"/>
                <a:ea typeface="微軟正黑體" pitchFamily="34" charset="-120"/>
              </a:rPr>
              <a:t>「</a:t>
            </a:r>
            <a:r>
              <a:rPr lang="zh-TW" altLang="en-US" sz="3600" dirty="0" smtClean="0">
                <a:solidFill>
                  <a:srgbClr val="FF0066"/>
                </a:solidFill>
                <a:latin typeface="微軟正黑體" pitchFamily="34" charset="-120"/>
                <a:ea typeface="微軟正黑體" pitchFamily="34" charset="-120"/>
              </a:rPr>
              <a:t>能</a:t>
            </a:r>
            <a:r>
              <a:rPr lang="zh-TW" altLang="en-US" sz="3600" dirty="0">
                <a:solidFill>
                  <a:srgbClr val="FF0066"/>
                </a:solidFill>
                <a:latin typeface="微軟正黑體" pitchFamily="34" charset="-120"/>
                <a:ea typeface="微軟正黑體" pitchFamily="34" charset="-120"/>
              </a:rPr>
              <a:t>力</a:t>
            </a:r>
            <a:r>
              <a:rPr lang="zh-TW" altLang="en-US" sz="3600" dirty="0" smtClean="0">
                <a:latin typeface="微軟正黑體" pitchFamily="34" charset="-120"/>
                <a:ea typeface="微軟正黑體" pitchFamily="34" charset="-120"/>
              </a:rPr>
              <a:t>」</a:t>
            </a:r>
            <a:endParaRPr lang="en-US" altLang="zh-TW" sz="3600" dirty="0" smtClean="0">
              <a:latin typeface="微軟正黑體" pitchFamily="34" charset="-120"/>
              <a:ea typeface="微軟正黑體" pitchFamily="34" charset="-120"/>
            </a:endParaRPr>
          </a:p>
        </p:txBody>
      </p:sp>
      <p:sp>
        <p:nvSpPr>
          <p:cNvPr id="124933"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E529ED5B-6A84-4E8B-86C6-2FD59E000949}"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74474388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z="3600" dirty="0" smtClean="0"/>
              <a:t>「感知美」的能力是</a:t>
            </a:r>
            <a:r>
              <a:rPr kumimoji="1" lang="is-IS" altLang="zh-TW" sz="3600" dirty="0" smtClean="0"/>
              <a:t>…</a:t>
            </a:r>
            <a:r>
              <a:rPr kumimoji="1" lang="en-US" altLang="zh-TW" dirty="0" smtClean="0"/>
              <a:t/>
            </a:r>
            <a:br>
              <a:rPr kumimoji="1" lang="en-US" altLang="zh-TW" dirty="0" smtClean="0"/>
            </a:br>
            <a:endParaRPr kumimoji="1" lang="zh-TW" altLang="en-US" dirty="0"/>
          </a:p>
        </p:txBody>
      </p:sp>
      <p:sp>
        <p:nvSpPr>
          <p:cNvPr id="47107" name="Rectangle 3"/>
          <p:cNvSpPr>
            <a:spLocks noGrp="1" noChangeArrowheads="1"/>
          </p:cNvSpPr>
          <p:nvPr>
            <p:ph idx="1"/>
          </p:nvPr>
        </p:nvSpPr>
        <p:spPr/>
        <p:txBody>
          <a:bodyPr>
            <a:normAutofit fontScale="85000" lnSpcReduction="20000"/>
          </a:bodyPr>
          <a:lstStyle/>
          <a:p>
            <a:pPr eaLnBrk="1" hangingPunct="1">
              <a:defRPr/>
            </a:pPr>
            <a:r>
              <a:rPr lang="zh-TW" altLang="en-US" sz="2400" dirty="0" smtClean="0">
                <a:latin typeface="微軟正黑體" pitchFamily="34" charset="-120"/>
              </a:rPr>
              <a:t>透過</a:t>
            </a:r>
            <a:r>
              <a:rPr lang="zh-TW" altLang="en-US" sz="4000" b="1" dirty="0" smtClean="0">
                <a:solidFill>
                  <a:srgbClr val="FF0000"/>
                </a:solidFill>
                <a:effectLst>
                  <a:outerShdw blurRad="38100" dist="38100" dir="2700000" algn="tl">
                    <a:srgbClr val="C0C0C0"/>
                  </a:outerShdw>
                </a:effectLst>
                <a:latin typeface="微軟正黑體" pitchFamily="34" charset="-120"/>
              </a:rPr>
              <a:t>感官，知覺</a:t>
            </a:r>
            <a:r>
              <a:rPr lang="zh-TW" altLang="en-US" sz="2400" dirty="0" smtClean="0">
                <a:latin typeface="微軟正黑體" pitchFamily="34" charset="-120"/>
              </a:rPr>
              <a:t>外在環境的</a:t>
            </a:r>
            <a:r>
              <a:rPr lang="zh-TW" altLang="en-US" sz="4000" b="1" dirty="0" smtClean="0">
                <a:solidFill>
                  <a:srgbClr val="FF0000"/>
                </a:solidFill>
                <a:effectLst>
                  <a:outerShdw blurRad="38100" dist="38100" dir="2700000" algn="tl">
                    <a:srgbClr val="C0C0C0"/>
                  </a:outerShdw>
                </a:effectLst>
                <a:latin typeface="微軟正黑體" pitchFamily="34" charset="-120"/>
              </a:rPr>
              <a:t>刺激</a:t>
            </a:r>
            <a:endParaRPr lang="zh-TW" altLang="en-US" dirty="0" smtClean="0">
              <a:latin typeface="微軟正黑體" pitchFamily="34" charset="-120"/>
            </a:endParaRPr>
          </a:p>
          <a:p>
            <a:pPr eaLnBrk="1" hangingPunct="1">
              <a:defRPr/>
            </a:pPr>
            <a:r>
              <a:rPr lang="zh-TW" altLang="en-US" sz="2400" dirty="0" smtClean="0">
                <a:latin typeface="微軟正黑體" pitchFamily="34" charset="-120"/>
              </a:rPr>
              <a:t>與</a:t>
            </a:r>
            <a:r>
              <a:rPr lang="zh-TW" altLang="en-US" sz="4000" b="1" dirty="0" smtClean="0">
                <a:solidFill>
                  <a:srgbClr val="FF0000"/>
                </a:solidFill>
                <a:effectLst>
                  <a:outerShdw blurRad="38100" dist="38100" dir="2700000" algn="tl">
                    <a:srgbClr val="C0C0C0"/>
                  </a:outerShdw>
                </a:effectLst>
                <a:latin typeface="微軟正黑體" pitchFamily="34" charset="-120"/>
              </a:rPr>
              <a:t>經驗</a:t>
            </a:r>
            <a:r>
              <a:rPr lang="zh-TW" altLang="en-US" sz="2400" dirty="0" smtClean="0">
                <a:latin typeface="微軟正黑體" pitchFamily="34" charset="-120"/>
              </a:rPr>
              <a:t>或</a:t>
            </a:r>
            <a:r>
              <a:rPr lang="zh-TW" altLang="en-US" sz="4000" b="1" dirty="0" smtClean="0">
                <a:solidFill>
                  <a:srgbClr val="FF0000"/>
                </a:solidFill>
                <a:effectLst>
                  <a:outerShdw blurRad="38100" dist="38100" dir="2700000" algn="tl">
                    <a:srgbClr val="C0C0C0"/>
                  </a:outerShdw>
                </a:effectLst>
                <a:latin typeface="微軟正黑體" pitchFamily="34" charset="-120"/>
              </a:rPr>
              <a:t>想像</a:t>
            </a:r>
            <a:r>
              <a:rPr lang="zh-TW" altLang="en-US" sz="2400" dirty="0" smtClean="0">
                <a:latin typeface="微軟正黑體" pitchFamily="34" charset="-120"/>
              </a:rPr>
              <a:t>產生連結，</a:t>
            </a:r>
          </a:p>
          <a:p>
            <a:pPr eaLnBrk="1" hangingPunct="1">
              <a:defRPr/>
            </a:pPr>
            <a:r>
              <a:rPr lang="zh-TW" altLang="en-US" sz="2400" dirty="0" smtClean="0">
                <a:latin typeface="微軟正黑體" pitchFamily="34" charset="-120"/>
              </a:rPr>
              <a:t>引發內在心靈的</a:t>
            </a:r>
            <a:r>
              <a:rPr lang="zh-TW" altLang="en-US" sz="4000" b="1" dirty="0" smtClean="0">
                <a:solidFill>
                  <a:srgbClr val="FF0000"/>
                </a:solidFill>
                <a:effectLst>
                  <a:outerShdw blurRad="38100" dist="38100" dir="2700000" algn="tl">
                    <a:srgbClr val="C0C0C0"/>
                  </a:outerShdw>
                </a:effectLst>
                <a:latin typeface="微軟正黑體" pitchFamily="34" charset="-120"/>
              </a:rPr>
              <a:t>感動</a:t>
            </a:r>
            <a:r>
              <a:rPr lang="zh-TW" altLang="en-US" sz="2400" dirty="0" smtClean="0">
                <a:latin typeface="微軟正黑體" pitchFamily="34" charset="-120"/>
              </a:rPr>
              <a:t>湧現</a:t>
            </a:r>
            <a:endParaRPr lang="en-US" altLang="zh-TW" sz="2400" dirty="0" smtClean="0">
              <a:latin typeface="微軟正黑體" pitchFamily="34" charset="-120"/>
            </a:endParaRPr>
          </a:p>
          <a:p>
            <a:pPr eaLnBrk="1" hangingPunct="1">
              <a:buFontTx/>
              <a:buNone/>
              <a:defRPr/>
            </a:pPr>
            <a:r>
              <a:rPr lang="zh-TW" altLang="en-US" sz="4000" b="1" dirty="0" smtClean="0">
                <a:solidFill>
                  <a:srgbClr val="FF0000"/>
                </a:solidFill>
                <a:effectLst>
                  <a:outerShdw blurRad="38100" dist="38100" dir="2700000" algn="tl">
                    <a:srgbClr val="C0C0C0"/>
                  </a:outerShdw>
                </a:effectLst>
                <a:latin typeface="微軟正黑體" pitchFamily="34" charset="-120"/>
              </a:rPr>
              <a:t>            幸福、歡欣、愉悅</a:t>
            </a:r>
            <a:r>
              <a:rPr lang="zh-TW" altLang="en-US" sz="2400" dirty="0" smtClean="0">
                <a:latin typeface="微軟正黑體" pitchFamily="34" charset="-120"/>
              </a:rPr>
              <a:t>的感覺。</a:t>
            </a:r>
            <a:endParaRPr lang="en-US" altLang="zh-TW" sz="2400" dirty="0" smtClean="0">
              <a:latin typeface="微軟正黑體" pitchFamily="34" charset="-120"/>
            </a:endParaRPr>
          </a:p>
          <a:p>
            <a:pPr eaLnBrk="1" hangingPunct="1">
              <a:buFontTx/>
              <a:buNone/>
              <a:defRPr/>
            </a:pPr>
            <a:endParaRPr lang="en-US" altLang="zh-TW" sz="1100" dirty="0" smtClean="0">
              <a:latin typeface="微軟正黑體" pitchFamily="34" charset="-120"/>
            </a:endParaRPr>
          </a:p>
          <a:p>
            <a:pPr eaLnBrk="1" hangingPunct="1">
              <a:buFontTx/>
              <a:buNone/>
              <a:defRPr/>
            </a:pPr>
            <a:endParaRPr lang="en-US" altLang="zh-TW" sz="1400" dirty="0" smtClean="0">
              <a:latin typeface="微軟正黑體" pitchFamily="34" charset="-120"/>
            </a:endParaRPr>
          </a:p>
          <a:p>
            <a:pPr eaLnBrk="1" hangingPunct="1">
              <a:buFontTx/>
              <a:buNone/>
              <a:defRPr/>
            </a:pPr>
            <a:endParaRPr lang="en-US" altLang="zh-TW" sz="1400" dirty="0" smtClean="0">
              <a:latin typeface="微軟正黑體" pitchFamily="34" charset="-120"/>
            </a:endParaRPr>
          </a:p>
          <a:p>
            <a:pPr eaLnBrk="1" hangingPunct="1">
              <a:buFontTx/>
              <a:buNone/>
              <a:defRPr/>
            </a:pPr>
            <a:r>
              <a:rPr lang="zh-TW" altLang="en-US" sz="1400" dirty="0" smtClean="0">
                <a:latin typeface="微軟正黑體" pitchFamily="34" charset="-120"/>
              </a:rPr>
              <a:t>引自</a:t>
            </a:r>
            <a:r>
              <a:rPr lang="zh-TW" altLang="zh-TW" sz="1400" dirty="0" smtClean="0"/>
              <a:t>Jalongo &amp; Stamp, 1997</a:t>
            </a:r>
            <a:r>
              <a:rPr lang="en-US" altLang="zh-TW" sz="1400" dirty="0" smtClean="0"/>
              <a:t>,</a:t>
            </a:r>
            <a:r>
              <a:rPr lang="en-US" altLang="zh-TW" sz="1400" i="1" dirty="0" smtClean="0"/>
              <a:t> The arts in children’s lives: Aesthetic education for early childhood.</a:t>
            </a:r>
            <a:r>
              <a:rPr lang="en-US" altLang="zh-TW" sz="1400" dirty="0" smtClean="0"/>
              <a:t> Needham Heights, MA: </a:t>
            </a:r>
            <a:r>
              <a:rPr lang="en-US" altLang="zh-TW" sz="1400" dirty="0" err="1" smtClean="0"/>
              <a:t>Allyn</a:t>
            </a:r>
            <a:r>
              <a:rPr lang="en-US" altLang="zh-TW" sz="1400" dirty="0" smtClean="0"/>
              <a:t> &amp; Bacon.</a:t>
            </a:r>
            <a:endParaRPr lang="en-US" altLang="zh-TW" dirty="0" smtClean="0">
              <a:latin typeface="微軟正黑體" pitchFamily="34" charset="-120"/>
            </a:endParaRPr>
          </a:p>
        </p:txBody>
      </p:sp>
      <p:sp>
        <p:nvSpPr>
          <p:cNvPr id="125957"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B6A51EC-6A41-4A1D-B389-2C0EE45A95C9}"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9281974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標題 1"/>
          <p:cNvSpPr>
            <a:spLocks noGrp="1"/>
          </p:cNvSpPr>
          <p:nvPr>
            <p:ph type="title"/>
          </p:nvPr>
        </p:nvSpPr>
        <p:spPr/>
        <p:txBody>
          <a:bodyPr>
            <a:normAutofit/>
          </a:bodyPr>
          <a:lstStyle/>
          <a:p>
            <a:pPr eaLnBrk="1" hangingPunct="1">
              <a:defRPr/>
            </a:pPr>
            <a:r>
              <a:rPr lang="zh-TW" altLang="en-US" sz="3600" dirty="0" smtClean="0">
                <a:latin typeface="微軟正黑體" pitchFamily="34" charset="-120"/>
                <a:ea typeface="微軟正黑體" pitchFamily="34" charset="-120"/>
              </a:rPr>
              <a:t>領域目標</a:t>
            </a:r>
          </a:p>
        </p:txBody>
      </p:sp>
      <p:sp>
        <p:nvSpPr>
          <p:cNvPr id="126979" name="內容版面配置區 2"/>
          <p:cNvSpPr>
            <a:spLocks noGrp="1"/>
          </p:cNvSpPr>
          <p:nvPr>
            <p:ph idx="1"/>
          </p:nvPr>
        </p:nvSpPr>
        <p:spPr/>
        <p:txBody>
          <a:bodyPr>
            <a:normAutofit/>
          </a:bodyPr>
          <a:lstStyle/>
          <a:p>
            <a:pPr eaLnBrk="1" hangingPunct="1"/>
            <a:r>
              <a:rPr lang="zh-TW" altLang="zh-TW" sz="2800" dirty="0" smtClean="0">
                <a:latin typeface="微軟正黑體" pitchFamily="34" charset="-120"/>
                <a:ea typeface="微軟正黑體" pitchFamily="34" charset="-120"/>
              </a:rPr>
              <a:t>喜歡探索事物的美</a:t>
            </a:r>
          </a:p>
          <a:p>
            <a:pPr eaLnBrk="1" hangingPunct="1"/>
            <a:r>
              <a:rPr lang="zh-TW" altLang="en-US" sz="2800" dirty="0" smtClean="0">
                <a:latin typeface="微軟正黑體" pitchFamily="34" charset="-120"/>
                <a:ea typeface="微軟正黑體" pitchFamily="34" charset="-120"/>
              </a:rPr>
              <a:t>享受美感經驗與藝術創作</a:t>
            </a:r>
            <a:endParaRPr lang="zh-TW" altLang="zh-TW" sz="2800" dirty="0" smtClean="0">
              <a:latin typeface="微軟正黑體" pitchFamily="34" charset="-120"/>
              <a:ea typeface="微軟正黑體" pitchFamily="34" charset="-120"/>
            </a:endParaRPr>
          </a:p>
          <a:p>
            <a:pPr eaLnBrk="1" hangingPunct="1"/>
            <a:r>
              <a:rPr lang="zh-TW" altLang="en-US" sz="2800" dirty="0" smtClean="0">
                <a:latin typeface="微軟正黑體" pitchFamily="34" charset="-120"/>
                <a:ea typeface="微軟正黑體" pitchFamily="34" charset="-120"/>
              </a:rPr>
              <a:t>展</a:t>
            </a:r>
            <a:r>
              <a:rPr lang="zh-TW" altLang="zh-TW" sz="2800" dirty="0" smtClean="0">
                <a:latin typeface="微軟正黑體" pitchFamily="34" charset="-120"/>
                <a:ea typeface="微軟正黑體" pitchFamily="34" charset="-120"/>
              </a:rPr>
              <a:t>現豐富的想像力</a:t>
            </a:r>
          </a:p>
          <a:p>
            <a:pPr eaLnBrk="1" hangingPunct="1"/>
            <a:r>
              <a:rPr lang="zh-TW" altLang="en-US" sz="2800" dirty="0" smtClean="0">
                <a:latin typeface="微軟正黑體" pitchFamily="34" charset="-120"/>
                <a:ea typeface="微軟正黑體" pitchFamily="34" charset="-120"/>
              </a:rPr>
              <a:t>回應對</a:t>
            </a:r>
            <a:r>
              <a:rPr lang="zh-TW" altLang="zh-TW" sz="2800" dirty="0" smtClean="0">
                <a:latin typeface="微軟正黑體" pitchFamily="34" charset="-120"/>
                <a:ea typeface="微軟正黑體" pitchFamily="34" charset="-120"/>
              </a:rPr>
              <a:t>藝術創作的感受與</a:t>
            </a:r>
            <a:r>
              <a:rPr lang="zh-TW" altLang="en-US" sz="2800" dirty="0" smtClean="0">
                <a:latin typeface="微軟正黑體" pitchFamily="34" charset="-120"/>
                <a:ea typeface="微軟正黑體" pitchFamily="34" charset="-120"/>
              </a:rPr>
              <a:t>喜</a:t>
            </a:r>
            <a:r>
              <a:rPr lang="zh-TW" altLang="zh-TW" sz="2800" dirty="0" smtClean="0">
                <a:latin typeface="微軟正黑體" pitchFamily="34" charset="-120"/>
                <a:ea typeface="微軟正黑體" pitchFamily="34" charset="-120"/>
              </a:rPr>
              <a:t>好</a:t>
            </a:r>
            <a:endParaRPr lang="zh-TW" altLang="en-US" sz="2800" dirty="0" smtClean="0">
              <a:latin typeface="微軟正黑體" pitchFamily="34" charset="-120"/>
              <a:ea typeface="微軟正黑體" pitchFamily="34" charset="-120"/>
            </a:endParaRPr>
          </a:p>
        </p:txBody>
      </p:sp>
      <p:sp>
        <p:nvSpPr>
          <p:cNvPr id="126981"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EE07F5F-EDF8-428D-AB96-73443BB99384}"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907865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編號版面配置區 17"/>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776319B-A3C0-4D79-8A64-FE81DFB9B4A6}"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28674" name="標題 1"/>
          <p:cNvSpPr>
            <a:spLocks noGrp="1"/>
          </p:cNvSpPr>
          <p:nvPr>
            <p:ph type="title"/>
          </p:nvPr>
        </p:nvSpPr>
        <p:spPr/>
        <p:txBody>
          <a:bodyPr>
            <a:normAutofit/>
          </a:bodyPr>
          <a:lstStyle/>
          <a:p>
            <a:pPr eaLnBrk="1" fontAlgn="auto" hangingPunct="1">
              <a:spcAft>
                <a:spcPts val="0"/>
              </a:spcAft>
              <a:defRPr/>
            </a:pPr>
            <a:r>
              <a:rPr lang="zh-TW" altLang="en-US" sz="3600" dirty="0" smtClean="0">
                <a:latin typeface="標楷體" pitchFamily="65" charset="-120"/>
              </a:rPr>
              <a:t>美感領域內涵架構</a:t>
            </a:r>
          </a:p>
        </p:txBody>
      </p:sp>
      <p:sp>
        <p:nvSpPr>
          <p:cNvPr id="128004" name="投影片編號版面配置區 8"/>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7A15E9A-05A0-45FF-B90B-3856933564DD}"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6" name="Group 52"/>
          <p:cNvGraphicFramePr>
            <a:graphicFrameLocks noGrp="1"/>
          </p:cNvGraphicFramePr>
          <p:nvPr>
            <p:extLst/>
          </p:nvPr>
        </p:nvGraphicFramePr>
        <p:xfrm>
          <a:off x="899592" y="1484784"/>
          <a:ext cx="7848871" cy="4248472"/>
        </p:xfrm>
        <a:graphic>
          <a:graphicData uri="http://schemas.openxmlformats.org/drawingml/2006/table">
            <a:tbl>
              <a:tblPr/>
              <a:tblGrid>
                <a:gridCol w="1962697">
                  <a:extLst>
                    <a:ext uri="{9D8B030D-6E8A-4147-A177-3AD203B41FA5}">
                      <a16:colId xmlns:a16="http://schemas.microsoft.com/office/drawing/2014/main" val="20000"/>
                    </a:ext>
                  </a:extLst>
                </a:gridCol>
                <a:gridCol w="2933846">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843299">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學習面向</a:t>
                      </a: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endParaRPr kumimoji="0" lang="en-US" altLang="zh-TW" sz="1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領域能力</a:t>
                      </a:r>
                      <a:endParaRPr kumimoji="0" lang="en-US" altLang="zh-TW" sz="20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4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情意</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4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藝術媒介</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1054123">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探索與覺察</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美</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體驗生活環境中愉悅的美感經驗</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美</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運用五官感受生活環境中各種形式的美</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1075982">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表現與創作</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美</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發揮想像並進行個人獨特的創作</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美</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運用各種形式的藝術媒介進行創作</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127506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8000"/>
                        <a:buFontTx/>
                        <a:buNone/>
                        <a:tabLst/>
                      </a:pPr>
                      <a:r>
                        <a:rPr kumimoji="0" lang="en-US" altLang="zh-TW"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kumimoji="0" lang="zh-TW" altLang="en-US" sz="24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回應與賞析</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美</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樂於接觸多元的藝術創作，回應個人的感受</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68000"/>
                        <a:buFontTx/>
                        <a:buNone/>
                        <a:tabLst/>
                      </a:pPr>
                      <a:r>
                        <a:rPr kumimoji="0" lang="zh-TW" altLang="en-US"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美</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kumimoji="0" lang="en-US" altLang="zh-TW" sz="2000" b="1" i="0" u="none" strike="noStrike" cap="none" normalizeH="0" baseline="0" dirty="0" smtClean="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欣賞藝術創作或展演活動，回應個人的看法</a:t>
                      </a:r>
                      <a:endParaRPr kumimoji="0" lang="zh-TW" altLang="zh-TW" sz="2000" b="1"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bl>
          </a:graphicData>
        </a:graphic>
      </p:graphicFrame>
      <p:sp>
        <p:nvSpPr>
          <p:cNvPr id="8"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36435383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eaLnBrk="1" hangingPunct="1">
              <a:defRPr/>
            </a:pPr>
            <a:r>
              <a:rPr lang="zh-TW" altLang="en-US" sz="3600" dirty="0" smtClean="0">
                <a:latin typeface="微軟正黑體" pitchFamily="34" charset="-120"/>
                <a:ea typeface="微軟正黑體" pitchFamily="34" charset="-120"/>
              </a:rPr>
              <a:t>美感領域能力</a:t>
            </a:r>
          </a:p>
        </p:txBody>
      </p:sp>
      <p:grpSp>
        <p:nvGrpSpPr>
          <p:cNvPr id="2" name="Group 12"/>
          <p:cNvGrpSpPr>
            <a:grpSpLocks/>
          </p:cNvGrpSpPr>
          <p:nvPr/>
        </p:nvGrpSpPr>
        <p:grpSpPr bwMode="auto">
          <a:xfrm>
            <a:off x="2195513" y="1924050"/>
            <a:ext cx="4968875" cy="3952875"/>
            <a:chOff x="1429" y="1162"/>
            <a:chExt cx="3130" cy="2490"/>
          </a:xfrm>
        </p:grpSpPr>
        <p:sp>
          <p:nvSpPr>
            <p:cNvPr id="129031" name="Oval 5"/>
            <p:cNvSpPr>
              <a:spLocks noChangeArrowheads="1"/>
            </p:cNvSpPr>
            <p:nvPr/>
          </p:nvSpPr>
          <p:spPr bwMode="auto">
            <a:xfrm>
              <a:off x="2870" y="2110"/>
              <a:ext cx="1689" cy="1542"/>
            </a:xfrm>
            <a:prstGeom prst="ellipse">
              <a:avLst/>
            </a:prstGeom>
            <a:solidFill>
              <a:srgbClr val="33CCCC">
                <a:alpha val="30196"/>
              </a:srgbClr>
            </a:solidFill>
            <a:ln w="28575" algn="ctr">
              <a:solidFill>
                <a:srgbClr val="00808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rPr>
                <a:t>表現與創作</a:t>
              </a:r>
            </a:p>
          </p:txBody>
        </p:sp>
        <p:sp>
          <p:nvSpPr>
            <p:cNvPr id="129032" name="Oval 6"/>
            <p:cNvSpPr>
              <a:spLocks noChangeArrowheads="1"/>
            </p:cNvSpPr>
            <p:nvPr/>
          </p:nvSpPr>
          <p:spPr bwMode="auto">
            <a:xfrm>
              <a:off x="1429" y="2110"/>
              <a:ext cx="1689" cy="1542"/>
            </a:xfrm>
            <a:prstGeom prst="ellipse">
              <a:avLst/>
            </a:prstGeom>
            <a:solidFill>
              <a:srgbClr val="00FF00">
                <a:alpha val="30196"/>
              </a:srgbClr>
            </a:solidFill>
            <a:ln w="28575" algn="ctr">
              <a:solidFill>
                <a:srgbClr val="008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rPr>
                <a:t>回應與賞析</a:t>
              </a:r>
            </a:p>
          </p:txBody>
        </p:sp>
        <p:sp>
          <p:nvSpPr>
            <p:cNvPr id="129033" name="Oval 7"/>
            <p:cNvSpPr>
              <a:spLocks noChangeArrowheads="1"/>
            </p:cNvSpPr>
            <p:nvPr/>
          </p:nvSpPr>
          <p:spPr bwMode="auto">
            <a:xfrm>
              <a:off x="2124" y="1162"/>
              <a:ext cx="1689" cy="1542"/>
            </a:xfrm>
            <a:prstGeom prst="ellipse">
              <a:avLst/>
            </a:prstGeom>
            <a:solidFill>
              <a:srgbClr val="FF3399">
                <a:alpha val="30196"/>
              </a:srgbClr>
            </a:solidFill>
            <a:ln w="28575" algn="ctr">
              <a:solidFill>
                <a:srgbClr val="CC006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rPr>
                <a:t>探索與覺察</a:t>
              </a:r>
            </a:p>
          </p:txBody>
        </p:sp>
        <p:grpSp>
          <p:nvGrpSpPr>
            <p:cNvPr id="3" name="Group 41"/>
            <p:cNvGrpSpPr>
              <a:grpSpLocks/>
            </p:cNvGrpSpPr>
            <p:nvPr/>
          </p:nvGrpSpPr>
          <p:grpSpPr bwMode="auto">
            <a:xfrm>
              <a:off x="1882" y="1888"/>
              <a:ext cx="2178" cy="1633"/>
              <a:chOff x="1882" y="1888"/>
              <a:chExt cx="2178" cy="1633"/>
            </a:xfrm>
          </p:grpSpPr>
          <p:sp>
            <p:nvSpPr>
              <p:cNvPr id="129035" name="Line 14"/>
              <p:cNvSpPr>
                <a:spLocks noChangeShapeType="1"/>
              </p:cNvSpPr>
              <p:nvPr/>
            </p:nvSpPr>
            <p:spPr bwMode="auto">
              <a:xfrm>
                <a:off x="3878" y="1888"/>
                <a:ext cx="182" cy="227"/>
              </a:xfrm>
              <a:prstGeom prst="line">
                <a:avLst/>
              </a:prstGeom>
              <a:noFill/>
              <a:ln w="9525">
                <a:solidFill>
                  <a:schemeClr val="tx1"/>
                </a:solidFill>
                <a:round/>
                <a:headEnd type="triangl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29036" name="Line 15"/>
              <p:cNvSpPr>
                <a:spLocks noChangeShapeType="1"/>
              </p:cNvSpPr>
              <p:nvPr/>
            </p:nvSpPr>
            <p:spPr bwMode="auto">
              <a:xfrm>
                <a:off x="2835" y="3521"/>
                <a:ext cx="318" cy="0"/>
              </a:xfrm>
              <a:prstGeom prst="line">
                <a:avLst/>
              </a:prstGeom>
              <a:noFill/>
              <a:ln w="9525">
                <a:solidFill>
                  <a:schemeClr val="tx1"/>
                </a:solidFill>
                <a:round/>
                <a:headEnd type="triangl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sp>
            <p:nvSpPr>
              <p:cNvPr id="129037" name="Line 16"/>
              <p:cNvSpPr>
                <a:spLocks noChangeShapeType="1"/>
              </p:cNvSpPr>
              <p:nvPr/>
            </p:nvSpPr>
            <p:spPr bwMode="auto">
              <a:xfrm flipH="1">
                <a:off x="1882" y="1888"/>
                <a:ext cx="182" cy="227"/>
              </a:xfrm>
              <a:prstGeom prst="line">
                <a:avLst/>
              </a:prstGeom>
              <a:noFill/>
              <a:ln w="9525">
                <a:solidFill>
                  <a:schemeClr val="tx1"/>
                </a:solidFill>
                <a:round/>
                <a:headEnd type="triangl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微軟正黑體" pitchFamily="34" charset="-120"/>
                  <a:ea typeface="微軟正黑體" pitchFamily="34" charset="-120"/>
                  <a:cs typeface="+mn-cs"/>
                </a:endParaRPr>
              </a:p>
            </p:txBody>
          </p:sp>
        </p:grpSp>
      </p:grpSp>
      <p:sp>
        <p:nvSpPr>
          <p:cNvPr id="129029" name="投影片編號版面配置區 13"/>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A25388F-F070-4D89-871B-DB014BD1530C}"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129030" name="文字方塊 13"/>
          <p:cNvSpPr txBox="1">
            <a:spLocks noChangeArrowheads="1"/>
          </p:cNvSpPr>
          <p:nvPr/>
        </p:nvSpPr>
        <p:spPr bwMode="auto">
          <a:xfrm>
            <a:off x="829658" y="1662906"/>
            <a:ext cx="3097212" cy="52228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zh-TW" altLang="en-US" sz="2800" b="0" i="0" u="none" strike="noStrike" kern="1200" cap="none" spc="0" normalizeH="0" baseline="0" noProof="0" dirty="0">
                <a:ln>
                  <a:noFill/>
                </a:ln>
                <a:solidFill>
                  <a:srgbClr val="1E1217">
                    <a:lumMod val="75000"/>
                    <a:lumOff val="25000"/>
                  </a:srgbClr>
                </a:solidFill>
                <a:effectLst/>
                <a:uLnTx/>
                <a:uFillTx/>
                <a:latin typeface="微軟正黑體" pitchFamily="34" charset="-120"/>
                <a:ea typeface="微軟正黑體" pitchFamily="34" charset="-120"/>
                <a:cs typeface="+mn-cs"/>
              </a:rPr>
              <a:t>相互關連與循環</a:t>
            </a:r>
          </a:p>
        </p:txBody>
      </p:sp>
      <p:sp>
        <p:nvSpPr>
          <p:cNvPr id="14"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629020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fontAlgn="auto" hangingPunct="1">
              <a:spcAft>
                <a:spcPts val="0"/>
              </a:spcAft>
              <a:defRPr/>
            </a:pPr>
            <a:r>
              <a:rPr lang="en-US" altLang="zh-TW" sz="3600" b="1" dirty="0" smtClean="0">
                <a:latin typeface="微軟正黑體" pitchFamily="34" charset="-120"/>
                <a:ea typeface="微軟正黑體" pitchFamily="34" charset="-120"/>
              </a:rPr>
              <a:t>1-</a:t>
            </a:r>
            <a:r>
              <a:rPr lang="zh-TW" altLang="en-US" sz="3600" b="1" dirty="0" smtClean="0">
                <a:latin typeface="微軟正黑體" pitchFamily="34" charset="-120"/>
                <a:ea typeface="微軟正黑體" pitchFamily="34" charset="-120"/>
              </a:rPr>
              <a:t>探索與覺察</a:t>
            </a:r>
          </a:p>
        </p:txBody>
      </p:sp>
      <p:sp>
        <p:nvSpPr>
          <p:cNvPr id="15363" name="Rectangle 3"/>
          <p:cNvSpPr>
            <a:spLocks noGrp="1" noChangeArrowheads="1"/>
          </p:cNvSpPr>
          <p:nvPr>
            <p:ph idx="1"/>
          </p:nvPr>
        </p:nvSpPr>
        <p:spPr/>
        <p:txBody>
          <a:bodyPr rtlCol="0">
            <a:normAutofit/>
          </a:bodyPr>
          <a:lstStyle/>
          <a:p>
            <a:pPr eaLnBrk="1" fontAlgn="auto" hangingPunct="1">
              <a:spcAft>
                <a:spcPts val="0"/>
              </a:spcAft>
              <a:defRPr/>
            </a:pPr>
            <a:r>
              <a:rPr lang="zh-TW" altLang="en-US" sz="2800" b="1" dirty="0" smtClean="0">
                <a:solidFill>
                  <a:srgbClr val="FF0000"/>
                </a:solidFill>
                <a:effectLst>
                  <a:outerShdw blurRad="38100" dist="38100" dir="2700000" algn="tl">
                    <a:srgbClr val="C0C0C0"/>
                  </a:outerShdw>
                </a:effectLst>
                <a:latin typeface="微軟正黑體" pitchFamily="34" charset="-120"/>
                <a:ea typeface="微軟正黑體" pitchFamily="34" charset="-120"/>
              </a:rPr>
              <a:t>以敏銳的五官和知覺探索</a:t>
            </a:r>
            <a:endParaRPr lang="zh-TW" altLang="en-US" sz="2800" b="1" strike="sngStrike" dirty="0" smtClean="0">
              <a:solidFill>
                <a:srgbClr val="FF0000"/>
              </a:solidFill>
              <a:effectLst>
                <a:outerShdw blurRad="38100" dist="38100" dir="2700000" algn="tl">
                  <a:srgbClr val="C0C0C0"/>
                </a:outerShdw>
              </a:effectLst>
              <a:latin typeface="微軟正黑體" pitchFamily="34" charset="-120"/>
              <a:ea typeface="微軟正黑體" pitchFamily="34" charset="-120"/>
            </a:endParaRPr>
          </a:p>
          <a:p>
            <a:pPr eaLnBrk="1" fontAlgn="auto" hangingPunct="1">
              <a:spcAft>
                <a:spcPts val="0"/>
              </a:spcAft>
              <a:defRPr/>
            </a:pPr>
            <a:r>
              <a:rPr lang="zh-TW" altLang="en-US" sz="2800" b="1" dirty="0" smtClean="0">
                <a:solidFill>
                  <a:srgbClr val="FF0000"/>
                </a:solidFill>
                <a:effectLst>
                  <a:outerShdw blurRad="38100" dist="38100" dir="2700000" algn="tl">
                    <a:srgbClr val="C0C0C0"/>
                  </a:outerShdw>
                </a:effectLst>
                <a:latin typeface="微軟正黑體" pitchFamily="34" charset="-120"/>
                <a:ea typeface="微軟正黑體" pitchFamily="34" charset="-120"/>
              </a:rPr>
              <a:t>覺察生活周遭事物的美</a:t>
            </a:r>
          </a:p>
          <a:p>
            <a:pPr eaLnBrk="1" fontAlgn="auto" hangingPunct="1">
              <a:spcAft>
                <a:spcPts val="0"/>
              </a:spcAft>
              <a:defRPr/>
            </a:pPr>
            <a:r>
              <a:rPr lang="zh-TW" altLang="en-US" sz="2800" b="1" dirty="0" smtClean="0">
                <a:solidFill>
                  <a:srgbClr val="FF0000"/>
                </a:solidFill>
                <a:effectLst>
                  <a:outerShdw blurRad="38100" dist="38100" dir="2700000" algn="tl">
                    <a:srgbClr val="C0C0C0"/>
                  </a:outerShdw>
                </a:effectLst>
                <a:latin typeface="微軟正黑體" pitchFamily="34" charset="-120"/>
                <a:ea typeface="微軟正黑體" pitchFamily="34" charset="-120"/>
              </a:rPr>
              <a:t>並感受</a:t>
            </a:r>
            <a:r>
              <a:rPr lang="zh-TW" altLang="en-US" sz="2800" b="1" dirty="0">
                <a:solidFill>
                  <a:srgbClr val="FF0000"/>
                </a:solidFill>
                <a:effectLst>
                  <a:outerShdw blurRad="38100" dist="38100" dir="2700000" algn="tl">
                    <a:srgbClr val="C0C0C0"/>
                  </a:outerShdw>
                </a:effectLst>
                <a:latin typeface="微軟正黑體" pitchFamily="34" charset="-120"/>
                <a:ea typeface="微軟正黑體" pitchFamily="34" charset="-120"/>
              </a:rPr>
              <a:t>其</a:t>
            </a:r>
            <a:r>
              <a:rPr lang="zh-TW" altLang="en-US" sz="2800" b="1" dirty="0" smtClean="0">
                <a:solidFill>
                  <a:srgbClr val="FF0000"/>
                </a:solidFill>
                <a:effectLst>
                  <a:outerShdw blurRad="38100" dist="38100" dir="2700000" algn="tl">
                    <a:srgbClr val="C0C0C0"/>
                  </a:outerShdw>
                </a:effectLst>
                <a:latin typeface="微軟正黑體" pitchFamily="34" charset="-120"/>
                <a:ea typeface="微軟正黑體" pitchFamily="34" charset="-120"/>
              </a:rPr>
              <a:t>間的</a:t>
            </a:r>
            <a:r>
              <a:rPr lang="zh-TW" altLang="en-US" sz="2800" b="1" dirty="0">
                <a:solidFill>
                  <a:srgbClr val="FF0000"/>
                </a:solidFill>
                <a:effectLst>
                  <a:outerShdw blurRad="38100" dist="38100" dir="2700000" algn="tl">
                    <a:srgbClr val="C0C0C0"/>
                  </a:outerShdw>
                </a:effectLst>
                <a:latin typeface="微軟正黑體" pitchFamily="34" charset="-120"/>
                <a:ea typeface="微軟正黑體" pitchFamily="34" charset="-120"/>
              </a:rPr>
              <a:t>差異</a:t>
            </a:r>
            <a:endParaRPr lang="en-US" altLang="zh-TW" sz="2800" dirty="0" smtClean="0">
              <a:solidFill>
                <a:srgbClr val="FF0000"/>
              </a:solidFill>
              <a:latin typeface="微軟正黑體" pitchFamily="34" charset="-120"/>
              <a:ea typeface="微軟正黑體" pitchFamily="34" charset="-120"/>
            </a:endParaRPr>
          </a:p>
        </p:txBody>
      </p:sp>
      <p:sp>
        <p:nvSpPr>
          <p:cNvPr id="130053"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5E5405A-861D-4F5A-B354-ABE3FC026798}"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1480006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fontAlgn="auto" hangingPunct="1">
              <a:spcAft>
                <a:spcPts val="0"/>
              </a:spcAft>
              <a:defRPr/>
            </a:pPr>
            <a:r>
              <a:rPr lang="en-US" altLang="zh-TW" sz="3600" b="1" dirty="0" smtClean="0">
                <a:latin typeface="微軟正黑體" pitchFamily="34" charset="-120"/>
                <a:ea typeface="微軟正黑體" pitchFamily="34" charset="-120"/>
              </a:rPr>
              <a:t>2-</a:t>
            </a:r>
            <a:r>
              <a:rPr lang="zh-TW" altLang="en-US" sz="3600" b="1" dirty="0" smtClean="0">
                <a:latin typeface="微軟正黑體" pitchFamily="34" charset="-120"/>
                <a:ea typeface="微軟正黑體" pitchFamily="34" charset="-120"/>
              </a:rPr>
              <a:t>表現與創作</a:t>
            </a:r>
          </a:p>
        </p:txBody>
      </p:sp>
      <p:sp>
        <p:nvSpPr>
          <p:cNvPr id="17411" name="Rectangle 3"/>
          <p:cNvSpPr>
            <a:spLocks noGrp="1" noChangeArrowheads="1"/>
          </p:cNvSpPr>
          <p:nvPr>
            <p:ph idx="1"/>
          </p:nvPr>
        </p:nvSpPr>
        <p:spPr/>
        <p:txBody>
          <a:bodyPr rtlCol="0">
            <a:normAutofit/>
          </a:bodyPr>
          <a:lstStyle/>
          <a:p>
            <a:pPr eaLnBrk="1" fontAlgn="auto" hangingPunct="1">
              <a:spcAft>
                <a:spcPts val="0"/>
              </a:spcAft>
              <a:defRPr/>
            </a:pPr>
            <a:r>
              <a:rPr lang="zh-TW" altLang="en-US" sz="2800" b="1" dirty="0" smtClean="0">
                <a:latin typeface="微軟正黑體" pitchFamily="34" charset="-120"/>
                <a:ea typeface="微軟正黑體" pitchFamily="34" charset="-120"/>
              </a:rPr>
              <a:t>嘗試以各種形式的</a:t>
            </a:r>
            <a:r>
              <a:rPr lang="zh-TW" altLang="en-US" sz="2800" b="1" dirty="0" smtClean="0">
                <a:solidFill>
                  <a:srgbClr val="FF0000"/>
                </a:solidFill>
                <a:effectLst>
                  <a:outerShdw blurRad="38100" dist="38100" dir="2700000" algn="tl">
                    <a:srgbClr val="C0C0C0"/>
                  </a:outerShdw>
                </a:effectLst>
                <a:latin typeface="微軟正黑體" pitchFamily="34" charset="-120"/>
                <a:ea typeface="微軟正黑體" pitchFamily="34" charset="-120"/>
              </a:rPr>
              <a:t>藝術媒介</a:t>
            </a:r>
            <a:r>
              <a:rPr lang="zh-TW" altLang="en-US" sz="2800" b="1" dirty="0" smtClean="0">
                <a:latin typeface="微軟正黑體" pitchFamily="34" charset="-120"/>
                <a:ea typeface="微軟正黑體" pitchFamily="34" charset="-120"/>
              </a:rPr>
              <a:t>來發揮</a:t>
            </a:r>
            <a:r>
              <a:rPr lang="zh-TW" altLang="en-US" sz="2800" b="1" dirty="0" smtClean="0">
                <a:solidFill>
                  <a:srgbClr val="FF0000"/>
                </a:solidFill>
                <a:effectLst>
                  <a:outerShdw blurRad="38100" dist="38100" dir="2700000" algn="tl">
                    <a:srgbClr val="C0C0C0"/>
                  </a:outerShdw>
                </a:effectLst>
                <a:latin typeface="微軟正黑體" pitchFamily="34" charset="-120"/>
                <a:ea typeface="微軟正黑體" pitchFamily="34" charset="-120"/>
              </a:rPr>
              <a:t>想像</a:t>
            </a:r>
          </a:p>
          <a:p>
            <a:pPr eaLnBrk="1" fontAlgn="auto" hangingPunct="1">
              <a:spcAft>
                <a:spcPts val="0"/>
              </a:spcAft>
              <a:defRPr/>
            </a:pPr>
            <a:r>
              <a:rPr lang="zh-TW" altLang="en-US" sz="2800" b="1" dirty="0" smtClean="0">
                <a:latin typeface="微軟正黑體" pitchFamily="34" charset="-120"/>
                <a:ea typeface="微軟正黑體" pitchFamily="34" charset="-120"/>
              </a:rPr>
              <a:t>進行個人獨特的</a:t>
            </a:r>
            <a:r>
              <a:rPr lang="zh-TW" altLang="en-US" sz="2800" b="1" dirty="0" smtClean="0">
                <a:solidFill>
                  <a:srgbClr val="FF0000"/>
                </a:solidFill>
                <a:effectLst>
                  <a:outerShdw blurRad="38100" dist="38100" dir="2700000" algn="tl">
                    <a:srgbClr val="C0C0C0"/>
                  </a:outerShdw>
                </a:effectLst>
                <a:latin typeface="微軟正黑體" pitchFamily="34" charset="-120"/>
                <a:ea typeface="微軟正黑體" pitchFamily="34" charset="-120"/>
              </a:rPr>
              <a:t>表現與創作</a:t>
            </a:r>
            <a:r>
              <a:rPr lang="zh-TW" altLang="en-US" sz="2800" b="1" dirty="0" smtClean="0">
                <a:latin typeface="微軟正黑體" pitchFamily="34" charset="-120"/>
                <a:ea typeface="微軟正黑體" pitchFamily="34" charset="-120"/>
              </a:rPr>
              <a:t> </a:t>
            </a:r>
          </a:p>
        </p:txBody>
      </p:sp>
      <p:sp>
        <p:nvSpPr>
          <p:cNvPr id="131077"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A480F0B-EF6D-4ED7-8DF9-E0958BBF5E12}"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2896168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fontAlgn="auto" hangingPunct="1">
              <a:spcAft>
                <a:spcPts val="0"/>
              </a:spcAft>
              <a:defRPr/>
            </a:pPr>
            <a:r>
              <a:rPr lang="en-US" altLang="zh-TW" sz="3600" b="1" dirty="0" smtClean="0">
                <a:latin typeface="微軟正黑體" pitchFamily="34" charset="-120"/>
                <a:ea typeface="微軟正黑體" pitchFamily="34" charset="-120"/>
              </a:rPr>
              <a:t>3-</a:t>
            </a:r>
            <a:r>
              <a:rPr lang="zh-TW" altLang="en-US" sz="3600" b="1" dirty="0" smtClean="0">
                <a:latin typeface="微軟正黑體" pitchFamily="34" charset="-120"/>
                <a:ea typeface="微軟正黑體" pitchFamily="34" charset="-120"/>
              </a:rPr>
              <a:t>回應與賞析</a:t>
            </a:r>
          </a:p>
        </p:txBody>
      </p:sp>
      <p:sp>
        <p:nvSpPr>
          <p:cNvPr id="19459" name="Rectangle 3"/>
          <p:cNvSpPr>
            <a:spLocks noGrp="1" noChangeArrowheads="1"/>
          </p:cNvSpPr>
          <p:nvPr>
            <p:ph idx="1"/>
          </p:nvPr>
        </p:nvSpPr>
        <p:spPr/>
        <p:txBody>
          <a:bodyPr rtlCol="0">
            <a:normAutofit/>
          </a:bodyPr>
          <a:lstStyle/>
          <a:p>
            <a:pPr eaLnBrk="1" fontAlgn="auto" hangingPunct="1">
              <a:lnSpc>
                <a:spcPct val="90000"/>
              </a:lnSpc>
              <a:spcAft>
                <a:spcPts val="0"/>
              </a:spcAft>
              <a:defRPr/>
            </a:pPr>
            <a:r>
              <a:rPr lang="zh-TW" altLang="en-US" sz="2800" b="1" dirty="0" smtClean="0"/>
              <a:t>依個人的</a:t>
            </a:r>
            <a:r>
              <a:rPr lang="zh-TW" altLang="en-US" sz="2800" b="1" dirty="0" smtClean="0">
                <a:solidFill>
                  <a:srgbClr val="FF0000"/>
                </a:solidFill>
                <a:effectLst>
                  <a:outerShdw blurRad="38100" dist="38100" dir="2700000" algn="tl">
                    <a:srgbClr val="C0C0C0"/>
                  </a:outerShdw>
                </a:effectLst>
              </a:rPr>
              <a:t>感覺偏好</a:t>
            </a:r>
          </a:p>
          <a:p>
            <a:pPr eaLnBrk="1" fontAlgn="auto" hangingPunct="1">
              <a:lnSpc>
                <a:spcPct val="90000"/>
              </a:lnSpc>
              <a:spcAft>
                <a:spcPts val="0"/>
              </a:spcAft>
              <a:defRPr/>
            </a:pPr>
            <a:r>
              <a:rPr lang="zh-TW" altLang="en-US" sz="2800" b="1" dirty="0" smtClean="0"/>
              <a:t>對生活環境中多元的藝術創作或表現</a:t>
            </a:r>
            <a:endParaRPr lang="en-US" altLang="zh-TW" sz="2800" b="1" dirty="0" smtClean="0"/>
          </a:p>
          <a:p>
            <a:pPr eaLnBrk="1" fontAlgn="auto" hangingPunct="1">
              <a:lnSpc>
                <a:spcPct val="90000"/>
              </a:lnSpc>
              <a:spcAft>
                <a:spcPts val="0"/>
              </a:spcAft>
              <a:defRPr/>
            </a:pPr>
            <a:r>
              <a:rPr lang="zh-TW" altLang="en-US" sz="2800" b="1" dirty="0" smtClean="0"/>
              <a:t>表達出個人或群體的</a:t>
            </a:r>
            <a:r>
              <a:rPr lang="zh-TW" altLang="en-US" sz="2800" b="1" dirty="0" smtClean="0">
                <a:solidFill>
                  <a:srgbClr val="FF0000"/>
                </a:solidFill>
                <a:effectLst>
                  <a:outerShdw blurRad="38100" dist="38100" dir="2700000" algn="tl">
                    <a:srgbClr val="000000">
                      <a:alpha val="43137"/>
                    </a:srgbClr>
                  </a:outerShdw>
                </a:effectLst>
              </a:rPr>
              <a:t>感受與偏好（看法） </a:t>
            </a:r>
            <a:endParaRPr lang="zh-TW" altLang="en-US" sz="2800" b="1" dirty="0" smtClean="0">
              <a:solidFill>
                <a:srgbClr val="FF0000"/>
              </a:solidFill>
              <a:effectLst>
                <a:outerShdw blurRad="38100" dist="38100" dir="2700000" algn="tl">
                  <a:srgbClr val="000000">
                    <a:alpha val="43137"/>
                  </a:srgbClr>
                </a:outerShdw>
              </a:effectLst>
              <a:latin typeface="微軟正黑體" pitchFamily="34" charset="-120"/>
            </a:endParaRPr>
          </a:p>
          <a:p>
            <a:pPr eaLnBrk="1" fontAlgn="auto" hangingPunct="1">
              <a:lnSpc>
                <a:spcPct val="90000"/>
              </a:lnSpc>
              <a:spcAft>
                <a:spcPts val="0"/>
              </a:spcAft>
              <a:defRPr/>
            </a:pPr>
            <a:endParaRPr lang="zh-TW" altLang="en-US" sz="4000" b="1" dirty="0" smtClean="0">
              <a:solidFill>
                <a:srgbClr val="FF0000"/>
              </a:solidFill>
              <a:effectLst>
                <a:outerShdw blurRad="38100" dist="38100" dir="2700000" algn="tl">
                  <a:srgbClr val="C0C0C0"/>
                </a:outerShdw>
              </a:effectLst>
              <a:latin typeface="微軟正黑體" pitchFamily="34" charset="-120"/>
            </a:endParaRPr>
          </a:p>
          <a:p>
            <a:pPr eaLnBrk="1" fontAlgn="auto" hangingPunct="1">
              <a:lnSpc>
                <a:spcPct val="90000"/>
              </a:lnSpc>
              <a:spcAft>
                <a:spcPts val="0"/>
              </a:spcAft>
              <a:defRPr/>
            </a:pPr>
            <a:endParaRPr lang="en-US" altLang="zh-TW" sz="4000" b="1" dirty="0" smtClean="0">
              <a:latin typeface="微軟正黑體" pitchFamily="34" charset="-120"/>
            </a:endParaRPr>
          </a:p>
        </p:txBody>
      </p:sp>
      <p:sp>
        <p:nvSpPr>
          <p:cNvPr id="132101" name="投影片編號版面配置區 6"/>
          <p:cNvSpPr txBox="1">
            <a:spLocks noGrp="1"/>
          </p:cNvSpPr>
          <p:nvPr/>
        </p:nvSpPr>
        <p:spPr bwMode="auto">
          <a:xfrm>
            <a:off x="8243888" y="6408738"/>
            <a:ext cx="769937" cy="365125"/>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ADECE91-C317-44C0-968E-69731C951E76}" type="slidenum">
              <a:rPr kumimoji="0" lang="en-US" altLang="zh-TW"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altLang="zh-TW"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4"/>
          <p:cNvSpPr txBox="1">
            <a:spLocks/>
          </p:cNvSpPr>
          <p:nvPr/>
        </p:nvSpPr>
        <p:spPr>
          <a:xfrm>
            <a:off x="2200276" y="6492552"/>
            <a:ext cx="4250530" cy="365125"/>
          </a:xfrm>
          <a:prstGeom prst="rect">
            <a:avLst/>
          </a:prstGeom>
          <a:solidFill>
            <a:schemeClr val="bg2"/>
          </a:solidFill>
        </p:spPr>
        <p:txBody>
          <a:bodyPr/>
          <a:lstStyle>
            <a:defPPr>
              <a:defRPr lang="zh-CN"/>
            </a:defPPr>
            <a:lvl1pPr marL="0" algn="l" defTabSz="914400" rtl="0" eaLnBrk="1" latinLnBrk="0" hangingPunct="1">
              <a:defRPr sz="1200" kern="1200">
                <a:solidFill>
                  <a:schemeClr val="tx2">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107</a:t>
            </a:r>
            <a:r>
              <a:rPr kumimoji="0" lang="zh-TW" altLang="en-US" sz="1200" b="0" i="0" u="none" strike="noStrike" kern="1200" cap="none" spc="0" normalizeH="0" baseline="0" noProof="0" dirty="0" smtClean="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rPr>
              <a:t>年度教育部國教署補助各縣市課程大綱研習</a:t>
            </a:r>
            <a:endParaRPr kumimoji="0" lang="en-US" sz="1200" b="0" i="0" u="none" strike="noStrike" kern="1200" cap="none" spc="0" normalizeH="0" baseline="0" noProof="0" dirty="0">
              <a:ln>
                <a:noFill/>
              </a:ln>
              <a:solidFill>
                <a:srgbClr val="1E1217">
                  <a:lumMod val="75000"/>
                  <a:lumOff val="25000"/>
                </a:srgbClr>
              </a:solidFill>
              <a:effectLst/>
              <a:uLnTx/>
              <a:uFillTx/>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83058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羽毛">
  <a:themeElements>
    <a:clrScheme name="羽毛">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羽毛">
      <a:majorFont>
        <a:latin typeface="Century Schoolbook"/>
        <a:ea typeface=""/>
        <a:cs typeface=""/>
      </a:majorFont>
      <a:minorFont>
        <a:latin typeface="Calibri"/>
        <a:ea typeface=""/>
        <a:cs typeface=""/>
      </a:minorFont>
    </a:fontScheme>
    <a:fmtScheme name="羽毛">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tint val="0"/>
              <a:shade val="0"/>
              <a:alpha val="0"/>
            </a:scheme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羽毛">
  <a:themeElements>
    <a:clrScheme name="羽毛">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羽毛">
      <a:majorFont>
        <a:latin typeface="Century Schoolbook"/>
        <a:ea typeface=""/>
        <a:cs typeface=""/>
      </a:majorFont>
      <a:minorFont>
        <a:latin typeface="Calibri"/>
        <a:ea typeface=""/>
        <a:cs typeface=""/>
      </a:minorFont>
    </a:fontScheme>
    <a:fmtScheme name="羽毛">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tint val="0"/>
              <a:shade val="0"/>
              <a:alpha val="0"/>
            </a:scheme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7951</Words>
  <Application>Microsoft Office PowerPoint</Application>
  <PresentationFormat>如螢幕大小 (4:3)</PresentationFormat>
  <Paragraphs>1474</Paragraphs>
  <Slides>103</Slides>
  <Notes>36</Notes>
  <HiddenSlides>0</HiddenSlides>
  <MMClips>0</MMClips>
  <ScaleCrop>false</ScaleCrop>
  <HeadingPairs>
    <vt:vector size="8" baseType="variant">
      <vt:variant>
        <vt:lpstr>使用字型</vt:lpstr>
      </vt:variant>
      <vt:variant>
        <vt:i4>18</vt:i4>
      </vt:variant>
      <vt:variant>
        <vt:lpstr>佈景主題</vt:lpstr>
      </vt:variant>
      <vt:variant>
        <vt:i4>3</vt:i4>
      </vt:variant>
      <vt:variant>
        <vt:lpstr>內嵌 OLE 伺服程式</vt:lpstr>
      </vt:variant>
      <vt:variant>
        <vt:i4>1</vt:i4>
      </vt:variant>
      <vt:variant>
        <vt:lpstr>投影片標題</vt:lpstr>
      </vt:variant>
      <vt:variant>
        <vt:i4>103</vt:i4>
      </vt:variant>
    </vt:vector>
  </HeadingPairs>
  <TitlesOfParts>
    <vt:vector size="125" baseType="lpstr">
      <vt:lpstr>等线</vt:lpstr>
      <vt:lpstr>宋体</vt:lpstr>
      <vt:lpstr>華康隸書體</vt:lpstr>
      <vt:lpstr>微軟正黑體</vt:lpstr>
      <vt:lpstr>微軟正黑體</vt:lpstr>
      <vt:lpstr>新細明體</vt:lpstr>
      <vt:lpstr>標楷體</vt:lpstr>
      <vt:lpstr>Arial</vt:lpstr>
      <vt:lpstr>Arial Rounded MT Bold</vt:lpstr>
      <vt:lpstr>Calibri</vt:lpstr>
      <vt:lpstr>Century Schoolbook</vt:lpstr>
      <vt:lpstr>Corbel</vt:lpstr>
      <vt:lpstr>Lucida Sans Unicode</vt:lpstr>
      <vt:lpstr>Times New Roman</vt:lpstr>
      <vt:lpstr>Verdana</vt:lpstr>
      <vt:lpstr>Wingdings</vt:lpstr>
      <vt:lpstr>Wingdings 2</vt:lpstr>
      <vt:lpstr>Wingdings 3</vt:lpstr>
      <vt:lpstr>羽毛</vt:lpstr>
      <vt:lpstr>Office 佈景主題</vt:lpstr>
      <vt:lpstr>3_羽毛</vt:lpstr>
      <vt:lpstr>Microsoft Excel 97-2003 工作表</vt:lpstr>
      <vt:lpstr>關於幼兒園課綱的六大領域</vt:lpstr>
      <vt:lpstr>為什麼要分這六大領域？</vt:lpstr>
      <vt:lpstr> 身體動作與健康領域</vt:lpstr>
      <vt:lpstr>身體動作定義</vt:lpstr>
      <vt:lpstr>基本動作技能(1)</vt:lpstr>
      <vt:lpstr>基本動作技能(2)</vt:lpstr>
      <vt:lpstr>基本動作技能(3)</vt:lpstr>
      <vt:lpstr>領域目標</vt:lpstr>
      <vt:lpstr>身體動作與健康領域內涵架構</vt:lpstr>
      <vt:lpstr>身體動作與健康領域能力</vt:lpstr>
      <vt:lpstr>身體動作與健康領域學習面向</vt:lpstr>
      <vt:lpstr>學習指標(示例)</vt:lpstr>
      <vt:lpstr>學習指標(示例)</vt:lpstr>
      <vt:lpstr>學習指標(示例)</vt:lpstr>
      <vt:lpstr>學習指標說明</vt:lpstr>
      <vt:lpstr>學習指標(示例)</vt:lpstr>
      <vt:lpstr>身體動作與健康領域特色(1)</vt:lpstr>
      <vt:lpstr>身體動作與健康領域特色(2)</vt:lpstr>
      <vt:lpstr>身體動作與健康領域特色(3)</vt:lpstr>
      <vt:lpstr> 認知領域</vt:lpstr>
      <vt:lpstr>認知是…….</vt:lpstr>
      <vt:lpstr>認知領域指的是…… 解決問題的思考歷程</vt:lpstr>
      <vt:lpstr>認知領域在 培養幼兒習得認知能力</vt:lpstr>
      <vt:lpstr>幼兒的提問</vt:lpstr>
      <vt:lpstr>幼兒應習得的認知能力</vt:lpstr>
      <vt:lpstr>有系統的蒐集訊息</vt:lpstr>
      <vt:lpstr>有系統的整理訊息</vt:lpstr>
      <vt:lpstr>與他人合作解決問題</vt:lpstr>
      <vt:lpstr>領域目標</vt:lpstr>
      <vt:lpstr>認知領域內涵架構</vt:lpstr>
      <vt:lpstr>名詞解釋</vt:lpstr>
      <vt:lpstr>PowerPoint 簡報</vt:lpstr>
      <vt:lpstr>幼兒發展 - 幼兒主動提出深究性問題</vt:lpstr>
      <vt:lpstr>PowerPoint 簡報</vt:lpstr>
      <vt:lpstr>PowerPoint 簡報</vt:lpstr>
      <vt:lpstr>外形與形狀</vt:lpstr>
      <vt:lpstr>PowerPoint 簡報</vt:lpstr>
      <vt:lpstr>特徵</vt:lpstr>
      <vt:lpstr>歸類</vt:lpstr>
      <vt:lpstr>分類</vt:lpstr>
      <vt:lpstr>認知領域特色</vt:lpstr>
      <vt:lpstr> 語文領域</vt:lpstr>
      <vt:lpstr>範疇與內容</vt:lpstr>
      <vt:lpstr>範疇與內容</vt:lpstr>
      <vt:lpstr>領域目標</vt:lpstr>
      <vt:lpstr>語文領域內涵架構</vt:lpstr>
      <vt:lpstr>課程目標與概念架構</vt:lpstr>
      <vt:lpstr>課程目標與概念架構</vt:lpstr>
      <vt:lpstr>PowerPoint 簡報</vt:lpstr>
      <vt:lpstr>實例</vt:lpstr>
      <vt:lpstr>PowerPoint 簡報</vt:lpstr>
      <vt:lpstr>PowerPoint 簡報</vt:lpstr>
      <vt:lpstr>名詞解釋</vt:lpstr>
      <vt:lpstr>PowerPoint 簡報</vt:lpstr>
      <vt:lpstr>名詞解釋</vt:lpstr>
      <vt:lpstr>兩個版本的主要差異— 語文領域內涵 </vt:lpstr>
      <vt:lpstr>語文領域特色</vt:lpstr>
      <vt:lpstr> 社會領域</vt:lpstr>
      <vt:lpstr>社會領域定義</vt:lpstr>
      <vt:lpstr>領域目標</vt:lpstr>
      <vt:lpstr>社會領域內涵架構</vt:lpstr>
      <vt:lpstr>PowerPoint 簡報</vt:lpstr>
      <vt:lpstr>社會領域能力(1)</vt:lpstr>
      <vt:lpstr>社會領域能力--                            探索與覺察 </vt:lpstr>
      <vt:lpstr>社會領域能力--                            協商與調整</vt:lpstr>
      <vt:lpstr>社會領域能力--                            愛護與尊重</vt:lpstr>
      <vt:lpstr>社會領域學習面向--                                    自己</vt:lpstr>
      <vt:lpstr>PowerPoint 簡報</vt:lpstr>
      <vt:lpstr>PowerPoint 簡報</vt:lpstr>
      <vt:lpstr>社會領域學習指標(示例)</vt:lpstr>
      <vt:lpstr>社會領域學習指標(示例)</vt:lpstr>
      <vt:lpstr>社會領域學習指標(示例)</vt:lpstr>
      <vt:lpstr>社會領域學習指標(示例)</vt:lpstr>
      <vt:lpstr>學習指標說明1-23舉例</vt:lpstr>
      <vt:lpstr>名詞解釋</vt:lpstr>
      <vt:lpstr>名詞解釋</vt:lpstr>
      <vt:lpstr>社會領域特色</vt:lpstr>
      <vt:lpstr> 情緒領域</vt:lpstr>
      <vt:lpstr>情緒領域定義</vt:lpstr>
      <vt:lpstr>PowerPoint 簡報</vt:lpstr>
      <vt:lpstr>領域目標</vt:lpstr>
      <vt:lpstr>情緒領域內涵架構</vt:lpstr>
      <vt:lpstr>情緒領域能力(1)</vt:lpstr>
      <vt:lpstr>情緒領域能力(2)</vt:lpstr>
      <vt:lpstr>情緒領域能力(3)</vt:lpstr>
      <vt:lpstr>情緒領域能力(4)</vt:lpstr>
      <vt:lpstr>情緒領域學習面向</vt:lpstr>
      <vt:lpstr>情緒領域學習指標(示例)</vt:lpstr>
      <vt:lpstr>情緒領域學習指標(示例)</vt:lpstr>
      <vt:lpstr>情緒領域特色</vt:lpstr>
      <vt:lpstr> 美感領域</vt:lpstr>
      <vt:lpstr>「美感」是什麼…</vt:lpstr>
      <vt:lpstr>「感知美」的能力是… </vt:lpstr>
      <vt:lpstr>領域目標</vt:lpstr>
      <vt:lpstr>美感領域內涵架構</vt:lpstr>
      <vt:lpstr>美感領域能力</vt:lpstr>
      <vt:lpstr>1-探索與覺察</vt:lpstr>
      <vt:lpstr>2-表現與創作</vt:lpstr>
      <vt:lpstr>3-回應與賞析</vt:lpstr>
      <vt:lpstr>美感領域學習面向</vt:lpstr>
      <vt:lpstr>美感領域學習指標(示例)    3-2 欣賞藝術創作或展演活動，回應個人的看法</vt:lpstr>
      <vt:lpstr> 3-2-2 欣賞音樂創作，描述個人體驗到的特色</vt:lpstr>
      <vt:lpstr>美感領域特色</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幼兒園教保活動課程大綱宗旨</dc:title>
  <dc:creator>user</dc:creator>
  <cp:lastModifiedBy>Windows 使用者</cp:lastModifiedBy>
  <cp:revision>38</cp:revision>
  <dcterms:created xsi:type="dcterms:W3CDTF">2018-09-20T07:09:46Z</dcterms:created>
  <dcterms:modified xsi:type="dcterms:W3CDTF">2018-12-13T22:41:46Z</dcterms:modified>
</cp:coreProperties>
</file>