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0" r:id="rId3"/>
    <p:sldId id="271" r:id="rId4"/>
    <p:sldId id="272" r:id="rId5"/>
    <p:sldId id="290" r:id="rId6"/>
    <p:sldId id="291" r:id="rId7"/>
    <p:sldId id="273" r:id="rId8"/>
    <p:sldId id="292" r:id="rId9"/>
    <p:sldId id="293" r:id="rId10"/>
    <p:sldId id="295" r:id="rId11"/>
    <p:sldId id="294" r:id="rId12"/>
    <p:sldId id="296" r:id="rId13"/>
    <p:sldId id="297" r:id="rId14"/>
    <p:sldId id="276" r:id="rId15"/>
    <p:sldId id="277" r:id="rId16"/>
    <p:sldId id="278" r:id="rId17"/>
    <p:sldId id="299" r:id="rId18"/>
    <p:sldId id="298" r:id="rId19"/>
    <p:sldId id="302" r:id="rId20"/>
    <p:sldId id="301" r:id="rId21"/>
    <p:sldId id="300" r:id="rId22"/>
    <p:sldId id="288" r:id="rId23"/>
    <p:sldId id="257"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5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07D0F7-BC3D-4963-8DA2-F3E825255391}" type="doc">
      <dgm:prSet loTypeId="urn:microsoft.com/office/officeart/2005/8/layout/vProcess5" loCatId="process" qsTypeId="urn:microsoft.com/office/officeart/2005/8/quickstyle/3d3" qsCatId="3D" csTypeId="urn:microsoft.com/office/officeart/2005/8/colors/colorful1#1" csCatId="colorful" phldr="1"/>
      <dgm:spPr/>
      <dgm:t>
        <a:bodyPr/>
        <a:lstStyle/>
        <a:p>
          <a:endParaRPr lang="zh-TW" altLang="en-US"/>
        </a:p>
      </dgm:t>
    </dgm:pt>
    <dgm:pt modelId="{2E350AC9-233B-47A3-BC7E-E5DB070BDD38}">
      <dgm:prSet phldrT="[文字]"/>
      <dgm:spPr/>
      <dgm:t>
        <a:bodyPr/>
        <a:lstStyle/>
        <a:p>
          <a:pPr algn="ctr"/>
          <a:r>
            <a:rPr lang="en-US" altLang="zh-TW" b="1" dirty="0" smtClean="0">
              <a:latin typeface="微軟正黑體" pitchFamily="34" charset="-120"/>
              <a:ea typeface="微軟正黑體" pitchFamily="34" charset="-120"/>
            </a:rPr>
            <a:t>MRT</a:t>
          </a:r>
          <a:r>
            <a:rPr lang="zh-TW" altLang="en-US" b="1" dirty="0" smtClean="0">
              <a:latin typeface="微軟正黑體" pitchFamily="34" charset="-120"/>
              <a:ea typeface="微軟正黑體" pitchFamily="34" charset="-120"/>
            </a:rPr>
            <a:t>與乳癌</a:t>
          </a:r>
          <a:endParaRPr lang="zh-TW" altLang="en-US" dirty="0"/>
        </a:p>
      </dgm:t>
    </dgm:pt>
    <dgm:pt modelId="{D602A3C2-8F2E-4818-80EA-A182A63C851A}" type="parTrans" cxnId="{AFCFE277-308E-4BE9-9128-3C57E3E9CAA3}">
      <dgm:prSet/>
      <dgm:spPr/>
      <dgm:t>
        <a:bodyPr/>
        <a:lstStyle/>
        <a:p>
          <a:endParaRPr lang="zh-TW" altLang="en-US"/>
        </a:p>
      </dgm:t>
    </dgm:pt>
    <dgm:pt modelId="{311205AE-0146-4D2B-A8C8-5A6B4CAF19D4}" type="sibTrans" cxnId="{AFCFE277-308E-4BE9-9128-3C57E3E9CAA3}">
      <dgm:prSet/>
      <dgm:spPr/>
      <dgm:t>
        <a:bodyPr/>
        <a:lstStyle/>
        <a:p>
          <a:endParaRPr lang="zh-TW" altLang="en-US"/>
        </a:p>
      </dgm:t>
    </dgm:pt>
    <dgm:pt modelId="{499ABA54-FDB5-413D-805A-F81C950F43E7}">
      <dgm:prSet phldrT="[文字]"/>
      <dgm:spPr/>
      <dgm:t>
        <a:bodyPr/>
        <a:lstStyle/>
        <a:p>
          <a:pPr algn="ctr"/>
          <a:r>
            <a:rPr lang="en-US" altLang="zh-TW" b="1" dirty="0" smtClean="0">
              <a:latin typeface="微軟正黑體" pitchFamily="34" charset="-120"/>
              <a:ea typeface="微軟正黑體" pitchFamily="34" charset="-120"/>
            </a:rPr>
            <a:t>MRT</a:t>
          </a:r>
          <a:r>
            <a:rPr lang="zh-TW" altLang="en-US" b="1" dirty="0" smtClean="0">
              <a:latin typeface="微軟正黑體" pitchFamily="34" charset="-120"/>
              <a:ea typeface="微軟正黑體" pitchFamily="34" charset="-120"/>
            </a:rPr>
            <a:t>與子宮內膜癌</a:t>
          </a:r>
          <a:endParaRPr lang="zh-TW" altLang="en-US" dirty="0"/>
        </a:p>
      </dgm:t>
    </dgm:pt>
    <dgm:pt modelId="{AC839C3A-A5D8-45E7-AB62-AEF6347B2CC1}" type="parTrans" cxnId="{AE1DDEFC-5AD9-44CD-B3FD-4DE920F1D4ED}">
      <dgm:prSet/>
      <dgm:spPr/>
      <dgm:t>
        <a:bodyPr/>
        <a:lstStyle/>
        <a:p>
          <a:endParaRPr lang="zh-TW" altLang="en-US"/>
        </a:p>
      </dgm:t>
    </dgm:pt>
    <dgm:pt modelId="{7A2B34D4-0120-4B5B-BAD9-061780C5A103}" type="sibTrans" cxnId="{AE1DDEFC-5AD9-44CD-B3FD-4DE920F1D4ED}">
      <dgm:prSet/>
      <dgm:spPr/>
      <dgm:t>
        <a:bodyPr/>
        <a:lstStyle/>
        <a:p>
          <a:endParaRPr lang="zh-TW" altLang="en-US"/>
        </a:p>
      </dgm:t>
    </dgm:pt>
    <dgm:pt modelId="{018C98D5-31D1-4995-BCF9-EE946B0503D0}">
      <dgm:prSet phldrT="[文字]"/>
      <dgm:spPr/>
      <dgm:t>
        <a:bodyPr/>
        <a:lstStyle/>
        <a:p>
          <a:pPr algn="ctr"/>
          <a:r>
            <a:rPr lang="en-US" altLang="zh-TW" b="1" smtClean="0">
              <a:latin typeface="微軟正黑體" pitchFamily="34" charset="-120"/>
              <a:ea typeface="微軟正黑體" pitchFamily="34" charset="-120"/>
            </a:rPr>
            <a:t>MRT</a:t>
          </a:r>
          <a:r>
            <a:rPr lang="zh-TW" altLang="en-US" b="1" smtClean="0">
              <a:latin typeface="微軟正黑體" pitchFamily="34" charset="-120"/>
              <a:ea typeface="微軟正黑體" pitchFamily="34" charset="-120"/>
            </a:rPr>
            <a:t>與卵巢癌</a:t>
          </a:r>
          <a:endParaRPr lang="zh-TW" altLang="en-US" dirty="0"/>
        </a:p>
      </dgm:t>
    </dgm:pt>
    <dgm:pt modelId="{FF61DC67-CE87-4B1E-9CC2-AC0264C47DD9}" type="parTrans" cxnId="{A78C7401-7401-4E04-AE74-75E56F09E855}">
      <dgm:prSet/>
      <dgm:spPr/>
      <dgm:t>
        <a:bodyPr/>
        <a:lstStyle/>
        <a:p>
          <a:endParaRPr lang="zh-TW" altLang="en-US"/>
        </a:p>
      </dgm:t>
    </dgm:pt>
    <dgm:pt modelId="{6771B7AD-9BF0-45A2-AADB-620CF789BB87}" type="sibTrans" cxnId="{A78C7401-7401-4E04-AE74-75E56F09E855}">
      <dgm:prSet/>
      <dgm:spPr/>
      <dgm:t>
        <a:bodyPr/>
        <a:lstStyle/>
        <a:p>
          <a:endParaRPr lang="zh-TW" altLang="en-US"/>
        </a:p>
      </dgm:t>
    </dgm:pt>
    <dgm:pt modelId="{5A4A144B-B9E7-4274-92B7-E4789CEBAC6D}" type="pres">
      <dgm:prSet presAssocID="{C907D0F7-BC3D-4963-8DA2-F3E825255391}" presName="outerComposite" presStyleCnt="0">
        <dgm:presLayoutVars>
          <dgm:chMax val="5"/>
          <dgm:dir/>
          <dgm:resizeHandles val="exact"/>
        </dgm:presLayoutVars>
      </dgm:prSet>
      <dgm:spPr/>
      <dgm:t>
        <a:bodyPr/>
        <a:lstStyle/>
        <a:p>
          <a:endParaRPr lang="zh-TW" altLang="en-US"/>
        </a:p>
      </dgm:t>
    </dgm:pt>
    <dgm:pt modelId="{780E7296-553B-4820-A843-F6C827BA6790}" type="pres">
      <dgm:prSet presAssocID="{C907D0F7-BC3D-4963-8DA2-F3E825255391}" presName="dummyMaxCanvas" presStyleCnt="0">
        <dgm:presLayoutVars/>
      </dgm:prSet>
      <dgm:spPr/>
    </dgm:pt>
    <dgm:pt modelId="{641B21DC-D8D4-4386-A618-67FD5F634738}" type="pres">
      <dgm:prSet presAssocID="{C907D0F7-BC3D-4963-8DA2-F3E825255391}" presName="ThreeNodes_1" presStyleLbl="node1" presStyleIdx="0" presStyleCnt="3">
        <dgm:presLayoutVars>
          <dgm:bulletEnabled val="1"/>
        </dgm:presLayoutVars>
      </dgm:prSet>
      <dgm:spPr/>
      <dgm:t>
        <a:bodyPr/>
        <a:lstStyle/>
        <a:p>
          <a:endParaRPr lang="zh-TW" altLang="en-US"/>
        </a:p>
      </dgm:t>
    </dgm:pt>
    <dgm:pt modelId="{C708391B-34F7-46EC-8E53-F945523544AE}" type="pres">
      <dgm:prSet presAssocID="{C907D0F7-BC3D-4963-8DA2-F3E825255391}" presName="ThreeNodes_2" presStyleLbl="node1" presStyleIdx="1" presStyleCnt="3">
        <dgm:presLayoutVars>
          <dgm:bulletEnabled val="1"/>
        </dgm:presLayoutVars>
      </dgm:prSet>
      <dgm:spPr/>
      <dgm:t>
        <a:bodyPr/>
        <a:lstStyle/>
        <a:p>
          <a:endParaRPr lang="zh-TW" altLang="en-US"/>
        </a:p>
      </dgm:t>
    </dgm:pt>
    <dgm:pt modelId="{10A193CB-3735-46F7-8E84-F53E3081D0C8}" type="pres">
      <dgm:prSet presAssocID="{C907D0F7-BC3D-4963-8DA2-F3E825255391}" presName="ThreeNodes_3" presStyleLbl="node1" presStyleIdx="2" presStyleCnt="3">
        <dgm:presLayoutVars>
          <dgm:bulletEnabled val="1"/>
        </dgm:presLayoutVars>
      </dgm:prSet>
      <dgm:spPr/>
      <dgm:t>
        <a:bodyPr/>
        <a:lstStyle/>
        <a:p>
          <a:endParaRPr lang="zh-TW" altLang="en-US"/>
        </a:p>
      </dgm:t>
    </dgm:pt>
    <dgm:pt modelId="{C7DD93A3-5A95-4474-B365-AA20E3219E97}" type="pres">
      <dgm:prSet presAssocID="{C907D0F7-BC3D-4963-8DA2-F3E825255391}" presName="ThreeConn_1-2" presStyleLbl="fgAccFollowNode1" presStyleIdx="0" presStyleCnt="2" custLinFactNeighborX="-44233" custLinFactNeighborY="-2746">
        <dgm:presLayoutVars>
          <dgm:bulletEnabled val="1"/>
        </dgm:presLayoutVars>
      </dgm:prSet>
      <dgm:spPr/>
      <dgm:t>
        <a:bodyPr/>
        <a:lstStyle/>
        <a:p>
          <a:endParaRPr lang="zh-TW" altLang="en-US"/>
        </a:p>
      </dgm:t>
    </dgm:pt>
    <dgm:pt modelId="{A377D8F1-BDBA-4621-AC68-1989A75C4D89}" type="pres">
      <dgm:prSet presAssocID="{C907D0F7-BC3D-4963-8DA2-F3E825255391}" presName="ThreeConn_2-3" presStyleLbl="fgAccFollowNode1" presStyleIdx="1" presStyleCnt="2" custLinFactNeighborX="-51652" custLinFactNeighborY="-8133">
        <dgm:presLayoutVars>
          <dgm:bulletEnabled val="1"/>
        </dgm:presLayoutVars>
      </dgm:prSet>
      <dgm:spPr/>
      <dgm:t>
        <a:bodyPr/>
        <a:lstStyle/>
        <a:p>
          <a:endParaRPr lang="zh-TW" altLang="en-US"/>
        </a:p>
      </dgm:t>
    </dgm:pt>
    <dgm:pt modelId="{2B6BE297-3206-4CB8-B567-9249E69A4B08}" type="pres">
      <dgm:prSet presAssocID="{C907D0F7-BC3D-4963-8DA2-F3E825255391}" presName="ThreeNodes_1_text" presStyleLbl="node1" presStyleIdx="2" presStyleCnt="3">
        <dgm:presLayoutVars>
          <dgm:bulletEnabled val="1"/>
        </dgm:presLayoutVars>
      </dgm:prSet>
      <dgm:spPr/>
      <dgm:t>
        <a:bodyPr/>
        <a:lstStyle/>
        <a:p>
          <a:endParaRPr lang="zh-TW" altLang="en-US"/>
        </a:p>
      </dgm:t>
    </dgm:pt>
    <dgm:pt modelId="{47D794AE-088D-4C70-B4F0-AF45C4E4DBB1}" type="pres">
      <dgm:prSet presAssocID="{C907D0F7-BC3D-4963-8DA2-F3E825255391}" presName="ThreeNodes_2_text" presStyleLbl="node1" presStyleIdx="2" presStyleCnt="3">
        <dgm:presLayoutVars>
          <dgm:bulletEnabled val="1"/>
        </dgm:presLayoutVars>
      </dgm:prSet>
      <dgm:spPr/>
      <dgm:t>
        <a:bodyPr/>
        <a:lstStyle/>
        <a:p>
          <a:endParaRPr lang="zh-TW" altLang="en-US"/>
        </a:p>
      </dgm:t>
    </dgm:pt>
    <dgm:pt modelId="{EFC60EC5-6369-4F33-A749-0CED3CEAD278}" type="pres">
      <dgm:prSet presAssocID="{C907D0F7-BC3D-4963-8DA2-F3E825255391}" presName="ThreeNodes_3_text" presStyleLbl="node1" presStyleIdx="2" presStyleCnt="3">
        <dgm:presLayoutVars>
          <dgm:bulletEnabled val="1"/>
        </dgm:presLayoutVars>
      </dgm:prSet>
      <dgm:spPr/>
      <dgm:t>
        <a:bodyPr/>
        <a:lstStyle/>
        <a:p>
          <a:endParaRPr lang="zh-TW" altLang="en-US"/>
        </a:p>
      </dgm:t>
    </dgm:pt>
  </dgm:ptLst>
  <dgm:cxnLst>
    <dgm:cxn modelId="{A248A714-65D4-42E6-9972-F9C38E0A4E0E}" type="presOf" srcId="{7A2B34D4-0120-4B5B-BAD9-061780C5A103}" destId="{A377D8F1-BDBA-4621-AC68-1989A75C4D89}" srcOrd="0" destOrd="0" presId="urn:microsoft.com/office/officeart/2005/8/layout/vProcess5"/>
    <dgm:cxn modelId="{A78C7401-7401-4E04-AE74-75E56F09E855}" srcId="{C907D0F7-BC3D-4963-8DA2-F3E825255391}" destId="{018C98D5-31D1-4995-BCF9-EE946B0503D0}" srcOrd="2" destOrd="0" parTransId="{FF61DC67-CE87-4B1E-9CC2-AC0264C47DD9}" sibTransId="{6771B7AD-9BF0-45A2-AADB-620CF789BB87}"/>
    <dgm:cxn modelId="{AFCFE277-308E-4BE9-9128-3C57E3E9CAA3}" srcId="{C907D0F7-BC3D-4963-8DA2-F3E825255391}" destId="{2E350AC9-233B-47A3-BC7E-E5DB070BDD38}" srcOrd="0" destOrd="0" parTransId="{D602A3C2-8F2E-4818-80EA-A182A63C851A}" sibTransId="{311205AE-0146-4D2B-A8C8-5A6B4CAF19D4}"/>
    <dgm:cxn modelId="{7502E55E-DC69-463A-A168-32D7F39D947C}" type="presOf" srcId="{2E350AC9-233B-47A3-BC7E-E5DB070BDD38}" destId="{2B6BE297-3206-4CB8-B567-9249E69A4B08}" srcOrd="1" destOrd="0" presId="urn:microsoft.com/office/officeart/2005/8/layout/vProcess5"/>
    <dgm:cxn modelId="{C80814DD-6E5A-42A9-9670-ED475905657C}" type="presOf" srcId="{499ABA54-FDB5-413D-805A-F81C950F43E7}" destId="{47D794AE-088D-4C70-B4F0-AF45C4E4DBB1}" srcOrd="1" destOrd="0" presId="urn:microsoft.com/office/officeart/2005/8/layout/vProcess5"/>
    <dgm:cxn modelId="{C2B4AA12-68DF-4084-9A3C-FE6D3B2F2673}" type="presOf" srcId="{C907D0F7-BC3D-4963-8DA2-F3E825255391}" destId="{5A4A144B-B9E7-4274-92B7-E4789CEBAC6D}" srcOrd="0" destOrd="0" presId="urn:microsoft.com/office/officeart/2005/8/layout/vProcess5"/>
    <dgm:cxn modelId="{B0F49278-90C8-4138-898E-4D8AD08769B4}" type="presOf" srcId="{499ABA54-FDB5-413D-805A-F81C950F43E7}" destId="{C708391B-34F7-46EC-8E53-F945523544AE}" srcOrd="0" destOrd="0" presId="urn:microsoft.com/office/officeart/2005/8/layout/vProcess5"/>
    <dgm:cxn modelId="{AE1DDEFC-5AD9-44CD-B3FD-4DE920F1D4ED}" srcId="{C907D0F7-BC3D-4963-8DA2-F3E825255391}" destId="{499ABA54-FDB5-413D-805A-F81C950F43E7}" srcOrd="1" destOrd="0" parTransId="{AC839C3A-A5D8-45E7-AB62-AEF6347B2CC1}" sibTransId="{7A2B34D4-0120-4B5B-BAD9-061780C5A103}"/>
    <dgm:cxn modelId="{F76064D1-20B0-4974-882A-930345A01E92}" type="presOf" srcId="{2E350AC9-233B-47A3-BC7E-E5DB070BDD38}" destId="{641B21DC-D8D4-4386-A618-67FD5F634738}" srcOrd="0" destOrd="0" presId="urn:microsoft.com/office/officeart/2005/8/layout/vProcess5"/>
    <dgm:cxn modelId="{FC6934A3-99A3-40B2-9585-DF02B41E32BB}" type="presOf" srcId="{018C98D5-31D1-4995-BCF9-EE946B0503D0}" destId="{10A193CB-3735-46F7-8E84-F53E3081D0C8}" srcOrd="0" destOrd="0" presId="urn:microsoft.com/office/officeart/2005/8/layout/vProcess5"/>
    <dgm:cxn modelId="{18052DCA-FCBD-4869-89E5-BF1C7C6D5448}" type="presOf" srcId="{018C98D5-31D1-4995-BCF9-EE946B0503D0}" destId="{EFC60EC5-6369-4F33-A749-0CED3CEAD278}" srcOrd="1" destOrd="0" presId="urn:microsoft.com/office/officeart/2005/8/layout/vProcess5"/>
    <dgm:cxn modelId="{CFD2EB18-7B2B-4DF5-B0D3-590BC889FF15}" type="presOf" srcId="{311205AE-0146-4D2B-A8C8-5A6B4CAF19D4}" destId="{C7DD93A3-5A95-4474-B365-AA20E3219E97}" srcOrd="0" destOrd="0" presId="urn:microsoft.com/office/officeart/2005/8/layout/vProcess5"/>
    <dgm:cxn modelId="{9BDD31BB-CC29-41D1-B50A-EDF00871D61A}" type="presParOf" srcId="{5A4A144B-B9E7-4274-92B7-E4789CEBAC6D}" destId="{780E7296-553B-4820-A843-F6C827BA6790}" srcOrd="0" destOrd="0" presId="urn:microsoft.com/office/officeart/2005/8/layout/vProcess5"/>
    <dgm:cxn modelId="{9B62F42E-90D3-423C-835D-345767123562}" type="presParOf" srcId="{5A4A144B-B9E7-4274-92B7-E4789CEBAC6D}" destId="{641B21DC-D8D4-4386-A618-67FD5F634738}" srcOrd="1" destOrd="0" presId="urn:microsoft.com/office/officeart/2005/8/layout/vProcess5"/>
    <dgm:cxn modelId="{6AFFF3FC-FE0A-4A46-9C6D-74265CFE4EF6}" type="presParOf" srcId="{5A4A144B-B9E7-4274-92B7-E4789CEBAC6D}" destId="{C708391B-34F7-46EC-8E53-F945523544AE}" srcOrd="2" destOrd="0" presId="urn:microsoft.com/office/officeart/2005/8/layout/vProcess5"/>
    <dgm:cxn modelId="{8EF93700-3D9E-4431-9627-72D2D998E897}" type="presParOf" srcId="{5A4A144B-B9E7-4274-92B7-E4789CEBAC6D}" destId="{10A193CB-3735-46F7-8E84-F53E3081D0C8}" srcOrd="3" destOrd="0" presId="urn:microsoft.com/office/officeart/2005/8/layout/vProcess5"/>
    <dgm:cxn modelId="{AFEA7FF8-B0F6-463F-9ED2-217AC4D96625}" type="presParOf" srcId="{5A4A144B-B9E7-4274-92B7-E4789CEBAC6D}" destId="{C7DD93A3-5A95-4474-B365-AA20E3219E97}" srcOrd="4" destOrd="0" presId="urn:microsoft.com/office/officeart/2005/8/layout/vProcess5"/>
    <dgm:cxn modelId="{5C1C295C-60E3-473A-BC93-FC811973AD23}" type="presParOf" srcId="{5A4A144B-B9E7-4274-92B7-E4789CEBAC6D}" destId="{A377D8F1-BDBA-4621-AC68-1989A75C4D89}" srcOrd="5" destOrd="0" presId="urn:microsoft.com/office/officeart/2005/8/layout/vProcess5"/>
    <dgm:cxn modelId="{55DE761E-655E-423B-8CD3-7471301F0DBA}" type="presParOf" srcId="{5A4A144B-B9E7-4274-92B7-E4789CEBAC6D}" destId="{2B6BE297-3206-4CB8-B567-9249E69A4B08}" srcOrd="6" destOrd="0" presId="urn:microsoft.com/office/officeart/2005/8/layout/vProcess5"/>
    <dgm:cxn modelId="{8ED51C8A-A9AB-4C5A-83E4-3BCDBC5E8C20}" type="presParOf" srcId="{5A4A144B-B9E7-4274-92B7-E4789CEBAC6D}" destId="{47D794AE-088D-4C70-B4F0-AF45C4E4DBB1}" srcOrd="7" destOrd="0" presId="urn:microsoft.com/office/officeart/2005/8/layout/vProcess5"/>
    <dgm:cxn modelId="{BB53E3D6-AADA-48D5-B52F-442634BE8A3F}" type="presParOf" srcId="{5A4A144B-B9E7-4274-92B7-E4789CEBAC6D}" destId="{EFC60EC5-6369-4F33-A749-0CED3CEAD278}"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89CD4F-DFEC-47B9-A743-83E59B71B9F1}"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zh-TW" altLang="en-US"/>
        </a:p>
      </dgm:t>
    </dgm:pt>
    <dgm:pt modelId="{21C7F90D-02C5-4EAA-9900-7FAFC4212015}">
      <dgm:prSet phldrT="[文字]" custT="1"/>
      <dgm:spPr/>
      <dgm:t>
        <a:bodyPr/>
        <a:lstStyle/>
        <a:p>
          <a:r>
            <a:rPr lang="zh-TW" altLang="en-US" sz="2600" b="1" dirty="0" smtClean="0">
              <a:latin typeface="+mn-ea"/>
              <a:ea typeface="+mn-ea"/>
            </a:rPr>
            <a:t>夜間盜汗</a:t>
          </a:r>
          <a:endParaRPr lang="zh-TW" altLang="en-US" sz="2600" b="1" dirty="0"/>
        </a:p>
      </dgm:t>
    </dgm:pt>
    <dgm:pt modelId="{3E9E3D23-0DEB-4CE6-BF33-F83533F880EE}" type="parTrans" cxnId="{9BD6748D-0202-4C2A-BBC2-26A503D82408}">
      <dgm:prSet/>
      <dgm:spPr/>
      <dgm:t>
        <a:bodyPr/>
        <a:lstStyle/>
        <a:p>
          <a:endParaRPr lang="zh-TW" altLang="en-US"/>
        </a:p>
      </dgm:t>
    </dgm:pt>
    <dgm:pt modelId="{25F80D23-4B75-4C47-AEDC-A64F490E201B}" type="sibTrans" cxnId="{9BD6748D-0202-4C2A-BBC2-26A503D82408}">
      <dgm:prSet/>
      <dgm:spPr/>
      <dgm:t>
        <a:bodyPr/>
        <a:lstStyle/>
        <a:p>
          <a:endParaRPr lang="zh-TW" altLang="en-US"/>
        </a:p>
      </dgm:t>
    </dgm:pt>
    <dgm:pt modelId="{B3683B6F-21FF-48D1-B9DF-52380D029B5E}">
      <dgm:prSet phldrT="[文字]" custT="1"/>
      <dgm:spPr/>
      <dgm:t>
        <a:bodyPr/>
        <a:lstStyle/>
        <a:p>
          <a:r>
            <a:rPr lang="zh-TW" altLang="en-US" sz="2600" b="1" dirty="0" smtClean="0">
              <a:latin typeface="+mn-ea"/>
              <a:ea typeface="+mn-ea"/>
            </a:rPr>
            <a:t>失眠</a:t>
          </a:r>
          <a:endParaRPr lang="zh-TW" altLang="en-US" sz="2600" b="1" dirty="0"/>
        </a:p>
      </dgm:t>
    </dgm:pt>
    <dgm:pt modelId="{1736C44B-5D55-4FCF-A1B8-617A7AA22D93}" type="parTrans" cxnId="{602E13A1-B7DD-4C49-8703-76A16549ECBA}">
      <dgm:prSet/>
      <dgm:spPr/>
      <dgm:t>
        <a:bodyPr/>
        <a:lstStyle/>
        <a:p>
          <a:endParaRPr lang="zh-TW" altLang="en-US"/>
        </a:p>
      </dgm:t>
    </dgm:pt>
    <dgm:pt modelId="{FC94711B-413B-491B-8205-3BE54AA7FEBE}" type="sibTrans" cxnId="{602E13A1-B7DD-4C49-8703-76A16549ECBA}">
      <dgm:prSet/>
      <dgm:spPr/>
      <dgm:t>
        <a:bodyPr/>
        <a:lstStyle/>
        <a:p>
          <a:endParaRPr lang="zh-TW" altLang="en-US"/>
        </a:p>
      </dgm:t>
    </dgm:pt>
    <dgm:pt modelId="{3EE4D57F-67F6-457F-A559-D6E379E9CBED}">
      <dgm:prSet phldrT="[文字]" custT="1"/>
      <dgm:spPr/>
      <dgm:t>
        <a:bodyPr/>
        <a:lstStyle/>
        <a:p>
          <a:r>
            <a:rPr lang="zh-TW" altLang="en-US" sz="2600" b="1" dirty="0" smtClean="0">
              <a:latin typeface="+mn-ea"/>
              <a:ea typeface="+mn-ea"/>
            </a:rPr>
            <a:t>陰道乾澀</a:t>
          </a:r>
          <a:endParaRPr lang="zh-TW" altLang="en-US" sz="2600" b="1" dirty="0"/>
        </a:p>
      </dgm:t>
    </dgm:pt>
    <dgm:pt modelId="{9CF71625-294B-42FA-B4F0-F686579C920E}" type="parTrans" cxnId="{F1EAB153-B830-424C-9A39-A06168774F9C}">
      <dgm:prSet/>
      <dgm:spPr/>
      <dgm:t>
        <a:bodyPr/>
        <a:lstStyle/>
        <a:p>
          <a:endParaRPr lang="zh-TW" altLang="en-US"/>
        </a:p>
      </dgm:t>
    </dgm:pt>
    <dgm:pt modelId="{4BBFD79D-78C6-4254-B194-D91ADDDBE83F}" type="sibTrans" cxnId="{F1EAB153-B830-424C-9A39-A06168774F9C}">
      <dgm:prSet/>
      <dgm:spPr/>
      <dgm:t>
        <a:bodyPr/>
        <a:lstStyle/>
        <a:p>
          <a:endParaRPr lang="zh-TW" altLang="en-US"/>
        </a:p>
      </dgm:t>
    </dgm:pt>
    <dgm:pt modelId="{03C48C2A-CB01-44C9-9E7D-2E26A07C374A}">
      <dgm:prSet custT="1"/>
      <dgm:spPr/>
      <dgm:t>
        <a:bodyPr/>
        <a:lstStyle/>
        <a:p>
          <a:r>
            <a:rPr lang="zh-TW" altLang="en-US" sz="2400" b="1" dirty="0" smtClean="0">
              <a:latin typeface="+mn-ea"/>
              <a:ea typeface="+mn-ea"/>
            </a:rPr>
            <a:t>心悸、煩</a:t>
          </a:r>
          <a:r>
            <a:rPr lang="zh-TW" altLang="en-US" sz="2600" b="1" dirty="0" smtClean="0">
              <a:latin typeface="+mn-ea"/>
              <a:ea typeface="+mn-ea"/>
            </a:rPr>
            <a:t>躁</a:t>
          </a:r>
          <a:endParaRPr lang="zh-TW" altLang="en-US" sz="2600" b="1" dirty="0"/>
        </a:p>
      </dgm:t>
    </dgm:pt>
    <dgm:pt modelId="{407A3EF5-47BA-4B02-B439-7A14C9A118E8}" type="parTrans" cxnId="{CC15FA7E-35F3-4EE0-8742-D7992B99F583}">
      <dgm:prSet/>
      <dgm:spPr/>
      <dgm:t>
        <a:bodyPr/>
        <a:lstStyle/>
        <a:p>
          <a:endParaRPr lang="zh-TW" altLang="en-US"/>
        </a:p>
      </dgm:t>
    </dgm:pt>
    <dgm:pt modelId="{5BE84881-F3BA-41B5-8C00-C7AC594D0F45}" type="sibTrans" cxnId="{CC15FA7E-35F3-4EE0-8742-D7992B99F583}">
      <dgm:prSet/>
      <dgm:spPr/>
      <dgm:t>
        <a:bodyPr/>
        <a:lstStyle/>
        <a:p>
          <a:endParaRPr lang="zh-TW" altLang="en-US"/>
        </a:p>
      </dgm:t>
    </dgm:pt>
    <dgm:pt modelId="{7E627BFE-4478-4C34-8E0F-E45385D328B0}">
      <dgm:prSet custT="1"/>
      <dgm:spPr/>
      <dgm:t>
        <a:bodyPr/>
        <a:lstStyle/>
        <a:p>
          <a:r>
            <a:rPr lang="zh-TW" altLang="en-US" sz="2600" b="1" dirty="0" smtClean="0">
              <a:latin typeface="+mn-ea"/>
              <a:ea typeface="+mn-ea"/>
            </a:rPr>
            <a:t>熱潮紅</a:t>
          </a:r>
          <a:endParaRPr lang="zh-TW" altLang="en-US" sz="2600" b="1" dirty="0"/>
        </a:p>
      </dgm:t>
    </dgm:pt>
    <dgm:pt modelId="{FDAA707E-8D02-447D-A734-0270C67A9984}" type="parTrans" cxnId="{D824482C-069B-458B-9A0B-4FEE721B4DF6}">
      <dgm:prSet/>
      <dgm:spPr/>
      <dgm:t>
        <a:bodyPr/>
        <a:lstStyle/>
        <a:p>
          <a:endParaRPr lang="zh-TW" altLang="en-US"/>
        </a:p>
      </dgm:t>
    </dgm:pt>
    <dgm:pt modelId="{2A761897-0314-41F8-BBFC-0D1844429C3D}" type="sibTrans" cxnId="{D824482C-069B-458B-9A0B-4FEE721B4DF6}">
      <dgm:prSet/>
      <dgm:spPr/>
      <dgm:t>
        <a:bodyPr/>
        <a:lstStyle/>
        <a:p>
          <a:endParaRPr lang="zh-TW" altLang="en-US"/>
        </a:p>
      </dgm:t>
    </dgm:pt>
    <dgm:pt modelId="{08156B89-D489-4F8A-95A1-C58288A08995}" type="pres">
      <dgm:prSet presAssocID="{3589CD4F-DFEC-47B9-A743-83E59B71B9F1}" presName="arrowDiagram" presStyleCnt="0">
        <dgm:presLayoutVars>
          <dgm:chMax val="5"/>
          <dgm:dir/>
          <dgm:resizeHandles val="exact"/>
        </dgm:presLayoutVars>
      </dgm:prSet>
      <dgm:spPr/>
      <dgm:t>
        <a:bodyPr/>
        <a:lstStyle/>
        <a:p>
          <a:endParaRPr lang="zh-TW" altLang="en-US"/>
        </a:p>
      </dgm:t>
    </dgm:pt>
    <dgm:pt modelId="{A5788FB3-1842-4497-82C9-D97D8186E598}" type="pres">
      <dgm:prSet presAssocID="{3589CD4F-DFEC-47B9-A743-83E59B71B9F1}" presName="arrow" presStyleLbl="bgShp" presStyleIdx="0" presStyleCnt="1" custScaleX="110966"/>
      <dgm:spPr/>
    </dgm:pt>
    <dgm:pt modelId="{4848C599-EB91-4FB5-944E-5BFB7FA80874}" type="pres">
      <dgm:prSet presAssocID="{3589CD4F-DFEC-47B9-A743-83E59B71B9F1}" presName="arrowDiagram5" presStyleCnt="0"/>
      <dgm:spPr/>
    </dgm:pt>
    <dgm:pt modelId="{0E5F7E7A-8624-405F-AE67-136022F9B4E7}" type="pres">
      <dgm:prSet presAssocID="{03C48C2A-CB01-44C9-9E7D-2E26A07C374A}" presName="bullet5a" presStyleLbl="node1" presStyleIdx="0" presStyleCnt="5"/>
      <dgm:spPr/>
    </dgm:pt>
    <dgm:pt modelId="{B5D0EEF0-54E8-4338-8456-5CB59F2A14B1}" type="pres">
      <dgm:prSet presAssocID="{03C48C2A-CB01-44C9-9E7D-2E26A07C374A}" presName="textBox5a" presStyleLbl="revTx" presStyleIdx="0" presStyleCnt="5" custScaleX="270511" custLinFactNeighborX="73423" custLinFactNeighborY="7292">
        <dgm:presLayoutVars>
          <dgm:bulletEnabled val="1"/>
        </dgm:presLayoutVars>
      </dgm:prSet>
      <dgm:spPr/>
      <dgm:t>
        <a:bodyPr/>
        <a:lstStyle/>
        <a:p>
          <a:endParaRPr lang="zh-TW" altLang="en-US"/>
        </a:p>
      </dgm:t>
    </dgm:pt>
    <dgm:pt modelId="{63B32A1F-E642-4F74-999B-E2FA37DE9128}" type="pres">
      <dgm:prSet presAssocID="{7E627BFE-4478-4C34-8E0F-E45385D328B0}" presName="bullet5b" presStyleLbl="node1" presStyleIdx="1" presStyleCnt="5"/>
      <dgm:spPr/>
    </dgm:pt>
    <dgm:pt modelId="{4EE9ECC8-22BF-4886-A515-C35E2C93F335}" type="pres">
      <dgm:prSet presAssocID="{7E627BFE-4478-4C34-8E0F-E45385D328B0}" presName="textBox5b" presStyleLbl="revTx" presStyleIdx="1" presStyleCnt="5" custScaleX="178908" custLinFactNeighborX="21851" custLinFactNeighborY="2233">
        <dgm:presLayoutVars>
          <dgm:bulletEnabled val="1"/>
        </dgm:presLayoutVars>
      </dgm:prSet>
      <dgm:spPr/>
      <dgm:t>
        <a:bodyPr/>
        <a:lstStyle/>
        <a:p>
          <a:endParaRPr lang="zh-TW" altLang="en-US"/>
        </a:p>
      </dgm:t>
    </dgm:pt>
    <dgm:pt modelId="{296EC2CA-99B4-4091-BDF6-4AE2B2842705}" type="pres">
      <dgm:prSet presAssocID="{21C7F90D-02C5-4EAA-9900-7FAFC4212015}" presName="bullet5c" presStyleLbl="node1" presStyleIdx="2" presStyleCnt="5"/>
      <dgm:spPr/>
    </dgm:pt>
    <dgm:pt modelId="{4C620923-F59F-42CF-998B-30E355156A1C}" type="pres">
      <dgm:prSet presAssocID="{21C7F90D-02C5-4EAA-9900-7FAFC4212015}" presName="textBox5c" presStyleLbl="revTx" presStyleIdx="2" presStyleCnt="5" custScaleX="145989">
        <dgm:presLayoutVars>
          <dgm:bulletEnabled val="1"/>
        </dgm:presLayoutVars>
      </dgm:prSet>
      <dgm:spPr/>
      <dgm:t>
        <a:bodyPr/>
        <a:lstStyle/>
        <a:p>
          <a:endParaRPr lang="zh-TW" altLang="en-US"/>
        </a:p>
      </dgm:t>
    </dgm:pt>
    <dgm:pt modelId="{2B60D6F4-590F-43B7-BE35-D2D60DBE3498}" type="pres">
      <dgm:prSet presAssocID="{B3683B6F-21FF-48D1-B9DF-52380D029B5E}" presName="bullet5d" presStyleLbl="node1" presStyleIdx="3" presStyleCnt="5"/>
      <dgm:spPr/>
    </dgm:pt>
    <dgm:pt modelId="{67DE0064-5302-4525-87AD-4C8B9BDFBE36}" type="pres">
      <dgm:prSet presAssocID="{B3683B6F-21FF-48D1-B9DF-52380D029B5E}" presName="textBox5d" presStyleLbl="revTx" presStyleIdx="3" presStyleCnt="5">
        <dgm:presLayoutVars>
          <dgm:bulletEnabled val="1"/>
        </dgm:presLayoutVars>
      </dgm:prSet>
      <dgm:spPr/>
      <dgm:t>
        <a:bodyPr/>
        <a:lstStyle/>
        <a:p>
          <a:endParaRPr lang="zh-TW" altLang="en-US"/>
        </a:p>
      </dgm:t>
    </dgm:pt>
    <dgm:pt modelId="{C803A011-B6A0-40C3-A3F9-111F02DA442D}" type="pres">
      <dgm:prSet presAssocID="{3EE4D57F-67F6-457F-A559-D6E379E9CBED}" presName="bullet5e" presStyleLbl="node1" presStyleIdx="4" presStyleCnt="5"/>
      <dgm:spPr/>
    </dgm:pt>
    <dgm:pt modelId="{ACF03E07-AEE2-4552-A233-03896D7A999B}" type="pres">
      <dgm:prSet presAssocID="{3EE4D57F-67F6-457F-A559-D6E379E9CBED}" presName="textBox5e" presStyleLbl="revTx" presStyleIdx="4" presStyleCnt="5" custScaleX="146066" custScaleY="25889" custLinFactNeighborX="6067" custLinFactNeighborY="-29694">
        <dgm:presLayoutVars>
          <dgm:bulletEnabled val="1"/>
        </dgm:presLayoutVars>
      </dgm:prSet>
      <dgm:spPr/>
      <dgm:t>
        <a:bodyPr/>
        <a:lstStyle/>
        <a:p>
          <a:endParaRPr lang="zh-TW" altLang="en-US"/>
        </a:p>
      </dgm:t>
    </dgm:pt>
  </dgm:ptLst>
  <dgm:cxnLst>
    <dgm:cxn modelId="{557FCE40-A2B7-44FA-BE7B-0256D36A0733}" type="presOf" srcId="{7E627BFE-4478-4C34-8E0F-E45385D328B0}" destId="{4EE9ECC8-22BF-4886-A515-C35E2C93F335}" srcOrd="0" destOrd="0" presId="urn:microsoft.com/office/officeart/2005/8/layout/arrow2"/>
    <dgm:cxn modelId="{F1EAB153-B830-424C-9A39-A06168774F9C}" srcId="{3589CD4F-DFEC-47B9-A743-83E59B71B9F1}" destId="{3EE4D57F-67F6-457F-A559-D6E379E9CBED}" srcOrd="4" destOrd="0" parTransId="{9CF71625-294B-42FA-B4F0-F686579C920E}" sibTransId="{4BBFD79D-78C6-4254-B194-D91ADDDBE83F}"/>
    <dgm:cxn modelId="{602E13A1-B7DD-4C49-8703-76A16549ECBA}" srcId="{3589CD4F-DFEC-47B9-A743-83E59B71B9F1}" destId="{B3683B6F-21FF-48D1-B9DF-52380D029B5E}" srcOrd="3" destOrd="0" parTransId="{1736C44B-5D55-4FCF-A1B8-617A7AA22D93}" sibTransId="{FC94711B-413B-491B-8205-3BE54AA7FEBE}"/>
    <dgm:cxn modelId="{5E5DBE41-CA7E-4A2C-9728-FE7F07903AF1}" type="presOf" srcId="{21C7F90D-02C5-4EAA-9900-7FAFC4212015}" destId="{4C620923-F59F-42CF-998B-30E355156A1C}" srcOrd="0" destOrd="0" presId="urn:microsoft.com/office/officeart/2005/8/layout/arrow2"/>
    <dgm:cxn modelId="{27D1E728-1D0D-4586-A6B7-64FD44AB0DA9}" type="presOf" srcId="{3EE4D57F-67F6-457F-A559-D6E379E9CBED}" destId="{ACF03E07-AEE2-4552-A233-03896D7A999B}" srcOrd="0" destOrd="0" presId="urn:microsoft.com/office/officeart/2005/8/layout/arrow2"/>
    <dgm:cxn modelId="{D471E9FC-785E-42A2-BD68-95268D8264CE}" type="presOf" srcId="{3589CD4F-DFEC-47B9-A743-83E59B71B9F1}" destId="{08156B89-D489-4F8A-95A1-C58288A08995}" srcOrd="0" destOrd="0" presId="urn:microsoft.com/office/officeart/2005/8/layout/arrow2"/>
    <dgm:cxn modelId="{75D5D196-D861-4F35-9D3E-A8F6364F9BB6}" type="presOf" srcId="{B3683B6F-21FF-48D1-B9DF-52380D029B5E}" destId="{67DE0064-5302-4525-87AD-4C8B9BDFBE36}" srcOrd="0" destOrd="0" presId="urn:microsoft.com/office/officeart/2005/8/layout/arrow2"/>
    <dgm:cxn modelId="{CC15FA7E-35F3-4EE0-8742-D7992B99F583}" srcId="{3589CD4F-DFEC-47B9-A743-83E59B71B9F1}" destId="{03C48C2A-CB01-44C9-9E7D-2E26A07C374A}" srcOrd="0" destOrd="0" parTransId="{407A3EF5-47BA-4B02-B439-7A14C9A118E8}" sibTransId="{5BE84881-F3BA-41B5-8C00-C7AC594D0F45}"/>
    <dgm:cxn modelId="{028507F3-5C54-4FD9-90DC-3DA3FBBFD06B}" type="presOf" srcId="{03C48C2A-CB01-44C9-9E7D-2E26A07C374A}" destId="{B5D0EEF0-54E8-4338-8456-5CB59F2A14B1}" srcOrd="0" destOrd="0" presId="urn:microsoft.com/office/officeart/2005/8/layout/arrow2"/>
    <dgm:cxn modelId="{D824482C-069B-458B-9A0B-4FEE721B4DF6}" srcId="{3589CD4F-DFEC-47B9-A743-83E59B71B9F1}" destId="{7E627BFE-4478-4C34-8E0F-E45385D328B0}" srcOrd="1" destOrd="0" parTransId="{FDAA707E-8D02-447D-A734-0270C67A9984}" sibTransId="{2A761897-0314-41F8-BBFC-0D1844429C3D}"/>
    <dgm:cxn modelId="{9BD6748D-0202-4C2A-BBC2-26A503D82408}" srcId="{3589CD4F-DFEC-47B9-A743-83E59B71B9F1}" destId="{21C7F90D-02C5-4EAA-9900-7FAFC4212015}" srcOrd="2" destOrd="0" parTransId="{3E9E3D23-0DEB-4CE6-BF33-F83533F880EE}" sibTransId="{25F80D23-4B75-4C47-AEDC-A64F490E201B}"/>
    <dgm:cxn modelId="{BD458BB8-FE92-4C96-8686-455CD6058267}" type="presParOf" srcId="{08156B89-D489-4F8A-95A1-C58288A08995}" destId="{A5788FB3-1842-4497-82C9-D97D8186E598}" srcOrd="0" destOrd="0" presId="urn:microsoft.com/office/officeart/2005/8/layout/arrow2"/>
    <dgm:cxn modelId="{C117EC41-5E6A-4F07-8B39-4715C33884E1}" type="presParOf" srcId="{08156B89-D489-4F8A-95A1-C58288A08995}" destId="{4848C599-EB91-4FB5-944E-5BFB7FA80874}" srcOrd="1" destOrd="0" presId="urn:microsoft.com/office/officeart/2005/8/layout/arrow2"/>
    <dgm:cxn modelId="{88A17E09-2E85-415F-BBA7-634BF53B4B76}" type="presParOf" srcId="{4848C599-EB91-4FB5-944E-5BFB7FA80874}" destId="{0E5F7E7A-8624-405F-AE67-136022F9B4E7}" srcOrd="0" destOrd="0" presId="urn:microsoft.com/office/officeart/2005/8/layout/arrow2"/>
    <dgm:cxn modelId="{2C7BCFD3-D3C3-4E46-B579-E167C37BC335}" type="presParOf" srcId="{4848C599-EB91-4FB5-944E-5BFB7FA80874}" destId="{B5D0EEF0-54E8-4338-8456-5CB59F2A14B1}" srcOrd="1" destOrd="0" presId="urn:microsoft.com/office/officeart/2005/8/layout/arrow2"/>
    <dgm:cxn modelId="{050CC00F-6D26-4BBD-BF2B-41F422A32374}" type="presParOf" srcId="{4848C599-EB91-4FB5-944E-5BFB7FA80874}" destId="{63B32A1F-E642-4F74-999B-E2FA37DE9128}" srcOrd="2" destOrd="0" presId="urn:microsoft.com/office/officeart/2005/8/layout/arrow2"/>
    <dgm:cxn modelId="{2A87D4D3-5503-4B28-9788-614B9059114D}" type="presParOf" srcId="{4848C599-EB91-4FB5-944E-5BFB7FA80874}" destId="{4EE9ECC8-22BF-4886-A515-C35E2C93F335}" srcOrd="3" destOrd="0" presId="urn:microsoft.com/office/officeart/2005/8/layout/arrow2"/>
    <dgm:cxn modelId="{C9A9E45E-C583-4341-B01B-A7FD7B081148}" type="presParOf" srcId="{4848C599-EB91-4FB5-944E-5BFB7FA80874}" destId="{296EC2CA-99B4-4091-BDF6-4AE2B2842705}" srcOrd="4" destOrd="0" presId="urn:microsoft.com/office/officeart/2005/8/layout/arrow2"/>
    <dgm:cxn modelId="{A9757275-E8A6-4FEF-B556-3689C55D016F}" type="presParOf" srcId="{4848C599-EB91-4FB5-944E-5BFB7FA80874}" destId="{4C620923-F59F-42CF-998B-30E355156A1C}" srcOrd="5" destOrd="0" presId="urn:microsoft.com/office/officeart/2005/8/layout/arrow2"/>
    <dgm:cxn modelId="{70BA86CC-F953-43D1-B736-659B517E1CF1}" type="presParOf" srcId="{4848C599-EB91-4FB5-944E-5BFB7FA80874}" destId="{2B60D6F4-590F-43B7-BE35-D2D60DBE3498}" srcOrd="6" destOrd="0" presId="urn:microsoft.com/office/officeart/2005/8/layout/arrow2"/>
    <dgm:cxn modelId="{0602648C-EA04-4039-8FD3-4629DCBCB216}" type="presParOf" srcId="{4848C599-EB91-4FB5-944E-5BFB7FA80874}" destId="{67DE0064-5302-4525-87AD-4C8B9BDFBE36}" srcOrd="7" destOrd="0" presId="urn:microsoft.com/office/officeart/2005/8/layout/arrow2"/>
    <dgm:cxn modelId="{CF2FA682-FB37-4C84-9ED5-F3F3C659FB87}" type="presParOf" srcId="{4848C599-EB91-4FB5-944E-5BFB7FA80874}" destId="{C803A011-B6A0-40C3-A3F9-111F02DA442D}" srcOrd="8" destOrd="0" presId="urn:microsoft.com/office/officeart/2005/8/layout/arrow2"/>
    <dgm:cxn modelId="{3194ADD6-ED91-4A60-A718-1149F87DB487}" type="presParOf" srcId="{4848C599-EB91-4FB5-944E-5BFB7FA80874}" destId="{ACF03E07-AEE2-4552-A233-03896D7A999B}"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1B21DC-D8D4-4386-A618-67FD5F634738}">
      <dsp:nvSpPr>
        <dsp:cNvPr id="0" name=""/>
        <dsp:cNvSpPr/>
      </dsp:nvSpPr>
      <dsp:spPr>
        <a:xfrm>
          <a:off x="0" y="0"/>
          <a:ext cx="6995160" cy="1008578"/>
        </a:xfrm>
        <a:prstGeom prst="roundRect">
          <a:avLst>
            <a:gd name="adj" fmla="val 10000"/>
          </a:avLst>
        </a:prstGeom>
        <a:solidFill>
          <a:schemeClr val="accent2">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altLang="zh-TW" sz="3300" b="1" kern="1200" dirty="0" smtClean="0">
              <a:latin typeface="微軟正黑體" pitchFamily="34" charset="-120"/>
              <a:ea typeface="微軟正黑體" pitchFamily="34" charset="-120"/>
            </a:rPr>
            <a:t>MRT</a:t>
          </a:r>
          <a:r>
            <a:rPr lang="zh-TW" altLang="en-US" sz="3300" b="1" kern="1200" dirty="0" smtClean="0">
              <a:latin typeface="微軟正黑體" pitchFamily="34" charset="-120"/>
              <a:ea typeface="微軟正黑體" pitchFamily="34" charset="-120"/>
            </a:rPr>
            <a:t>與乳癌</a:t>
          </a:r>
          <a:endParaRPr lang="zh-TW" altLang="en-US" sz="3300" kern="1200" dirty="0"/>
        </a:p>
      </dsp:txBody>
      <dsp:txXfrm>
        <a:off x="0" y="0"/>
        <a:ext cx="5965905" cy="1008578"/>
      </dsp:txXfrm>
    </dsp:sp>
    <dsp:sp modelId="{C708391B-34F7-46EC-8E53-F945523544AE}">
      <dsp:nvSpPr>
        <dsp:cNvPr id="0" name=""/>
        <dsp:cNvSpPr/>
      </dsp:nvSpPr>
      <dsp:spPr>
        <a:xfrm>
          <a:off x="617219" y="1176674"/>
          <a:ext cx="6995160" cy="1008578"/>
        </a:xfrm>
        <a:prstGeom prst="roundRect">
          <a:avLst>
            <a:gd name="adj" fmla="val 10000"/>
          </a:avLst>
        </a:prstGeom>
        <a:solidFill>
          <a:schemeClr val="accent3">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altLang="zh-TW" sz="3300" b="1" kern="1200" dirty="0" smtClean="0">
              <a:latin typeface="微軟正黑體" pitchFamily="34" charset="-120"/>
              <a:ea typeface="微軟正黑體" pitchFamily="34" charset="-120"/>
            </a:rPr>
            <a:t>MRT</a:t>
          </a:r>
          <a:r>
            <a:rPr lang="zh-TW" altLang="en-US" sz="3300" b="1" kern="1200" dirty="0" smtClean="0">
              <a:latin typeface="微軟正黑體" pitchFamily="34" charset="-120"/>
              <a:ea typeface="微軟正黑體" pitchFamily="34" charset="-120"/>
            </a:rPr>
            <a:t>與子宮內膜癌</a:t>
          </a:r>
          <a:endParaRPr lang="zh-TW" altLang="en-US" sz="3300" kern="1200" dirty="0"/>
        </a:p>
      </dsp:txBody>
      <dsp:txXfrm>
        <a:off x="617219" y="1176674"/>
        <a:ext cx="5722364" cy="1008578"/>
      </dsp:txXfrm>
    </dsp:sp>
    <dsp:sp modelId="{10A193CB-3735-46F7-8E84-F53E3081D0C8}">
      <dsp:nvSpPr>
        <dsp:cNvPr id="0" name=""/>
        <dsp:cNvSpPr/>
      </dsp:nvSpPr>
      <dsp:spPr>
        <a:xfrm>
          <a:off x="1234439" y="2353349"/>
          <a:ext cx="6995160" cy="1008578"/>
        </a:xfrm>
        <a:prstGeom prst="roundRect">
          <a:avLst>
            <a:gd name="adj" fmla="val 10000"/>
          </a:avLst>
        </a:prstGeom>
        <a:solidFill>
          <a:schemeClr val="accent4">
            <a:hueOff val="0"/>
            <a:satOff val="0"/>
            <a:lumOff val="0"/>
            <a:alphaOff val="0"/>
          </a:schemeClr>
        </a:solidFill>
        <a:ln>
          <a:noFill/>
        </a:ln>
        <a:effectLst>
          <a:outerShdw blurRad="50800" dist="43000" dir="5400000" rotWithShape="0">
            <a:srgbClr val="000000">
              <a:alpha val="4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altLang="zh-TW" sz="3300" b="1" kern="1200" smtClean="0">
              <a:latin typeface="微軟正黑體" pitchFamily="34" charset="-120"/>
              <a:ea typeface="微軟正黑體" pitchFamily="34" charset="-120"/>
            </a:rPr>
            <a:t>MRT</a:t>
          </a:r>
          <a:r>
            <a:rPr lang="zh-TW" altLang="en-US" sz="3300" b="1" kern="1200" smtClean="0">
              <a:latin typeface="微軟正黑體" pitchFamily="34" charset="-120"/>
              <a:ea typeface="微軟正黑體" pitchFamily="34" charset="-120"/>
            </a:rPr>
            <a:t>與卵巢癌</a:t>
          </a:r>
          <a:endParaRPr lang="zh-TW" altLang="en-US" sz="3300" kern="1200" dirty="0"/>
        </a:p>
      </dsp:txBody>
      <dsp:txXfrm>
        <a:off x="1234439" y="2353349"/>
        <a:ext cx="5722364" cy="1008578"/>
      </dsp:txXfrm>
    </dsp:sp>
    <dsp:sp modelId="{C7DD93A3-5A95-4474-B365-AA20E3219E97}">
      <dsp:nvSpPr>
        <dsp:cNvPr id="0" name=""/>
        <dsp:cNvSpPr/>
      </dsp:nvSpPr>
      <dsp:spPr>
        <a:xfrm>
          <a:off x="6049603" y="746836"/>
          <a:ext cx="655575" cy="655575"/>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zh-TW" altLang="en-US" sz="3100" kern="1200"/>
        </a:p>
      </dsp:txBody>
      <dsp:txXfrm>
        <a:off x="6049603" y="746836"/>
        <a:ext cx="655575" cy="655575"/>
      </dsp:txXfrm>
    </dsp:sp>
    <dsp:sp modelId="{A377D8F1-BDBA-4621-AC68-1989A75C4D89}">
      <dsp:nvSpPr>
        <dsp:cNvPr id="0" name=""/>
        <dsp:cNvSpPr/>
      </dsp:nvSpPr>
      <dsp:spPr>
        <a:xfrm>
          <a:off x="6618185" y="1881471"/>
          <a:ext cx="655575" cy="655575"/>
        </a:xfrm>
        <a:prstGeom prst="downArrow">
          <a:avLst>
            <a:gd name="adj1" fmla="val 55000"/>
            <a:gd name="adj2" fmla="val 45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zh-TW" altLang="en-US" sz="3100" kern="1200"/>
        </a:p>
      </dsp:txBody>
      <dsp:txXfrm>
        <a:off x="6618185" y="1881471"/>
        <a:ext cx="655575" cy="6555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788FB3-1842-4497-82C9-D97D8186E598}">
      <dsp:nvSpPr>
        <dsp:cNvPr id="0" name=""/>
        <dsp:cNvSpPr/>
      </dsp:nvSpPr>
      <dsp:spPr>
        <a:xfrm>
          <a:off x="584432" y="0"/>
          <a:ext cx="7975135" cy="449187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5F7E7A-8624-405F-AE67-136022F9B4E7}">
      <dsp:nvSpPr>
        <dsp:cNvPr id="0" name=""/>
        <dsp:cNvSpPr/>
      </dsp:nvSpPr>
      <dsp:spPr>
        <a:xfrm>
          <a:off x="1686416" y="3340161"/>
          <a:ext cx="165301" cy="16530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D0EEF0-54E8-4338-8456-5CB59F2A14B1}">
      <dsp:nvSpPr>
        <dsp:cNvPr id="0" name=""/>
        <dsp:cNvSpPr/>
      </dsp:nvSpPr>
      <dsp:spPr>
        <a:xfrm>
          <a:off x="1657664" y="3422812"/>
          <a:ext cx="2546855" cy="1069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590" tIns="0" rIns="0" bIns="0" numCol="1" spcCol="1270" anchor="t" anchorCtr="0">
          <a:noAutofit/>
        </a:bodyPr>
        <a:lstStyle/>
        <a:p>
          <a:pPr lvl="0" algn="l" defTabSz="1066800">
            <a:lnSpc>
              <a:spcPct val="90000"/>
            </a:lnSpc>
            <a:spcBef>
              <a:spcPct val="0"/>
            </a:spcBef>
            <a:spcAft>
              <a:spcPct val="35000"/>
            </a:spcAft>
          </a:pPr>
          <a:r>
            <a:rPr lang="zh-TW" altLang="en-US" sz="2400" b="1" kern="1200" dirty="0" smtClean="0">
              <a:latin typeface="+mn-ea"/>
              <a:ea typeface="+mn-ea"/>
            </a:rPr>
            <a:t>心悸、煩</a:t>
          </a:r>
          <a:r>
            <a:rPr lang="zh-TW" altLang="en-US" sz="2600" b="1" kern="1200" dirty="0" smtClean="0">
              <a:latin typeface="+mn-ea"/>
              <a:ea typeface="+mn-ea"/>
            </a:rPr>
            <a:t>躁</a:t>
          </a:r>
          <a:endParaRPr lang="zh-TW" altLang="en-US" sz="2600" b="1" kern="1200" dirty="0"/>
        </a:p>
      </dsp:txBody>
      <dsp:txXfrm>
        <a:off x="1657664" y="3422812"/>
        <a:ext cx="2546855" cy="1069067"/>
      </dsp:txXfrm>
    </dsp:sp>
    <dsp:sp modelId="{63B32A1F-E642-4F74-999B-E2FA37DE9128}">
      <dsp:nvSpPr>
        <dsp:cNvPr id="0" name=""/>
        <dsp:cNvSpPr/>
      </dsp:nvSpPr>
      <dsp:spPr>
        <a:xfrm>
          <a:off x="2581198" y="2480416"/>
          <a:ext cx="258732" cy="25873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E9ECC8-22BF-4886-A515-C35E2C93F335}">
      <dsp:nvSpPr>
        <dsp:cNvPr id="0" name=""/>
        <dsp:cNvSpPr/>
      </dsp:nvSpPr>
      <dsp:spPr>
        <a:xfrm>
          <a:off x="2500553" y="2609782"/>
          <a:ext cx="2134449" cy="1882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097" tIns="0" rIns="0" bIns="0" numCol="1" spcCol="1270" anchor="t" anchorCtr="0">
          <a:noAutofit/>
        </a:bodyPr>
        <a:lstStyle/>
        <a:p>
          <a:pPr lvl="0" algn="l" defTabSz="1155700">
            <a:lnSpc>
              <a:spcPct val="90000"/>
            </a:lnSpc>
            <a:spcBef>
              <a:spcPct val="0"/>
            </a:spcBef>
            <a:spcAft>
              <a:spcPct val="35000"/>
            </a:spcAft>
          </a:pPr>
          <a:r>
            <a:rPr lang="zh-TW" altLang="en-US" sz="2600" b="1" kern="1200" dirty="0" smtClean="0">
              <a:latin typeface="+mn-ea"/>
              <a:ea typeface="+mn-ea"/>
            </a:rPr>
            <a:t>熱潮紅</a:t>
          </a:r>
          <a:endParaRPr lang="zh-TW" altLang="en-US" sz="2600" b="1" kern="1200" dirty="0"/>
        </a:p>
      </dsp:txBody>
      <dsp:txXfrm>
        <a:off x="2500553" y="2609782"/>
        <a:ext cx="2134449" cy="1882097"/>
      </dsp:txXfrm>
    </dsp:sp>
    <dsp:sp modelId="{296EC2CA-99B4-4091-BDF6-4AE2B2842705}">
      <dsp:nvSpPr>
        <dsp:cNvPr id="0" name=""/>
        <dsp:cNvSpPr/>
      </dsp:nvSpPr>
      <dsp:spPr>
        <a:xfrm>
          <a:off x="3731120" y="1794955"/>
          <a:ext cx="344976" cy="34497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620923-F59F-42CF-998B-30E355156A1C}">
      <dsp:nvSpPr>
        <dsp:cNvPr id="0" name=""/>
        <dsp:cNvSpPr/>
      </dsp:nvSpPr>
      <dsp:spPr>
        <a:xfrm>
          <a:off x="3584653" y="1967443"/>
          <a:ext cx="2025002" cy="2524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796" tIns="0" rIns="0" bIns="0" numCol="1" spcCol="1270" anchor="t" anchorCtr="0">
          <a:noAutofit/>
        </a:bodyPr>
        <a:lstStyle/>
        <a:p>
          <a:pPr lvl="0" algn="l" defTabSz="1155700">
            <a:lnSpc>
              <a:spcPct val="90000"/>
            </a:lnSpc>
            <a:spcBef>
              <a:spcPct val="0"/>
            </a:spcBef>
            <a:spcAft>
              <a:spcPct val="35000"/>
            </a:spcAft>
          </a:pPr>
          <a:r>
            <a:rPr lang="zh-TW" altLang="en-US" sz="2600" b="1" kern="1200" dirty="0" smtClean="0">
              <a:latin typeface="+mn-ea"/>
              <a:ea typeface="+mn-ea"/>
            </a:rPr>
            <a:t>夜間盜汗</a:t>
          </a:r>
          <a:endParaRPr lang="zh-TW" altLang="en-US" sz="2600" b="1" kern="1200" dirty="0"/>
        </a:p>
      </dsp:txBody>
      <dsp:txXfrm>
        <a:off x="3584653" y="1967443"/>
        <a:ext cx="2025002" cy="2524436"/>
      </dsp:txXfrm>
    </dsp:sp>
    <dsp:sp modelId="{2B60D6F4-590F-43B7-BE35-D2D60DBE3498}">
      <dsp:nvSpPr>
        <dsp:cNvPr id="0" name=""/>
        <dsp:cNvSpPr/>
      </dsp:nvSpPr>
      <dsp:spPr>
        <a:xfrm>
          <a:off x="5067903" y="1259523"/>
          <a:ext cx="445594" cy="44559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DE0064-5302-4525-87AD-4C8B9BDFBE36}">
      <dsp:nvSpPr>
        <dsp:cNvPr id="0" name=""/>
        <dsp:cNvSpPr/>
      </dsp:nvSpPr>
      <dsp:spPr>
        <a:xfrm>
          <a:off x="5290700" y="1482320"/>
          <a:ext cx="1437401" cy="3009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6111" tIns="0" rIns="0" bIns="0" numCol="1" spcCol="1270" anchor="t" anchorCtr="0">
          <a:noAutofit/>
        </a:bodyPr>
        <a:lstStyle/>
        <a:p>
          <a:pPr lvl="0" algn="l" defTabSz="1155700">
            <a:lnSpc>
              <a:spcPct val="90000"/>
            </a:lnSpc>
            <a:spcBef>
              <a:spcPct val="0"/>
            </a:spcBef>
            <a:spcAft>
              <a:spcPct val="35000"/>
            </a:spcAft>
          </a:pPr>
          <a:r>
            <a:rPr lang="zh-TW" altLang="en-US" sz="2600" b="1" kern="1200" dirty="0" smtClean="0">
              <a:latin typeface="+mn-ea"/>
              <a:ea typeface="+mn-ea"/>
            </a:rPr>
            <a:t>失眠</a:t>
          </a:r>
          <a:endParaRPr lang="zh-TW" altLang="en-US" sz="2600" b="1" kern="1200" dirty="0"/>
        </a:p>
      </dsp:txBody>
      <dsp:txXfrm>
        <a:off x="5290700" y="1482320"/>
        <a:ext cx="1437401" cy="3009559"/>
      </dsp:txXfrm>
    </dsp:sp>
    <dsp:sp modelId="{C803A011-B6A0-40C3-A3F9-111F02DA442D}">
      <dsp:nvSpPr>
        <dsp:cNvPr id="0" name=""/>
        <dsp:cNvSpPr/>
      </dsp:nvSpPr>
      <dsp:spPr>
        <a:xfrm>
          <a:off x="6444215" y="901969"/>
          <a:ext cx="567773" cy="56777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03E07-AEE2-4552-A233-03896D7A999B}">
      <dsp:nvSpPr>
        <dsp:cNvPr id="0" name=""/>
        <dsp:cNvSpPr/>
      </dsp:nvSpPr>
      <dsp:spPr>
        <a:xfrm>
          <a:off x="6484232" y="1429229"/>
          <a:ext cx="2099555" cy="855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851" tIns="0" rIns="0" bIns="0" numCol="1" spcCol="1270" anchor="t" anchorCtr="0">
          <a:noAutofit/>
        </a:bodyPr>
        <a:lstStyle/>
        <a:p>
          <a:pPr lvl="0" algn="l" defTabSz="1155700">
            <a:lnSpc>
              <a:spcPct val="90000"/>
            </a:lnSpc>
            <a:spcBef>
              <a:spcPct val="0"/>
            </a:spcBef>
            <a:spcAft>
              <a:spcPct val="35000"/>
            </a:spcAft>
          </a:pPr>
          <a:r>
            <a:rPr lang="zh-TW" altLang="en-US" sz="2600" b="1" kern="1200" dirty="0" smtClean="0">
              <a:latin typeface="+mn-ea"/>
              <a:ea typeface="+mn-ea"/>
            </a:rPr>
            <a:t>陰道乾澀</a:t>
          </a:r>
          <a:endParaRPr lang="zh-TW" altLang="en-US" sz="2600" b="1" kern="1200" dirty="0"/>
        </a:p>
      </dsp:txBody>
      <dsp:txXfrm>
        <a:off x="6484232" y="1429229"/>
        <a:ext cx="2099555" cy="85589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8FEB2-E285-4FC0-A009-89DDC556D988}" type="datetimeFigureOut">
              <a:rPr lang="zh-TW" altLang="en-US" smtClean="0"/>
              <a:pPr/>
              <a:t>2016/4/9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1516C-6902-427D-8148-E42B37A78310}" type="slidenum">
              <a:rPr lang="zh-TW" altLang="en-US" smtClean="0"/>
              <a:pPr/>
              <a:t>‹#›</a:t>
            </a:fld>
            <a:endParaRPr lang="zh-TW" altLang="en-US"/>
          </a:p>
        </p:txBody>
      </p:sp>
    </p:spTree>
    <p:extLst>
      <p:ext uri="{BB962C8B-B14F-4D97-AF65-F5344CB8AC3E}">
        <p14:creationId xmlns="" xmlns:p14="http://schemas.microsoft.com/office/powerpoint/2010/main" val="79515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C911516C-6902-427D-8148-E42B37A78310}" type="slidenum">
              <a:rPr lang="zh-TW" altLang="en-US" smtClean="0"/>
              <a:pPr/>
              <a:t>15</a:t>
            </a:fld>
            <a:endParaRPr lang="zh-TW" altLang="en-US"/>
          </a:p>
        </p:txBody>
      </p:sp>
    </p:spTree>
    <p:extLst>
      <p:ext uri="{BB962C8B-B14F-4D97-AF65-F5344CB8AC3E}">
        <p14:creationId xmlns="" xmlns:p14="http://schemas.microsoft.com/office/powerpoint/2010/main" val="201063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fld id="{ACDF6120-F1F0-4C60-9FE9-39AC71A9C79D}" type="datetimeFigureOut">
              <a:rPr lang="en-US" smtClean="0"/>
              <a:pPr/>
              <a:t>4/9/2016</a:t>
            </a:fld>
            <a:endParaRPr lang="en-US" sz="1600" dirty="0"/>
          </a:p>
        </p:txBody>
      </p:sp>
      <p:sp>
        <p:nvSpPr>
          <p:cNvPr id="17" name="頁尾版面配置區 16"/>
          <p:cNvSpPr>
            <a:spLocks noGrp="1"/>
          </p:cNvSpPr>
          <p:nvPr>
            <p:ph type="ftr" sz="quarter" idx="11"/>
          </p:nvPr>
        </p:nvSpPr>
        <p:spPr>
          <a:xfrm>
            <a:off x="2898648" y="6355080"/>
            <a:ext cx="3474720" cy="365760"/>
          </a:xfrm>
        </p:spPr>
        <p:txBody>
          <a:bodyPr/>
          <a:lstStyle/>
          <a:p>
            <a:endParaRPr kumimoji="0" lang="en-US" dirty="0"/>
          </a:p>
        </p:txBody>
      </p:sp>
      <p:sp>
        <p:nvSpPr>
          <p:cNvPr id="29" name="投影片編號版面配置區 28"/>
          <p:cNvSpPr>
            <a:spLocks noGrp="1"/>
          </p:cNvSpPr>
          <p:nvPr>
            <p:ph type="sldNum" sz="quarter" idx="12"/>
          </p:nvPr>
        </p:nvSpPr>
        <p:spPr>
          <a:xfrm>
            <a:off x="1216152" y="6355080"/>
            <a:ext cx="1219200" cy="365760"/>
          </a:xfrm>
        </p:spPr>
        <p:txBody>
          <a:bodyPr/>
          <a:lstStyle/>
          <a:p>
            <a:fld id="{EA7C8D44-3667-46F6-9772-CC52308E2A7F}" type="slidenum">
              <a:rPr kumimoji="0" lang="en-US" smtClean="0"/>
              <a:pPr/>
              <a:t>‹#›</a:t>
            </a:fld>
            <a:endParaRPr kumimoji="0" lang="en-US" dirty="0"/>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521FE1F-52D0-481E-A419-1687FF6786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521FE1F-52D0-481E-A419-1687FF67869D}" type="slidenum">
              <a:rPr lang="zh-TW" altLang="en-US" smtClean="0"/>
              <a:pPr/>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521FE1F-52D0-481E-A419-1687FF67869D}" type="slidenum">
              <a:rPr lang="zh-TW" altLang="en-US" smtClean="0"/>
              <a:pPr/>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fld id="{E084D094-8305-41DA-AC92-C0C989AA0589}" type="datetimeFigureOut">
              <a:rPr lang="zh-TW" altLang="en-US" smtClean="0"/>
              <a:pPr/>
              <a:t>2016/4/9</a:t>
            </a:fld>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fld id="{4521FE1F-52D0-481E-A419-1687FF67869D}" type="slidenum">
              <a:rPr lang="zh-TW" altLang="en-US" smtClean="0"/>
              <a:pPr/>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521FE1F-52D0-481E-A419-1687FF67869D}" type="slidenum">
              <a:rPr lang="zh-TW" altLang="en-US" smtClean="0"/>
              <a:pPr/>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8"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521FE1F-52D0-481E-A419-1687FF67869D}" type="slidenum">
              <a:rPr lang="zh-TW" altLang="en-US" smtClean="0"/>
              <a:pPr/>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521FE1F-52D0-481E-A419-1687FF67869D}" type="slidenum">
              <a:rPr lang="zh-TW" altLang="en-US" smtClean="0"/>
              <a:pPr/>
              <a:t>‹#›</a:t>
            </a:fld>
            <a:endParaRPr lang="zh-TW"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521FE1F-52D0-481E-A419-1687FF67869D}" type="slidenum">
              <a:rPr lang="zh-TW" altLang="en-US" smtClean="0"/>
              <a:pPr/>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E084D094-8305-41DA-AC92-C0C989AA0589}" type="datetimeFigureOut">
              <a:rPr lang="zh-TW" altLang="en-US" smtClean="0"/>
              <a:pPr/>
              <a:t>2016/4/9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521FE1F-52D0-481E-A419-1687FF67869D}"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ACDF6120-F1F0-4C60-9FE9-39AC71A9C79D}" type="datetimeFigureOut">
              <a:rPr lang="en-US" smtClean="0"/>
              <a:pPr/>
              <a:t>4/9/2016</a:t>
            </a:fld>
            <a:endParaRPr lang="en-US"/>
          </a:p>
        </p:txBody>
      </p:sp>
      <p:sp>
        <p:nvSpPr>
          <p:cNvPr id="6" name="頁尾版面配置區 5"/>
          <p:cNvSpPr>
            <a:spLocks noGrp="1"/>
          </p:cNvSpPr>
          <p:nvPr>
            <p:ph type="ftr" sz="quarter" idx="11"/>
          </p:nvPr>
        </p:nvSpPr>
        <p:spPr/>
        <p:txBody>
          <a:bodyPr/>
          <a:lstStyle/>
          <a:p>
            <a:endParaRPr kumimoji="0" lang="en-US"/>
          </a:p>
        </p:txBody>
      </p:sp>
      <p:sp>
        <p:nvSpPr>
          <p:cNvPr id="7" name="投影片編號版面配置區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084D094-8305-41DA-AC92-C0C989AA0589}" type="datetimeFigureOut">
              <a:rPr lang="zh-TW" altLang="en-US" smtClean="0"/>
              <a:pPr/>
              <a:t>2016/4/9</a:t>
            </a:fld>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521FE1F-52D0-481E-A419-1687FF67869D}" type="slidenum">
              <a:rPr lang="zh-TW" altLang="en-US" smtClean="0"/>
              <a:pPr/>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75656" y="1916832"/>
            <a:ext cx="7128792" cy="1896954"/>
          </a:xfrm>
        </p:spPr>
        <p:txBody>
          <a:bodyPr>
            <a:normAutofit/>
          </a:bodyPr>
          <a:lstStyle/>
          <a:p>
            <a:pPr algn="ctr"/>
            <a:r>
              <a:rPr lang="zh-TW" altLang="en-US" sz="5400" b="1" dirty="0" smtClean="0">
                <a:latin typeface="+mn-ea"/>
                <a:ea typeface="+mn-ea"/>
              </a:rPr>
              <a:t>更年期婦女賀爾蒙補充療法</a:t>
            </a:r>
            <a:endParaRPr lang="zh-TW" altLang="en-US" sz="5400" b="1" dirty="0">
              <a:latin typeface="+mn-ea"/>
              <a:ea typeface="+mn-ea"/>
            </a:endParaRPr>
          </a:p>
        </p:txBody>
      </p:sp>
      <p:sp>
        <p:nvSpPr>
          <p:cNvPr id="3" name="副標題 2"/>
          <p:cNvSpPr>
            <a:spLocks noGrp="1"/>
          </p:cNvSpPr>
          <p:nvPr>
            <p:ph type="subTitle" idx="1"/>
          </p:nvPr>
        </p:nvSpPr>
        <p:spPr>
          <a:xfrm>
            <a:off x="1187624" y="4293096"/>
            <a:ext cx="7128792" cy="1728192"/>
          </a:xfrm>
        </p:spPr>
        <p:txBody>
          <a:bodyPr>
            <a:noAutofit/>
          </a:bodyPr>
          <a:lstStyle/>
          <a:p>
            <a:pPr algn="ctr"/>
            <a:endParaRPr lang="zh-TW" altLang="en-US" sz="4000" b="1" dirty="0"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26064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2291" name="內容版面配置區 2"/>
          <p:cNvSpPr>
            <a:spLocks noGrp="1"/>
          </p:cNvSpPr>
          <p:nvPr>
            <p:ph sz="quarter" idx="1"/>
          </p:nvPr>
        </p:nvSpPr>
        <p:spPr>
          <a:xfrm>
            <a:off x="899592" y="1196752"/>
            <a:ext cx="7992888" cy="4975449"/>
          </a:xfrm>
        </p:spPr>
        <p:txBody>
          <a:bodyPr>
            <a:noAutofit/>
          </a:bodyPr>
          <a:lstStyle/>
          <a:p>
            <a:pPr>
              <a:buNone/>
            </a:pPr>
            <a:r>
              <a:rPr lang="zh-TW" altLang="en-US" sz="2800" b="1" dirty="0" smtClean="0">
                <a:latin typeface="微軟正黑體" pitchFamily="34" charset="-120"/>
                <a:ea typeface="微軟正黑體" pitchFamily="34" charset="-120"/>
              </a:rPr>
              <a:t>不能</a:t>
            </a:r>
            <a:r>
              <a:rPr lang="zh-TW" altLang="en-US" sz="2800" b="1" dirty="0" smtClean="0">
                <a:latin typeface="微軟正黑體" pitchFamily="34" charset="-120"/>
                <a:ea typeface="微軟正黑體" pitchFamily="34" charset="-120"/>
              </a:rPr>
              <a:t>使用</a:t>
            </a:r>
            <a:r>
              <a:rPr lang="en-US" altLang="zh-TW" sz="2800" b="1" dirty="0" smtClean="0">
                <a:latin typeface="微軟正黑體" pitchFamily="34" charset="-120"/>
                <a:ea typeface="微軟正黑體" pitchFamily="34" charset="-120"/>
              </a:rPr>
              <a:t>HRT</a:t>
            </a:r>
            <a:r>
              <a:rPr lang="zh-TW" altLang="en-US" sz="2800" b="1" dirty="0" smtClean="0">
                <a:latin typeface="微軟正黑體" pitchFamily="34" charset="-120"/>
                <a:ea typeface="微軟正黑體" pitchFamily="34" charset="-120"/>
              </a:rPr>
              <a:t>的</a:t>
            </a:r>
            <a:r>
              <a:rPr lang="zh-TW" altLang="en-US" sz="2800" b="1" dirty="0" smtClean="0">
                <a:latin typeface="微軟正黑體" pitchFamily="34" charset="-120"/>
                <a:ea typeface="微軟正黑體" pitchFamily="34" charset="-120"/>
              </a:rPr>
              <a:t>人</a:t>
            </a:r>
            <a:endParaRPr lang="en-US" altLang="zh-TW" sz="2800" b="1" dirty="0" smtClean="0">
              <a:latin typeface="微軟正黑體" pitchFamily="34" charset="-120"/>
              <a:ea typeface="微軟正黑體" pitchFamily="34" charset="-120"/>
            </a:endParaRPr>
          </a:p>
          <a:p>
            <a:endParaRPr lang="en-US" altLang="zh-TW" sz="2400" b="1" dirty="0" smtClean="0">
              <a:latin typeface="微軟正黑體" pitchFamily="34" charset="-120"/>
              <a:ea typeface="微軟正黑體" pitchFamily="34" charset="-120"/>
            </a:endParaRPr>
          </a:p>
          <a:p>
            <a:r>
              <a:rPr lang="zh-TW" altLang="en-US" sz="2400" dirty="0" smtClean="0">
                <a:latin typeface="微軟正黑體" pitchFamily="34" charset="-120"/>
                <a:ea typeface="微軟正黑體" pitchFamily="34" charset="-120"/>
              </a:rPr>
              <a:t>屬於</a:t>
            </a:r>
            <a:r>
              <a:rPr lang="zh-TW" altLang="en-US" sz="2400" dirty="0" smtClean="0">
                <a:latin typeface="微軟正黑體" pitchFamily="34" charset="-120"/>
                <a:ea typeface="微軟正黑體" pitchFamily="34" charset="-120"/>
              </a:rPr>
              <a:t>乳癌及子宮內膜癌高危險群的人，包括自己或家人罹患此類癌症</a:t>
            </a:r>
            <a:br>
              <a:rPr lang="zh-TW" altLang="en-US" sz="2400" dirty="0" smtClean="0">
                <a:latin typeface="微軟正黑體" pitchFamily="34" charset="-120"/>
                <a:ea typeface="微軟正黑體" pitchFamily="34" charset="-120"/>
              </a:rPr>
            </a:br>
            <a:endParaRPr lang="zh-TW" altLang="en-US" sz="2400" dirty="0" smtClean="0">
              <a:latin typeface="微軟正黑體" pitchFamily="34" charset="-120"/>
              <a:ea typeface="微軟正黑體" pitchFamily="34" charset="-120"/>
            </a:endParaRPr>
          </a:p>
          <a:p>
            <a:r>
              <a:rPr lang="zh-TW" altLang="en-US" sz="2400" dirty="0" smtClean="0">
                <a:latin typeface="微軟正黑體" pitchFamily="34" charset="-120"/>
                <a:ea typeface="微軟正黑體" pitchFamily="34" charset="-120"/>
              </a:rPr>
              <a:t>有</a:t>
            </a:r>
            <a:r>
              <a:rPr lang="zh-TW" altLang="en-US" sz="2400" dirty="0" smtClean="0">
                <a:latin typeface="微軟正黑體" pitchFamily="34" charset="-120"/>
                <a:ea typeface="微軟正黑體" pitchFamily="34" charset="-120"/>
              </a:rPr>
              <a:t>未經診斷過的陰道或子宮</a:t>
            </a:r>
            <a:r>
              <a:rPr lang="zh-TW" altLang="en-US" sz="2400" dirty="0" smtClean="0">
                <a:latin typeface="微軟正黑體" pitchFamily="34" charset="-120"/>
                <a:ea typeface="微軟正黑體" pitchFamily="34" charset="-120"/>
              </a:rPr>
              <a:t>出血</a:t>
            </a:r>
            <a:endParaRPr lang="en-US" altLang="zh-TW" sz="2400" dirty="0" smtClean="0">
              <a:latin typeface="微軟正黑體" pitchFamily="34" charset="-120"/>
              <a:ea typeface="微軟正黑體" pitchFamily="34" charset="-120"/>
            </a:endParaRPr>
          </a:p>
          <a:p>
            <a:endParaRPr lang="zh-TW" altLang="en-US" sz="2400" dirty="0" smtClean="0">
              <a:latin typeface="微軟正黑體" pitchFamily="34" charset="-120"/>
              <a:ea typeface="微軟正黑體" pitchFamily="34" charset="-120"/>
            </a:endParaRPr>
          </a:p>
          <a:p>
            <a:r>
              <a:rPr lang="zh-TW" altLang="en-US" sz="2400" dirty="0" smtClean="0">
                <a:latin typeface="微軟正黑體" pitchFamily="34" charset="-120"/>
                <a:ea typeface="微軟正黑體" pitchFamily="34" charset="-120"/>
              </a:rPr>
              <a:t>有</a:t>
            </a:r>
            <a:r>
              <a:rPr lang="zh-TW" altLang="en-US" sz="2400" dirty="0" smtClean="0">
                <a:latin typeface="微軟正黑體" pitchFamily="34" charset="-120"/>
                <a:ea typeface="微軟正黑體" pitchFamily="34" charset="-120"/>
              </a:rPr>
              <a:t>心臟血管疾病史，高血壓或曾經中風等</a:t>
            </a:r>
            <a:r>
              <a:rPr lang="zh-TW" altLang="en-US" sz="2400" dirty="0" smtClean="0">
                <a:latin typeface="微軟正黑體" pitchFamily="34" charset="-120"/>
                <a:ea typeface="微軟正黑體" pitchFamily="34" charset="-120"/>
              </a:rPr>
              <a:t>腦血管疾病</a:t>
            </a:r>
            <a:endParaRPr lang="zh-TW" altLang="en-US" sz="24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26064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2291" name="內容版面配置區 2"/>
          <p:cNvSpPr>
            <a:spLocks noGrp="1"/>
          </p:cNvSpPr>
          <p:nvPr>
            <p:ph sz="quarter" idx="1"/>
          </p:nvPr>
        </p:nvSpPr>
        <p:spPr>
          <a:xfrm>
            <a:off x="899592" y="1196752"/>
            <a:ext cx="7992888" cy="4975449"/>
          </a:xfrm>
        </p:spPr>
        <p:txBody>
          <a:bodyPr>
            <a:noAutofit/>
          </a:bodyPr>
          <a:lstStyle/>
          <a:p>
            <a:pPr>
              <a:buNone/>
            </a:pPr>
            <a:r>
              <a:rPr lang="zh-TW" altLang="en-US" sz="2800" b="1" dirty="0" smtClean="0">
                <a:latin typeface="微軟正黑體" pitchFamily="34" charset="-120"/>
                <a:ea typeface="微軟正黑體" pitchFamily="34" charset="-120"/>
              </a:rPr>
              <a:t>不能</a:t>
            </a:r>
            <a:r>
              <a:rPr lang="zh-TW" altLang="en-US" sz="2800" b="1" dirty="0" smtClean="0">
                <a:latin typeface="微軟正黑體" pitchFamily="34" charset="-120"/>
                <a:ea typeface="微軟正黑體" pitchFamily="34" charset="-120"/>
              </a:rPr>
              <a:t>使用</a:t>
            </a:r>
            <a:r>
              <a:rPr lang="en-US" altLang="zh-TW" sz="2800" b="1" dirty="0" smtClean="0">
                <a:latin typeface="微軟正黑體" pitchFamily="34" charset="-120"/>
                <a:ea typeface="微軟正黑體" pitchFamily="34" charset="-120"/>
              </a:rPr>
              <a:t>HRT</a:t>
            </a:r>
            <a:r>
              <a:rPr lang="zh-TW" altLang="en-US" sz="2800" b="1" dirty="0" smtClean="0">
                <a:latin typeface="微軟正黑體" pitchFamily="34" charset="-120"/>
                <a:ea typeface="微軟正黑體" pitchFamily="34" charset="-120"/>
              </a:rPr>
              <a:t>的</a:t>
            </a:r>
            <a:r>
              <a:rPr lang="zh-TW" altLang="en-US" sz="2800" b="1" dirty="0" smtClean="0">
                <a:latin typeface="微軟正黑體" pitchFamily="34" charset="-120"/>
                <a:ea typeface="微軟正黑體" pitchFamily="34" charset="-120"/>
              </a:rPr>
              <a:t>人</a:t>
            </a:r>
            <a:endParaRPr lang="en-US" altLang="zh-TW" sz="2800" b="1"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有</a:t>
            </a:r>
            <a:r>
              <a:rPr lang="zh-TW" altLang="en-US" dirty="0" smtClean="0">
                <a:latin typeface="微軟正黑體" pitchFamily="34" charset="-120"/>
                <a:ea typeface="微軟正黑體" pitchFamily="34" charset="-120"/>
              </a:rPr>
              <a:t>血液凝固疾病或曾經有深部靜脈血栓或肺栓塞症病</a:t>
            </a:r>
            <a:r>
              <a:rPr lang="zh-TW" altLang="en-US" dirty="0" smtClean="0">
                <a:latin typeface="微軟正黑體" pitchFamily="34" charset="-120"/>
                <a:ea typeface="微軟正黑體" pitchFamily="34" charset="-120"/>
              </a:rPr>
              <a:t>史</a:t>
            </a:r>
            <a:endParaRPr lang="en-US" altLang="zh-TW" dirty="0" smtClean="0">
              <a:latin typeface="微軟正黑體" pitchFamily="34" charset="-120"/>
              <a:ea typeface="微軟正黑體" pitchFamily="34" charset="-120"/>
            </a:endParaRPr>
          </a:p>
          <a:p>
            <a:endParaRPr lang="zh-TW" altLang="en-US"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有</a:t>
            </a:r>
            <a:r>
              <a:rPr lang="zh-TW" altLang="en-US" dirty="0" smtClean="0">
                <a:latin typeface="微軟正黑體" pitchFamily="34" charset="-120"/>
                <a:ea typeface="微軟正黑體" pitchFamily="34" charset="-120"/>
              </a:rPr>
              <a:t>紅斑性狼瘡等抗磷脂自體抗體疾病，會增加血液凝固及栓塞的</a:t>
            </a:r>
            <a:r>
              <a:rPr lang="zh-TW" altLang="en-US" dirty="0" smtClean="0">
                <a:latin typeface="微軟正黑體" pitchFamily="34" charset="-120"/>
                <a:ea typeface="微軟正黑體" pitchFamily="34" charset="-120"/>
              </a:rPr>
              <a:t>危險</a:t>
            </a:r>
            <a:endParaRPr lang="en-US" altLang="zh-TW" dirty="0" smtClean="0">
              <a:latin typeface="微軟正黑體" pitchFamily="34" charset="-120"/>
              <a:ea typeface="微軟正黑體" pitchFamily="34" charset="-120"/>
            </a:endParaRPr>
          </a:p>
          <a:p>
            <a:endParaRPr lang="zh-TW" altLang="en-US"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肝功能</a:t>
            </a:r>
            <a:r>
              <a:rPr lang="zh-TW" altLang="en-US" dirty="0" smtClean="0">
                <a:latin typeface="微軟正黑體" pitchFamily="34" charset="-120"/>
                <a:ea typeface="微軟正黑體" pitchFamily="34" charset="-120"/>
              </a:rPr>
              <a:t>不良或偏頭痛患者較不適合口服</a:t>
            </a:r>
            <a:r>
              <a:rPr lang="en-US" altLang="zh-TW" dirty="0" smtClean="0">
                <a:latin typeface="微軟正黑體" pitchFamily="34" charset="-120"/>
                <a:ea typeface="微軟正黑體" pitchFamily="34" charset="-120"/>
              </a:rPr>
              <a:t>HRT</a:t>
            </a:r>
            <a:r>
              <a:rPr lang="zh-TW" altLang="en-US" dirty="0" smtClean="0">
                <a:latin typeface="微軟正黑體" pitchFamily="34" charset="-120"/>
                <a:ea typeface="微軟正黑體" pitchFamily="34" charset="-120"/>
              </a:rPr>
              <a:t>，可採用經皮膚或陰道的局部給藥</a:t>
            </a:r>
            <a:r>
              <a:rPr lang="zh-TW" altLang="en-US" dirty="0" smtClean="0">
                <a:latin typeface="微軟正黑體" pitchFamily="34" charset="-120"/>
                <a:ea typeface="微軟正黑體" pitchFamily="34" charset="-120"/>
              </a:rPr>
              <a:t>途徑</a:t>
            </a:r>
            <a:endParaRPr lang="zh-TW" altLang="en-US"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26064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2291" name="內容版面配置區 2"/>
          <p:cNvSpPr>
            <a:spLocks noGrp="1"/>
          </p:cNvSpPr>
          <p:nvPr>
            <p:ph sz="quarter" idx="1"/>
          </p:nvPr>
        </p:nvSpPr>
        <p:spPr>
          <a:xfrm>
            <a:off x="800100" y="1196752"/>
            <a:ext cx="7543800" cy="4975449"/>
          </a:xfrm>
        </p:spPr>
        <p:txBody>
          <a:bodyPr>
            <a:normAutofit/>
          </a:bodyPr>
          <a:lstStyle/>
          <a:p>
            <a:pPr eaLnBrk="1" hangingPunct="1"/>
            <a:r>
              <a:rPr lang="en-US" altLang="zh-TW" sz="2800" dirty="0" smtClean="0">
                <a:latin typeface="微軟正黑體" pitchFamily="34" charset="-120"/>
                <a:ea typeface="微軟正黑體" pitchFamily="34" charset="-120"/>
              </a:rPr>
              <a:t>2012</a:t>
            </a:r>
            <a:r>
              <a:rPr lang="zh-TW" altLang="en-US" sz="2800" dirty="0" smtClean="0">
                <a:latin typeface="微軟正黑體" pitchFamily="34" charset="-120"/>
                <a:ea typeface="微軟正黑體" pitchFamily="34" charset="-120"/>
              </a:rPr>
              <a:t>年</a:t>
            </a:r>
            <a:r>
              <a:rPr lang="en-US" altLang="zh-TW" sz="2800" dirty="0" smtClean="0">
                <a:latin typeface="微軟正黑體" pitchFamily="34" charset="-120"/>
                <a:ea typeface="微軟正黑體" pitchFamily="34" charset="-120"/>
              </a:rPr>
              <a:t>10</a:t>
            </a:r>
            <a:r>
              <a:rPr lang="zh-TW" altLang="en-US" sz="2800" dirty="0" smtClean="0">
                <a:latin typeface="微軟正黑體" pitchFamily="34" charset="-120"/>
                <a:ea typeface="微軟正黑體" pitchFamily="34" charset="-120"/>
              </a:rPr>
              <a:t>月發表於世界上最權威醫學雜誌英國醫學雜誌</a:t>
            </a:r>
            <a:r>
              <a:rPr lang="zh-TW" altLang="en-US" sz="1800" dirty="0" smtClean="0">
                <a:latin typeface="微軟正黑體" pitchFamily="34" charset="-120"/>
                <a:ea typeface="微軟正黑體" pitchFamily="34" charset="-120"/>
              </a:rPr>
              <a:t>（</a:t>
            </a:r>
            <a:r>
              <a:rPr lang="en-US" altLang="zh-TW" sz="1800" dirty="0" smtClean="0">
                <a:latin typeface="微軟正黑體" pitchFamily="34" charset="-120"/>
                <a:ea typeface="微軟正黑體" pitchFamily="34" charset="-120"/>
              </a:rPr>
              <a:t>British Medical </a:t>
            </a:r>
            <a:r>
              <a:rPr lang="en-US" altLang="zh-TW" sz="1800" dirty="0" err="1" smtClean="0">
                <a:latin typeface="微軟正黑體" pitchFamily="34" charset="-120"/>
                <a:ea typeface="微軟正黑體" pitchFamily="34" charset="-120"/>
              </a:rPr>
              <a:t>Journal,BMJ</a:t>
            </a:r>
            <a:r>
              <a:rPr lang="en-US" altLang="zh-TW" sz="1800" dirty="0" smtClean="0">
                <a:latin typeface="微軟正黑體" pitchFamily="34" charset="-120"/>
                <a:ea typeface="微軟正黑體" pitchFamily="34" charset="-120"/>
              </a:rPr>
              <a:t> 2012;235:e6409</a:t>
            </a:r>
            <a:r>
              <a:rPr lang="zh-TW" altLang="en-US" sz="1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有關更年期婦女使用荷爾蒙追蹤</a:t>
            </a:r>
            <a:r>
              <a:rPr lang="en-US" altLang="zh-TW" sz="2800" dirty="0" smtClean="0">
                <a:latin typeface="微軟正黑體" pitchFamily="34" charset="-120"/>
                <a:ea typeface="微軟正黑體" pitchFamily="34" charset="-120"/>
              </a:rPr>
              <a:t>16</a:t>
            </a:r>
            <a:r>
              <a:rPr lang="zh-TW" altLang="en-US" sz="2800" dirty="0" smtClean="0">
                <a:latin typeface="微軟正黑體" pitchFamily="34" charset="-120"/>
                <a:ea typeface="微軟正黑體" pitchFamily="34" charset="-120"/>
              </a:rPr>
              <a:t>年的</a:t>
            </a:r>
            <a:r>
              <a:rPr lang="zh-TW" altLang="en-US" sz="2800" b="1" dirty="0" smtClean="0">
                <a:solidFill>
                  <a:srgbClr val="008000"/>
                </a:solidFill>
                <a:latin typeface="微軟正黑體" pitchFamily="34" charset="-120"/>
                <a:ea typeface="微軟正黑體" pitchFamily="34" charset="-120"/>
              </a:rPr>
              <a:t>丹麥</a:t>
            </a:r>
            <a:r>
              <a:rPr lang="zh-TW" altLang="en-US" sz="2800" dirty="0" smtClean="0">
                <a:latin typeface="微軟正黑體" pitchFamily="34" charset="-120"/>
                <a:ea typeface="微軟正黑體" pitchFamily="34" charset="-120"/>
              </a:rPr>
              <a:t>大型研究等，發現</a:t>
            </a:r>
            <a:r>
              <a:rPr lang="zh-TW" altLang="en-US" sz="2800" b="1" dirty="0" smtClean="0">
                <a:solidFill>
                  <a:srgbClr val="FF0000"/>
                </a:solidFill>
                <a:latin typeface="微軟正黑體" pitchFamily="34" charset="-120"/>
                <a:ea typeface="微軟正黑體" pitchFamily="34" charset="-120"/>
              </a:rPr>
              <a:t>心臟衰竭、心肌梗塞或是死亡的加總機率，會下降</a:t>
            </a:r>
            <a:r>
              <a:rPr lang="en-US" altLang="zh-TW" sz="2800" b="1" dirty="0" smtClean="0">
                <a:solidFill>
                  <a:srgbClr val="FF0000"/>
                </a:solidFill>
                <a:latin typeface="微軟正黑體" pitchFamily="34" charset="-120"/>
                <a:ea typeface="微軟正黑體" pitchFamily="34" charset="-120"/>
              </a:rPr>
              <a:t>52%</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統計學上有明顯差異</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死亡率下降</a:t>
            </a:r>
            <a:r>
              <a:rPr lang="en-US" altLang="zh-TW" sz="2800" b="1" dirty="0" smtClean="0">
                <a:solidFill>
                  <a:srgbClr val="FF0000"/>
                </a:solidFill>
                <a:latin typeface="微軟正黑體" pitchFamily="34" charset="-120"/>
                <a:ea typeface="微軟正黑體" pitchFamily="34" charset="-120"/>
              </a:rPr>
              <a:t>43%</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統計上不顯著</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中風、乳癌或是所有癌症的風險並不會增加</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a:p>
            <a:pPr eaLnBrk="1" hangingPunct="1"/>
            <a:r>
              <a:rPr lang="zh-TW" altLang="en-US" sz="2800" dirty="0" smtClean="0">
                <a:latin typeface="微軟正黑體" pitchFamily="34" charset="-120"/>
                <a:ea typeface="微軟正黑體" pitchFamily="34" charset="-120"/>
              </a:rPr>
              <a:t>。</a:t>
            </a:r>
            <a:endParaRPr lang="zh-TW" altLang="en-US"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26064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2291" name="內容版面配置區 2"/>
          <p:cNvSpPr>
            <a:spLocks noGrp="1"/>
          </p:cNvSpPr>
          <p:nvPr>
            <p:ph sz="quarter" idx="1"/>
          </p:nvPr>
        </p:nvSpPr>
        <p:spPr>
          <a:xfrm>
            <a:off x="800100" y="1196752"/>
            <a:ext cx="7543800" cy="4975449"/>
          </a:xfrm>
        </p:spPr>
        <p:txBody>
          <a:bodyPr>
            <a:normAutofit/>
          </a:bodyPr>
          <a:lstStyle/>
          <a:p>
            <a:pPr eaLnBrk="1" hangingPunct="1"/>
            <a:r>
              <a:rPr lang="en-US" altLang="zh-TW" sz="2800" dirty="0" smtClean="0">
                <a:latin typeface="微軟正黑體" pitchFamily="34" charset="-120"/>
                <a:ea typeface="微軟正黑體" pitchFamily="34" charset="-120"/>
              </a:rPr>
              <a:t>2012</a:t>
            </a:r>
            <a:r>
              <a:rPr lang="zh-TW" altLang="en-US" sz="2800" dirty="0" smtClean="0">
                <a:latin typeface="微軟正黑體" pitchFamily="34" charset="-120"/>
                <a:ea typeface="微軟正黑體" pitchFamily="34" charset="-120"/>
              </a:rPr>
              <a:t>年</a:t>
            </a:r>
            <a:r>
              <a:rPr lang="en-US" altLang="zh-TW" sz="2800" dirty="0" smtClean="0">
                <a:latin typeface="微軟正黑體" pitchFamily="34" charset="-120"/>
                <a:ea typeface="微軟正黑體" pitchFamily="34" charset="-120"/>
              </a:rPr>
              <a:t>10</a:t>
            </a:r>
            <a:r>
              <a:rPr lang="zh-TW" altLang="en-US" sz="2800" dirty="0" smtClean="0">
                <a:latin typeface="微軟正黑體" pitchFamily="34" charset="-120"/>
                <a:ea typeface="微軟正黑體" pitchFamily="34" charset="-120"/>
              </a:rPr>
              <a:t>月發表於世界上最權威醫學雜誌英國醫學雜誌</a:t>
            </a:r>
            <a:r>
              <a:rPr lang="zh-TW" altLang="en-US" sz="1800" dirty="0" smtClean="0">
                <a:latin typeface="微軟正黑體" pitchFamily="34" charset="-120"/>
                <a:ea typeface="微軟正黑體" pitchFamily="34" charset="-120"/>
              </a:rPr>
              <a:t>（</a:t>
            </a:r>
            <a:r>
              <a:rPr lang="en-US" altLang="zh-TW" sz="1800" dirty="0" smtClean="0">
                <a:latin typeface="微軟正黑體" pitchFamily="34" charset="-120"/>
                <a:ea typeface="微軟正黑體" pitchFamily="34" charset="-120"/>
              </a:rPr>
              <a:t>British Medical </a:t>
            </a:r>
            <a:r>
              <a:rPr lang="en-US" altLang="zh-TW" sz="1800" dirty="0" err="1" smtClean="0">
                <a:latin typeface="微軟正黑體" pitchFamily="34" charset="-120"/>
                <a:ea typeface="微軟正黑體" pitchFamily="34" charset="-120"/>
              </a:rPr>
              <a:t>Journal,BMJ</a:t>
            </a:r>
            <a:r>
              <a:rPr lang="en-US" altLang="zh-TW" sz="1800" dirty="0" smtClean="0">
                <a:latin typeface="微軟正黑體" pitchFamily="34" charset="-120"/>
                <a:ea typeface="微軟正黑體" pitchFamily="34" charset="-120"/>
              </a:rPr>
              <a:t> 2012;235:e6409</a:t>
            </a:r>
            <a:r>
              <a:rPr lang="zh-TW" altLang="en-US" sz="1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有關更年期婦女使用荷爾蒙追蹤</a:t>
            </a:r>
            <a:r>
              <a:rPr lang="en-US" altLang="zh-TW" sz="2800" dirty="0" smtClean="0">
                <a:latin typeface="微軟正黑體" pitchFamily="34" charset="-120"/>
                <a:ea typeface="微軟正黑體" pitchFamily="34" charset="-120"/>
              </a:rPr>
              <a:t>16</a:t>
            </a:r>
            <a:r>
              <a:rPr lang="zh-TW" altLang="en-US" sz="2800" dirty="0" smtClean="0">
                <a:latin typeface="微軟正黑體" pitchFamily="34" charset="-120"/>
                <a:ea typeface="微軟正黑體" pitchFamily="34" charset="-120"/>
              </a:rPr>
              <a:t>年的</a:t>
            </a:r>
            <a:r>
              <a:rPr lang="zh-TW" altLang="en-US" sz="2800" b="1" dirty="0" smtClean="0">
                <a:solidFill>
                  <a:srgbClr val="008000"/>
                </a:solidFill>
                <a:latin typeface="微軟正黑體" pitchFamily="34" charset="-120"/>
                <a:ea typeface="微軟正黑體" pitchFamily="34" charset="-120"/>
              </a:rPr>
              <a:t>丹麥</a:t>
            </a:r>
            <a:r>
              <a:rPr lang="zh-TW" altLang="en-US" sz="2800" dirty="0" smtClean="0">
                <a:latin typeface="微軟正黑體" pitchFamily="34" charset="-120"/>
                <a:ea typeface="微軟正黑體" pitchFamily="34" charset="-120"/>
              </a:rPr>
              <a:t>大型研究等，</a:t>
            </a:r>
            <a:endParaRPr lang="en-US" altLang="zh-TW" sz="2800" dirty="0" smtClean="0">
              <a:latin typeface="微軟正黑體" pitchFamily="34" charset="-120"/>
              <a:ea typeface="微軟正黑體" pitchFamily="34" charset="-120"/>
            </a:endParaRPr>
          </a:p>
          <a:p>
            <a:pPr eaLnBrk="1" hangingPunct="1"/>
            <a:r>
              <a:rPr lang="zh-TW" altLang="en-US" sz="2800" dirty="0" smtClean="0">
                <a:latin typeface="微軟正黑體" pitchFamily="34" charset="-120"/>
                <a:ea typeface="微軟正黑體" pitchFamily="34" charset="-120"/>
              </a:rPr>
              <a:t>發現</a:t>
            </a:r>
            <a:r>
              <a:rPr lang="zh-TW" altLang="en-US" sz="2800" b="1" dirty="0" smtClean="0">
                <a:solidFill>
                  <a:srgbClr val="FF0000"/>
                </a:solidFill>
                <a:latin typeface="微軟正黑體" pitchFamily="34" charset="-120"/>
                <a:ea typeface="微軟正黑體" pitchFamily="34" charset="-120"/>
              </a:rPr>
              <a:t>心臟衰竭、心肌梗塞或是死亡的加總機率，會下降</a:t>
            </a:r>
            <a:r>
              <a:rPr lang="en-US" altLang="zh-TW" sz="2800" b="1" dirty="0" smtClean="0">
                <a:solidFill>
                  <a:srgbClr val="FF0000"/>
                </a:solidFill>
                <a:latin typeface="微軟正黑體" pitchFamily="34" charset="-120"/>
                <a:ea typeface="微軟正黑體" pitchFamily="34" charset="-120"/>
              </a:rPr>
              <a:t>52%</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統計學上有明顯差異</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死亡率下降</a:t>
            </a:r>
            <a:r>
              <a:rPr lang="en-US" altLang="zh-TW" sz="2800" b="1" dirty="0" smtClean="0">
                <a:solidFill>
                  <a:srgbClr val="FF0000"/>
                </a:solidFill>
                <a:latin typeface="微軟正黑體" pitchFamily="34" charset="-120"/>
                <a:ea typeface="微軟正黑體" pitchFamily="34" charset="-120"/>
              </a:rPr>
              <a:t>43%</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統計上不顯著</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a:t>
            </a:r>
            <a:r>
              <a:rPr lang="zh-TW" altLang="en-US" sz="2800" b="1" dirty="0" smtClean="0">
                <a:solidFill>
                  <a:srgbClr val="FF0000"/>
                </a:solidFill>
                <a:latin typeface="微軟正黑體" pitchFamily="34" charset="-120"/>
                <a:ea typeface="微軟正黑體" pitchFamily="34" charset="-120"/>
              </a:rPr>
              <a:t>中風、乳癌或是所有癌症的風險並不會增加</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26064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2291" name="內容版面配置區 2"/>
          <p:cNvSpPr>
            <a:spLocks noGrp="1"/>
          </p:cNvSpPr>
          <p:nvPr>
            <p:ph sz="quarter" idx="1"/>
          </p:nvPr>
        </p:nvSpPr>
        <p:spPr>
          <a:xfrm>
            <a:off x="800100" y="1196752"/>
            <a:ext cx="7543800" cy="4975449"/>
          </a:xfrm>
        </p:spPr>
        <p:txBody>
          <a:bodyPr>
            <a:normAutofit/>
          </a:bodyPr>
          <a:lstStyle/>
          <a:p>
            <a:pPr eaLnBrk="1" hangingPunct="1"/>
            <a:r>
              <a:rPr lang="en-US" altLang="zh-TW" sz="2800" dirty="0" smtClean="0">
                <a:latin typeface="微軟正黑體" pitchFamily="34" charset="-120"/>
                <a:ea typeface="微軟正黑體" pitchFamily="34" charset="-120"/>
              </a:rPr>
              <a:t>2012</a:t>
            </a:r>
            <a:r>
              <a:rPr lang="zh-TW" altLang="en-US" sz="2800" dirty="0" smtClean="0">
                <a:latin typeface="微軟正黑體" pitchFamily="34" charset="-120"/>
                <a:ea typeface="微軟正黑體" pitchFamily="34" charset="-120"/>
              </a:rPr>
              <a:t>年</a:t>
            </a:r>
            <a:r>
              <a:rPr lang="en-US" altLang="zh-TW" sz="2800" dirty="0" smtClean="0">
                <a:latin typeface="微軟正黑體" pitchFamily="34" charset="-120"/>
                <a:ea typeface="微軟正黑體" pitchFamily="34" charset="-120"/>
              </a:rPr>
              <a:t>8</a:t>
            </a:r>
            <a:r>
              <a:rPr lang="zh-TW" altLang="en-US" sz="2800" dirty="0" smtClean="0">
                <a:latin typeface="微軟正黑體" pitchFamily="34" charset="-120"/>
                <a:ea typeface="微軟正黑體" pitchFamily="34" charset="-120"/>
              </a:rPr>
              <a:t>月更年期研究最權威的雜誌</a:t>
            </a:r>
            <a:r>
              <a:rPr lang="en-US" altLang="zh-TW" sz="2800" dirty="0" smtClean="0">
                <a:latin typeface="微軟正黑體" pitchFamily="34" charset="-120"/>
                <a:ea typeface="微軟正黑體" pitchFamily="34" charset="-120"/>
              </a:rPr>
              <a:t>menopause</a:t>
            </a:r>
            <a:r>
              <a:rPr lang="zh-TW" altLang="en-US" sz="2800" dirty="0" smtClean="0">
                <a:latin typeface="微軟正黑體" pitchFamily="34" charset="-120"/>
                <a:ea typeface="微軟正黑體" pitchFamily="34" charset="-120"/>
              </a:rPr>
              <a:t>雜誌，刊登</a:t>
            </a:r>
            <a:r>
              <a:rPr lang="zh-TW" altLang="en-US" sz="2800" b="1" dirty="0" smtClean="0">
                <a:solidFill>
                  <a:srgbClr val="008000"/>
                </a:solidFill>
                <a:latin typeface="微軟正黑體" pitchFamily="34" charset="-120"/>
                <a:ea typeface="微軟正黑體" pitchFamily="34" charset="-120"/>
              </a:rPr>
              <a:t>台灣</a:t>
            </a:r>
            <a:r>
              <a:rPr lang="zh-TW" altLang="en-US" sz="2800" dirty="0" smtClean="0">
                <a:latin typeface="微軟正黑體" pitchFamily="34" charset="-120"/>
                <a:ea typeface="微軟正黑體" pitchFamily="34" charset="-120"/>
              </a:rPr>
              <a:t>健保資料分析結果，發現</a:t>
            </a:r>
            <a:r>
              <a:rPr lang="zh-TW" altLang="en-US" sz="2800" b="1" dirty="0" smtClean="0">
                <a:solidFill>
                  <a:srgbClr val="FF0000"/>
                </a:solidFill>
                <a:latin typeface="微軟正黑體" pitchFamily="34" charset="-120"/>
                <a:ea typeface="微軟正黑體" pitchFamily="34" charset="-120"/>
              </a:rPr>
              <a:t>剛停經</a:t>
            </a:r>
            <a:r>
              <a:rPr lang="zh-TW" altLang="en-US" sz="2800" dirty="0" smtClean="0">
                <a:latin typeface="微軟正黑體" pitchFamily="34" charset="-120"/>
                <a:ea typeface="微軟正黑體" pitchFamily="34" charset="-120"/>
              </a:rPr>
              <a:t>就開始補充荷爾蒙可以</a:t>
            </a:r>
            <a:r>
              <a:rPr lang="zh-TW" altLang="en-US" sz="2800" b="1" dirty="0" smtClean="0">
                <a:solidFill>
                  <a:srgbClr val="FF0000"/>
                </a:solidFill>
                <a:latin typeface="微軟正黑體" pitchFamily="34" charset="-120"/>
                <a:ea typeface="微軟正黑體" pitchFamily="34" charset="-120"/>
              </a:rPr>
              <a:t>減少死亡率、心肌梗塞及心臟衰竭</a:t>
            </a:r>
            <a:r>
              <a:rPr lang="zh-TW" altLang="en-US" sz="2800" dirty="0" smtClean="0">
                <a:latin typeface="微軟正黑體" pitchFamily="34" charset="-120"/>
                <a:ea typeface="微軟正黑體" pitchFamily="34" charset="-120"/>
              </a:rPr>
              <a:t>的機率 且</a:t>
            </a:r>
            <a:r>
              <a:rPr lang="zh-TW" altLang="en-US" sz="2800" b="1" dirty="0" smtClean="0">
                <a:solidFill>
                  <a:srgbClr val="FF0000"/>
                </a:solidFill>
                <a:latin typeface="微軟正黑體" pitchFamily="34" charset="-120"/>
                <a:ea typeface="微軟正黑體" pitchFamily="34" charset="-120"/>
              </a:rPr>
              <a:t>不會增加乳癌和中風</a:t>
            </a:r>
            <a:r>
              <a:rPr lang="zh-TW" altLang="en-US" sz="2800" dirty="0" smtClean="0">
                <a:latin typeface="微軟正黑體" pitchFamily="34" charset="-120"/>
                <a:ea typeface="微軟正黑體" pitchFamily="34" charset="-120"/>
              </a:rPr>
              <a:t>的機率</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a:p>
            <a:endParaRPr lang="zh-TW" altLang="en-US" sz="2800" dirty="0" smtClean="0">
              <a:latin typeface="微軟正黑體" pitchFamily="34" charset="-120"/>
              <a:ea typeface="微軟正黑體" pitchFamily="34" charset="-120"/>
            </a:endParaRPr>
          </a:p>
          <a:p>
            <a:r>
              <a:rPr lang="en-US" altLang="zh-TW" sz="2800" dirty="0" smtClean="0">
                <a:latin typeface="微軟正黑體" pitchFamily="34" charset="-120"/>
                <a:ea typeface="微軟正黑體" pitchFamily="34" charset="-120"/>
              </a:rPr>
              <a:t>2012</a:t>
            </a:r>
            <a:r>
              <a:rPr lang="zh-TW" altLang="en-US" sz="2800" dirty="0" smtClean="0">
                <a:latin typeface="微軟正黑體" pitchFamily="34" charset="-120"/>
                <a:ea typeface="微軟正黑體" pitchFamily="34" charset="-120"/>
              </a:rPr>
              <a:t>年</a:t>
            </a:r>
            <a:r>
              <a:rPr lang="en-US" altLang="zh-TW" sz="2800" dirty="0" smtClean="0">
                <a:latin typeface="微軟正黑體" pitchFamily="34" charset="-120"/>
                <a:ea typeface="微軟正黑體" pitchFamily="34" charset="-120"/>
              </a:rPr>
              <a:t>10</a:t>
            </a:r>
            <a:r>
              <a:rPr lang="zh-TW" altLang="en-US" sz="2800" dirty="0" smtClean="0">
                <a:latin typeface="微軟正黑體" pitchFamily="34" charset="-120"/>
                <a:ea typeface="微軟正黑體" pitchFamily="34" charset="-120"/>
              </a:rPr>
              <a:t>月</a:t>
            </a:r>
            <a:r>
              <a:rPr lang="en-US" altLang="zh-TW" sz="2800" dirty="0" smtClean="0">
                <a:latin typeface="微軟正黑體" pitchFamily="34" charset="-120"/>
                <a:ea typeface="微軟正黑體" pitchFamily="34" charset="-120"/>
              </a:rPr>
              <a:t>menopause</a:t>
            </a:r>
            <a:r>
              <a:rPr lang="zh-TW" altLang="en-US" sz="2800" dirty="0" smtClean="0">
                <a:latin typeface="微軟正黑體" pitchFamily="34" charset="-120"/>
                <a:ea typeface="微軟正黑體" pitchFamily="34" charset="-120"/>
              </a:rPr>
              <a:t>雜誌有一篇報告，</a:t>
            </a:r>
            <a:r>
              <a:rPr lang="en-US" altLang="zh-TW" sz="2800" dirty="0" smtClean="0">
                <a:latin typeface="微軟正黑體" pitchFamily="34" charset="-120"/>
                <a:ea typeface="微軟正黑體" pitchFamily="34" charset="-120"/>
              </a:rPr>
              <a:t>96%</a:t>
            </a:r>
            <a:r>
              <a:rPr lang="zh-TW" altLang="en-US" sz="2800" dirty="0" smtClean="0">
                <a:latin typeface="微軟正黑體" pitchFamily="34" charset="-120"/>
                <a:ea typeface="微軟正黑體" pitchFamily="34" charset="-120"/>
              </a:rPr>
              <a:t>的女婦產科醫師</a:t>
            </a:r>
            <a:r>
              <a:rPr lang="zh-TW" altLang="en-US" sz="2800" dirty="0" smtClean="0">
                <a:latin typeface="微軟正黑體" pitchFamily="34" charset="-120"/>
                <a:ea typeface="微軟正黑體" pitchFamily="34" charset="-120"/>
              </a:rPr>
              <a:t>會自行服用荷爾蒙，</a:t>
            </a:r>
            <a:r>
              <a:rPr lang="en-US" altLang="zh-TW" sz="2800" dirty="0" smtClean="0">
                <a:latin typeface="微軟正黑體" pitchFamily="34" charset="-120"/>
                <a:ea typeface="微軟正黑體" pitchFamily="34" charset="-120"/>
              </a:rPr>
              <a:t>98.5%</a:t>
            </a:r>
            <a:r>
              <a:rPr lang="zh-TW" altLang="en-US" sz="2800" dirty="0" smtClean="0">
                <a:latin typeface="微軟正黑體" pitchFamily="34" charset="-120"/>
                <a:ea typeface="微軟正黑體" pitchFamily="34" charset="-120"/>
              </a:rPr>
              <a:t>的男婦產科</a:t>
            </a:r>
            <a:r>
              <a:rPr lang="zh-TW" altLang="en-US" sz="2800" dirty="0" smtClean="0">
                <a:latin typeface="微軟正黑體" pitchFamily="34" charset="-120"/>
                <a:ea typeface="微軟正黑體" pitchFamily="34" charset="-120"/>
              </a:rPr>
              <a:t>醫師給太太服用荷爾蒙。</a:t>
            </a:r>
            <a:endParaRPr lang="en-US" altLang="zh-TW" sz="2800" dirty="0" smtClean="0">
              <a:latin typeface="微軟正黑體" pitchFamily="34" charset="-120"/>
              <a:ea typeface="微軟正黑體" pitchFamily="34" charset="-120"/>
            </a:endParaRPr>
          </a:p>
          <a:p>
            <a:pPr eaLnBrk="1" hangingPunct="1"/>
            <a:endParaRPr lang="zh-TW" altLang="en-US"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800100" y="45751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3315" name="內容版面配置區 2"/>
          <p:cNvSpPr>
            <a:spLocks noGrp="1"/>
          </p:cNvSpPr>
          <p:nvPr>
            <p:ph sz="quarter" idx="1"/>
          </p:nvPr>
        </p:nvSpPr>
        <p:spPr>
          <a:xfrm>
            <a:off x="800100" y="1628800"/>
            <a:ext cx="7543800" cy="4543401"/>
          </a:xfrm>
        </p:spPr>
        <p:txBody>
          <a:bodyPr>
            <a:normAutofit/>
          </a:bodyPr>
          <a:lstStyle/>
          <a:p>
            <a:pPr eaLnBrk="1" hangingPunct="1"/>
            <a:r>
              <a:rPr lang="zh-TW" altLang="en-US" sz="2800" dirty="0" smtClean="0">
                <a:latin typeface="微軟正黑體" pitchFamily="34" charset="-120"/>
                <a:ea typeface="微軟正黑體" pitchFamily="34" charset="-120"/>
              </a:rPr>
              <a:t>荷爾蒙與大腸直腸癌：最新</a:t>
            </a:r>
            <a:r>
              <a:rPr lang="zh-TW" altLang="en-US" sz="2800" b="1" dirty="0" smtClean="0">
                <a:solidFill>
                  <a:schemeClr val="accent5">
                    <a:lumMod val="75000"/>
                  </a:schemeClr>
                </a:solidFill>
                <a:latin typeface="微軟正黑體" pitchFamily="34" charset="-120"/>
                <a:ea typeface="微軟正黑體" pitchFamily="34" charset="-120"/>
              </a:rPr>
              <a:t>美國</a:t>
            </a:r>
            <a:r>
              <a:rPr lang="zh-TW" altLang="en-US" sz="2800" dirty="0" smtClean="0">
                <a:latin typeface="微軟正黑體" pitchFamily="34" charset="-120"/>
                <a:ea typeface="微軟正黑體" pitchFamily="34" charset="-120"/>
              </a:rPr>
              <a:t>的研究結果（</a:t>
            </a:r>
            <a:r>
              <a:rPr lang="en-US" altLang="zh-TW" sz="2800" dirty="0" smtClean="0">
                <a:latin typeface="微軟正黑體" pitchFamily="34" charset="-120"/>
                <a:ea typeface="微軟正黑體" pitchFamily="34" charset="-120"/>
              </a:rPr>
              <a:t>WHI</a:t>
            </a:r>
            <a:r>
              <a:rPr lang="zh-TW" altLang="en-US" sz="2800" dirty="0" smtClean="0">
                <a:latin typeface="微軟正黑體" pitchFamily="34" charset="-120"/>
                <a:ea typeface="微軟正黑體" pitchFamily="34" charset="-120"/>
              </a:rPr>
              <a:t>）顯示，荷爾蒙補充治療會</a:t>
            </a:r>
            <a:r>
              <a:rPr lang="zh-TW" altLang="en-US" sz="2800" b="1" dirty="0" smtClean="0">
                <a:solidFill>
                  <a:srgbClr val="FF0000"/>
                </a:solidFill>
                <a:latin typeface="微軟正黑體" pitchFamily="34" charset="-120"/>
                <a:ea typeface="微軟正黑體" pitchFamily="34" charset="-120"/>
              </a:rPr>
              <a:t>降低大腸直腸癌</a:t>
            </a:r>
            <a:r>
              <a:rPr lang="zh-TW" altLang="en-US" sz="2800" dirty="0" smtClean="0">
                <a:latin typeface="微軟正黑體" pitchFamily="34" charset="-120"/>
                <a:ea typeface="微軟正黑體" pitchFamily="34" charset="-120"/>
              </a:rPr>
              <a:t>的發生率</a:t>
            </a:r>
            <a:r>
              <a:rPr lang="en-US" altLang="zh-TW" sz="2800" dirty="0" smtClean="0">
                <a:latin typeface="微軟正黑體" pitchFamily="34" charset="-120"/>
                <a:ea typeface="微軟正黑體" pitchFamily="34" charset="-120"/>
              </a:rPr>
              <a:t>40-50%</a:t>
            </a:r>
            <a:r>
              <a:rPr lang="zh-TW" altLang="en-US" sz="2800" dirty="0" smtClean="0">
                <a:latin typeface="微軟正黑體" pitchFamily="34" charset="-120"/>
                <a:ea typeface="微軟正黑體" pitchFamily="34" charset="-120"/>
              </a:rPr>
              <a:t>，這也是新的發現與利益之一。</a:t>
            </a:r>
            <a:endParaRPr lang="en-US" altLang="zh-TW" sz="2800" dirty="0" smtClean="0">
              <a:latin typeface="微軟正黑體" pitchFamily="34" charset="-120"/>
              <a:ea typeface="微軟正黑體" pitchFamily="34" charset="-120"/>
            </a:endParaRPr>
          </a:p>
          <a:p>
            <a:pPr eaLnBrk="1" hangingPunct="1"/>
            <a:r>
              <a:rPr lang="zh-TW" altLang="en-US" sz="2800" b="1" dirty="0" smtClean="0">
                <a:solidFill>
                  <a:schemeClr val="accent5">
                    <a:lumMod val="75000"/>
                  </a:schemeClr>
                </a:solidFill>
                <a:latin typeface="微軟正黑體" pitchFamily="34" charset="-120"/>
                <a:ea typeface="微軟正黑體" pitchFamily="34" charset="-120"/>
              </a:rPr>
              <a:t>瑞典</a:t>
            </a:r>
            <a:r>
              <a:rPr lang="zh-TW" altLang="en-US" sz="2800" dirty="0" smtClean="0">
                <a:latin typeface="微軟正黑體" pitchFamily="34" charset="-120"/>
                <a:ea typeface="微軟正黑體" pitchFamily="34" charset="-120"/>
              </a:rPr>
              <a:t>的大型研究顯示，荷爾蒙補充療法與子宮內膜癌，陰道癌、腎臟癌、肺癌、皮膚癌等的發生機率無關。</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800100" y="457518"/>
            <a:ext cx="7876356" cy="883250"/>
          </a:xfrm>
        </p:spPr>
        <p:txBody>
          <a:bodyPr>
            <a:noAutofit/>
          </a:bodyPr>
          <a:lstStyle/>
          <a:p>
            <a:pPr eaLnBrk="1" hangingPunct="1"/>
            <a:r>
              <a:rPr lang="zh-TW" altLang="en-US" sz="4000" b="1" dirty="0" smtClean="0">
                <a:solidFill>
                  <a:schemeClr val="accent5">
                    <a:lumMod val="75000"/>
                  </a:schemeClr>
                </a:solidFill>
                <a:latin typeface="微軟正黑體" pitchFamily="34" charset="-120"/>
                <a:ea typeface="微軟正黑體" pitchFamily="34" charset="-120"/>
              </a:rPr>
              <a:t>台灣更年期醫學會荷爾蒙治療指引</a:t>
            </a:r>
            <a:endParaRPr lang="zh-TW" altLang="en-US" sz="4000" dirty="0" smtClean="0">
              <a:solidFill>
                <a:schemeClr val="accent5">
                  <a:lumMod val="75000"/>
                </a:schemeClr>
              </a:solidFill>
              <a:latin typeface="微軟正黑體" pitchFamily="34" charset="-120"/>
              <a:ea typeface="微軟正黑體" pitchFamily="34" charset="-120"/>
            </a:endParaRPr>
          </a:p>
        </p:txBody>
      </p:sp>
      <p:sp>
        <p:nvSpPr>
          <p:cNvPr id="14339" name="內容版面配置區 2"/>
          <p:cNvSpPr>
            <a:spLocks noGrp="1"/>
          </p:cNvSpPr>
          <p:nvPr>
            <p:ph sz="quarter" idx="1"/>
          </p:nvPr>
        </p:nvSpPr>
        <p:spPr>
          <a:xfrm>
            <a:off x="800100" y="1628801"/>
            <a:ext cx="7543800" cy="3096344"/>
          </a:xfrm>
        </p:spPr>
        <p:txBody>
          <a:bodyPr>
            <a:noAutofit/>
          </a:bodyPr>
          <a:lstStyle/>
          <a:p>
            <a:pPr eaLnBrk="1" hangingPunct="1"/>
            <a:r>
              <a:rPr lang="zh-TW" altLang="en-US" sz="2800" dirty="0" smtClean="0">
                <a:latin typeface="微軟正黑體" pitchFamily="34" charset="-120"/>
                <a:ea typeface="微軟正黑體" pitchFamily="34" charset="-120"/>
              </a:rPr>
              <a:t>依據「實證醫學」的規範，國際更年期醫學會（</a:t>
            </a:r>
            <a:r>
              <a:rPr lang="en-US" altLang="zh-TW" sz="2800" dirty="0" smtClean="0">
                <a:latin typeface="微軟正黑體" pitchFamily="34" charset="-120"/>
                <a:ea typeface="微軟正黑體" pitchFamily="34" charset="-120"/>
              </a:rPr>
              <a:t>IMS</a:t>
            </a:r>
            <a:r>
              <a:rPr lang="zh-TW" altLang="en-US" sz="2800" dirty="0" smtClean="0">
                <a:latin typeface="微軟正黑體" pitchFamily="34" charset="-120"/>
                <a:ea typeface="微軟正黑體" pitchFamily="34" charset="-120"/>
              </a:rPr>
              <a:t>）及北美更年期醫學會</a:t>
            </a:r>
            <a:r>
              <a:rPr lang="en-US" altLang="zh-TW" sz="2800" dirty="0" smtClean="0">
                <a:latin typeface="微軟正黑體" pitchFamily="34" charset="-120"/>
                <a:ea typeface="微軟正黑體" pitchFamily="34" charset="-120"/>
              </a:rPr>
              <a:t>(NAMS)</a:t>
            </a:r>
            <a:r>
              <a:rPr lang="zh-TW" altLang="en-US" sz="2800" dirty="0" smtClean="0">
                <a:latin typeface="微軟正黑體" pitchFamily="34" charset="-120"/>
                <a:ea typeface="微軟正黑體" pitchFamily="34" charset="-120"/>
              </a:rPr>
              <a:t>已將其聲明做了重大修正，故於</a:t>
            </a:r>
            <a:r>
              <a:rPr lang="en-US" altLang="zh-TW" sz="2800" dirty="0" smtClean="0">
                <a:latin typeface="微軟正黑體" pitchFamily="34" charset="-120"/>
                <a:ea typeface="微軟正黑體" pitchFamily="34" charset="-120"/>
              </a:rPr>
              <a:t>2007</a:t>
            </a:r>
            <a:r>
              <a:rPr lang="zh-TW" altLang="en-US" sz="2800" dirty="0" smtClean="0">
                <a:latin typeface="微軟正黑體" pitchFamily="34" charset="-120"/>
                <a:ea typeface="微軟正黑體" pitchFamily="34" charset="-120"/>
              </a:rPr>
              <a:t>年</a:t>
            </a:r>
            <a:r>
              <a:rPr lang="en-US" altLang="zh-TW" sz="2800" dirty="0" smtClean="0">
                <a:latin typeface="微軟正黑體" pitchFamily="34" charset="-120"/>
                <a:ea typeface="微軟正黑體" pitchFamily="34" charset="-120"/>
              </a:rPr>
              <a:t>8</a:t>
            </a:r>
            <a:r>
              <a:rPr lang="zh-TW" altLang="en-US" sz="2800" dirty="0" smtClean="0">
                <a:latin typeface="微軟正黑體" pitchFamily="34" charset="-120"/>
                <a:ea typeface="微軟正黑體" pitchFamily="34" charset="-120"/>
              </a:rPr>
              <a:t>月</a:t>
            </a:r>
            <a:r>
              <a:rPr lang="en-US" altLang="zh-TW" sz="2800" dirty="0" smtClean="0">
                <a:latin typeface="微軟正黑體" pitchFamily="34" charset="-120"/>
                <a:ea typeface="微軟正黑體" pitchFamily="34" charset="-120"/>
              </a:rPr>
              <a:t>31</a:t>
            </a:r>
            <a:r>
              <a:rPr lang="zh-TW" altLang="en-US" sz="2800" dirty="0" smtClean="0">
                <a:latin typeface="微軟正黑體" pitchFamily="34" charset="-120"/>
                <a:ea typeface="微軟正黑體" pitchFamily="34" charset="-120"/>
              </a:rPr>
              <a:t>日，</a:t>
            </a:r>
            <a:r>
              <a:rPr lang="zh-TW" altLang="en-US" sz="2800" dirty="0" smtClean="0">
                <a:latin typeface="微軟正黑體" pitchFamily="34" charset="-120"/>
                <a:ea typeface="微軟正黑體" pitchFamily="34" charset="-120"/>
              </a:rPr>
              <a:t>依據新的證據將</a:t>
            </a:r>
            <a:r>
              <a:rPr lang="en-US" altLang="zh-TW" sz="2800" dirty="0" smtClean="0">
                <a:latin typeface="微軟正黑體" pitchFamily="34" charset="-120"/>
                <a:ea typeface="微軟正黑體" pitchFamily="34" charset="-120"/>
              </a:rPr>
              <a:t>2004</a:t>
            </a:r>
            <a:r>
              <a:rPr lang="zh-TW" altLang="en-US" sz="2800" dirty="0" smtClean="0">
                <a:latin typeface="微軟正黑體" pitchFamily="34" charset="-120"/>
                <a:ea typeface="微軟正黑體" pitchFamily="34" charset="-120"/>
              </a:rPr>
              <a:t>年的治療指引做了修正與更改。以下十二點為</a:t>
            </a:r>
            <a:r>
              <a:rPr lang="zh-TW" altLang="en-US" sz="2800" b="1" dirty="0" smtClean="0">
                <a:solidFill>
                  <a:schemeClr val="accent5">
                    <a:lumMod val="75000"/>
                  </a:schemeClr>
                </a:solidFill>
                <a:latin typeface="微軟正黑體" pitchFamily="34" charset="-120"/>
                <a:ea typeface="微軟正黑體" pitchFamily="34" charset="-120"/>
              </a:rPr>
              <a:t>“台灣更年期醫學會荷爾蒙治療指引</a:t>
            </a:r>
            <a:r>
              <a:rPr lang="zh-TW" altLang="en-US" sz="2800" dirty="0" smtClean="0">
                <a:latin typeface="微軟正黑體" pitchFamily="34" charset="-120"/>
                <a:ea typeface="微軟正黑體" pitchFamily="34" charset="-120"/>
              </a:rPr>
              <a:t>”（</a:t>
            </a:r>
            <a:r>
              <a:rPr lang="en-US" altLang="zh-TW" sz="2800" dirty="0" smtClean="0">
                <a:latin typeface="微軟正黑體" pitchFamily="34" charset="-120"/>
                <a:ea typeface="微軟正黑體" pitchFamily="34" charset="-120"/>
              </a:rPr>
              <a:t>Hormone Therapy Guidelines : 2007 Taiwanese Menopause Society Position Statement</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800100" y="457518"/>
            <a:ext cx="7876356" cy="883250"/>
          </a:xfrm>
        </p:spPr>
        <p:txBody>
          <a:bodyPr>
            <a:noAutofit/>
          </a:bodyPr>
          <a:lstStyle/>
          <a:p>
            <a:pPr eaLnBrk="1" hangingPunct="1"/>
            <a:r>
              <a:rPr lang="zh-TW" altLang="en-US" sz="4000" b="1" dirty="0" smtClean="0">
                <a:solidFill>
                  <a:schemeClr val="accent5">
                    <a:lumMod val="75000"/>
                  </a:schemeClr>
                </a:solidFill>
                <a:latin typeface="微軟正黑體" pitchFamily="34" charset="-120"/>
                <a:ea typeface="微軟正黑體" pitchFamily="34" charset="-120"/>
              </a:rPr>
              <a:t>台灣更年期醫學會荷爾蒙治療指引</a:t>
            </a:r>
            <a:endParaRPr lang="zh-TW" altLang="en-US" sz="4000" dirty="0" smtClean="0">
              <a:solidFill>
                <a:schemeClr val="accent5">
                  <a:lumMod val="75000"/>
                </a:schemeClr>
              </a:solidFill>
              <a:latin typeface="微軟正黑體" pitchFamily="34" charset="-120"/>
              <a:ea typeface="微軟正黑體" pitchFamily="34" charset="-120"/>
            </a:endParaRPr>
          </a:p>
        </p:txBody>
      </p:sp>
      <p:sp>
        <p:nvSpPr>
          <p:cNvPr id="14339" name="內容版面配置區 2"/>
          <p:cNvSpPr>
            <a:spLocks noGrp="1"/>
          </p:cNvSpPr>
          <p:nvPr>
            <p:ph sz="quarter" idx="1"/>
          </p:nvPr>
        </p:nvSpPr>
        <p:spPr>
          <a:xfrm>
            <a:off x="827584" y="1628800"/>
            <a:ext cx="7543800" cy="3096344"/>
          </a:xfrm>
        </p:spPr>
        <p:txBody>
          <a:bodyPr>
            <a:noAutofit/>
          </a:bodyPr>
          <a:lstStyle/>
          <a:p>
            <a:r>
              <a:rPr lang="zh-TW" altLang="zh-TW" sz="2400" dirty="0" smtClean="0">
                <a:latin typeface="微軟正黑體" pitchFamily="34" charset="-120"/>
                <a:ea typeface="微軟正黑體" pitchFamily="34" charset="-120"/>
              </a:rPr>
              <a:t>建議使用荷爾蒙療法為緩解婦女更年期症狀為主，有骨質疏鬆症狀或危險因子亦可使用，但不應只為了預防心血管疾病</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r>
              <a:rPr lang="zh-TW" altLang="zh-TW" sz="2400" b="1" dirty="0" smtClean="0">
                <a:latin typeface="微軟正黑體" pitchFamily="34" charset="-120"/>
                <a:ea typeface="微軟正黑體" pitchFamily="34" charset="-120"/>
              </a:rPr>
              <a:t>並</a:t>
            </a:r>
            <a:r>
              <a:rPr lang="zh-TW" altLang="zh-TW" sz="2400" b="1" dirty="0" smtClean="0">
                <a:latin typeface="微軟正黑體" pitchFamily="34" charset="-120"/>
                <a:ea typeface="微軟正黑體" pitchFamily="34" charset="-120"/>
              </a:rPr>
              <a:t>應在停經</a:t>
            </a:r>
            <a:r>
              <a:rPr lang="en-US" altLang="zh-TW" sz="2400" b="1" dirty="0" smtClean="0">
                <a:latin typeface="微軟正黑體" pitchFamily="34" charset="-120"/>
                <a:ea typeface="微軟正黑體" pitchFamily="34" charset="-120"/>
              </a:rPr>
              <a:t>10</a:t>
            </a:r>
            <a:r>
              <a:rPr lang="zh-TW" altLang="zh-TW" sz="2400" b="1" dirty="0" smtClean="0">
                <a:latin typeface="微軟正黑體" pitchFamily="34" charset="-120"/>
                <a:ea typeface="微軟正黑體" pitchFamily="34" charset="-120"/>
              </a:rPr>
              <a:t>年以內就開始使用，使用時也應優先考慮低劑量療法</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r>
              <a:rPr lang="zh-TW" altLang="zh-TW" sz="2400" dirty="0" smtClean="0">
                <a:latin typeface="微軟正黑體" pitchFamily="34" charset="-120"/>
                <a:ea typeface="微軟正黑體" pitchFamily="34" charset="-120"/>
              </a:rPr>
              <a:t>在</a:t>
            </a:r>
            <a:r>
              <a:rPr lang="en-US" altLang="zh-TW" sz="2400" dirty="0" smtClean="0">
                <a:latin typeface="微軟正黑體" pitchFamily="34" charset="-120"/>
                <a:ea typeface="微軟正黑體" pitchFamily="34" charset="-120"/>
              </a:rPr>
              <a:t>60</a:t>
            </a:r>
            <a:r>
              <a:rPr lang="zh-TW" altLang="zh-TW" sz="2400" dirty="0" smtClean="0">
                <a:latin typeface="微軟正黑體" pitchFamily="34" charset="-120"/>
                <a:ea typeface="微軟正黑體" pitchFamily="34" charset="-120"/>
              </a:rPr>
              <a:t>歲以前的荷爾蒙療法，具有保護心臟血管的作用</a:t>
            </a:r>
            <a:r>
              <a:rPr lang="zh-TW" altLang="zh-TW" sz="2400" dirty="0" smtClean="0">
                <a:latin typeface="微軟正黑體" pitchFamily="34" charset="-120"/>
                <a:ea typeface="微軟正黑體" pitchFamily="34" charset="-120"/>
              </a:rPr>
              <a:t>，</a:t>
            </a:r>
            <a:endParaRPr lang="en-US" altLang="zh-TW" sz="2400" dirty="0" smtClean="0">
              <a:latin typeface="微軟正黑體" pitchFamily="34" charset="-120"/>
              <a:ea typeface="微軟正黑體" pitchFamily="34" charset="-120"/>
            </a:endParaRPr>
          </a:p>
          <a:p>
            <a:r>
              <a:rPr lang="zh-TW" altLang="zh-TW" sz="2400" dirty="0" smtClean="0">
                <a:latin typeface="微軟正黑體" pitchFamily="34" charset="-120"/>
                <a:ea typeface="微軟正黑體" pitchFamily="34" charset="-120"/>
              </a:rPr>
              <a:t>但</a:t>
            </a:r>
            <a:r>
              <a:rPr lang="zh-TW" altLang="zh-TW" sz="2400" dirty="0" smtClean="0">
                <a:latin typeface="微軟正黑體" pitchFamily="34" charset="-120"/>
                <a:ea typeface="微軟正黑體" pitchFamily="34" charset="-120"/>
              </a:rPr>
              <a:t>若長期持續使用超過</a:t>
            </a:r>
            <a:r>
              <a:rPr lang="en-US" altLang="zh-TW" sz="2400" dirty="0" smtClean="0">
                <a:latin typeface="微軟正黑體" pitchFamily="34" charset="-120"/>
                <a:ea typeface="微軟正黑體" pitchFamily="34" charset="-120"/>
              </a:rPr>
              <a:t>60</a:t>
            </a:r>
            <a:r>
              <a:rPr lang="zh-TW" altLang="zh-TW" sz="2400" dirty="0" smtClean="0">
                <a:latin typeface="微軟正黑體" pitchFamily="34" charset="-120"/>
                <a:ea typeface="微軟正黑體" pitchFamily="34" charset="-120"/>
              </a:rPr>
              <a:t>歲則建議須評估風險</a:t>
            </a:r>
            <a:r>
              <a:rPr lang="zh-TW" altLang="zh-TW" sz="2800" dirty="0" smtClean="0"/>
              <a:t>。</a:t>
            </a:r>
          </a:p>
          <a:p>
            <a:pPr eaLnBrk="1" hangingPunct="1"/>
            <a:endParaRPr lang="en-US" altLang="zh-TW"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800100" y="457518"/>
            <a:ext cx="7876356" cy="883250"/>
          </a:xfrm>
        </p:spPr>
        <p:txBody>
          <a:bodyPr>
            <a:noAutofit/>
          </a:bodyPr>
          <a:lstStyle/>
          <a:p>
            <a:pPr eaLnBrk="1" hangingPunct="1"/>
            <a:r>
              <a:rPr lang="zh-TW" altLang="en-US" sz="4000" b="1" dirty="0" smtClean="0">
                <a:solidFill>
                  <a:schemeClr val="accent5">
                    <a:lumMod val="75000"/>
                  </a:schemeClr>
                </a:solidFill>
                <a:latin typeface="微軟正黑體" pitchFamily="34" charset="-120"/>
                <a:ea typeface="微軟正黑體" pitchFamily="34" charset="-120"/>
              </a:rPr>
              <a:t>台灣更年期醫學會荷爾蒙治療指引</a:t>
            </a:r>
            <a:endParaRPr lang="zh-TW" altLang="en-US" sz="4000" dirty="0" smtClean="0">
              <a:solidFill>
                <a:schemeClr val="accent5">
                  <a:lumMod val="75000"/>
                </a:schemeClr>
              </a:solidFill>
              <a:latin typeface="微軟正黑體" pitchFamily="34" charset="-120"/>
              <a:ea typeface="微軟正黑體" pitchFamily="34" charset="-120"/>
            </a:endParaRPr>
          </a:p>
        </p:txBody>
      </p:sp>
      <p:sp>
        <p:nvSpPr>
          <p:cNvPr id="14339" name="內容版面配置區 2"/>
          <p:cNvSpPr>
            <a:spLocks noGrp="1"/>
          </p:cNvSpPr>
          <p:nvPr>
            <p:ph sz="quarter" idx="1"/>
          </p:nvPr>
        </p:nvSpPr>
        <p:spPr>
          <a:xfrm>
            <a:off x="800100" y="1628801"/>
            <a:ext cx="7543800" cy="3096344"/>
          </a:xfrm>
        </p:spPr>
        <p:txBody>
          <a:bodyPr>
            <a:noAutofit/>
          </a:bodyPr>
          <a:lstStyle/>
          <a:p>
            <a:pPr lvl="0"/>
            <a:r>
              <a:rPr lang="zh-TW" altLang="zh-TW" sz="2400" dirty="0" smtClean="0">
                <a:latin typeface="微軟正黑體" pitchFamily="34" charset="-120"/>
                <a:ea typeface="微軟正黑體" pitchFamily="34" charset="-120"/>
              </a:rPr>
              <a:t>使用荷爾蒙治療前，所有婦女都應接受完整的評估及檢查，持續使用荷爾蒙治療的婦女，每年至少應接受定期檢查一次。</a:t>
            </a:r>
            <a:r>
              <a:rPr lang="en-US" altLang="zh-TW" sz="2400" dirty="0" smtClean="0">
                <a:latin typeface="微軟正黑體" pitchFamily="34" charset="-120"/>
                <a:ea typeface="微軟正黑體" pitchFamily="34" charset="-120"/>
              </a:rPr>
              <a:t> </a:t>
            </a:r>
            <a:endParaRPr lang="zh-TW" altLang="zh-TW" sz="2400" dirty="0" smtClean="0">
              <a:latin typeface="微軟正黑體" pitchFamily="34" charset="-120"/>
              <a:ea typeface="微軟正黑體" pitchFamily="34" charset="-120"/>
            </a:endParaRPr>
          </a:p>
          <a:p>
            <a:r>
              <a:rPr lang="zh-TW" altLang="zh-TW" sz="2400" dirty="0" smtClean="0">
                <a:latin typeface="微軟正黑體" pitchFamily="34" charset="-120"/>
                <a:ea typeface="微軟正黑體" pitchFamily="34" charset="-120"/>
              </a:rPr>
              <a:t>醫師應提供專業諮詢，告知婦女荷爾蒙療法的效益與可能發生的風險，以決定是否需要使用</a:t>
            </a:r>
            <a:r>
              <a:rPr lang="zh-TW" altLang="zh-TW"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a:p>
            <a:pPr lvl="0"/>
            <a:r>
              <a:rPr lang="zh-TW" altLang="zh-TW" sz="2400" dirty="0" smtClean="0">
                <a:latin typeface="微軟正黑體" pitchFamily="34" charset="-120"/>
                <a:ea typeface="微軟正黑體" pitchFamily="34" charset="-120"/>
              </a:rPr>
              <a:t>荷爾蒙治療仍為緩解婦女更年期症狀（如熱潮紅、盜汗、心悸、失眠、陰道萎縮乾澀、泌尿道萎縮症狀等）最有效的方法。如僅為治療局部症狀</a:t>
            </a:r>
            <a:r>
              <a:rPr lang="en-US" altLang="zh-TW" sz="2400" dirty="0" smtClean="0">
                <a:latin typeface="微軟正黑體" pitchFamily="34" charset="-120"/>
                <a:ea typeface="微軟正黑體" pitchFamily="34" charset="-120"/>
              </a:rPr>
              <a:t>(</a:t>
            </a:r>
            <a:r>
              <a:rPr lang="zh-TW" altLang="zh-TW" sz="2400" dirty="0" smtClean="0">
                <a:latin typeface="微軟正黑體" pitchFamily="34" charset="-120"/>
                <a:ea typeface="微軟正黑體" pitchFamily="34" charset="-120"/>
              </a:rPr>
              <a:t>如陰道萎縮、性交困難、萎縮性尿道炎等</a:t>
            </a:r>
            <a:r>
              <a:rPr lang="en-US" altLang="zh-TW" sz="2400" dirty="0" smtClean="0">
                <a:latin typeface="微軟正黑體" pitchFamily="34" charset="-120"/>
                <a:ea typeface="微軟正黑體" pitchFamily="34" charset="-120"/>
              </a:rPr>
              <a:t>)</a:t>
            </a:r>
            <a:r>
              <a:rPr lang="zh-TW" altLang="zh-TW" sz="2400" dirty="0" smtClean="0">
                <a:latin typeface="微軟正黑體" pitchFamily="34" charset="-120"/>
                <a:ea typeface="微軟正黑體" pitchFamily="34" charset="-120"/>
              </a:rPr>
              <a:t>建議使用局部性雌激素療法。低劑量陰道雌激素治療不需合併使用黃體素。</a:t>
            </a:r>
            <a:r>
              <a:rPr lang="en-US" altLang="zh-TW" sz="2400" dirty="0" smtClean="0">
                <a:latin typeface="微軟正黑體" pitchFamily="34" charset="-120"/>
                <a:ea typeface="微軟正黑體" pitchFamily="34" charset="-120"/>
              </a:rPr>
              <a:t> </a:t>
            </a:r>
            <a:endParaRPr lang="zh-TW" altLang="zh-TW" sz="2400" dirty="0" smtClean="0">
              <a:latin typeface="微軟正黑體" pitchFamily="34" charset="-120"/>
              <a:ea typeface="微軟正黑體" pitchFamily="34" charset="-120"/>
            </a:endParaRPr>
          </a:p>
          <a:p>
            <a:endParaRPr lang="en-US" altLang="zh-TW"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800100" y="457518"/>
            <a:ext cx="7876356" cy="883250"/>
          </a:xfrm>
        </p:spPr>
        <p:txBody>
          <a:bodyPr>
            <a:noAutofit/>
          </a:bodyPr>
          <a:lstStyle/>
          <a:p>
            <a:pPr eaLnBrk="1" hangingPunct="1"/>
            <a:r>
              <a:rPr lang="zh-TW" altLang="en-US" sz="4000" b="1" dirty="0" smtClean="0">
                <a:solidFill>
                  <a:schemeClr val="accent5">
                    <a:lumMod val="75000"/>
                  </a:schemeClr>
                </a:solidFill>
                <a:latin typeface="微軟正黑體" pitchFamily="34" charset="-120"/>
                <a:ea typeface="微軟正黑體" pitchFamily="34" charset="-120"/>
              </a:rPr>
              <a:t>台灣更年期醫學會荷爾蒙治療指引</a:t>
            </a:r>
            <a:endParaRPr lang="zh-TW" altLang="en-US" sz="4000" dirty="0" smtClean="0">
              <a:solidFill>
                <a:schemeClr val="accent5">
                  <a:lumMod val="75000"/>
                </a:schemeClr>
              </a:solidFill>
              <a:latin typeface="微軟正黑體" pitchFamily="34" charset="-120"/>
              <a:ea typeface="微軟正黑體" pitchFamily="34" charset="-120"/>
            </a:endParaRPr>
          </a:p>
        </p:txBody>
      </p:sp>
      <p:sp>
        <p:nvSpPr>
          <p:cNvPr id="14339" name="內容版面配置區 2"/>
          <p:cNvSpPr>
            <a:spLocks noGrp="1"/>
          </p:cNvSpPr>
          <p:nvPr>
            <p:ph sz="quarter" idx="1"/>
          </p:nvPr>
        </p:nvSpPr>
        <p:spPr>
          <a:xfrm>
            <a:off x="827584" y="1628800"/>
            <a:ext cx="7543800" cy="4248472"/>
          </a:xfrm>
        </p:spPr>
        <p:txBody>
          <a:bodyPr>
            <a:noAutofit/>
          </a:bodyPr>
          <a:lstStyle/>
          <a:p>
            <a:pPr lvl="0"/>
            <a:r>
              <a:rPr lang="zh-TW" altLang="zh-TW" sz="2000" dirty="0" smtClean="0">
                <a:latin typeface="微軟正黑體" pitchFamily="34" charset="-120"/>
                <a:ea typeface="微軟正黑體" pitchFamily="34" charset="-120"/>
              </a:rPr>
              <a:t>荷爾蒙治療已證明可降低停經後骨質疏鬆症骨折及大腸癌的危險。停經婦女應做一次</a:t>
            </a:r>
            <a:r>
              <a:rPr lang="en-US" altLang="zh-TW" sz="2000" dirty="0" smtClean="0">
                <a:latin typeface="微軟正黑體" pitchFamily="34" charset="-120"/>
                <a:ea typeface="微軟正黑體" pitchFamily="34" charset="-120"/>
              </a:rPr>
              <a:t>DEXA</a:t>
            </a:r>
            <a:r>
              <a:rPr lang="zh-TW" altLang="zh-TW" sz="2000" dirty="0" smtClean="0">
                <a:latin typeface="微軟正黑體" pitchFamily="34" charset="-120"/>
                <a:ea typeface="微軟正黑體" pitchFamily="34" charset="-120"/>
              </a:rPr>
              <a:t>（</a:t>
            </a:r>
            <a:r>
              <a:rPr lang="en-US" altLang="zh-TW" sz="2000" dirty="0" smtClean="0">
                <a:latin typeface="微軟正黑體" pitchFamily="34" charset="-120"/>
                <a:ea typeface="微軟正黑體" pitchFamily="34" charset="-120"/>
              </a:rPr>
              <a:t>Spine AP View</a:t>
            </a:r>
            <a:r>
              <a:rPr lang="zh-TW" altLang="zh-TW" sz="2000" dirty="0" smtClean="0">
                <a:latin typeface="微軟正黑體" pitchFamily="34" charset="-120"/>
                <a:ea typeface="微軟正黑體" pitchFamily="34" charset="-120"/>
              </a:rPr>
              <a:t>）之骨密度測定，若確定為骨質疏鬆症，且無特殊禁忌，則建議使用荷爾蒙治療五年以上。早期卵巢衰竭及年齡小於</a:t>
            </a:r>
            <a:r>
              <a:rPr lang="en-US" altLang="zh-TW" sz="2000" dirty="0" smtClean="0">
                <a:latin typeface="微軟正黑體" pitchFamily="34" charset="-120"/>
                <a:ea typeface="微軟正黑體" pitchFamily="34" charset="-120"/>
              </a:rPr>
              <a:t>60</a:t>
            </a:r>
            <a:r>
              <a:rPr lang="zh-TW" altLang="zh-TW" sz="2000" dirty="0" smtClean="0">
                <a:latin typeface="微軟正黑體" pitchFamily="34" charset="-120"/>
                <a:ea typeface="微軟正黑體" pitchFamily="34" charset="-120"/>
              </a:rPr>
              <a:t>歲的停經婦女，若經評估有骨質疏鬆症危險因子者，應得以荷爾蒙療法為首選治療藥物。</a:t>
            </a:r>
            <a:r>
              <a:rPr lang="en-US" altLang="zh-TW" sz="2000" dirty="0" smtClean="0">
                <a:latin typeface="微軟正黑體" pitchFamily="34" charset="-120"/>
                <a:ea typeface="微軟正黑體" pitchFamily="34" charset="-120"/>
              </a:rPr>
              <a:t> </a:t>
            </a:r>
          </a:p>
          <a:p>
            <a:pPr lvl="0"/>
            <a:r>
              <a:rPr lang="zh-TW" altLang="zh-TW" sz="2000" dirty="0" smtClean="0">
                <a:latin typeface="微軟正黑體" pitchFamily="34" charset="-120"/>
                <a:ea typeface="微軟正黑體" pitchFamily="34" charset="-120"/>
              </a:rPr>
              <a:t>目前證據充分顯示，</a:t>
            </a:r>
            <a:r>
              <a:rPr lang="en-US" altLang="zh-TW" sz="2000" dirty="0" smtClean="0">
                <a:latin typeface="微軟正黑體" pitchFamily="34" charset="-120"/>
                <a:ea typeface="微軟正黑體" pitchFamily="34" charset="-120"/>
              </a:rPr>
              <a:t>60</a:t>
            </a:r>
            <a:r>
              <a:rPr lang="zh-TW" altLang="zh-TW" sz="2000" dirty="0" smtClean="0">
                <a:latin typeface="微軟正黑體" pitchFamily="34" charset="-120"/>
                <a:ea typeface="微軟正黑體" pitchFamily="34" charset="-120"/>
              </a:rPr>
              <a:t>歲以前使用荷爾蒙治療，具有保護心臟血管的作用；長期持續使用超過</a:t>
            </a:r>
            <a:r>
              <a:rPr lang="en-US" altLang="zh-TW" sz="2000" dirty="0" smtClean="0">
                <a:latin typeface="微軟正黑體" pitchFamily="34" charset="-120"/>
                <a:ea typeface="微軟正黑體" pitchFamily="34" charset="-120"/>
              </a:rPr>
              <a:t>60</a:t>
            </a:r>
            <a:r>
              <a:rPr lang="zh-TW" altLang="zh-TW" sz="2000" dirty="0" smtClean="0">
                <a:latin typeface="微軟正黑體" pitchFamily="34" charset="-120"/>
                <a:ea typeface="微軟正黑體" pitchFamily="34" charset="-120"/>
              </a:rPr>
              <a:t>歲則建議須評估風險。但建議不要只為了預防心血管疾病而使用荷爾蒙治療，對停經並保有子宮的婦女，可使用其他藥物或方法來降低心血管疾病。</a:t>
            </a:r>
            <a:r>
              <a:rPr lang="en-US" altLang="zh-TW" sz="2000" dirty="0" smtClean="0">
                <a:latin typeface="微軟正黑體" pitchFamily="34" charset="-120"/>
                <a:ea typeface="微軟正黑體" pitchFamily="34" charset="-120"/>
              </a:rPr>
              <a:t> </a:t>
            </a:r>
            <a:endParaRPr lang="zh-TW" altLang="zh-TW" sz="2000" dirty="0" smtClean="0">
              <a:latin typeface="微軟正黑體" pitchFamily="34" charset="-120"/>
              <a:ea typeface="微軟正黑體" pitchFamily="34" charset="-120"/>
            </a:endParaRPr>
          </a:p>
          <a:p>
            <a:pPr lvl="0"/>
            <a:r>
              <a:rPr lang="zh-TW" altLang="zh-TW" sz="2000" dirty="0" smtClean="0">
                <a:latin typeface="微軟正黑體" pitchFamily="34" charset="-120"/>
                <a:ea typeface="微軟正黑體" pitchFamily="34" charset="-120"/>
              </a:rPr>
              <a:t>停經初期婦女（</a:t>
            </a:r>
            <a:r>
              <a:rPr lang="en-US" altLang="zh-TW" sz="2000" dirty="0" smtClean="0">
                <a:latin typeface="微軟正黑體" pitchFamily="34" charset="-120"/>
                <a:ea typeface="微軟正黑體" pitchFamily="34" charset="-120"/>
              </a:rPr>
              <a:t>Early Post Menopause</a:t>
            </a:r>
            <a:r>
              <a:rPr lang="zh-TW" altLang="zh-TW" sz="2000" dirty="0" smtClean="0">
                <a:latin typeface="微軟正黑體" pitchFamily="34" charset="-120"/>
                <a:ea typeface="微軟正黑體" pitchFamily="34" charset="-120"/>
              </a:rPr>
              <a:t>）如使用荷爾蒙治療，引起乳癌增加的機率極低。雌激素合併黃體素治療超過五年，發生乳癌危險性會少許升高，但乳癌風險升高的程度，並不具統計學的意義。</a:t>
            </a:r>
            <a:r>
              <a:rPr lang="en-US" altLang="zh-TW" sz="2000" dirty="0" smtClean="0">
                <a:latin typeface="微軟正黑體" pitchFamily="34" charset="-120"/>
                <a:ea typeface="微軟正黑體" pitchFamily="34" charset="-120"/>
              </a:rPr>
              <a:t> </a:t>
            </a:r>
            <a:endParaRPr lang="zh-TW" altLang="zh-TW" sz="2000" dirty="0" smtClean="0">
              <a:latin typeface="微軟正黑體" pitchFamily="34" charset="-120"/>
              <a:ea typeface="微軟正黑體" pitchFamily="34" charset="-120"/>
            </a:endParaRPr>
          </a:p>
          <a:p>
            <a:pPr lvl="0"/>
            <a:endParaRPr lang="zh-TW" altLang="zh-TW" sz="2000" dirty="0" smtClean="0"/>
          </a:p>
          <a:p>
            <a:pPr eaLnBrk="1" hangingPunct="1"/>
            <a:endParaRPr lang="en-US" altLang="zh-TW" sz="20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971600" y="260648"/>
            <a:ext cx="7543800" cy="883250"/>
          </a:xfrm>
        </p:spPr>
        <p:txBody>
          <a:bodyPr>
            <a:normAutofit/>
          </a:bodyPr>
          <a:lstStyle/>
          <a:p>
            <a:pPr algn="ctr" eaLnBrk="1" hangingPunct="1"/>
            <a:r>
              <a:rPr lang="zh-TW" altLang="en-US" sz="4000" b="1" dirty="0" smtClean="0">
                <a:solidFill>
                  <a:schemeClr val="accent5">
                    <a:lumMod val="75000"/>
                  </a:schemeClr>
                </a:solidFill>
                <a:latin typeface="微軟正黑體" pitchFamily="34" charset="-120"/>
                <a:ea typeface="微軟正黑體" pitchFamily="34" charset="-120"/>
              </a:rPr>
              <a:t>更年期雜誌全球共同聲明</a:t>
            </a:r>
          </a:p>
        </p:txBody>
      </p:sp>
      <p:sp>
        <p:nvSpPr>
          <p:cNvPr id="6147" name="內容版面配置區 2"/>
          <p:cNvSpPr>
            <a:spLocks noGrp="1"/>
          </p:cNvSpPr>
          <p:nvPr>
            <p:ph sz="quarter" idx="1"/>
          </p:nvPr>
        </p:nvSpPr>
        <p:spPr>
          <a:xfrm>
            <a:off x="827584" y="1340768"/>
            <a:ext cx="7543800" cy="4615409"/>
          </a:xfrm>
        </p:spPr>
        <p:txBody>
          <a:bodyPr>
            <a:normAutofit/>
          </a:bodyPr>
          <a:lstStyle/>
          <a:p>
            <a:pPr eaLnBrk="1" hangingPunct="1">
              <a:defRPr/>
            </a:pPr>
            <a:r>
              <a:rPr lang="en-US" altLang="zh-TW" sz="2800" dirty="0" smtClean="0">
                <a:latin typeface="微軟正黑體" pitchFamily="34" charset="-120"/>
                <a:ea typeface="微軟正黑體" pitchFamily="34" charset="-120"/>
              </a:rPr>
              <a:t>2012</a:t>
            </a:r>
            <a:r>
              <a:rPr lang="zh-TW" altLang="zh-TW" sz="2800" dirty="0" smtClean="0">
                <a:latin typeface="微軟正黑體" pitchFamily="34" charset="-120"/>
                <a:ea typeface="微軟正黑體" pitchFamily="34" charset="-120"/>
              </a:rPr>
              <a:t>年</a:t>
            </a:r>
            <a:r>
              <a:rPr lang="en-US" altLang="zh-TW" sz="2800" dirty="0" smtClean="0">
                <a:latin typeface="微軟正黑體" pitchFamily="34" charset="-120"/>
                <a:ea typeface="微軟正黑體" pitchFamily="34" charset="-120"/>
              </a:rPr>
              <a:t>11</a:t>
            </a:r>
            <a:r>
              <a:rPr lang="zh-TW" altLang="zh-TW" sz="2800" dirty="0" smtClean="0">
                <a:latin typeface="微軟正黑體" pitchFamily="34" charset="-120"/>
                <a:ea typeface="微軟正黑體" pitchFamily="34" charset="-120"/>
              </a:rPr>
              <a:t>月國際停經協會圓桌會議共識，發表在</a:t>
            </a:r>
            <a:r>
              <a:rPr lang="en-US" altLang="zh-TW" sz="2800" dirty="0" smtClean="0">
                <a:latin typeface="微軟正黑體" pitchFamily="34" charset="-120"/>
                <a:ea typeface="微軟正黑體" pitchFamily="34" charset="-120"/>
              </a:rPr>
              <a:t>2013</a:t>
            </a:r>
            <a:r>
              <a:rPr lang="zh-TW" altLang="zh-TW" sz="2800" dirty="0" smtClean="0">
                <a:latin typeface="微軟正黑體" pitchFamily="34" charset="-120"/>
                <a:ea typeface="微軟正黑體" pitchFamily="34" charset="-120"/>
              </a:rPr>
              <a:t>年更年期雜誌</a:t>
            </a:r>
            <a:r>
              <a:rPr lang="en-US" altLang="zh-TW" sz="2800" dirty="0" smtClean="0">
                <a:latin typeface="微軟正黑體" pitchFamily="34" charset="-120"/>
                <a:ea typeface="微軟正黑體" pitchFamily="34" charset="-120"/>
              </a:rPr>
              <a:t>(Climacteric)</a:t>
            </a:r>
            <a:r>
              <a:rPr lang="zh-TW" altLang="zh-TW" sz="2800" dirty="0" smtClean="0">
                <a:latin typeface="微軟正黑體" pitchFamily="34" charset="-120"/>
                <a:ea typeface="微軟正黑體" pitchFamily="34" charset="-120"/>
              </a:rPr>
              <a:t>全球共同聲明</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a:p>
            <a:pPr marL="514350" indent="-514350" eaLnBrk="1" hangingPunct="1">
              <a:buFont typeface="+mj-lt"/>
              <a:buAutoNum type="arabicPeriod"/>
              <a:defRPr/>
            </a:pPr>
            <a:r>
              <a:rPr lang="en-US" altLang="zh-TW" sz="2800" dirty="0" smtClean="0">
                <a:latin typeface="微軟正黑體" pitchFamily="34" charset="-120"/>
                <a:ea typeface="微軟正黑體" pitchFamily="34" charset="-120"/>
              </a:rPr>
              <a:t>MHT(</a:t>
            </a:r>
            <a:r>
              <a:rPr lang="zh-TW" altLang="en-US" sz="2800" dirty="0" smtClean="0">
                <a:latin typeface="微軟正黑體" pitchFamily="34" charset="-120"/>
                <a:ea typeface="微軟正黑體" pitchFamily="34" charset="-120"/>
              </a:rPr>
              <a:t>即</a:t>
            </a:r>
            <a:r>
              <a:rPr lang="en-US" altLang="zh-TW" sz="2800" dirty="0" smtClean="0">
                <a:latin typeface="微軟正黑體" pitchFamily="34" charset="-120"/>
                <a:ea typeface="微軟正黑體" pitchFamily="34" charset="-120"/>
              </a:rPr>
              <a:t>HRT)</a:t>
            </a:r>
            <a:r>
              <a:rPr lang="zh-TW" altLang="en-US" sz="2800" dirty="0" smtClean="0">
                <a:latin typeface="微軟正黑體" pitchFamily="34" charset="-120"/>
                <a:ea typeface="微軟正黑體" pitchFamily="34" charset="-120"/>
              </a:rPr>
              <a:t>是與停</a:t>
            </a:r>
            <a:r>
              <a:rPr lang="zh-TW" altLang="en-US" sz="2800" b="1" dirty="0" smtClean="0">
                <a:solidFill>
                  <a:srgbClr val="FF0000"/>
                </a:solidFill>
                <a:latin typeface="微軟正黑體" pitchFamily="34" charset="-120"/>
                <a:ea typeface="微軟正黑體" pitchFamily="34" charset="-120"/>
              </a:rPr>
              <a:t>經有關的血管收縮性神經症狀的最有效的治療</a:t>
            </a:r>
            <a:r>
              <a:rPr lang="zh-TW" altLang="en-US" sz="2800" dirty="0" smtClean="0">
                <a:latin typeface="微軟正黑體" pitchFamily="34" charset="-120"/>
                <a:ea typeface="微軟正黑體" pitchFamily="34" charset="-120"/>
              </a:rPr>
              <a:t>，但其好處在</a:t>
            </a:r>
            <a:r>
              <a:rPr lang="en-US" altLang="zh-TW" sz="2800" dirty="0" smtClean="0">
                <a:latin typeface="微軟正黑體" pitchFamily="34" charset="-120"/>
                <a:ea typeface="微軟正黑體" pitchFamily="34" charset="-120"/>
              </a:rPr>
              <a:t>60</a:t>
            </a:r>
            <a:r>
              <a:rPr lang="zh-TW" altLang="en-US" sz="2800" dirty="0" smtClean="0">
                <a:latin typeface="微軟正黑體" pitchFamily="34" charset="-120"/>
                <a:ea typeface="微軟正黑體" pitchFamily="34" charset="-120"/>
              </a:rPr>
              <a:t>歲後或已停經超過</a:t>
            </a:r>
            <a:r>
              <a:rPr lang="en-US" altLang="zh-TW" sz="2800" dirty="0" smtClean="0">
                <a:latin typeface="微軟正黑體" pitchFamily="34" charset="-120"/>
                <a:ea typeface="微軟正黑體" pitchFamily="34" charset="-120"/>
              </a:rPr>
              <a:t>10</a:t>
            </a:r>
            <a:r>
              <a:rPr lang="zh-TW" altLang="en-US" sz="2800" dirty="0" smtClean="0">
                <a:latin typeface="微軟正黑體" pitchFamily="34" charset="-120"/>
                <a:ea typeface="微軟正黑體" pitchFamily="34" charset="-120"/>
              </a:rPr>
              <a:t>年會被其所造成的危險超越。</a:t>
            </a:r>
            <a:endParaRPr lang="en-US" altLang="zh-TW" sz="2800" dirty="0" smtClean="0">
              <a:latin typeface="微軟正黑體" pitchFamily="34" charset="-120"/>
              <a:ea typeface="微軟正黑體" pitchFamily="34" charset="-120"/>
            </a:endParaRPr>
          </a:p>
          <a:p>
            <a:pPr marL="514350" indent="-514350" eaLnBrk="1" hangingPunct="1">
              <a:buFont typeface="+mj-lt"/>
              <a:buAutoNum type="arabicPeriod"/>
              <a:defRPr/>
            </a:pPr>
            <a:r>
              <a:rPr lang="en-US" altLang="zh-TW" sz="2800" dirty="0" smtClean="0">
                <a:latin typeface="微軟正黑體" pitchFamily="34" charset="-120"/>
                <a:ea typeface="微軟正黑體" pitchFamily="34" charset="-120"/>
              </a:rPr>
              <a:t>MHT</a:t>
            </a:r>
            <a:r>
              <a:rPr lang="zh-TW" altLang="en-US" sz="2800" dirty="0" smtClean="0">
                <a:latin typeface="微軟正黑體" pitchFamily="34" charset="-120"/>
                <a:ea typeface="微軟正黑體" pitchFamily="34" charset="-120"/>
              </a:rPr>
              <a:t>在</a:t>
            </a:r>
            <a:r>
              <a:rPr lang="zh-TW" altLang="en-US" sz="2800" b="1" dirty="0" smtClean="0">
                <a:solidFill>
                  <a:srgbClr val="FF0000"/>
                </a:solidFill>
                <a:latin typeface="微軟正黑體" pitchFamily="34" charset="-120"/>
                <a:ea typeface="微軟正黑體" pitchFamily="34" charset="-120"/>
              </a:rPr>
              <a:t>預防骨質疏鬆症相關骨折有效</a:t>
            </a:r>
            <a:r>
              <a:rPr lang="zh-TW" altLang="en-US" sz="2800" dirty="0" smtClean="0">
                <a:latin typeface="微軟正黑體" pitchFamily="34" charset="-120"/>
                <a:ea typeface="微軟正黑體" pitchFamily="34" charset="-120"/>
              </a:rPr>
              <a:t>且適當（仍指小於</a:t>
            </a:r>
            <a:r>
              <a:rPr lang="en-US" altLang="zh-TW" sz="2800" dirty="0" smtClean="0">
                <a:latin typeface="微軟正黑體" pitchFamily="34" charset="-120"/>
                <a:ea typeface="微軟正黑體" pitchFamily="34" charset="-120"/>
              </a:rPr>
              <a:t>60</a:t>
            </a:r>
            <a:r>
              <a:rPr lang="zh-TW" altLang="en-US" sz="2800" dirty="0" smtClean="0">
                <a:latin typeface="微軟正黑體" pitchFamily="34" charset="-120"/>
                <a:ea typeface="微軟正黑體" pitchFamily="34" charset="-120"/>
              </a:rPr>
              <a:t>歲或停經</a:t>
            </a:r>
            <a:r>
              <a:rPr lang="en-US" altLang="zh-TW" sz="2800" dirty="0" smtClean="0">
                <a:latin typeface="微軟正黑體" pitchFamily="34" charset="-120"/>
                <a:ea typeface="微軟正黑體" pitchFamily="34" charset="-120"/>
              </a:rPr>
              <a:t>10</a:t>
            </a:r>
            <a:r>
              <a:rPr lang="zh-TW" altLang="en-US" sz="2800" dirty="0" smtClean="0">
                <a:latin typeface="微軟正黑體" pitchFamily="34" charset="-120"/>
                <a:ea typeface="微軟正黑體" pitchFamily="34" charset="-120"/>
              </a:rPr>
              <a:t>年之內</a:t>
            </a:r>
            <a:r>
              <a:rPr lang="en-US" altLang="zh-TW" sz="2800" dirty="0" smtClean="0">
                <a:latin typeface="微軟正黑體" pitchFamily="34" charset="-120"/>
                <a:ea typeface="微軟正黑體" pitchFamily="34" charset="-120"/>
              </a:rPr>
              <a:t>)</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800100" y="457518"/>
            <a:ext cx="7876356" cy="883250"/>
          </a:xfrm>
        </p:spPr>
        <p:txBody>
          <a:bodyPr>
            <a:noAutofit/>
          </a:bodyPr>
          <a:lstStyle/>
          <a:p>
            <a:pPr eaLnBrk="1" hangingPunct="1"/>
            <a:r>
              <a:rPr lang="zh-TW" altLang="en-US" sz="4000" b="1" dirty="0" smtClean="0">
                <a:solidFill>
                  <a:schemeClr val="accent5">
                    <a:lumMod val="75000"/>
                  </a:schemeClr>
                </a:solidFill>
                <a:latin typeface="微軟正黑體" pitchFamily="34" charset="-120"/>
                <a:ea typeface="微軟正黑體" pitchFamily="34" charset="-120"/>
              </a:rPr>
              <a:t>台灣更年期醫學會荷爾蒙治療指引</a:t>
            </a:r>
            <a:endParaRPr lang="zh-TW" altLang="en-US" sz="4000" dirty="0" smtClean="0">
              <a:solidFill>
                <a:schemeClr val="accent5">
                  <a:lumMod val="75000"/>
                </a:schemeClr>
              </a:solidFill>
              <a:latin typeface="微軟正黑體" pitchFamily="34" charset="-120"/>
              <a:ea typeface="微軟正黑體" pitchFamily="34" charset="-120"/>
            </a:endParaRPr>
          </a:p>
        </p:txBody>
      </p:sp>
      <p:sp>
        <p:nvSpPr>
          <p:cNvPr id="14339" name="內容版面配置區 2"/>
          <p:cNvSpPr>
            <a:spLocks noGrp="1"/>
          </p:cNvSpPr>
          <p:nvPr>
            <p:ph sz="quarter" idx="1"/>
          </p:nvPr>
        </p:nvSpPr>
        <p:spPr>
          <a:xfrm>
            <a:off x="827584" y="1628800"/>
            <a:ext cx="7543800" cy="3096344"/>
          </a:xfrm>
        </p:spPr>
        <p:txBody>
          <a:bodyPr>
            <a:noAutofit/>
          </a:bodyPr>
          <a:lstStyle/>
          <a:p>
            <a:r>
              <a:rPr lang="zh-TW" altLang="zh-TW" sz="2400" dirty="0" smtClean="0">
                <a:latin typeface="微軟正黑體" pitchFamily="34" charset="-120"/>
                <a:ea typeface="微軟正黑體" pitchFamily="34" charset="-120"/>
              </a:rPr>
              <a:t>根據</a:t>
            </a:r>
            <a:r>
              <a:rPr lang="en-US" altLang="zh-TW" sz="2400" dirty="0" smtClean="0">
                <a:latin typeface="微軟正黑體" pitchFamily="34" charset="-120"/>
                <a:ea typeface="微軟正黑體" pitchFamily="34" charset="-120"/>
              </a:rPr>
              <a:t>2004</a:t>
            </a:r>
            <a:r>
              <a:rPr lang="zh-TW" altLang="zh-TW" sz="2400" dirty="0" smtClean="0">
                <a:latin typeface="微軟正黑體" pitchFamily="34" charset="-120"/>
                <a:ea typeface="微軟正黑體" pitchFamily="34" charset="-120"/>
              </a:rPr>
              <a:t>年</a:t>
            </a:r>
            <a:r>
              <a:rPr lang="en-US" altLang="zh-TW" sz="2400" dirty="0" smtClean="0">
                <a:latin typeface="微軟正黑體" pitchFamily="34" charset="-120"/>
                <a:ea typeface="微軟正黑體" pitchFamily="34" charset="-120"/>
              </a:rPr>
              <a:t>WHI</a:t>
            </a:r>
            <a:r>
              <a:rPr lang="zh-TW" altLang="zh-TW" sz="2400" dirty="0" smtClean="0">
                <a:latin typeface="微軟正黑體" pitchFamily="34" charset="-120"/>
                <a:ea typeface="微軟正黑體" pitchFamily="34" charset="-120"/>
              </a:rPr>
              <a:t>研究報告顯示，子宮切除之停經婦女單獨使用雌激素，會增加中風之危險，但顯著減少股骨頸骨折之危險。平均使用雌激素</a:t>
            </a:r>
            <a:r>
              <a:rPr lang="en-US" altLang="zh-TW" sz="2400" dirty="0" smtClean="0">
                <a:latin typeface="微軟正黑體" pitchFamily="34" charset="-120"/>
                <a:ea typeface="微軟正黑體" pitchFamily="34" charset="-120"/>
              </a:rPr>
              <a:t>6.8</a:t>
            </a:r>
            <a:r>
              <a:rPr lang="zh-TW" altLang="zh-TW" sz="2400" dirty="0" smtClean="0">
                <a:latin typeface="微軟正黑體" pitchFamily="34" charset="-120"/>
                <a:ea typeface="微軟正黑體" pitchFamily="34" charset="-120"/>
              </a:rPr>
              <a:t>年，乳癌的發生率稍減，同時不會影響冠心病發生率。</a:t>
            </a:r>
            <a:r>
              <a:rPr lang="en-US" altLang="zh-TW" sz="2400" dirty="0" smtClean="0">
                <a:latin typeface="微軟正黑體" pitchFamily="34" charset="-120"/>
                <a:ea typeface="微軟正黑體" pitchFamily="34" charset="-120"/>
              </a:rPr>
              <a:t> </a:t>
            </a:r>
            <a:endParaRPr lang="zh-TW" altLang="zh-TW" sz="2400" dirty="0" smtClean="0">
              <a:latin typeface="微軟正黑體" pitchFamily="34" charset="-120"/>
              <a:ea typeface="微軟正黑體" pitchFamily="34" charset="-120"/>
            </a:endParaRPr>
          </a:p>
          <a:p>
            <a:r>
              <a:rPr lang="zh-TW" altLang="zh-TW" sz="2400" dirty="0" smtClean="0">
                <a:latin typeface="微軟正黑體" pitchFamily="34" charset="-120"/>
                <a:ea typeface="微軟正黑體" pitchFamily="34" charset="-120"/>
              </a:rPr>
              <a:t>子宮完整的婦女使用雌激素治療時，應同時處方適當的黃體素，以預防子宮內膜增生；對無子宮的婦女則無需處方黃體素。合成黃體素（</a:t>
            </a:r>
            <a:r>
              <a:rPr lang="en-US" altLang="zh-TW" sz="2400" dirty="0" err="1" smtClean="0">
                <a:latin typeface="微軟正黑體" pitchFamily="34" charset="-120"/>
                <a:ea typeface="微軟正黑體" pitchFamily="34" charset="-120"/>
              </a:rPr>
              <a:t>Progestins</a:t>
            </a:r>
            <a:r>
              <a:rPr lang="zh-TW" altLang="zh-TW" sz="2400" dirty="0" smtClean="0">
                <a:latin typeface="微軟正黑體" pitchFamily="34" charset="-120"/>
                <a:ea typeface="微軟正黑體" pitchFamily="34" charset="-120"/>
              </a:rPr>
              <a:t>）似乎會有促進乳癌及冠心病之不良作用。</a:t>
            </a:r>
            <a:r>
              <a:rPr lang="en-US" altLang="zh-TW" sz="2400" dirty="0" smtClean="0">
                <a:latin typeface="微軟正黑體" pitchFamily="34" charset="-120"/>
                <a:ea typeface="微軟正黑體" pitchFamily="34" charset="-120"/>
              </a:rPr>
              <a:t> </a:t>
            </a:r>
            <a:endParaRPr lang="zh-TW" altLang="zh-TW" sz="2400" dirty="0" smtClean="0">
              <a:latin typeface="微軟正黑體" pitchFamily="34" charset="-120"/>
              <a:ea typeface="微軟正黑體" pitchFamily="34" charset="-120"/>
            </a:endParaRPr>
          </a:p>
          <a:p>
            <a:r>
              <a:rPr lang="zh-TW" altLang="zh-TW" sz="2400" dirty="0" smtClean="0">
                <a:latin typeface="微軟正黑體" pitchFamily="34" charset="-120"/>
                <a:ea typeface="微軟正黑體" pitchFamily="34" charset="-120"/>
              </a:rPr>
              <a:t>針劑荷爾蒙療法，因其長期使用之療效及危險性仍未確定，不建議使用。</a:t>
            </a:r>
            <a:r>
              <a:rPr lang="en-US" altLang="zh-TW" sz="2400" dirty="0" smtClean="0">
                <a:latin typeface="微軟正黑體" pitchFamily="34" charset="-120"/>
                <a:ea typeface="微軟正黑體" pitchFamily="34" charset="-120"/>
              </a:rPr>
              <a:t> </a:t>
            </a:r>
            <a:endParaRPr lang="zh-TW" altLang="zh-TW" sz="2400" dirty="0" smtClean="0">
              <a:latin typeface="微軟正黑體" pitchFamily="34" charset="-120"/>
              <a:ea typeface="微軟正黑體" pitchFamily="34" charset="-120"/>
            </a:endParaRPr>
          </a:p>
          <a:p>
            <a:pPr eaLnBrk="1" hangingPunct="1"/>
            <a:endParaRPr lang="en-US" altLang="zh-TW" sz="20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800100" y="457518"/>
            <a:ext cx="7876356" cy="883250"/>
          </a:xfrm>
        </p:spPr>
        <p:txBody>
          <a:bodyPr>
            <a:noAutofit/>
          </a:bodyPr>
          <a:lstStyle/>
          <a:p>
            <a:pPr eaLnBrk="1" hangingPunct="1"/>
            <a:r>
              <a:rPr lang="zh-TW" altLang="en-US" sz="4000" b="1" dirty="0" smtClean="0">
                <a:solidFill>
                  <a:schemeClr val="accent5">
                    <a:lumMod val="75000"/>
                  </a:schemeClr>
                </a:solidFill>
                <a:latin typeface="微軟正黑體" pitchFamily="34" charset="-120"/>
                <a:ea typeface="微軟正黑體" pitchFamily="34" charset="-120"/>
              </a:rPr>
              <a:t>台灣更年期醫學會荷爾蒙治療指引</a:t>
            </a:r>
            <a:endParaRPr lang="zh-TW" altLang="en-US" sz="4000" dirty="0" smtClean="0">
              <a:solidFill>
                <a:schemeClr val="accent5">
                  <a:lumMod val="75000"/>
                </a:schemeClr>
              </a:solidFill>
              <a:latin typeface="微軟正黑體" pitchFamily="34" charset="-120"/>
              <a:ea typeface="微軟正黑體" pitchFamily="34" charset="-120"/>
            </a:endParaRPr>
          </a:p>
        </p:txBody>
      </p:sp>
      <p:sp>
        <p:nvSpPr>
          <p:cNvPr id="14339" name="內容版面配置區 2"/>
          <p:cNvSpPr>
            <a:spLocks noGrp="1"/>
          </p:cNvSpPr>
          <p:nvPr>
            <p:ph sz="quarter" idx="1"/>
          </p:nvPr>
        </p:nvSpPr>
        <p:spPr>
          <a:xfrm>
            <a:off x="827584" y="1628800"/>
            <a:ext cx="7543800" cy="3096344"/>
          </a:xfrm>
        </p:spPr>
        <p:txBody>
          <a:bodyPr>
            <a:noAutofit/>
          </a:bodyPr>
          <a:lstStyle/>
          <a:p>
            <a:pPr lvl="0"/>
            <a:r>
              <a:rPr lang="zh-TW" altLang="zh-TW" sz="2400" dirty="0" smtClean="0">
                <a:latin typeface="微軟正黑體" pitchFamily="34" charset="-120"/>
                <a:ea typeface="微軟正黑體" pitchFamily="34" charset="-120"/>
              </a:rPr>
              <a:t>荷爾蒙治療在停經</a:t>
            </a:r>
            <a:r>
              <a:rPr lang="en-US" altLang="zh-TW" sz="2400" dirty="0" smtClean="0">
                <a:latin typeface="微軟正黑體" pitchFamily="34" charset="-120"/>
                <a:ea typeface="微軟正黑體" pitchFamily="34" charset="-120"/>
              </a:rPr>
              <a:t>10</a:t>
            </a:r>
            <a:r>
              <a:rPr lang="zh-TW" altLang="zh-TW" sz="2400" dirty="0" smtClean="0">
                <a:latin typeface="微軟正黑體" pitchFamily="34" charset="-120"/>
                <a:ea typeface="微軟正黑體" pitchFamily="34" charset="-120"/>
              </a:rPr>
              <a:t>年以內就開始使用，則其效益高且風險低，使用時應優先考慮低劑量療法。</a:t>
            </a:r>
            <a:r>
              <a:rPr lang="en-US" altLang="zh-TW" sz="2400" dirty="0" smtClean="0">
                <a:latin typeface="微軟正黑體" pitchFamily="34" charset="-120"/>
                <a:ea typeface="微軟正黑體" pitchFamily="34" charset="-120"/>
              </a:rPr>
              <a:t> </a:t>
            </a:r>
            <a:endParaRPr lang="zh-TW" altLang="zh-TW" sz="2400" dirty="0" smtClean="0">
              <a:latin typeface="微軟正黑體" pitchFamily="34" charset="-120"/>
              <a:ea typeface="微軟正黑體" pitchFamily="34" charset="-120"/>
            </a:endParaRPr>
          </a:p>
          <a:p>
            <a:pPr lvl="0"/>
            <a:r>
              <a:rPr lang="zh-TW" altLang="zh-TW" sz="2400" dirty="0" smtClean="0">
                <a:latin typeface="微軟正黑體" pitchFamily="34" charset="-120"/>
                <a:ea typeface="微軟正黑體" pitchFamily="34" charset="-120"/>
              </a:rPr>
              <a:t>停經婦女不需常規補充男性荷爾蒙，但對男性荷爾蒙缺乏之停經婦女（如曾接受雙側卵巢切除或腎上腺功能失調婦女），則有顯著療效（如提昇生活品質及改善性功能）。</a:t>
            </a:r>
            <a:r>
              <a:rPr lang="en-US" altLang="zh-TW" sz="2400" dirty="0" smtClean="0">
                <a:latin typeface="微軟正黑體" pitchFamily="34" charset="-120"/>
                <a:ea typeface="微軟正黑體" pitchFamily="34" charset="-120"/>
              </a:rPr>
              <a:t> </a:t>
            </a:r>
            <a:endParaRPr lang="zh-TW" altLang="zh-TW" sz="2400" dirty="0" smtClean="0">
              <a:latin typeface="微軟正黑體" pitchFamily="34" charset="-120"/>
              <a:ea typeface="微軟正黑體" pitchFamily="34" charset="-120"/>
            </a:endParaRPr>
          </a:p>
          <a:p>
            <a:pPr lvl="0"/>
            <a:r>
              <a:rPr lang="zh-TW" altLang="zh-TW" sz="2400" dirty="0" smtClean="0">
                <a:latin typeface="微軟正黑體" pitchFamily="34" charset="-120"/>
                <a:ea typeface="微軟正黑體" pitchFamily="34" charset="-120"/>
              </a:rPr>
              <a:t>雖然有些報告認為植物性雌激素對更年期症狀之改善有所幫助，但其療效有限，與安慰劑相比較，無顯著差異。因臨床研究證據不足，在選擇此類產品時，須謹記「並非所有植物性雌激素皆安全有效，臨床驗證與否是唯一的保障」。</a:t>
            </a:r>
          </a:p>
          <a:p>
            <a:pPr eaLnBrk="1" hangingPunct="1"/>
            <a:endParaRPr lang="en-US" altLang="zh-TW" sz="28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171400"/>
            <a:ext cx="7543800" cy="1340768"/>
          </a:xfrm>
        </p:spPr>
        <p:txBody>
          <a:bodyPr>
            <a:normAutofit/>
          </a:bodyPr>
          <a:lstStyle/>
          <a:p>
            <a:pPr algn="ctr"/>
            <a:r>
              <a:rPr lang="en-US" altLang="zh-TW" sz="4000" b="1" dirty="0" smtClean="0">
                <a:latin typeface="微軟正黑體" pitchFamily="34" charset="-120"/>
                <a:ea typeface="微軟正黑體" pitchFamily="34" charset="-120"/>
              </a:rPr>
              <a:t>MRT</a:t>
            </a:r>
            <a:r>
              <a:rPr lang="zh-TW" altLang="en-US" sz="4000" b="1" dirty="0" smtClean="0">
                <a:latin typeface="微軟正黑體" pitchFamily="34" charset="-120"/>
                <a:ea typeface="微軟正黑體" pitchFamily="34" charset="-120"/>
              </a:rPr>
              <a:t>與癌症關係</a:t>
            </a:r>
            <a:endParaRPr lang="zh-TW" altLang="en-US" sz="4000" b="1" dirty="0">
              <a:latin typeface="微軟正黑體" pitchFamily="34" charset="-120"/>
              <a:ea typeface="微軟正黑體" pitchFamily="34" charset="-120"/>
            </a:endParaRPr>
          </a:p>
        </p:txBody>
      </p:sp>
      <p:graphicFrame>
        <p:nvGraphicFramePr>
          <p:cNvPr id="4" name="內容版面配置區 3"/>
          <p:cNvGraphicFramePr>
            <a:graphicFrameLocks noGrp="1"/>
          </p:cNvGraphicFramePr>
          <p:nvPr>
            <p:ph sz="quarter" idx="1"/>
            <p:extLst>
              <p:ext uri="{D42A27DB-BD31-4B8C-83A1-F6EECF244321}">
                <p14:modId xmlns="" xmlns:p14="http://schemas.microsoft.com/office/powerpoint/2010/main" val="2552313212"/>
              </p:ext>
            </p:extLst>
          </p:nvPr>
        </p:nvGraphicFramePr>
        <p:xfrm>
          <a:off x="539552" y="2204864"/>
          <a:ext cx="8229600" cy="3361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0"/>
            <a:ext cx="7543800" cy="1188720"/>
          </a:xfrm>
        </p:spPr>
        <p:txBody>
          <a:bodyPr>
            <a:normAutofit/>
          </a:bodyPr>
          <a:lstStyle/>
          <a:p>
            <a:pPr algn="ctr"/>
            <a:r>
              <a:rPr lang="zh-TW" altLang="en-US" sz="4800" b="1" dirty="0" smtClean="0">
                <a:latin typeface="+mn-ea"/>
                <a:ea typeface="+mn-ea"/>
              </a:rPr>
              <a:t>結論</a:t>
            </a:r>
            <a:endParaRPr lang="zh-TW" altLang="en-US" sz="2800" b="1" dirty="0">
              <a:latin typeface="+mn-ea"/>
              <a:ea typeface="+mn-ea"/>
            </a:endParaRPr>
          </a:p>
        </p:txBody>
      </p:sp>
      <p:sp>
        <p:nvSpPr>
          <p:cNvPr id="3" name="內容版面配置區 2"/>
          <p:cNvSpPr>
            <a:spLocks noGrp="1"/>
          </p:cNvSpPr>
          <p:nvPr>
            <p:ph sz="quarter" idx="1"/>
          </p:nvPr>
        </p:nvSpPr>
        <p:spPr>
          <a:xfrm>
            <a:off x="611560" y="1628800"/>
            <a:ext cx="7020272" cy="1412776"/>
          </a:xfrm>
        </p:spPr>
        <p:txBody>
          <a:bodyPr>
            <a:normAutofit/>
          </a:bodyPr>
          <a:lstStyle/>
          <a:p>
            <a:r>
              <a:rPr lang="zh-TW" altLang="en-US" sz="3200" dirty="0" smtClean="0">
                <a:latin typeface="+mn-ea"/>
                <a:ea typeface="+mn-ea"/>
              </a:rPr>
              <a:t> </a:t>
            </a:r>
            <a:r>
              <a:rPr lang="zh-TW" altLang="en-US" sz="3200" b="1" dirty="0" smtClean="0">
                <a:effectLst>
                  <a:outerShdw blurRad="38100" dist="38100" dir="2700000" algn="tl">
                    <a:srgbClr val="000000">
                      <a:alpha val="43137"/>
                    </a:srgbClr>
                  </a:outerShdw>
                </a:effectLst>
                <a:latin typeface="+mn-ea"/>
                <a:ea typeface="+mn-ea"/>
              </a:rPr>
              <a:t>更年期使用荷爾蒙的主要目的，在於治療「</a:t>
            </a:r>
            <a:r>
              <a:rPr lang="zh-TW" altLang="en-US" sz="3200" b="1" dirty="0" smtClean="0">
                <a:solidFill>
                  <a:srgbClr val="FF0000"/>
                </a:solidFill>
                <a:effectLst>
                  <a:outerShdw blurRad="38100" dist="38100" dir="2700000" algn="tl">
                    <a:srgbClr val="000000">
                      <a:alpha val="43137"/>
                    </a:srgbClr>
                  </a:outerShdw>
                </a:effectLst>
                <a:latin typeface="+mn-ea"/>
                <a:ea typeface="+mn-ea"/>
              </a:rPr>
              <a:t>更年期症狀</a:t>
            </a:r>
            <a:r>
              <a:rPr lang="zh-TW" altLang="en-US" sz="3200" b="1" dirty="0" smtClean="0">
                <a:effectLst>
                  <a:outerShdw blurRad="38100" dist="38100" dir="2700000" algn="tl">
                    <a:srgbClr val="000000">
                      <a:alpha val="43137"/>
                    </a:srgbClr>
                  </a:outerShdw>
                </a:effectLst>
                <a:latin typeface="+mn-ea"/>
                <a:ea typeface="+mn-ea"/>
              </a:rPr>
              <a:t>」</a:t>
            </a:r>
            <a:endParaRPr lang="zh-TW" altLang="en-US" b="1" dirty="0" smtClean="0">
              <a:effectLst>
                <a:outerShdw blurRad="38100" dist="38100" dir="2700000" algn="tl">
                  <a:srgbClr val="000000">
                    <a:alpha val="43137"/>
                  </a:srgbClr>
                </a:outerShdw>
              </a:effectLst>
              <a:latin typeface="+mn-ea"/>
              <a:ea typeface="+mn-ea"/>
            </a:endParaRPr>
          </a:p>
        </p:txBody>
      </p:sp>
      <p:graphicFrame>
        <p:nvGraphicFramePr>
          <p:cNvPr id="4" name="資料庫圖表 3"/>
          <p:cNvGraphicFramePr/>
          <p:nvPr/>
        </p:nvGraphicFramePr>
        <p:xfrm>
          <a:off x="0" y="2105472"/>
          <a:ext cx="9144000" cy="4491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a:xfrm>
            <a:off x="827584" y="188640"/>
            <a:ext cx="7543800" cy="1008112"/>
          </a:xfrm>
        </p:spPr>
        <p:txBody>
          <a:bodyPr>
            <a:normAutofit/>
          </a:bodyPr>
          <a:lstStyle/>
          <a:p>
            <a:pPr algn="ctr" eaLnBrk="1" hangingPunct="1"/>
            <a:r>
              <a:rPr lang="zh-TW" altLang="en-US" sz="4000" b="1" dirty="0" smtClean="0">
                <a:solidFill>
                  <a:schemeClr val="accent5">
                    <a:lumMod val="75000"/>
                  </a:schemeClr>
                </a:solidFill>
                <a:latin typeface="微軟正黑體" pitchFamily="34" charset="-120"/>
                <a:ea typeface="微軟正黑體" pitchFamily="34" charset="-120"/>
              </a:rPr>
              <a:t>更年期雜誌全球共同聲</a:t>
            </a:r>
            <a:r>
              <a:rPr lang="zh-TW" altLang="en-US" sz="4400" b="1" dirty="0" smtClean="0">
                <a:solidFill>
                  <a:schemeClr val="accent5">
                    <a:lumMod val="75000"/>
                  </a:schemeClr>
                </a:solidFill>
                <a:latin typeface="微軟正黑體" pitchFamily="34" charset="-120"/>
                <a:ea typeface="微軟正黑體" pitchFamily="34" charset="-120"/>
              </a:rPr>
              <a:t>明</a:t>
            </a:r>
            <a:endParaRPr lang="zh-TW" altLang="en-US" sz="4400" dirty="0" smtClean="0">
              <a:solidFill>
                <a:schemeClr val="accent5">
                  <a:lumMod val="75000"/>
                </a:schemeClr>
              </a:solidFill>
              <a:latin typeface="微軟正黑體" pitchFamily="34" charset="-120"/>
              <a:ea typeface="微軟正黑體" pitchFamily="34" charset="-120"/>
            </a:endParaRPr>
          </a:p>
        </p:txBody>
      </p:sp>
      <p:sp>
        <p:nvSpPr>
          <p:cNvPr id="7171" name="內容版面配置區 2"/>
          <p:cNvSpPr>
            <a:spLocks noGrp="1"/>
          </p:cNvSpPr>
          <p:nvPr>
            <p:ph sz="quarter" idx="1"/>
          </p:nvPr>
        </p:nvSpPr>
        <p:spPr>
          <a:xfrm>
            <a:off x="899592" y="1916832"/>
            <a:ext cx="7543800" cy="4615409"/>
          </a:xfrm>
        </p:spPr>
        <p:txBody>
          <a:bodyPr>
            <a:normAutofit/>
          </a:bodyPr>
          <a:lstStyle/>
          <a:p>
            <a:pPr marL="514350" indent="-514350"/>
            <a:r>
              <a:rPr lang="zh-TW" altLang="en-US" sz="2600" dirty="0" smtClean="0">
                <a:latin typeface="微軟正黑體" pitchFamily="34" charset="-120"/>
                <a:ea typeface="微軟正黑體" pitchFamily="34" charset="-120"/>
              </a:rPr>
              <a:t>無論雙盲隨機試驗</a:t>
            </a:r>
            <a:r>
              <a:rPr lang="en-US" altLang="zh-TW" sz="2600" dirty="0" smtClean="0">
                <a:latin typeface="微軟正黑體" pitchFamily="34" charset="-120"/>
                <a:ea typeface="微軟正黑體" pitchFamily="34" charset="-120"/>
              </a:rPr>
              <a:t>(RCT)</a:t>
            </a:r>
            <a:r>
              <a:rPr lang="zh-TW" altLang="en-US" sz="2600" dirty="0" smtClean="0">
                <a:latin typeface="微軟正黑體" pitchFamily="34" charset="-120"/>
                <a:ea typeface="微軟正黑體" pitchFamily="34" charset="-120"/>
              </a:rPr>
              <a:t>、觀察性研究</a:t>
            </a:r>
            <a:r>
              <a:rPr lang="en-US" altLang="zh-TW" sz="2600" dirty="0" smtClean="0">
                <a:latin typeface="微軟正黑體" pitchFamily="34" charset="-120"/>
                <a:ea typeface="微軟正黑體" pitchFamily="34" charset="-120"/>
              </a:rPr>
              <a:t>(observational data)</a:t>
            </a:r>
            <a:r>
              <a:rPr lang="zh-TW" altLang="en-US" sz="2600" dirty="0" smtClean="0">
                <a:latin typeface="微軟正黑體" pitchFamily="34" charset="-120"/>
                <a:ea typeface="微軟正黑體" pitchFamily="34" charset="-120"/>
              </a:rPr>
              <a:t>及統合性分析報告</a:t>
            </a:r>
            <a:r>
              <a:rPr lang="en-US" altLang="zh-TW" sz="2600" dirty="0" smtClean="0">
                <a:latin typeface="微軟正黑體" pitchFamily="34" charset="-120"/>
                <a:ea typeface="微軟正黑體" pitchFamily="34" charset="-120"/>
              </a:rPr>
              <a:t>(meta-analysis) </a:t>
            </a:r>
            <a:r>
              <a:rPr lang="zh-TW" altLang="en-US" sz="2600" dirty="0" smtClean="0">
                <a:latin typeface="微軟正黑體" pitchFamily="34" charset="-120"/>
                <a:ea typeface="微軟正黑體" pitchFamily="34" charset="-120"/>
              </a:rPr>
              <a:t>都顯示標準劑量</a:t>
            </a:r>
            <a:r>
              <a:rPr lang="zh-TW" altLang="en-US" sz="2600" b="1" dirty="0" smtClean="0">
                <a:solidFill>
                  <a:srgbClr val="FF0000"/>
                </a:solidFill>
                <a:latin typeface="微軟正黑體" pitchFamily="34" charset="-120"/>
                <a:ea typeface="微軟正黑體" pitchFamily="34" charset="-120"/>
              </a:rPr>
              <a:t>單獨雌激素可以減少冠狀動脈心臟疾病</a:t>
            </a:r>
            <a:r>
              <a:rPr lang="en-US" altLang="zh-TW" sz="2600" dirty="0" smtClean="0">
                <a:latin typeface="微軟正黑體" pitchFamily="34" charset="-120"/>
                <a:ea typeface="微軟正黑體" pitchFamily="34" charset="-120"/>
              </a:rPr>
              <a:t>(CHD)</a:t>
            </a:r>
            <a:r>
              <a:rPr lang="zh-TW" altLang="en-US" sz="2600" dirty="0" smtClean="0">
                <a:latin typeface="微軟正黑體" pitchFamily="34" charset="-120"/>
                <a:ea typeface="微軟正黑體" pitchFamily="34" charset="-120"/>
              </a:rPr>
              <a:t>及</a:t>
            </a:r>
            <a:r>
              <a:rPr lang="en-US" altLang="zh-TW" sz="2600" b="1" dirty="0" smtClean="0">
                <a:solidFill>
                  <a:srgbClr val="FF0000"/>
                </a:solidFill>
                <a:latin typeface="微軟正黑體" pitchFamily="34" charset="-120"/>
                <a:ea typeface="微軟正黑體" pitchFamily="34" charset="-120"/>
              </a:rPr>
              <a:t>60</a:t>
            </a:r>
            <a:r>
              <a:rPr lang="zh-TW" altLang="en-US" sz="2600" b="1" dirty="0" smtClean="0">
                <a:solidFill>
                  <a:srgbClr val="FF0000"/>
                </a:solidFill>
                <a:latin typeface="微軟正黑體" pitchFamily="34" charset="-120"/>
                <a:ea typeface="微軟正黑體" pitchFamily="34" charset="-120"/>
              </a:rPr>
              <a:t>歲以內及停經少於</a:t>
            </a:r>
            <a:r>
              <a:rPr lang="en-US" altLang="zh-TW" sz="2600" b="1" dirty="0" smtClean="0">
                <a:solidFill>
                  <a:srgbClr val="FF0000"/>
                </a:solidFill>
                <a:latin typeface="微軟正黑體" pitchFamily="34" charset="-120"/>
                <a:ea typeface="微軟正黑體" pitchFamily="34" charset="-120"/>
              </a:rPr>
              <a:t>10</a:t>
            </a:r>
            <a:r>
              <a:rPr lang="zh-TW" altLang="en-US" sz="2600" b="1" dirty="0" smtClean="0">
                <a:solidFill>
                  <a:srgbClr val="FF0000"/>
                </a:solidFill>
                <a:latin typeface="微軟正黑體" pitchFamily="34" charset="-120"/>
                <a:ea typeface="微軟正黑體" pitchFamily="34" charset="-120"/>
              </a:rPr>
              <a:t>年人的整體死亡率</a:t>
            </a:r>
            <a:r>
              <a:rPr lang="zh-TW" altLang="en-US" sz="2600" dirty="0" smtClean="0">
                <a:latin typeface="微軟正黑體" pitchFamily="34" charset="-120"/>
                <a:ea typeface="微軟正黑體" pitchFamily="34" charset="-120"/>
              </a:rPr>
              <a:t>。然而合併雌激素及黃體素 </a:t>
            </a:r>
            <a:r>
              <a:rPr lang="en-US" altLang="zh-TW" sz="2600" dirty="0" smtClean="0">
                <a:latin typeface="微軟正黑體" pitchFamily="34" charset="-120"/>
                <a:ea typeface="微軟正黑體" pitchFamily="34" charset="-120"/>
              </a:rPr>
              <a:t>(E+P)</a:t>
            </a:r>
            <a:r>
              <a:rPr lang="zh-TW" altLang="en-US" sz="2600" dirty="0" smtClean="0">
                <a:latin typeface="微軟正黑體" pitchFamily="34" charset="-120"/>
                <a:ea typeface="微軟正黑體" pitchFamily="34" charset="-120"/>
              </a:rPr>
              <a:t>在此年齡內也有類似傾向、但大部分顯示並無有意義的增加或減少</a:t>
            </a:r>
            <a:r>
              <a:rPr lang="en-US" altLang="zh-TW" sz="2600" dirty="0" smtClean="0">
                <a:latin typeface="微軟正黑體" pitchFamily="34" charset="-120"/>
                <a:ea typeface="微軟正黑體" pitchFamily="34" charset="-120"/>
              </a:rPr>
              <a:t>CHD</a:t>
            </a:r>
            <a:r>
              <a:rPr lang="zh-TW" altLang="en-US" sz="2600" dirty="0" smtClean="0">
                <a:latin typeface="微軟正黑體" pitchFamily="34" charset="-120"/>
                <a:ea typeface="微軟正黑體" pitchFamily="34" charset="-120"/>
              </a:rPr>
              <a:t>。</a:t>
            </a:r>
            <a:endParaRPr lang="en-US" altLang="zh-TW" sz="26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1115616" y="0"/>
            <a:ext cx="7543800" cy="1124744"/>
          </a:xfrm>
        </p:spPr>
        <p:txBody>
          <a:bodyPr>
            <a:normAutofit/>
          </a:bodyPr>
          <a:lstStyle/>
          <a:p>
            <a:pPr algn="ctr" eaLnBrk="1" hangingPunct="1"/>
            <a:r>
              <a:rPr lang="zh-TW" altLang="en-US" sz="4000" b="1" dirty="0" smtClean="0">
                <a:solidFill>
                  <a:schemeClr val="accent5">
                    <a:lumMod val="75000"/>
                  </a:schemeClr>
                </a:solidFill>
                <a:latin typeface="微軟正黑體" pitchFamily="34" charset="-120"/>
                <a:ea typeface="微軟正黑體" pitchFamily="34" charset="-120"/>
              </a:rPr>
              <a:t>更年期雜誌全球共同聲明</a:t>
            </a:r>
            <a:endParaRPr lang="zh-TW" altLang="en-US" sz="4000" dirty="0" smtClean="0">
              <a:solidFill>
                <a:schemeClr val="accent5">
                  <a:lumMod val="75000"/>
                </a:schemeClr>
              </a:solidFill>
              <a:latin typeface="微軟正黑體" pitchFamily="34" charset="-120"/>
              <a:ea typeface="微軟正黑體" pitchFamily="34" charset="-120"/>
            </a:endParaRPr>
          </a:p>
        </p:txBody>
      </p:sp>
      <p:sp>
        <p:nvSpPr>
          <p:cNvPr id="6147" name="內容版面配置區 2"/>
          <p:cNvSpPr>
            <a:spLocks noGrp="1"/>
          </p:cNvSpPr>
          <p:nvPr>
            <p:ph sz="quarter" idx="1"/>
          </p:nvPr>
        </p:nvSpPr>
        <p:spPr>
          <a:xfrm>
            <a:off x="827584" y="1556792"/>
            <a:ext cx="7543800" cy="4267200"/>
          </a:xfrm>
        </p:spPr>
        <p:txBody>
          <a:bodyPr>
            <a:normAutofit fontScale="92500" lnSpcReduction="10000"/>
          </a:bodyPr>
          <a:lstStyle/>
          <a:p>
            <a:pPr marL="514350" indent="-514350">
              <a:defRPr/>
            </a:pPr>
            <a:r>
              <a:rPr lang="zh-TW" altLang="en-US" sz="3000" dirty="0" smtClean="0">
                <a:latin typeface="微軟正黑體" pitchFamily="34" charset="-120"/>
                <a:ea typeface="微軟正黑體" pitchFamily="34" charset="-120"/>
              </a:rPr>
              <a:t>局部低劑量雌激素</a:t>
            </a:r>
            <a:r>
              <a:rPr lang="en-US" altLang="zh-TW" sz="3000" dirty="0" smtClean="0">
                <a:latin typeface="微軟正黑體" pitchFamily="34" charset="-120"/>
                <a:ea typeface="微軟正黑體" pitchFamily="34" charset="-120"/>
              </a:rPr>
              <a:t>(</a:t>
            </a:r>
            <a:r>
              <a:rPr lang="zh-TW" altLang="en-US" sz="3000" dirty="0" smtClean="0">
                <a:latin typeface="微軟正黑體" pitchFamily="34" charset="-120"/>
                <a:ea typeface="微軟正黑體" pitchFamily="34" charset="-120"/>
              </a:rPr>
              <a:t>陰道、皮膚貼片或塗抹藥膏）對症狀限於陰道乾燥或性行為相關之不適時，是優先選擇。</a:t>
            </a:r>
            <a:endParaRPr lang="en-US" altLang="zh-TW" sz="3000" dirty="0" smtClean="0">
              <a:latin typeface="微軟正黑體" pitchFamily="34" charset="-120"/>
              <a:ea typeface="微軟正黑體" pitchFamily="34" charset="-120"/>
            </a:endParaRPr>
          </a:p>
          <a:p>
            <a:pPr marL="514350" indent="-514350">
              <a:defRPr/>
            </a:pPr>
            <a:r>
              <a:rPr lang="zh-TW" altLang="en-US" sz="3000" dirty="0" smtClean="0">
                <a:latin typeface="微軟正黑體" pitchFamily="34" charset="-120"/>
                <a:ea typeface="微軟正黑體" pitchFamily="34" charset="-120"/>
              </a:rPr>
              <a:t>全身性雌激素用於子宮切除者是適當的，若</a:t>
            </a:r>
            <a:r>
              <a:rPr lang="zh-TW" altLang="en-US" sz="3000" b="1" dirty="0" smtClean="0">
                <a:solidFill>
                  <a:srgbClr val="FF0000"/>
                </a:solidFill>
                <a:latin typeface="微軟正黑體" pitchFamily="34" charset="-120"/>
                <a:ea typeface="微軟正黑體" pitchFamily="34" charset="-120"/>
              </a:rPr>
              <a:t>有子宮則需加入黄體素</a:t>
            </a:r>
            <a:r>
              <a:rPr lang="zh-TW" altLang="en-US" sz="3000" dirty="0" smtClean="0">
                <a:latin typeface="微軟正黑體" pitchFamily="34" charset="-120"/>
                <a:ea typeface="微軟正黑體" pitchFamily="34" charset="-120"/>
              </a:rPr>
              <a:t>。</a:t>
            </a:r>
            <a:endParaRPr lang="en-US" altLang="zh-TW" sz="3000" dirty="0">
              <a:latin typeface="微軟正黑體" pitchFamily="34" charset="-120"/>
              <a:ea typeface="微軟正黑體" pitchFamily="34" charset="-120"/>
            </a:endParaRPr>
          </a:p>
          <a:p>
            <a:pPr marL="514350" indent="-514350">
              <a:defRPr/>
            </a:pPr>
            <a:r>
              <a:rPr lang="zh-TW" altLang="en-US" sz="3000" dirty="0" smtClean="0">
                <a:latin typeface="微軟正黑體" pitchFamily="34" charset="-120"/>
                <a:ea typeface="微軟正黑體" pitchFamily="34" charset="-120"/>
              </a:rPr>
              <a:t>選擇</a:t>
            </a:r>
            <a:r>
              <a:rPr lang="en-US" altLang="zh-TW" sz="3000" dirty="0" smtClean="0">
                <a:latin typeface="微軟正黑體" pitchFamily="34" charset="-120"/>
                <a:ea typeface="微軟正黑體" pitchFamily="34" charset="-120"/>
              </a:rPr>
              <a:t>MHT</a:t>
            </a:r>
            <a:r>
              <a:rPr lang="zh-TW" altLang="en-US" sz="3000" dirty="0" smtClean="0">
                <a:latin typeface="微軟正黑體" pitchFamily="34" charset="-120"/>
                <a:ea typeface="微軟正黑體" pitchFamily="34" charset="-120"/>
              </a:rPr>
              <a:t>是個人對生活品質及健康優先考量之決定，在個人風險上應先了解其</a:t>
            </a:r>
            <a:r>
              <a:rPr lang="zh-TW" altLang="en-US" sz="3000" b="1" dirty="0" smtClean="0">
                <a:solidFill>
                  <a:srgbClr val="FF0000"/>
                </a:solidFill>
                <a:latin typeface="微軟正黑體" pitchFamily="34" charset="-120"/>
                <a:ea typeface="微軟正黑體" pitchFamily="34" charset="-120"/>
              </a:rPr>
              <a:t>年齡，停經時間，停經多久，是否有靜脈栓塞風險，中風，缺血性心臟病及乳癌</a:t>
            </a:r>
            <a:r>
              <a:rPr lang="zh-TW" altLang="en-US" sz="3000" dirty="0" smtClean="0">
                <a:latin typeface="微軟正黑體" pitchFamily="34" charset="-120"/>
                <a:ea typeface="微軟正黑體" pitchFamily="34" charset="-120"/>
              </a:rPr>
              <a:t>等危險因子再做之決定。</a:t>
            </a:r>
          </a:p>
          <a:p>
            <a:pPr marL="0" indent="0">
              <a:defRPr/>
            </a:pPr>
            <a:endParaRPr lang="zh-TW" altLang="en-US" dirty="0" smtClean="0">
              <a:ea typeface="標楷體" panose="03000509000000000000" pitchFamily="65" charset="-120"/>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1115616" y="0"/>
            <a:ext cx="7543800" cy="1124744"/>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醫</a:t>
            </a:r>
            <a:r>
              <a:rPr lang="zh-TW" altLang="en-US" sz="4400" b="1" dirty="0" smtClean="0">
                <a:solidFill>
                  <a:schemeClr val="accent5">
                    <a:lumMod val="75000"/>
                  </a:schemeClr>
                </a:solidFill>
                <a:latin typeface="微軟正黑體" pitchFamily="34" charset="-120"/>
                <a:ea typeface="微軟正黑體" pitchFamily="34" charset="-120"/>
              </a:rPr>
              <a:t>界對</a:t>
            </a:r>
            <a:r>
              <a:rPr lang="en-US" altLang="zh-TW" sz="4400" b="1" dirty="0" smtClean="0">
                <a:solidFill>
                  <a:schemeClr val="accent5">
                    <a:lumMod val="75000"/>
                  </a:schemeClr>
                </a:solidFill>
                <a:latin typeface="微軟正黑體" pitchFamily="34" charset="-120"/>
                <a:ea typeface="微軟正黑體" pitchFamily="34" charset="-120"/>
              </a:rPr>
              <a:t>HRT</a:t>
            </a:r>
            <a:r>
              <a:rPr lang="zh-TW" altLang="en-US" sz="4400" b="1" dirty="0" smtClean="0">
                <a:solidFill>
                  <a:schemeClr val="accent5">
                    <a:lumMod val="75000"/>
                  </a:schemeClr>
                </a:solidFill>
                <a:latin typeface="微軟正黑體" pitchFamily="34" charset="-120"/>
                <a:ea typeface="微軟正黑體" pitchFamily="34" charset="-120"/>
              </a:rPr>
              <a:t>的共識</a:t>
            </a:r>
          </a:p>
        </p:txBody>
      </p:sp>
      <p:sp>
        <p:nvSpPr>
          <p:cNvPr id="6147" name="內容版面配置區 2"/>
          <p:cNvSpPr>
            <a:spLocks noGrp="1"/>
          </p:cNvSpPr>
          <p:nvPr>
            <p:ph sz="quarter" idx="1"/>
          </p:nvPr>
        </p:nvSpPr>
        <p:spPr>
          <a:xfrm>
            <a:off x="827584" y="1556792"/>
            <a:ext cx="7543800" cy="4267200"/>
          </a:xfrm>
        </p:spPr>
        <p:txBody>
          <a:bodyPr>
            <a:normAutofit fontScale="92500" lnSpcReduction="20000"/>
          </a:bodyPr>
          <a:lstStyle/>
          <a:p>
            <a:r>
              <a:rPr lang="en-US" altLang="zh-TW" sz="3000" dirty="0" smtClean="0">
                <a:latin typeface="微軟正黑體" pitchFamily="34" charset="-120"/>
                <a:ea typeface="微軟正黑體" pitchFamily="34" charset="-120"/>
              </a:rPr>
              <a:t>HRT</a:t>
            </a:r>
            <a:r>
              <a:rPr lang="zh-TW" altLang="en-US" sz="3000" dirty="0" smtClean="0">
                <a:latin typeface="微軟正黑體" pitchFamily="34" charset="-120"/>
                <a:ea typeface="微軟正黑體" pitchFamily="34" charset="-120"/>
              </a:rPr>
              <a:t>指的是單獨使用</a:t>
            </a:r>
            <a:r>
              <a:rPr lang="zh-TW" altLang="en-US" sz="3000" dirty="0" smtClean="0">
                <a:solidFill>
                  <a:srgbClr val="FF0000"/>
                </a:solidFill>
                <a:latin typeface="微軟正黑體" pitchFamily="34" charset="-120"/>
                <a:ea typeface="微軟正黑體" pitchFamily="34" charset="-120"/>
              </a:rPr>
              <a:t>雌激素（</a:t>
            </a:r>
            <a:r>
              <a:rPr lang="en-US" altLang="zh-TW" sz="3000" dirty="0" smtClean="0">
                <a:solidFill>
                  <a:srgbClr val="FF0000"/>
                </a:solidFill>
                <a:latin typeface="微軟正黑體" pitchFamily="34" charset="-120"/>
                <a:ea typeface="微軟正黑體" pitchFamily="34" charset="-120"/>
              </a:rPr>
              <a:t>E</a:t>
            </a:r>
            <a:r>
              <a:rPr lang="zh-TW" altLang="en-US" sz="3000" dirty="0" smtClean="0">
                <a:solidFill>
                  <a:srgbClr val="FF0000"/>
                </a:solidFill>
                <a:latin typeface="微軟正黑體" pitchFamily="34" charset="-120"/>
                <a:ea typeface="微軟正黑體" pitchFamily="34" charset="-120"/>
              </a:rPr>
              <a:t>，</a:t>
            </a:r>
            <a:r>
              <a:rPr lang="en-US" altLang="zh-TW" sz="3000" dirty="0" smtClean="0">
                <a:solidFill>
                  <a:srgbClr val="FF0000"/>
                </a:solidFill>
                <a:latin typeface="微軟正黑體" pitchFamily="34" charset="-120"/>
                <a:ea typeface="微軟正黑體" pitchFamily="34" charset="-120"/>
              </a:rPr>
              <a:t>estrogen</a:t>
            </a:r>
            <a:r>
              <a:rPr lang="zh-TW" altLang="en-US" sz="3000" dirty="0" smtClean="0">
                <a:solidFill>
                  <a:srgbClr val="FF0000"/>
                </a:solidFill>
                <a:latin typeface="微軟正黑體" pitchFamily="34" charset="-120"/>
                <a:ea typeface="微軟正黑體" pitchFamily="34" charset="-120"/>
              </a:rPr>
              <a:t>）或合併黃體</a:t>
            </a:r>
            <a:r>
              <a:rPr lang="zh-TW" altLang="en-US" sz="3000" dirty="0" smtClean="0">
                <a:solidFill>
                  <a:srgbClr val="FF0000"/>
                </a:solidFill>
                <a:latin typeface="微軟正黑體" pitchFamily="34" charset="-120"/>
                <a:ea typeface="微軟正黑體" pitchFamily="34" charset="-120"/>
              </a:rPr>
              <a:t>素</a:t>
            </a:r>
            <a:r>
              <a:rPr lang="en-US" altLang="zh-TW" sz="3000" dirty="0" smtClean="0">
                <a:solidFill>
                  <a:srgbClr val="FF0000"/>
                </a:solidFill>
                <a:latin typeface="微軟正黑體" pitchFamily="34" charset="-120"/>
                <a:ea typeface="微軟正黑體" pitchFamily="34" charset="-120"/>
              </a:rPr>
              <a:t>(P</a:t>
            </a:r>
            <a:r>
              <a:rPr lang="zh-TW" altLang="en-US" sz="3000" dirty="0" smtClean="0">
                <a:solidFill>
                  <a:srgbClr val="FF0000"/>
                </a:solidFill>
                <a:latin typeface="微軟正黑體" pitchFamily="34" charset="-120"/>
                <a:ea typeface="微軟正黑體" pitchFamily="34" charset="-120"/>
              </a:rPr>
              <a:t>，</a:t>
            </a:r>
            <a:r>
              <a:rPr lang="en-US" altLang="zh-TW" sz="3000" dirty="0" smtClean="0">
                <a:solidFill>
                  <a:srgbClr val="FF0000"/>
                </a:solidFill>
                <a:latin typeface="微軟正黑體" pitchFamily="34" charset="-120"/>
                <a:ea typeface="微軟正黑體" pitchFamily="34" charset="-120"/>
              </a:rPr>
              <a:t>progesterone</a:t>
            </a:r>
            <a:r>
              <a:rPr lang="zh-TW" altLang="en-US" sz="3000" dirty="0" smtClean="0">
                <a:solidFill>
                  <a:srgbClr val="FF0000"/>
                </a:solidFill>
                <a:latin typeface="微軟正黑體" pitchFamily="34" charset="-120"/>
                <a:ea typeface="微軟正黑體" pitchFamily="34" charset="-120"/>
              </a:rPr>
              <a:t>），</a:t>
            </a:r>
            <a:r>
              <a:rPr lang="zh-TW" altLang="en-US" sz="3000" dirty="0" smtClean="0">
                <a:latin typeface="微軟正黑體" pitchFamily="34" charset="-120"/>
                <a:ea typeface="微軟正黑體" pitchFamily="34" charset="-120"/>
              </a:rPr>
              <a:t>同時</a:t>
            </a:r>
            <a:r>
              <a:rPr lang="zh-TW" altLang="en-US" sz="3000" dirty="0" smtClean="0">
                <a:latin typeface="微軟正黑體" pitchFamily="34" charset="-120"/>
                <a:ea typeface="微軟正黑體" pitchFamily="34" charset="-120"/>
              </a:rPr>
              <a:t>使用，方法有全身性的口服、局部性的陰道內使用、及皮膚塗抹或貼片</a:t>
            </a:r>
            <a:r>
              <a:rPr lang="zh-TW" altLang="en-US" sz="3000" dirty="0" smtClean="0">
                <a:latin typeface="微軟正黑體" pitchFamily="34" charset="-120"/>
                <a:ea typeface="微軟正黑體" pitchFamily="34" charset="-120"/>
              </a:rPr>
              <a:t>使用</a:t>
            </a:r>
            <a:endParaRPr lang="en-US" altLang="zh-TW" sz="3000" dirty="0" smtClean="0">
              <a:latin typeface="微軟正黑體" pitchFamily="34" charset="-120"/>
              <a:ea typeface="微軟正黑體" pitchFamily="34" charset="-120"/>
            </a:endParaRPr>
          </a:p>
          <a:p>
            <a:endParaRPr lang="zh-TW" altLang="en-US" sz="3000" dirty="0" smtClean="0">
              <a:latin typeface="微軟正黑體" pitchFamily="34" charset="-120"/>
              <a:ea typeface="微軟正黑體" pitchFamily="34" charset="-120"/>
            </a:endParaRPr>
          </a:p>
          <a:p>
            <a:r>
              <a:rPr lang="zh-TW" altLang="en-US" sz="3000" dirty="0" smtClean="0">
                <a:latin typeface="微軟正黑體" pitchFamily="34" charset="-120"/>
                <a:ea typeface="微軟正黑體" pitchFamily="34" charset="-120"/>
              </a:rPr>
              <a:t>是</a:t>
            </a:r>
            <a:r>
              <a:rPr lang="zh-TW" altLang="en-US" sz="3000" dirty="0" smtClean="0">
                <a:latin typeface="微軟正黑體" pitchFamily="34" charset="-120"/>
                <a:ea typeface="微軟正黑體" pitchFamily="34" charset="-120"/>
              </a:rPr>
              <a:t>對短期更年期症狀（血管性神經症狀、陰道萎縮症狀等）最有效的葯，且服用</a:t>
            </a:r>
            <a:r>
              <a:rPr lang="en-US" altLang="zh-TW" sz="3000" dirty="0" smtClean="0">
                <a:latin typeface="微軟正黑體" pitchFamily="34" charset="-120"/>
                <a:ea typeface="微軟正黑體" pitchFamily="34" charset="-120"/>
              </a:rPr>
              <a:t>5</a:t>
            </a:r>
            <a:r>
              <a:rPr lang="zh-TW" altLang="en-US" sz="3000" dirty="0" smtClean="0">
                <a:latin typeface="微軟正黑體" pitchFamily="34" charset="-120"/>
                <a:ea typeface="微軟正黑體" pitchFamily="34" charset="-120"/>
              </a:rPr>
              <a:t>年以內，相對安全且副作用少，可以有效</a:t>
            </a:r>
            <a:r>
              <a:rPr lang="zh-TW" altLang="en-US" sz="3000" dirty="0" smtClean="0">
                <a:solidFill>
                  <a:srgbClr val="FF0000"/>
                </a:solidFill>
                <a:latin typeface="微軟正黑體" pitchFamily="34" charset="-120"/>
                <a:ea typeface="微軟正黑體" pitchFamily="34" charset="-120"/>
              </a:rPr>
              <a:t>改善熱潮紅，幫助睡眠狀況及減少陰道及其周圍癢、灼熱、乾燥的不適感覺，並改善性</a:t>
            </a:r>
            <a:r>
              <a:rPr lang="zh-TW" altLang="en-US" sz="3000" dirty="0" smtClean="0">
                <a:solidFill>
                  <a:srgbClr val="FF0000"/>
                </a:solidFill>
                <a:latin typeface="微軟正黑體" pitchFamily="34" charset="-120"/>
                <a:ea typeface="微軟正黑體" pitchFamily="34" charset="-120"/>
              </a:rPr>
              <a:t>生活</a:t>
            </a:r>
            <a:r>
              <a:rPr lang="zh-TW" altLang="en-US" dirty="0" smtClean="0"/>
              <a:t/>
            </a:r>
            <a:br>
              <a:rPr lang="zh-TW" altLang="en-US" dirty="0" smtClean="0"/>
            </a:br>
            <a:endParaRPr lang="zh-TW" altLang="en-US" dirty="0" smtClean="0">
              <a:ea typeface="標楷體" panose="03000509000000000000" pitchFamily="65" charset="-120"/>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1115616" y="0"/>
            <a:ext cx="7543800" cy="1124744"/>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醫</a:t>
            </a:r>
            <a:r>
              <a:rPr lang="zh-TW" altLang="en-US" sz="4400" b="1" dirty="0" smtClean="0">
                <a:solidFill>
                  <a:schemeClr val="accent5">
                    <a:lumMod val="75000"/>
                  </a:schemeClr>
                </a:solidFill>
                <a:latin typeface="微軟正黑體" pitchFamily="34" charset="-120"/>
                <a:ea typeface="微軟正黑體" pitchFamily="34" charset="-120"/>
              </a:rPr>
              <a:t>界對</a:t>
            </a:r>
            <a:r>
              <a:rPr lang="en-US" altLang="zh-TW" sz="4400" b="1" dirty="0" smtClean="0">
                <a:solidFill>
                  <a:schemeClr val="accent5">
                    <a:lumMod val="75000"/>
                  </a:schemeClr>
                </a:solidFill>
                <a:latin typeface="微軟正黑體" pitchFamily="34" charset="-120"/>
                <a:ea typeface="微軟正黑體" pitchFamily="34" charset="-120"/>
              </a:rPr>
              <a:t>HRT</a:t>
            </a:r>
            <a:r>
              <a:rPr lang="zh-TW" altLang="en-US" sz="4400" b="1" dirty="0" smtClean="0">
                <a:solidFill>
                  <a:schemeClr val="accent5">
                    <a:lumMod val="75000"/>
                  </a:schemeClr>
                </a:solidFill>
                <a:latin typeface="微軟正黑體" pitchFamily="34" charset="-120"/>
                <a:ea typeface="微軟正黑體" pitchFamily="34" charset="-120"/>
              </a:rPr>
              <a:t>的共識</a:t>
            </a:r>
          </a:p>
        </p:txBody>
      </p:sp>
      <p:sp>
        <p:nvSpPr>
          <p:cNvPr id="6147" name="內容版面配置區 2"/>
          <p:cNvSpPr>
            <a:spLocks noGrp="1"/>
          </p:cNvSpPr>
          <p:nvPr>
            <p:ph sz="quarter" idx="1"/>
          </p:nvPr>
        </p:nvSpPr>
        <p:spPr>
          <a:xfrm>
            <a:off x="827584" y="1556792"/>
            <a:ext cx="7543800" cy="4608512"/>
          </a:xfrm>
        </p:spPr>
        <p:txBody>
          <a:bodyPr>
            <a:normAutofit fontScale="92500"/>
          </a:bodyPr>
          <a:lstStyle/>
          <a:p>
            <a:r>
              <a:rPr lang="zh-TW" altLang="en-US" sz="2800" dirty="0" smtClean="0">
                <a:latin typeface="微軟正黑體" pitchFamily="34" charset="-120"/>
                <a:ea typeface="微軟正黑體" pitchFamily="34" charset="-120"/>
              </a:rPr>
              <a:t>有</a:t>
            </a:r>
            <a:r>
              <a:rPr lang="zh-TW" altLang="en-US" sz="2800" dirty="0" smtClean="0">
                <a:solidFill>
                  <a:srgbClr val="FF0000"/>
                </a:solidFill>
                <a:latin typeface="微軟正黑體" pitchFamily="34" charset="-120"/>
                <a:ea typeface="微軟正黑體" pitchFamily="34" charset="-120"/>
              </a:rPr>
              <a:t>子宮仍在</a:t>
            </a:r>
            <a:r>
              <a:rPr lang="zh-TW" altLang="en-US" sz="2800" dirty="0" smtClean="0">
                <a:latin typeface="微軟正黑體" pitchFamily="34" charset="-120"/>
                <a:ea typeface="微軟正黑體" pitchFamily="34" charset="-120"/>
              </a:rPr>
              <a:t>的人必須要</a:t>
            </a:r>
            <a:r>
              <a:rPr lang="zh-TW" altLang="en-US" sz="2800" dirty="0" smtClean="0">
                <a:solidFill>
                  <a:srgbClr val="FF0000"/>
                </a:solidFill>
                <a:latin typeface="微軟正黑體" pitchFamily="34" charset="-120"/>
                <a:ea typeface="微軟正黑體" pitchFamily="34" charset="-120"/>
              </a:rPr>
              <a:t>合併黃體素使用</a:t>
            </a:r>
            <a:r>
              <a:rPr lang="zh-TW" altLang="en-US" sz="2800" dirty="0" smtClean="0">
                <a:latin typeface="微軟正黑體" pitchFamily="34" charset="-120"/>
                <a:ea typeface="微軟正黑體" pitchFamily="34" charset="-120"/>
              </a:rPr>
              <a:t>，因為</a:t>
            </a:r>
            <a:r>
              <a:rPr lang="zh-TW" altLang="en-US" sz="2800" dirty="0" smtClean="0">
                <a:solidFill>
                  <a:srgbClr val="00B050"/>
                </a:solidFill>
                <a:latin typeface="微軟正黑體" pitchFamily="34" charset="-120"/>
                <a:ea typeface="微軟正黑體" pitchFamily="34" charset="-120"/>
              </a:rPr>
              <a:t>單獨雌激素的刺激增生作用會有大增子宮內膜癌症</a:t>
            </a:r>
            <a:r>
              <a:rPr lang="zh-TW" altLang="en-US" sz="2800" dirty="0" smtClean="0">
                <a:latin typeface="微軟正黑體" pitchFamily="34" charset="-120"/>
                <a:ea typeface="微軟正黑體" pitchFamily="34" charset="-120"/>
              </a:rPr>
              <a:t>的危險、需有黃體</a:t>
            </a:r>
            <a:r>
              <a:rPr lang="zh-TW" altLang="en-US" sz="2800" dirty="0" smtClean="0">
                <a:solidFill>
                  <a:srgbClr val="FF0000"/>
                </a:solidFill>
                <a:latin typeface="微軟正黑體" pitchFamily="34" charset="-120"/>
                <a:ea typeface="微軟正黑體" pitchFamily="34" charset="-120"/>
              </a:rPr>
              <a:t>素來保護子宮內膜</a:t>
            </a:r>
            <a:r>
              <a:rPr lang="zh-TW" altLang="en-US" sz="2800" dirty="0" smtClean="0">
                <a:latin typeface="微軟正黑體" pitchFamily="34" charset="-120"/>
                <a:ea typeface="微軟正黑體" pitchFamily="34" charset="-120"/>
              </a:rPr>
              <a:t/>
            </a:r>
            <a:br>
              <a:rPr lang="zh-TW" altLang="en-US" sz="2800" dirty="0" smtClean="0">
                <a:latin typeface="微軟正黑體" pitchFamily="34" charset="-120"/>
                <a:ea typeface="微軟正黑體" pitchFamily="34" charset="-120"/>
              </a:rPr>
            </a:br>
            <a:endParaRPr lang="zh-TW" altLang="en-US" sz="2800" dirty="0" smtClean="0">
              <a:latin typeface="微軟正黑體" pitchFamily="34" charset="-120"/>
              <a:ea typeface="微軟正黑體" pitchFamily="34" charset="-120"/>
            </a:endParaRPr>
          </a:p>
          <a:p>
            <a:r>
              <a:rPr lang="zh-TW" altLang="en-US" sz="2800" dirty="0" smtClean="0">
                <a:latin typeface="微軟正黑體" pitchFamily="34" charset="-120"/>
                <a:ea typeface="微軟正黑體" pitchFamily="34" charset="-120"/>
              </a:rPr>
              <a:t>對骨質疏鬆症有幫助，可減少</a:t>
            </a:r>
            <a:r>
              <a:rPr lang="zh-TW" altLang="en-US" sz="2800" dirty="0" smtClean="0">
                <a:latin typeface="微軟正黑體" pitchFamily="34" charset="-120"/>
                <a:ea typeface="微軟正黑體" pitchFamily="34" charset="-120"/>
              </a:rPr>
              <a:t>骨折</a:t>
            </a:r>
            <a:endParaRPr lang="en-US" altLang="zh-TW" sz="2800" dirty="0" smtClean="0">
              <a:latin typeface="微軟正黑體" pitchFamily="34" charset="-120"/>
              <a:ea typeface="微軟正黑體" pitchFamily="34" charset="-120"/>
            </a:endParaRPr>
          </a:p>
          <a:p>
            <a:pPr lvl="1"/>
            <a:r>
              <a:rPr lang="zh-TW" altLang="en-US" sz="2500" dirty="0" smtClean="0"/>
              <a:t>骨</a:t>
            </a:r>
            <a:r>
              <a:rPr lang="zh-TW" altLang="en-US" sz="2500" dirty="0" smtClean="0"/>
              <a:t>密度在</a:t>
            </a:r>
            <a:r>
              <a:rPr lang="en-US" altLang="zh-TW" sz="2500" dirty="0" smtClean="0"/>
              <a:t>31</a:t>
            </a:r>
            <a:r>
              <a:rPr lang="zh-TW" altLang="en-US" sz="2500" dirty="0" smtClean="0"/>
              <a:t>歲後，每年流失下降約</a:t>
            </a:r>
            <a:r>
              <a:rPr lang="en-US" altLang="zh-TW" sz="2500" dirty="0" smtClean="0"/>
              <a:t>0.5-1%</a:t>
            </a:r>
            <a:r>
              <a:rPr lang="zh-TW" altLang="en-US" sz="2500" dirty="0" smtClean="0"/>
              <a:t>，但更年期每年快速下降</a:t>
            </a:r>
            <a:r>
              <a:rPr lang="en-US" altLang="zh-TW" sz="2500" dirty="0" smtClean="0"/>
              <a:t>3-5%</a:t>
            </a:r>
            <a:r>
              <a:rPr lang="zh-TW" altLang="en-US" sz="2500" dirty="0" smtClean="0"/>
              <a:t>，是走向骨質疏鬆及可能造成更年長時的腰背疼痛，腰椎或髖骨骨折等對生活品質的致命傷的開始</a:t>
            </a:r>
            <a:endParaRPr lang="en-US" altLang="zh-TW" sz="2500" dirty="0" smtClean="0">
              <a:latin typeface="微軟正黑體" pitchFamily="34" charset="-120"/>
              <a:ea typeface="微軟正黑體" pitchFamily="34" charset="-120"/>
            </a:endParaRPr>
          </a:p>
          <a:p>
            <a:r>
              <a:rPr lang="en-US" altLang="zh-TW" sz="2800" dirty="0" smtClean="0">
                <a:latin typeface="微軟正黑體" pitchFamily="34" charset="-120"/>
                <a:ea typeface="微軟正黑體" pitchFamily="34" charset="-120"/>
              </a:rPr>
              <a:t>60</a:t>
            </a:r>
            <a:r>
              <a:rPr lang="zh-TW" altLang="en-US" sz="2800" dirty="0" smtClean="0">
                <a:latin typeface="微軟正黑體" pitchFamily="34" charset="-120"/>
                <a:ea typeface="微軟正黑體" pitchFamily="34" charset="-120"/>
              </a:rPr>
              <a:t>歲以上連續服用</a:t>
            </a:r>
            <a:r>
              <a:rPr lang="en-US" altLang="zh-TW" sz="2800" dirty="0" smtClean="0">
                <a:latin typeface="微軟正黑體" pitchFamily="34" charset="-120"/>
                <a:ea typeface="微軟正黑體" pitchFamily="34" charset="-120"/>
              </a:rPr>
              <a:t>HRT</a:t>
            </a:r>
            <a:r>
              <a:rPr lang="zh-TW" altLang="en-US" sz="2800" dirty="0" smtClean="0">
                <a:latin typeface="微軟正黑體" pitchFamily="34" charset="-120"/>
                <a:ea typeface="微軟正黑體" pitchFamily="34" charset="-120"/>
              </a:rPr>
              <a:t>，</a:t>
            </a:r>
            <a:r>
              <a:rPr lang="en-US" altLang="zh-TW" sz="2800" dirty="0" smtClean="0">
                <a:latin typeface="微軟正黑體" pitchFamily="34" charset="-120"/>
                <a:ea typeface="微軟正黑體" pitchFamily="34" charset="-120"/>
              </a:rPr>
              <a:t>5</a:t>
            </a:r>
            <a:r>
              <a:rPr lang="zh-TW" altLang="en-US" sz="2800" dirty="0" smtClean="0">
                <a:latin typeface="微軟正黑體" pitchFamily="34" charset="-120"/>
                <a:ea typeface="微軟正黑體" pitchFamily="34" charset="-120"/>
              </a:rPr>
              <a:t>年以上，會增加乳癌、心臟血管疾病包括中風的危險</a:t>
            </a:r>
          </a:p>
          <a:p>
            <a:pPr marL="0" indent="0">
              <a:defRPr/>
            </a:pPr>
            <a:endParaRPr lang="zh-TW" altLang="en-US" dirty="0" smtClean="0">
              <a:ea typeface="標楷體" panose="03000509000000000000" pitchFamily="65" charset="-12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1043608" y="0"/>
            <a:ext cx="7543800" cy="1188720"/>
          </a:xfrm>
        </p:spPr>
        <p:txBody>
          <a:bodyPr>
            <a:normAutofit/>
          </a:bodyPr>
          <a:lstStyle/>
          <a:p>
            <a:pPr algn="ctr" eaLnBrk="1" hangingPunct="1"/>
            <a:r>
              <a:rPr lang="zh-TW" altLang="en-US" sz="4400" b="1" dirty="0" smtClean="0">
                <a:solidFill>
                  <a:schemeClr val="accent5">
                    <a:lumMod val="75000"/>
                  </a:schemeClr>
                </a:solidFill>
                <a:latin typeface="微軟正黑體" pitchFamily="34" charset="-120"/>
                <a:ea typeface="微軟正黑體" pitchFamily="34" charset="-120"/>
              </a:rPr>
              <a:t>更年期雜誌全球共同</a:t>
            </a:r>
            <a:r>
              <a:rPr lang="zh-TW" altLang="en-US" sz="4400" b="1" dirty="0" smtClean="0">
                <a:solidFill>
                  <a:schemeClr val="accent5">
                    <a:lumMod val="75000"/>
                  </a:schemeClr>
                </a:solidFill>
                <a:latin typeface="微軟正黑體" pitchFamily="34" charset="-120"/>
                <a:ea typeface="微軟正黑體" pitchFamily="34" charset="-120"/>
              </a:rPr>
              <a:t>聲明</a:t>
            </a:r>
            <a:endParaRPr lang="zh-TW" altLang="en-US" sz="4400" dirty="0" smtClean="0">
              <a:solidFill>
                <a:schemeClr val="accent5">
                  <a:lumMod val="75000"/>
                </a:schemeClr>
              </a:solidFill>
              <a:latin typeface="微軟正黑體" pitchFamily="34" charset="-120"/>
              <a:ea typeface="微軟正黑體" pitchFamily="34" charset="-120"/>
            </a:endParaRPr>
          </a:p>
        </p:txBody>
      </p:sp>
      <p:sp>
        <p:nvSpPr>
          <p:cNvPr id="6147" name="內容版面配置區 2"/>
          <p:cNvSpPr>
            <a:spLocks noGrp="1"/>
          </p:cNvSpPr>
          <p:nvPr>
            <p:ph sz="quarter" idx="1"/>
          </p:nvPr>
        </p:nvSpPr>
        <p:spPr>
          <a:xfrm>
            <a:off x="800100" y="1484784"/>
            <a:ext cx="7543800" cy="4687417"/>
          </a:xfrm>
        </p:spPr>
        <p:txBody>
          <a:bodyPr>
            <a:normAutofit lnSpcReduction="10000"/>
          </a:bodyPr>
          <a:lstStyle/>
          <a:p>
            <a:pPr marL="514350" indent="-514350">
              <a:defRPr/>
            </a:pPr>
            <a:r>
              <a:rPr lang="zh-TW" altLang="en-US" dirty="0" smtClean="0">
                <a:latin typeface="微軟正黑體" pitchFamily="34" charset="-120"/>
                <a:ea typeface="微軟正黑體" pitchFamily="34" charset="-120"/>
              </a:rPr>
              <a:t>靜脈栓塞、</a:t>
            </a:r>
            <a:r>
              <a:rPr lang="en-US" altLang="zh-TW" dirty="0" smtClean="0">
                <a:latin typeface="微軟正黑體" pitchFamily="34" charset="-120"/>
                <a:ea typeface="微軟正黑體" pitchFamily="34" charset="-120"/>
              </a:rPr>
              <a:t>CHD</a:t>
            </a:r>
            <a:r>
              <a:rPr lang="zh-TW" altLang="en-US" dirty="0" smtClean="0">
                <a:latin typeface="微軟正黑體" pitchFamily="34" charset="-120"/>
                <a:ea typeface="微軟正黑體" pitchFamily="34" charset="-120"/>
              </a:rPr>
              <a:t>及缺血性中風因口服</a:t>
            </a:r>
            <a:r>
              <a:rPr lang="en-US" altLang="zh-TW" dirty="0" smtClean="0">
                <a:latin typeface="微軟正黑體" pitchFamily="34" charset="-120"/>
                <a:ea typeface="微軟正黑體" pitchFamily="34" charset="-120"/>
              </a:rPr>
              <a:t>MHT</a:t>
            </a:r>
            <a:r>
              <a:rPr lang="zh-TW" altLang="en-US" dirty="0" smtClean="0">
                <a:latin typeface="微軟正黑體" pitchFamily="34" charset="-120"/>
                <a:ea typeface="微軟正黑體" pitchFamily="34" charset="-120"/>
              </a:rPr>
              <a:t>而增加，但</a:t>
            </a:r>
            <a:r>
              <a:rPr lang="en-US" altLang="zh-TW" dirty="0" smtClean="0">
                <a:latin typeface="微軟正黑體" pitchFamily="34" charset="-120"/>
                <a:ea typeface="微軟正黑體" pitchFamily="34" charset="-120"/>
              </a:rPr>
              <a:t>60</a:t>
            </a:r>
            <a:r>
              <a:rPr lang="zh-TW" altLang="en-US" dirty="0" smtClean="0">
                <a:latin typeface="微軟正黑體" pitchFamily="34" charset="-120"/>
                <a:ea typeface="微軟正黑體" pitchFamily="34" charset="-120"/>
              </a:rPr>
              <a:t>歲之前，絶對風險仍很低，經皮膚吸收雌激素又更低。</a:t>
            </a:r>
            <a:endParaRPr lang="en-US" altLang="zh-TW" dirty="0" smtClean="0">
              <a:latin typeface="微軟正黑體" pitchFamily="34" charset="-120"/>
              <a:ea typeface="微軟正黑體" pitchFamily="34" charset="-120"/>
            </a:endParaRPr>
          </a:p>
          <a:p>
            <a:pPr marL="514350" indent="-514350">
              <a:defRPr/>
            </a:pPr>
            <a:r>
              <a:rPr lang="en-US" altLang="zh-TW" dirty="0" smtClean="0">
                <a:latin typeface="微軟正黑體" pitchFamily="34" charset="-120"/>
                <a:ea typeface="微軟正黑體" pitchFamily="34" charset="-120"/>
              </a:rPr>
              <a:t>50</a:t>
            </a:r>
            <a:r>
              <a:rPr lang="zh-TW" altLang="en-US" dirty="0" smtClean="0">
                <a:latin typeface="微軟正黑體" pitchFamily="34" charset="-120"/>
                <a:ea typeface="微軟正黑體" pitchFamily="34" charset="-120"/>
              </a:rPr>
              <a:t>歲以上用</a:t>
            </a:r>
            <a:r>
              <a:rPr lang="en-US" altLang="zh-TW" dirty="0" smtClean="0">
                <a:latin typeface="微軟正黑體" pitchFamily="34" charset="-120"/>
                <a:ea typeface="微軟正黑體" pitchFamily="34" charset="-120"/>
              </a:rPr>
              <a:t>MHT</a:t>
            </a:r>
            <a:r>
              <a:rPr lang="zh-TW" altLang="en-US" dirty="0" smtClean="0">
                <a:latin typeface="微軟正黑體" pitchFamily="34" charset="-120"/>
                <a:ea typeface="微軟正黑體" pitchFamily="34" charset="-120"/>
              </a:rPr>
              <a:t>婦女，加入黃體素的乳癌較多且與使用多久有關。歸因於雌激素造成之乳癌風險很少且停用後危險即降低。</a:t>
            </a:r>
            <a:endParaRPr lang="en-US" altLang="zh-TW" dirty="0" smtClean="0">
              <a:latin typeface="微軟正黑體" pitchFamily="34" charset="-120"/>
              <a:ea typeface="微軟正黑體" pitchFamily="34" charset="-120"/>
            </a:endParaRPr>
          </a:p>
          <a:p>
            <a:pPr marL="514350" indent="-514350">
              <a:defRPr/>
            </a:pPr>
            <a:r>
              <a:rPr lang="zh-TW" altLang="en-US" dirty="0" smtClean="0">
                <a:latin typeface="微軟正黑體" pitchFamily="34" charset="-120"/>
                <a:ea typeface="微軟正黑體" pitchFamily="34" charset="-120"/>
              </a:rPr>
              <a:t>使用</a:t>
            </a:r>
            <a:r>
              <a:rPr lang="en-US" altLang="zh-TW" dirty="0" smtClean="0">
                <a:latin typeface="微軟正黑體" pitchFamily="34" charset="-120"/>
                <a:ea typeface="微軟正黑體" pitchFamily="34" charset="-120"/>
              </a:rPr>
              <a:t>MHT</a:t>
            </a:r>
            <a:r>
              <a:rPr lang="zh-TW" altLang="en-US" dirty="0" smtClean="0">
                <a:latin typeface="微軟正黑體" pitchFamily="34" charset="-120"/>
                <a:ea typeface="微軟正黑體" pitchFamily="34" charset="-120"/>
              </a:rPr>
              <a:t>之劑量與時間須與治療目標及安全考量一致且須</a:t>
            </a:r>
            <a:r>
              <a:rPr lang="zh-TW" altLang="en-US" b="1" dirty="0" smtClean="0">
                <a:solidFill>
                  <a:srgbClr val="FF0000"/>
                </a:solidFill>
                <a:latin typeface="微軟正黑體" pitchFamily="34" charset="-120"/>
                <a:ea typeface="微軟正黑體" pitchFamily="34" charset="-120"/>
              </a:rPr>
              <a:t>個人化</a:t>
            </a:r>
            <a:r>
              <a:rPr lang="zh-TW" altLang="en-US" dirty="0" smtClean="0">
                <a:latin typeface="微軟正黑體" pitchFamily="34" charset="-120"/>
                <a:ea typeface="微軟正黑體" pitchFamily="34" charset="-120"/>
              </a:rPr>
              <a:t>。</a:t>
            </a:r>
            <a:endParaRPr lang="en-US" altLang="zh-TW" dirty="0" smtClean="0">
              <a:latin typeface="微軟正黑體" pitchFamily="34" charset="-120"/>
              <a:ea typeface="微軟正黑體" pitchFamily="34" charset="-120"/>
            </a:endParaRPr>
          </a:p>
          <a:p>
            <a:pPr marL="514350" indent="-514350">
              <a:defRPr/>
            </a:pPr>
            <a:r>
              <a:rPr lang="zh-TW" altLang="en-US" dirty="0" smtClean="0">
                <a:latin typeface="微軟正黑體" pitchFamily="34" charset="-120"/>
                <a:ea typeface="微軟正黑體" pitchFamily="34" charset="-120"/>
              </a:rPr>
              <a:t>早發性卵巢衰竭，建議使用全身性</a:t>
            </a:r>
            <a:r>
              <a:rPr lang="en-US" altLang="zh-TW" dirty="0" smtClean="0">
                <a:latin typeface="微軟正黑體" pitchFamily="34" charset="-120"/>
                <a:ea typeface="微軟正黑體" pitchFamily="34" charset="-120"/>
              </a:rPr>
              <a:t>MHT</a:t>
            </a:r>
            <a:r>
              <a:rPr lang="zh-TW" altLang="en-US" dirty="0" smtClean="0">
                <a:latin typeface="微軟正黑體" pitchFamily="34" charset="-120"/>
                <a:ea typeface="微軟正黑體" pitchFamily="34" charset="-120"/>
              </a:rPr>
              <a:t>直到一般自然停經的年齡為止。</a:t>
            </a:r>
            <a:endParaRPr lang="en-US" altLang="zh-TW" dirty="0" smtClean="0">
              <a:latin typeface="微軟正黑體" pitchFamily="34" charset="-120"/>
              <a:ea typeface="微軟正黑體" pitchFamily="34" charset="-120"/>
            </a:endParaRPr>
          </a:p>
          <a:p>
            <a:pPr marL="514350" indent="-514350">
              <a:defRPr/>
            </a:pPr>
            <a:r>
              <a:rPr lang="zh-TW" altLang="en-US" dirty="0" smtClean="0">
                <a:latin typeface="微軟正黑體" pitchFamily="34" charset="-120"/>
                <a:ea typeface="微軟正黑體" pitchFamily="34" charset="-120"/>
              </a:rPr>
              <a:t>近期數據顯示</a:t>
            </a:r>
            <a:r>
              <a:rPr lang="en-US" altLang="zh-TW" dirty="0" smtClean="0">
                <a:latin typeface="微軟正黑體" pitchFamily="34" charset="-120"/>
                <a:ea typeface="微軟正黑體" pitchFamily="34" charset="-120"/>
              </a:rPr>
              <a:t>MHT</a:t>
            </a:r>
            <a:r>
              <a:rPr lang="zh-TW" altLang="en-US" dirty="0" smtClean="0">
                <a:latin typeface="微軟正黑體" pitchFamily="34" charset="-120"/>
                <a:ea typeface="微軟正黑體" pitchFamily="34" charset="-120"/>
              </a:rPr>
              <a:t>不宜用於乳癌存活患者。</a:t>
            </a:r>
          </a:p>
          <a:p>
            <a:pPr marL="514350" indent="-514350" eaLnBrk="1" hangingPunct="1">
              <a:buFont typeface="+mj-lt"/>
              <a:buAutoNum type="arabicPeriod" startAt="7"/>
              <a:defRPr/>
            </a:pPr>
            <a:endParaRPr lang="zh-TW" altLang="en-US" dirty="0" smtClean="0">
              <a:latin typeface="微軟正黑體" pitchFamily="34" charset="-120"/>
              <a:ea typeface="微軟正黑體" pitchFamily="34" charset="-120"/>
            </a:endParaRPr>
          </a:p>
          <a:p>
            <a:pPr marL="0" indent="0" eaLnBrk="1" hangingPunct="1">
              <a:buFont typeface="Arial" charset="0"/>
              <a:buNone/>
              <a:defRPr/>
            </a:pPr>
            <a:endParaRPr lang="zh-TW" altLang="en-US" dirty="0" smtClean="0">
              <a:ea typeface="標楷體" panose="03000509000000000000" pitchFamily="65" charset="-120"/>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26064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2291" name="內容版面配置區 2"/>
          <p:cNvSpPr>
            <a:spLocks noGrp="1"/>
          </p:cNvSpPr>
          <p:nvPr>
            <p:ph sz="quarter" idx="1"/>
          </p:nvPr>
        </p:nvSpPr>
        <p:spPr>
          <a:xfrm>
            <a:off x="800100" y="1196752"/>
            <a:ext cx="7543800" cy="4975449"/>
          </a:xfrm>
        </p:spPr>
        <p:txBody>
          <a:bodyPr>
            <a:normAutofit lnSpcReduction="10000"/>
          </a:bodyPr>
          <a:lstStyle/>
          <a:p>
            <a:r>
              <a:rPr lang="en-US" altLang="zh-TW" dirty="0" smtClean="0">
                <a:latin typeface="微軟正黑體" pitchFamily="34" charset="-120"/>
                <a:ea typeface="微軟正黑體" pitchFamily="34" charset="-120"/>
              </a:rPr>
              <a:t>KEEPS</a:t>
            </a:r>
            <a:r>
              <a:rPr lang="zh-TW" altLang="en-US" dirty="0" smtClean="0">
                <a:latin typeface="微軟正黑體" pitchFamily="34" charset="-120"/>
                <a:ea typeface="微軟正黑體" pitchFamily="34" charset="-120"/>
              </a:rPr>
              <a:t>（早期荷爾蒙補充）的</a:t>
            </a:r>
            <a:r>
              <a:rPr lang="zh-TW" altLang="en-US" b="1" dirty="0" smtClean="0">
                <a:solidFill>
                  <a:srgbClr val="7030A0"/>
                </a:solidFill>
                <a:effectLst>
                  <a:outerShdw blurRad="38100" dist="38100" dir="2700000" algn="tl">
                    <a:srgbClr val="000000">
                      <a:alpha val="43137"/>
                    </a:srgbClr>
                  </a:outerShdw>
                </a:effectLst>
                <a:latin typeface="微軟正黑體" pitchFamily="34" charset="-120"/>
                <a:ea typeface="微軟正黑體" pitchFamily="34" charset="-120"/>
              </a:rPr>
              <a:t>隨機雙盲</a:t>
            </a:r>
            <a:r>
              <a:rPr lang="zh-TW" altLang="en-US" dirty="0" smtClean="0">
                <a:latin typeface="微軟正黑體" pitchFamily="34" charset="-120"/>
                <a:ea typeface="微軟正黑體" pitchFamily="34" charset="-120"/>
              </a:rPr>
              <a:t>研究新停經者</a:t>
            </a:r>
            <a:r>
              <a:rPr lang="en-US" altLang="zh-TW" dirty="0" smtClean="0">
                <a:latin typeface="微軟正黑體" pitchFamily="34" charset="-120"/>
                <a:ea typeface="微軟正黑體" pitchFamily="34" charset="-120"/>
              </a:rPr>
              <a:t>HRT</a:t>
            </a:r>
            <a:r>
              <a:rPr lang="zh-TW" altLang="en-US" dirty="0" smtClean="0">
                <a:latin typeface="微軟正黑體" pitchFamily="34" charset="-120"/>
                <a:ea typeface="微軟正黑體" pitchFamily="34" charset="-120"/>
              </a:rPr>
              <a:t>的</a:t>
            </a:r>
            <a:r>
              <a:rPr lang="zh-TW" altLang="en-US" dirty="0" smtClean="0">
                <a:latin typeface="微軟正黑體" pitchFamily="34" charset="-120"/>
                <a:ea typeface="微軟正黑體" pitchFamily="34" charset="-120"/>
              </a:rPr>
              <a:t>優缺點</a:t>
            </a:r>
            <a:endParaRPr lang="en-US" altLang="zh-TW"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以</a:t>
            </a:r>
            <a:r>
              <a:rPr lang="zh-TW" altLang="en-US" dirty="0" smtClean="0">
                <a:latin typeface="微軟正黑體" pitchFamily="34" charset="-120"/>
                <a:ea typeface="微軟正黑體" pitchFamily="34" charset="-120"/>
              </a:rPr>
              <a:t>平均年齡</a:t>
            </a:r>
            <a:r>
              <a:rPr lang="en-US" altLang="zh-TW" b="1" dirty="0" smtClean="0">
                <a:solidFill>
                  <a:srgbClr val="7030A0"/>
                </a:solidFill>
                <a:effectLst>
                  <a:outerShdw blurRad="38100" dist="38100" dir="2700000" algn="tl">
                    <a:srgbClr val="000000">
                      <a:alpha val="43137"/>
                    </a:srgbClr>
                  </a:outerShdw>
                </a:effectLst>
                <a:latin typeface="微軟正黑體" pitchFamily="34" charset="-120"/>
                <a:ea typeface="微軟正黑體" pitchFamily="34" charset="-120"/>
              </a:rPr>
              <a:t>52</a:t>
            </a:r>
            <a:r>
              <a:rPr lang="zh-TW" altLang="en-US" b="1" dirty="0" smtClean="0">
                <a:solidFill>
                  <a:srgbClr val="7030A0"/>
                </a:solidFill>
                <a:effectLst>
                  <a:outerShdw blurRad="38100" dist="38100" dir="2700000" algn="tl">
                    <a:srgbClr val="000000">
                      <a:alpha val="43137"/>
                    </a:srgbClr>
                  </a:outerShdw>
                </a:effectLst>
                <a:latin typeface="微軟正黑體" pitchFamily="34" charset="-120"/>
                <a:ea typeface="微軟正黑體" pitchFamily="34" charset="-120"/>
              </a:rPr>
              <a:t>歲及平均停經</a:t>
            </a:r>
            <a:r>
              <a:rPr lang="en-US" altLang="zh-TW" b="1" dirty="0" smtClean="0">
                <a:solidFill>
                  <a:srgbClr val="7030A0"/>
                </a:solidFill>
                <a:effectLst>
                  <a:outerShdw blurRad="38100" dist="38100" dir="2700000" algn="tl">
                    <a:srgbClr val="000000">
                      <a:alpha val="43137"/>
                    </a:srgbClr>
                  </a:outerShdw>
                </a:effectLst>
                <a:latin typeface="微軟正黑體" pitchFamily="34" charset="-120"/>
                <a:ea typeface="微軟正黑體" pitchFamily="34" charset="-120"/>
              </a:rPr>
              <a:t>3</a:t>
            </a:r>
            <a:r>
              <a:rPr lang="zh-TW" altLang="en-US" b="1" dirty="0" smtClean="0">
                <a:solidFill>
                  <a:srgbClr val="7030A0"/>
                </a:solidFill>
                <a:effectLst>
                  <a:outerShdw blurRad="38100" dist="38100" dir="2700000" algn="tl">
                    <a:srgbClr val="000000">
                      <a:alpha val="43137"/>
                    </a:srgbClr>
                  </a:outerShdw>
                </a:effectLst>
                <a:latin typeface="微軟正黑體" pitchFamily="34" charset="-120"/>
                <a:ea typeface="微軟正黑體" pitchFamily="34" charset="-120"/>
              </a:rPr>
              <a:t>年的婦女</a:t>
            </a:r>
            <a:r>
              <a:rPr lang="zh-TW" altLang="en-US" dirty="0" smtClean="0">
                <a:latin typeface="微軟正黑體" pitchFamily="34" charset="-120"/>
                <a:ea typeface="微軟正黑體" pitchFamily="34" charset="-120"/>
              </a:rPr>
              <a:t>為</a:t>
            </a:r>
            <a:r>
              <a:rPr lang="zh-TW" altLang="en-US" dirty="0" smtClean="0">
                <a:latin typeface="微軟正黑體" pitchFamily="34" charset="-120"/>
                <a:ea typeface="微軟正黑體" pitchFamily="34" charset="-120"/>
              </a:rPr>
              <a:t>對象</a:t>
            </a:r>
            <a:endParaRPr lang="en-US" altLang="zh-TW" dirty="0" smtClean="0">
              <a:latin typeface="微軟正黑體" pitchFamily="34" charset="-120"/>
              <a:ea typeface="微軟正黑體" pitchFamily="34" charset="-120"/>
            </a:endParaRPr>
          </a:p>
          <a:p>
            <a:r>
              <a:rPr lang="en-US" altLang="zh-TW" dirty="0" smtClean="0">
                <a:latin typeface="微軟正黑體" pitchFamily="34" charset="-120"/>
                <a:ea typeface="微軟正黑體" pitchFamily="34" charset="-120"/>
              </a:rPr>
              <a:t>2012</a:t>
            </a:r>
            <a:r>
              <a:rPr lang="zh-TW" altLang="en-US" dirty="0" smtClean="0">
                <a:latin typeface="微軟正黑體" pitchFamily="34" charset="-120"/>
                <a:ea typeface="微軟正黑體" pitchFamily="34" charset="-120"/>
              </a:rPr>
              <a:t>年</a:t>
            </a:r>
            <a:r>
              <a:rPr lang="en-US" altLang="zh-TW" dirty="0" smtClean="0">
                <a:latin typeface="微軟正黑體" pitchFamily="34" charset="-120"/>
                <a:ea typeface="微軟正黑體" pitchFamily="34" charset="-120"/>
              </a:rPr>
              <a:t>10</a:t>
            </a:r>
            <a:r>
              <a:rPr lang="zh-TW" altLang="en-US" dirty="0" smtClean="0">
                <a:latin typeface="微軟正黑體" pitchFamily="34" charset="-120"/>
                <a:ea typeface="微軟正黑體" pitchFamily="34" charset="-120"/>
              </a:rPr>
              <a:t>月初步的結果顯示</a:t>
            </a:r>
            <a:r>
              <a:rPr lang="zh-TW" altLang="en-US" sz="2800" dirty="0" smtClean="0">
                <a:latin typeface="微軟正黑體" pitchFamily="34" charset="-120"/>
                <a:ea typeface="微軟正黑體" pitchFamily="34" charset="-120"/>
              </a:rPr>
              <a:t>：</a:t>
            </a:r>
            <a:endParaRPr lang="en-US" altLang="zh-TW" sz="2800" dirty="0" smtClean="0">
              <a:latin typeface="微軟正黑體" pitchFamily="34" charset="-120"/>
              <a:ea typeface="微軟正黑體" pitchFamily="34" charset="-120"/>
            </a:endParaRPr>
          </a:p>
          <a:p>
            <a:pPr lvl="1"/>
            <a:r>
              <a:rPr lang="zh-TW" altLang="en-US" sz="2500" dirty="0" smtClean="0">
                <a:latin typeface="微軟正黑體" pitchFamily="34" charset="-120"/>
                <a:ea typeface="微軟正黑體" pitchFamily="34" charset="-120"/>
              </a:rPr>
              <a:t>有效</a:t>
            </a:r>
            <a:r>
              <a:rPr lang="zh-TW" altLang="en-US" sz="2500" dirty="0" smtClean="0">
                <a:latin typeface="微軟正黑體" pitchFamily="34" charset="-120"/>
                <a:ea typeface="微軟正黑體" pitchFamily="34" charset="-120"/>
              </a:rPr>
              <a:t>改善生活品質、減少熱潮紅等症狀</a:t>
            </a:r>
            <a:r>
              <a:rPr lang="zh-TW" altLang="en-US" sz="2500" dirty="0" smtClean="0">
                <a:latin typeface="微軟正黑體" pitchFamily="34" charset="-120"/>
                <a:ea typeface="微軟正黑體" pitchFamily="34" charset="-120"/>
              </a:rPr>
              <a:t>、</a:t>
            </a:r>
            <a:endParaRPr lang="en-US" altLang="zh-TW" sz="2500" dirty="0" smtClean="0">
              <a:latin typeface="微軟正黑體" pitchFamily="34" charset="-120"/>
              <a:ea typeface="微軟正黑體" pitchFamily="34" charset="-120"/>
            </a:endParaRPr>
          </a:p>
          <a:p>
            <a:pPr lvl="1"/>
            <a:r>
              <a:rPr lang="zh-TW" altLang="en-US" sz="2500" dirty="0" smtClean="0">
                <a:latin typeface="微軟正黑體" pitchFamily="34" charset="-120"/>
                <a:ea typeface="微軟正黑體" pitchFamily="34" charset="-120"/>
              </a:rPr>
              <a:t>改善</a:t>
            </a:r>
            <a:r>
              <a:rPr lang="zh-TW" altLang="en-US" sz="2500" dirty="0" smtClean="0">
                <a:latin typeface="微軟正黑體" pitchFamily="34" charset="-120"/>
                <a:ea typeface="微軟正黑體" pitchFamily="34" charset="-120"/>
              </a:rPr>
              <a:t>性功能（行房較不會痛，潤滑度，活力，性慾皆改善） </a:t>
            </a:r>
            <a:endParaRPr lang="en-US" altLang="zh-TW" sz="2500" dirty="0" smtClean="0">
              <a:latin typeface="微軟正黑體" pitchFamily="34" charset="-120"/>
              <a:ea typeface="微軟正黑體" pitchFamily="34" charset="-120"/>
            </a:endParaRPr>
          </a:p>
          <a:p>
            <a:pPr lvl="1"/>
            <a:r>
              <a:rPr lang="zh-TW" altLang="en-US" sz="2500" dirty="0" smtClean="0">
                <a:latin typeface="微軟正黑體" pitchFamily="34" charset="-120"/>
                <a:ea typeface="微軟正黑體" pitchFamily="34" charset="-120"/>
              </a:rPr>
              <a:t>增加</a:t>
            </a:r>
            <a:r>
              <a:rPr lang="zh-TW" altLang="en-US" sz="2500" dirty="0" smtClean="0">
                <a:latin typeface="微軟正黑體" pitchFamily="34" charset="-120"/>
                <a:ea typeface="微軟正黑體" pitchFamily="34" charset="-120"/>
              </a:rPr>
              <a:t>骨密度</a:t>
            </a:r>
            <a:r>
              <a:rPr lang="zh-TW" altLang="en-US" sz="2500" dirty="0" smtClean="0">
                <a:latin typeface="微軟正黑體" pitchFamily="34" charset="-120"/>
                <a:ea typeface="微軟正黑體" pitchFamily="34" charset="-120"/>
              </a:rPr>
              <a:t>、</a:t>
            </a:r>
            <a:endParaRPr lang="en-US" altLang="zh-TW" sz="2500" dirty="0" smtClean="0">
              <a:latin typeface="微軟正黑體" pitchFamily="34" charset="-120"/>
              <a:ea typeface="微軟正黑體" pitchFamily="34" charset="-120"/>
            </a:endParaRPr>
          </a:p>
          <a:p>
            <a:pPr lvl="1"/>
            <a:r>
              <a:rPr lang="zh-TW" altLang="en-US" sz="2500" dirty="0" smtClean="0">
                <a:latin typeface="微軟正黑體" pitchFamily="34" charset="-120"/>
                <a:ea typeface="微軟正黑體" pitchFamily="34" charset="-120"/>
              </a:rPr>
              <a:t>有利於</a:t>
            </a:r>
            <a:r>
              <a:rPr lang="zh-TW" altLang="en-US" sz="2500" dirty="0" smtClean="0">
                <a:latin typeface="微軟正黑體" pitchFamily="34" charset="-120"/>
                <a:ea typeface="微軟正黑體" pitchFamily="34" charset="-120"/>
              </a:rPr>
              <a:t>改善情緒（</a:t>
            </a:r>
            <a:r>
              <a:rPr lang="en-US" altLang="zh-TW" sz="2500" dirty="0" smtClean="0">
                <a:latin typeface="微軟正黑體" pitchFamily="34" charset="-120"/>
                <a:ea typeface="微軟正黑體" pitchFamily="34" charset="-120"/>
              </a:rPr>
              <a:t>mood</a:t>
            </a:r>
            <a:r>
              <a:rPr lang="zh-TW" altLang="en-US" sz="2500" dirty="0" smtClean="0">
                <a:latin typeface="微軟正黑體" pitchFamily="34" charset="-120"/>
                <a:ea typeface="微軟正黑體" pitchFamily="34" charset="-120"/>
              </a:rPr>
              <a:t>），減少憂鬱，焦慮及緊張度，幫助認知及記憶</a:t>
            </a:r>
            <a:r>
              <a:rPr lang="zh-TW" altLang="en-US" sz="2500" dirty="0" smtClean="0">
                <a:latin typeface="微軟正黑體" pitchFamily="34" charset="-120"/>
                <a:ea typeface="微軟正黑體" pitchFamily="34" charset="-120"/>
              </a:rPr>
              <a:t>，</a:t>
            </a:r>
            <a:endParaRPr lang="en-US" altLang="zh-TW" sz="2500" dirty="0" smtClean="0">
              <a:latin typeface="微軟正黑體" pitchFamily="34" charset="-120"/>
              <a:ea typeface="微軟正黑體" pitchFamily="34" charset="-120"/>
            </a:endParaRPr>
          </a:p>
          <a:p>
            <a:pPr lvl="1"/>
            <a:r>
              <a:rPr lang="zh-TW" altLang="en-US" sz="2500" dirty="0" smtClean="0">
                <a:latin typeface="微軟正黑體" pitchFamily="34" charset="-120"/>
                <a:ea typeface="微軟正黑體" pitchFamily="34" charset="-120"/>
              </a:rPr>
              <a:t>頸</a:t>
            </a:r>
            <a:r>
              <a:rPr lang="zh-TW" altLang="en-US" sz="2500" dirty="0" smtClean="0">
                <a:latin typeface="微軟正黑體" pitchFamily="34" charset="-120"/>
                <a:ea typeface="微軟正黑體" pitchFamily="34" charset="-120"/>
              </a:rPr>
              <a:t>動脈血管壁內膜與中膜厚度及冠狀動脈鈣測量之追蹤檢查也沒有不利的變化，對血壓沒有影響</a:t>
            </a:r>
            <a:endParaRPr lang="zh-TW" altLang="en-US" sz="25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683568" y="260648"/>
            <a:ext cx="7543800" cy="811242"/>
          </a:xfrm>
        </p:spPr>
        <p:txBody>
          <a:bodyPr>
            <a:normAutofit/>
          </a:bodyPr>
          <a:lstStyle/>
          <a:p>
            <a:pPr algn="ctr"/>
            <a:r>
              <a:rPr lang="zh-TW" altLang="en-US" sz="4400" b="1" dirty="0" smtClean="0">
                <a:solidFill>
                  <a:schemeClr val="accent5">
                    <a:lumMod val="75000"/>
                  </a:schemeClr>
                </a:solidFill>
                <a:latin typeface="微軟正黑體" pitchFamily="34" charset="-120"/>
                <a:ea typeface="微軟正黑體" pitchFamily="34" charset="-120"/>
              </a:rPr>
              <a:t>國際研究</a:t>
            </a:r>
          </a:p>
        </p:txBody>
      </p:sp>
      <p:sp>
        <p:nvSpPr>
          <p:cNvPr id="12291" name="內容版面配置區 2"/>
          <p:cNvSpPr>
            <a:spLocks noGrp="1"/>
          </p:cNvSpPr>
          <p:nvPr>
            <p:ph sz="quarter" idx="1"/>
          </p:nvPr>
        </p:nvSpPr>
        <p:spPr>
          <a:xfrm>
            <a:off x="800100" y="1196752"/>
            <a:ext cx="7543800" cy="4975449"/>
          </a:xfrm>
        </p:spPr>
        <p:txBody>
          <a:bodyPr>
            <a:normAutofit/>
          </a:bodyPr>
          <a:lstStyle/>
          <a:p>
            <a:r>
              <a:rPr lang="zh-TW" altLang="en-US" dirty="0" smtClean="0">
                <a:latin typeface="微軟正黑體" pitchFamily="34" charset="-120"/>
                <a:ea typeface="微軟正黑體" pitchFamily="34" charset="-120"/>
              </a:rPr>
              <a:t>再選用適合的荷爾蒙劑量及方式（口服或經皮膚）針對不同的人如胖的，代謝症候群的，關心性生活的或膽固醇高低的人等，各自可以得其益處，是很正面的一個</a:t>
            </a:r>
            <a:r>
              <a:rPr lang="zh-TW" altLang="en-US" dirty="0" smtClean="0">
                <a:latin typeface="微軟正黑體" pitchFamily="34" charset="-120"/>
                <a:ea typeface="微軟正黑體" pitchFamily="34" charset="-120"/>
              </a:rPr>
              <a:t>研究</a:t>
            </a:r>
            <a:endParaRPr lang="en-US" altLang="zh-TW" dirty="0" smtClean="0">
              <a:latin typeface="微軟正黑體" pitchFamily="34" charset="-120"/>
              <a:ea typeface="微軟正黑體" pitchFamily="34" charset="-120"/>
            </a:endParaRPr>
          </a:p>
          <a:p>
            <a:r>
              <a:rPr lang="zh-TW" altLang="en-US" dirty="0" smtClean="0">
                <a:latin typeface="微軟正黑體" pitchFamily="34" charset="-120"/>
                <a:ea typeface="微軟正黑體" pitchFamily="34" charset="-120"/>
              </a:rPr>
              <a:t>唯獨</a:t>
            </a:r>
            <a:r>
              <a:rPr lang="zh-TW" altLang="en-US" dirty="0" smtClean="0">
                <a:latin typeface="微軟正黑體" pitchFamily="34" charset="-120"/>
                <a:ea typeface="微軟正黑體" pitchFamily="34" charset="-120"/>
              </a:rPr>
              <a:t>對乳癌的影響尚未可知</a:t>
            </a:r>
            <a:endParaRPr lang="zh-TW" altLang="en-US" sz="2500" dirty="0" smtClean="0">
              <a:latin typeface="微軟正黑體" pitchFamily="34" charset="-120"/>
              <a:ea typeface="微軟正黑體" pitchFamily="34" charset="-120"/>
            </a:endParaRPr>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原創">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原創">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352</TotalTime>
  <Words>1990</Words>
  <Application>Microsoft Office PowerPoint</Application>
  <PresentationFormat>如螢幕大小 (4:3)</PresentationFormat>
  <Paragraphs>100</Paragraphs>
  <Slides>23</Slides>
  <Notes>1</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原創</vt:lpstr>
      <vt:lpstr>更年期婦女賀爾蒙補充療法</vt:lpstr>
      <vt:lpstr>更年期雜誌全球共同聲明</vt:lpstr>
      <vt:lpstr>更年期雜誌全球共同聲明</vt:lpstr>
      <vt:lpstr>更年期雜誌全球共同聲明</vt:lpstr>
      <vt:lpstr>醫界對HRT的共識</vt:lpstr>
      <vt:lpstr>醫界對HRT的共識</vt:lpstr>
      <vt:lpstr>更年期雜誌全球共同聲明</vt:lpstr>
      <vt:lpstr>國際研究</vt:lpstr>
      <vt:lpstr>國際研究</vt:lpstr>
      <vt:lpstr>國際研究</vt:lpstr>
      <vt:lpstr>國際研究</vt:lpstr>
      <vt:lpstr>國際研究</vt:lpstr>
      <vt:lpstr>國際研究</vt:lpstr>
      <vt:lpstr>國際研究</vt:lpstr>
      <vt:lpstr>國際研究</vt:lpstr>
      <vt:lpstr>台灣更年期醫學會荷爾蒙治療指引</vt:lpstr>
      <vt:lpstr>台灣更年期醫學會荷爾蒙治療指引</vt:lpstr>
      <vt:lpstr>台灣更年期醫學會荷爾蒙治療指引</vt:lpstr>
      <vt:lpstr>台灣更年期醫學會荷爾蒙治療指引</vt:lpstr>
      <vt:lpstr>台灣更年期醫學會荷爾蒙治療指引</vt:lpstr>
      <vt:lpstr>台灣更年期醫學會荷爾蒙治療指引</vt:lpstr>
      <vt:lpstr>MRT與癌症關係</vt:lpstr>
      <vt:lpstr>結論</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更年期婦女賀爾蒙使用</dc:title>
  <dc:creator>Valued Acer Customer</dc:creator>
  <cp:lastModifiedBy>USER</cp:lastModifiedBy>
  <cp:revision>39</cp:revision>
  <dcterms:created xsi:type="dcterms:W3CDTF">2014-04-23T14:05:26Z</dcterms:created>
  <dcterms:modified xsi:type="dcterms:W3CDTF">2016-04-09T06:11:05Z</dcterms:modified>
</cp:coreProperties>
</file>